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
  </p:notesMasterIdLst>
  <p:handoutMasterIdLst>
    <p:handoutMasterId r:id="rId8"/>
  </p:handoutMasterIdLst>
  <p:sldIdLst>
    <p:sldId id="356" r:id="rId2"/>
    <p:sldId id="315" r:id="rId3"/>
    <p:sldId id="329" r:id="rId4"/>
    <p:sldId id="330" r:id="rId5"/>
    <p:sldId id="331" r:id="rId6"/>
  </p:sldIdLst>
  <p:sldSz cx="9144000" cy="5143500" type="screen16x9"/>
  <p:notesSz cx="6807200" cy="9939338"/>
  <p:embeddedFontLst>
    <p:embeddedFont>
      <p:font typeface="游ゴシック" panose="020B0400000000000000" pitchFamily="50" charset="-128"/>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1950" userDrawn="1">
          <p15:clr>
            <a:srgbClr val="A4A3A4"/>
          </p15:clr>
        </p15:guide>
        <p15:guide id="3" orient="horz" pos="189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eEnj3sRnxA5I+a1lmdl93NtcA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27"/>
    <a:srgbClr val="D8D7D7"/>
    <a:srgbClr val="BFBFBF"/>
    <a:srgbClr val="757070"/>
    <a:srgbClr val="FFC000"/>
    <a:srgbClr val="3A3838"/>
    <a:srgbClr val="D8D8D8"/>
    <a:srgbClr val="7F7F7F"/>
    <a:srgbClr val="FF3300"/>
    <a:srgbClr val="FFB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0D10D-50CF-4121-8E0F-D59097571FAB}">
  <a:tblStyle styleId="{62A0D10D-50CF-4121-8E0F-D59097571FAB}"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1A3E3F-EC95-46C8-9163-0A6F2541C905}"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1" autoAdjust="0"/>
    <p:restoredTop sz="95244" autoAdjust="0"/>
  </p:normalViewPr>
  <p:slideViewPr>
    <p:cSldViewPr snapToGrid="0">
      <p:cViewPr varScale="1">
        <p:scale>
          <a:sx n="114" d="100"/>
          <a:sy n="114" d="100"/>
        </p:scale>
        <p:origin x="840" y="82"/>
      </p:cViewPr>
      <p:guideLst>
        <p:guide orient="horz" pos="1597"/>
        <p:guide pos="1950"/>
        <p:guide orient="horz" pos="189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63" Type="http://schemas.openxmlformats.org/officeDocument/2006/relationships/tableStyles" Target="tableStyles.xml"/><Relationship Id="rId7" Type="http://schemas.openxmlformats.org/officeDocument/2006/relationships/notesMaster" Target="notesMasters/notesMaster1.xml"/><Relationship Id="rId59" Type="http://customschemas.google.com/relationships/presentationmetadata" Target="metadata"/><Relationship Id="rId2" Type="http://schemas.openxmlformats.org/officeDocument/2006/relationships/slide" Target="slides/slide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61" Type="http://schemas.openxmlformats.org/officeDocument/2006/relationships/viewProps" Target="viewProps.xml"/><Relationship Id="rId10"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B3F413-B8F8-999C-710B-3CFC5FE71E2D}"/>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en-US" altLang="ja-JP"/>
              <a:t>© 2024 shufu-to-seikatu-sha,LTD. All Rights Reserved. CONFIDENTIAL.</a:t>
            </a:r>
            <a:endParaRPr kumimoji="1" lang="ja-JP" altLang="en-US"/>
          </a:p>
        </p:txBody>
      </p:sp>
      <p:sp>
        <p:nvSpPr>
          <p:cNvPr id="3" name="日付プレースホルダー 2">
            <a:extLst>
              <a:ext uri="{FF2B5EF4-FFF2-40B4-BE49-F238E27FC236}">
                <a16:creationId xmlns:a16="http://schemas.microsoft.com/office/drawing/2014/main" id="{0CBC6448-9781-81E9-414B-62CA8DD35641}"/>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106DD64-FDCF-4CAF-8B85-8346CB2C253C}" type="datetimeFigureOut">
              <a:rPr kumimoji="1" lang="ja-JP" altLang="en-US" smtClean="0"/>
              <a:t>2024/5/8</a:t>
            </a:fld>
            <a:endParaRPr kumimoji="1" lang="ja-JP" altLang="en-US"/>
          </a:p>
        </p:txBody>
      </p:sp>
      <p:sp>
        <p:nvSpPr>
          <p:cNvPr id="4" name="フッター プレースホルダー 3">
            <a:extLst>
              <a:ext uri="{FF2B5EF4-FFF2-40B4-BE49-F238E27FC236}">
                <a16:creationId xmlns:a16="http://schemas.microsoft.com/office/drawing/2014/main" id="{EE085CB9-A11C-E76C-9E64-E1DAD06B9D2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4A0239-D4B8-F192-2386-DC1F6092E5C2}"/>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158A2DB-0FE4-4E2B-861A-561DD275367E}" type="slidenum">
              <a:rPr kumimoji="1" lang="ja-JP" altLang="en-US" smtClean="0"/>
              <a:t>‹#›</a:t>
            </a:fld>
            <a:endParaRPr kumimoji="1" lang="ja-JP" altLang="en-US"/>
          </a:p>
        </p:txBody>
      </p:sp>
    </p:spTree>
    <p:extLst>
      <p:ext uri="{BB962C8B-B14F-4D97-AF65-F5344CB8AC3E}">
        <p14:creationId xmlns:p14="http://schemas.microsoft.com/office/powerpoint/2010/main" val="22679192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MS Gothic"/>
                <a:ea typeface="MS Gothic"/>
                <a:cs typeface="MS Gothic"/>
                <a:sym typeface="MS Gothic"/>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8: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cs typeface="Arial"/>
              <a:sym typeface="Arial"/>
            </a:endParaRPr>
          </a:p>
        </p:txBody>
      </p:sp>
      <p:sp>
        <p:nvSpPr>
          <p:cNvPr id="439" name="Google Shape;439;p18: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9: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58" name="Google Shape;558;p19: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989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0: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68" name="Google Shape;568;p20: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831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598" name="Google Shape;598;p21: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799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latin typeface="游ゴシック" panose="020B0400000000000000" pitchFamily="50" charset="-128"/>
              <a:ea typeface="游ゴシック" panose="020B0400000000000000" pitchFamily="50" charset="-128"/>
            </a:endParaRPr>
          </a:p>
        </p:txBody>
      </p:sp>
      <p:sp>
        <p:nvSpPr>
          <p:cNvPr id="623" name="Google Shape;623;p2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47"/>
          <p:cNvSpPr txBox="1">
            <a:spLocks noGrp="1"/>
          </p:cNvSpPr>
          <p:nvPr>
            <p:ph type="title"/>
          </p:nvPr>
        </p:nvSpPr>
        <p:spPr>
          <a:xfrm>
            <a:off x="981171" y="609791"/>
            <a:ext cx="718170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400" b="0" i="0">
                <a:solidFill>
                  <a:schemeClr val="dk1"/>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47"/>
          <p:cNvSpPr txBox="1">
            <a:spLocks noGrp="1"/>
          </p:cNvSpPr>
          <p:nvPr>
            <p:ph type="body" idx="1"/>
          </p:nvPr>
        </p:nvSpPr>
        <p:spPr>
          <a:xfrm>
            <a:off x="659979" y="1004223"/>
            <a:ext cx="779430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100"/>
              <a:buNone/>
              <a:defRPr b="0" i="0">
                <a:solidFill>
                  <a:schemeClr val="dk1"/>
                </a:solidFill>
                <a:latin typeface="游ゴシック" panose="020B0400000000000000" pitchFamily="50" charset="-128"/>
                <a:ea typeface="游ゴシック" panose="020B0400000000000000" pitchFamily="50" charset="-128"/>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dirty="0"/>
          </a:p>
        </p:txBody>
      </p:sp>
      <p:sp>
        <p:nvSpPr>
          <p:cNvPr id="13" name="Google Shape;13;p47"/>
          <p:cNvSpPr txBox="1">
            <a:spLocks noGrp="1"/>
          </p:cNvSpPr>
          <p:nvPr>
            <p:ph type="dt" idx="10"/>
          </p:nvPr>
        </p:nvSpPr>
        <p:spPr>
          <a:xfrm>
            <a:off x="457200" y="4783456"/>
            <a:ext cx="2103000" cy="16927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lang="ja-JP" altLang="en-US" dirty="0"/>
          </a:p>
        </p:txBody>
      </p:sp>
      <p:sp>
        <p:nvSpPr>
          <p:cNvPr id="15" name="Google Shape;15;p47"/>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6" name="Google Shape;109;p3">
            <a:extLst>
              <a:ext uri="{FF2B5EF4-FFF2-40B4-BE49-F238E27FC236}">
                <a16:creationId xmlns:a16="http://schemas.microsoft.com/office/drawing/2014/main" id="{C83E8F32-D2F8-439A-B6A7-21B3C6CA12A6}"/>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9"/>
        <p:cNvGrpSpPr/>
        <p:nvPr/>
      </p:nvGrpSpPr>
      <p:grpSpPr>
        <a:xfrm>
          <a:off x="0" y="0"/>
          <a:ext cx="0" cy="0"/>
          <a:chOff x="0" y="0"/>
          <a:chExt cx="0" cy="0"/>
        </a:xfrm>
      </p:grpSpPr>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2" name="Google Shape;109;p3">
            <a:extLst>
              <a:ext uri="{FF2B5EF4-FFF2-40B4-BE49-F238E27FC236}">
                <a16:creationId xmlns:a16="http://schemas.microsoft.com/office/drawing/2014/main" id="{C59EF119-35D7-8BEA-5A3F-4D268E02E378}"/>
              </a:ext>
            </a:extLst>
          </p:cNvPr>
          <p:cNvSpPr txBox="1"/>
          <p:nvPr userDrawn="1"/>
        </p:nvSpPr>
        <p:spPr>
          <a:xfrm>
            <a:off x="3058855" y="496041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JP"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3</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 name="Google Shape;21;p49">
            <a:extLst>
              <a:ext uri="{FF2B5EF4-FFF2-40B4-BE49-F238E27FC236}">
                <a16:creationId xmlns:a16="http://schemas.microsoft.com/office/drawing/2014/main" id="{3437B2E1-EAE9-D096-C053-03ECAFE04050}"/>
              </a:ext>
            </a:extLst>
          </p:cNvPr>
          <p:cNvSpPr/>
          <p:nvPr userDrawn="1"/>
        </p:nvSpPr>
        <p:spPr>
          <a:xfrm>
            <a:off x="0" y="1470693"/>
            <a:ext cx="9144000" cy="3672807"/>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109;p3">
            <a:extLst>
              <a:ext uri="{FF2B5EF4-FFF2-40B4-BE49-F238E27FC236}">
                <a16:creationId xmlns:a16="http://schemas.microsoft.com/office/drawing/2014/main" id="{211A610E-635C-008E-BC93-BFFB26D1FC9D}"/>
              </a:ext>
            </a:extLst>
          </p:cNvPr>
          <p:cNvSpPr txBox="1"/>
          <p:nvPr userDrawn="1"/>
        </p:nvSpPr>
        <p:spPr>
          <a:xfrm>
            <a:off x="3058855" y="5020048"/>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4505718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9"/>
        <p:cNvGrpSpPr/>
        <p:nvPr/>
      </p:nvGrpSpPr>
      <p:grpSpPr>
        <a:xfrm>
          <a:off x="0" y="0"/>
          <a:ext cx="0" cy="0"/>
          <a:chOff x="0" y="0"/>
          <a:chExt cx="0" cy="0"/>
        </a:xfrm>
      </p:grpSpPr>
      <p:sp>
        <p:nvSpPr>
          <p:cNvPr id="21" name="Google Shape;21;p49"/>
          <p:cNvSpPr/>
          <p:nvPr/>
        </p:nvSpPr>
        <p:spPr>
          <a:xfrm>
            <a:off x="0" y="1712068"/>
            <a:ext cx="9144000" cy="3431431"/>
          </a:xfrm>
          <a:custGeom>
            <a:avLst/>
            <a:gdLst/>
            <a:ahLst/>
            <a:cxnLst/>
            <a:rect l="l" t="t" r="r" b="b"/>
            <a:pathLst>
              <a:path w="12192000" h="4537075" extrusionOk="0">
                <a:moveTo>
                  <a:pt x="12192000" y="0"/>
                </a:moveTo>
                <a:lnTo>
                  <a:pt x="0" y="0"/>
                </a:lnTo>
                <a:lnTo>
                  <a:pt x="0" y="4536948"/>
                </a:lnTo>
                <a:lnTo>
                  <a:pt x="12192000" y="4536948"/>
                </a:lnTo>
                <a:lnTo>
                  <a:pt x="12192000" y="0"/>
                </a:lnTo>
                <a:close/>
              </a:path>
            </a:pathLst>
          </a:custGeom>
          <a:solidFill>
            <a:srgbClr val="F1F1F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1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20" name="Google Shape;20;p4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5" name="Google Shape;109;p3">
            <a:extLst>
              <a:ext uri="{FF2B5EF4-FFF2-40B4-BE49-F238E27FC236}">
                <a16:creationId xmlns:a16="http://schemas.microsoft.com/office/drawing/2014/main" id="{18487400-D3FC-5D8E-811C-F02266D77D57}"/>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extLst>
      <p:ext uri="{BB962C8B-B14F-4D97-AF65-F5344CB8AC3E}">
        <p14:creationId xmlns:p14="http://schemas.microsoft.com/office/powerpoint/2010/main" val="1620771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53"/>
          <p:cNvSpPr txBox="1">
            <a:spLocks noGrp="1"/>
          </p:cNvSpPr>
          <p:nvPr>
            <p:ph type="title"/>
          </p:nvPr>
        </p:nvSpPr>
        <p:spPr>
          <a:xfrm>
            <a:off x="981171" y="609791"/>
            <a:ext cx="7181700" cy="215444"/>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100"/>
              <a:buNone/>
              <a:defRPr sz="1400" b="0" i="0">
                <a:solidFill>
                  <a:schemeClr val="dk1"/>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33" name="Google Shape;33;p53"/>
          <p:cNvSpPr txBox="1">
            <a:spLocks noGrp="1"/>
          </p:cNvSpPr>
          <p:nvPr>
            <p:ph type="dt" idx="10"/>
          </p:nvPr>
        </p:nvSpPr>
        <p:spPr>
          <a:xfrm>
            <a:off x="457200" y="4783456"/>
            <a:ext cx="2103000" cy="16927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lang="ja-JP" altLang="en-US" dirty="0"/>
          </a:p>
        </p:txBody>
      </p:sp>
      <p:sp>
        <p:nvSpPr>
          <p:cNvPr id="35" name="Google Shape;35;p53"/>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2" name="Google Shape;42;p55"/>
          <p:cNvSpPr txBox="1">
            <a:spLocks noGrp="1"/>
          </p:cNvSpPr>
          <p:nvPr>
            <p:ph type="body" idx="1"/>
          </p:nvPr>
        </p:nvSpPr>
        <p:spPr>
          <a:xfrm>
            <a:off x="311701"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43" name="Google Shape;43;p55"/>
          <p:cNvSpPr txBox="1">
            <a:spLocks noGrp="1"/>
          </p:cNvSpPr>
          <p:nvPr>
            <p:ph type="body" idx="2"/>
          </p:nvPr>
        </p:nvSpPr>
        <p:spPr>
          <a:xfrm>
            <a:off x="4832401"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45" name="Google Shape;45;p55"/>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49" name="Google Shape;49;p56"/>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dirty="0"/>
          </a:p>
        </p:txBody>
      </p:sp>
      <p:sp>
        <p:nvSpPr>
          <p:cNvPr id="52" name="Google Shape;52;p5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atin typeface="游ゴシック" panose="020B0400000000000000" pitchFamily="50" charset="-128"/>
                <a:ea typeface="游ゴシック" panose="020B0400000000000000" pitchFamily="50" charset="-128"/>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54" name="Google Shape;54;p57"/>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58"/>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atin typeface="游ゴシック" panose="020B0400000000000000" pitchFamily="50" charset="-128"/>
                <a:ea typeface="游ゴシック" panose="020B0400000000000000" pitchFamily="50" charset="-128"/>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dirty="0"/>
          </a:p>
        </p:txBody>
      </p:sp>
      <p:sp>
        <p:nvSpPr>
          <p:cNvPr id="58" name="Google Shape;58;p58"/>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p5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atin typeface="游ゴシック" panose="020B0400000000000000" pitchFamily="50" charset="-128"/>
                <a:ea typeface="游ゴシック" panose="020B0400000000000000" pitchFamily="50" charset="-128"/>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rPr dirty="0"/>
              <a:t>xx%</a:t>
            </a:r>
          </a:p>
        </p:txBody>
      </p:sp>
      <p:sp>
        <p:nvSpPr>
          <p:cNvPr id="61" name="Google Shape;61;p5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atin typeface="游ゴシック" panose="020B0400000000000000" pitchFamily="50" charset="-128"/>
                <a:ea typeface="游ゴシック" panose="020B0400000000000000" pitchFamily="50" charset="-128"/>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dirty="0"/>
          </a:p>
        </p:txBody>
      </p:sp>
      <p:sp>
        <p:nvSpPr>
          <p:cNvPr id="63" name="Google Shape;63;p59"/>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lvl="1"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lvl="2"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lvl="3"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lvl="4"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lvl="5"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lvl="6"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lvl="7"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lvl="8" indent="0" algn="r">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7" name="Google Shape;7;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S Gothic"/>
                <a:ea typeface="MS Gothic"/>
                <a:cs typeface="MS Gothic"/>
                <a:sym typeface="MS Gothi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8" name="Google Shape;8;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S Gothic"/>
                <a:ea typeface="MS Gothic"/>
                <a:cs typeface="MS Gothic"/>
                <a:sym typeface="MS Gothic"/>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9" name="Google Shape;9;p46"/>
          <p:cNvSpPr txBox="1">
            <a:spLocks noGrp="1"/>
          </p:cNvSpPr>
          <p:nvPr>
            <p:ph type="sldNum" idx="12"/>
          </p:nvPr>
        </p:nvSpPr>
        <p:spPr>
          <a:xfrm>
            <a:off x="701454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游ゴシック" panose="020B0400000000000000" pitchFamily="50" charset="-128"/>
                <a:ea typeface="游ゴシック" panose="020B0400000000000000" pitchFamily="50" charset="-128"/>
                <a:cs typeface="游ゴシック" panose="020B0400000000000000" pitchFamily="50" charset="-128"/>
                <a:sym typeface="MS Gothic"/>
              </a:defRPr>
            </a:lvl1pPr>
            <a:lvl2pPr marL="0" marR="0" lvl="1"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2pPr>
            <a:lvl3pPr marL="0" marR="0" lvl="2"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3pPr>
            <a:lvl4pPr marL="0" marR="0" lvl="3"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4pPr>
            <a:lvl5pPr marL="0" marR="0" lvl="4"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5pPr>
            <a:lvl6pPr marL="0" marR="0" lvl="5"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6pPr>
            <a:lvl7pPr marL="0" marR="0" lvl="6"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7pPr>
            <a:lvl8pPr marL="0" marR="0" lvl="7"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8pPr>
            <a:lvl9pPr marL="0" marR="0" lvl="8" indent="0" algn="r" rtl="0">
              <a:lnSpc>
                <a:spcPct val="100000"/>
              </a:lnSpc>
              <a:spcBef>
                <a:spcPts val="0"/>
              </a:spcBef>
              <a:spcAft>
                <a:spcPts val="0"/>
              </a:spcAft>
              <a:buNone/>
              <a:defRPr sz="900" b="0" i="0" u="none" strike="noStrike" cap="none">
                <a:solidFill>
                  <a:srgbClr val="888888"/>
                </a:solidFill>
                <a:latin typeface="MS Gothic"/>
                <a:ea typeface="MS Gothic"/>
                <a:cs typeface="MS Gothic"/>
                <a:sym typeface="MS Gothic"/>
              </a:defRPr>
            </a:lvl9pPr>
          </a:lstStyle>
          <a:p>
            <a:fld id="{00000000-1234-1234-1234-123412341234}" type="slidenum">
              <a:rPr lang="en-US" altLang="ja" smtClean="0"/>
              <a:pPr/>
              <a:t>‹#›</a:t>
            </a:fld>
            <a:endParaRPr lang="ja" altLang="en-US" dirty="0"/>
          </a:p>
        </p:txBody>
      </p:sp>
      <p:sp>
        <p:nvSpPr>
          <p:cNvPr id="5" name="Google Shape;109;p3">
            <a:extLst>
              <a:ext uri="{FF2B5EF4-FFF2-40B4-BE49-F238E27FC236}">
                <a16:creationId xmlns:a16="http://schemas.microsoft.com/office/drawing/2014/main" id="{9C2A1FCE-6A23-02E1-27D2-3D3084ADBE11}"/>
              </a:ext>
            </a:extLst>
          </p:cNvPr>
          <p:cNvSpPr txBox="1"/>
          <p:nvPr userDrawn="1"/>
        </p:nvSpPr>
        <p:spPr>
          <a:xfrm>
            <a:off x="3058855" y="5013422"/>
            <a:ext cx="3026291" cy="86329"/>
          </a:xfrm>
          <a:prstGeom prst="rect">
            <a:avLst/>
          </a:prstGeom>
          <a:noFill/>
          <a:ln>
            <a:noFill/>
          </a:ln>
        </p:spPr>
        <p:txBody>
          <a:bodyPr spcFirstLastPara="1" wrap="square" lIns="0" tIns="3325" rIns="0" bIns="0" anchor="t" anchorCtr="0">
            <a:spAutoFit/>
          </a:bodyPr>
          <a:lstStyle/>
          <a:p>
            <a:pPr marL="0" marR="0" lvl="0" indent="0" algn="l" rtl="0">
              <a:lnSpc>
                <a:spcPct val="77222"/>
              </a:lnSpc>
              <a:spcBef>
                <a:spcPts val="0"/>
              </a:spcBef>
              <a:spcAft>
                <a:spcPts val="0"/>
              </a:spcAft>
              <a:buNone/>
            </a:pP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202</a:t>
            </a:r>
            <a:r>
              <a:rPr lang="en-US" alt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4</a:t>
            </a:r>
            <a:r>
              <a:rPr lang="ja" sz="700" b="0" i="0" u="none" strike="noStrike" cap="none" dirty="0">
                <a:solidFill>
                  <a:srgbClr val="A4A4A4"/>
                </a:solidFill>
                <a:latin typeface="游ゴシック" panose="020B0400000000000000" pitchFamily="50" charset="-128"/>
                <a:ea typeface="游ゴシック" panose="020B0400000000000000" pitchFamily="50" charset="-128"/>
                <a:cs typeface="MS Gothic"/>
                <a:sym typeface="MS Gothic"/>
              </a:rPr>
              <a:t> shufu-to-seikatu-sha,LTD. All Rights Reserved. CONFIDENTIAL.</a:t>
            </a:r>
            <a:endParaRPr sz="1400" b="0" i="0" u="none" strike="noStrike" cap="none" baseline="30000"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63" r:id="rId3"/>
    <p:sldLayoutId id="2147483655" r:id="rId4"/>
    <p:sldLayoutId id="2147483657" r:id="rId5"/>
    <p:sldLayoutId id="2147483658" r:id="rId6"/>
    <p:sldLayoutId id="2147483659" r:id="rId7"/>
    <p:sldLayoutId id="2147483660" r:id="rId8"/>
    <p:sldLayoutId id="2147483661"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8.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8"/>
          <p:cNvSpPr txBox="1">
            <a:spLocks noGrp="1"/>
          </p:cNvSpPr>
          <p:nvPr>
            <p:ph type="title"/>
          </p:nvPr>
        </p:nvSpPr>
        <p:spPr>
          <a:xfrm>
            <a:off x="1066979" y="2111092"/>
            <a:ext cx="2209200" cy="425116"/>
          </a:xfrm>
          <a:prstGeom prst="rect">
            <a:avLst/>
          </a:prstGeom>
          <a:noFill/>
          <a:ln>
            <a:noFill/>
          </a:ln>
        </p:spPr>
        <p:txBody>
          <a:bodyPr spcFirstLastPara="1" wrap="square" lIns="0" tIns="9525" rIns="0" bIns="0" anchor="t" anchorCtr="0">
            <a:spAutoFit/>
          </a:bodyPr>
          <a:lstStyle/>
          <a:p>
            <a:pPr marL="12700" lvl="0" indent="0" algn="ctr" rtl="0">
              <a:lnSpc>
                <a:spcPct val="100000"/>
              </a:lnSpc>
              <a:spcBef>
                <a:spcPts val="0"/>
              </a:spcBef>
              <a:spcAft>
                <a:spcPts val="0"/>
              </a:spcAft>
              <a:buSzPts val="1100"/>
              <a:buNone/>
            </a:pPr>
            <a:r>
              <a:rPr lang="ja" sz="2700" b="1" dirty="0"/>
              <a:t>SNS メニュー</a:t>
            </a:r>
            <a:endParaRPr sz="2700" dirty="0"/>
          </a:p>
        </p:txBody>
      </p:sp>
      <p:pic>
        <p:nvPicPr>
          <p:cNvPr id="442" name="Google Shape;442;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00956" y="2670923"/>
            <a:ext cx="1954531" cy="460629"/>
          </a:xfrm>
          <a:prstGeom prst="rect">
            <a:avLst/>
          </a:prstGeom>
          <a:noFill/>
          <a:ln>
            <a:noFill/>
          </a:ln>
        </p:spPr>
      </p:pic>
      <p:sp>
        <p:nvSpPr>
          <p:cNvPr id="444" name="Google Shape;444;p18"/>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
              <a:t>1</a:t>
            </a:fld>
            <a:endParaRPr dirty="0"/>
          </a:p>
        </p:txBody>
      </p:sp>
      <p:sp>
        <p:nvSpPr>
          <p:cNvPr id="4" name="二等辺三角形 3">
            <a:extLst>
              <a:ext uri="{FF2B5EF4-FFF2-40B4-BE49-F238E27FC236}">
                <a16:creationId xmlns:a16="http://schemas.microsoft.com/office/drawing/2014/main" id="{F926630E-896F-3C0B-32F9-8091DF708051}"/>
              </a:ext>
            </a:extLst>
          </p:cNvPr>
          <p:cNvSpPr/>
          <p:nvPr/>
        </p:nvSpPr>
        <p:spPr>
          <a:xfrm rot="18864320">
            <a:off x="-878062" y="-191029"/>
            <a:ext cx="2659898" cy="1340184"/>
          </a:xfrm>
          <a:prstGeom prst="triangle">
            <a:avLst>
              <a:gd name="adj" fmla="val 50508"/>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0" name="グループ化 19">
            <a:extLst>
              <a:ext uri="{FF2B5EF4-FFF2-40B4-BE49-F238E27FC236}">
                <a16:creationId xmlns:a16="http://schemas.microsoft.com/office/drawing/2014/main" id="{89D3379E-FB32-AB32-3E66-D1BBE49D80A5}"/>
              </a:ext>
            </a:extLst>
          </p:cNvPr>
          <p:cNvGrpSpPr/>
          <p:nvPr/>
        </p:nvGrpSpPr>
        <p:grpSpPr>
          <a:xfrm>
            <a:off x="4135512" y="494285"/>
            <a:ext cx="4345689" cy="4136326"/>
            <a:chOff x="4135512" y="458725"/>
            <a:chExt cx="4345689" cy="4136326"/>
          </a:xfrm>
        </p:grpSpPr>
        <p:grpSp>
          <p:nvGrpSpPr>
            <p:cNvPr id="12" name="グループ化 11">
              <a:extLst>
                <a:ext uri="{FF2B5EF4-FFF2-40B4-BE49-F238E27FC236}">
                  <a16:creationId xmlns:a16="http://schemas.microsoft.com/office/drawing/2014/main" id="{7AB15C8A-A2AF-FBB4-E492-A64D64AC5FBC}"/>
                </a:ext>
              </a:extLst>
            </p:cNvPr>
            <p:cNvGrpSpPr/>
            <p:nvPr/>
          </p:nvGrpSpPr>
          <p:grpSpPr>
            <a:xfrm>
              <a:off x="4135512" y="458725"/>
              <a:ext cx="2096788" cy="4136326"/>
              <a:chOff x="4135512" y="503587"/>
              <a:chExt cx="2096788" cy="4136326"/>
            </a:xfrm>
          </p:grpSpPr>
          <p:pic>
            <p:nvPicPr>
              <p:cNvPr id="13" name="図 12">
                <a:extLst>
                  <a:ext uri="{FF2B5EF4-FFF2-40B4-BE49-F238E27FC236}">
                    <a16:creationId xmlns:a16="http://schemas.microsoft.com/office/drawing/2014/main" id="{2C85BAAC-4FFD-709A-30C3-B928D7F6B5E4}"/>
                  </a:ext>
                </a:extLst>
              </p:cNvPr>
              <p:cNvPicPr>
                <a:picLocks noChangeAspect="1"/>
              </p:cNvPicPr>
              <p:nvPr/>
            </p:nvPicPr>
            <p:blipFill>
              <a:blip r:embed="rId4"/>
              <a:stretch>
                <a:fillRect/>
              </a:stretch>
            </p:blipFill>
            <p:spPr>
              <a:xfrm>
                <a:off x="4259934" y="571409"/>
                <a:ext cx="1847945" cy="3968954"/>
              </a:xfrm>
              <a:prstGeom prst="rect">
                <a:avLst/>
              </a:prstGeom>
            </p:spPr>
          </p:pic>
          <p:pic>
            <p:nvPicPr>
              <p:cNvPr id="14" name="Google Shape;446;p18">
                <a:extLst>
                  <a:ext uri="{FF2B5EF4-FFF2-40B4-BE49-F238E27FC236}">
                    <a16:creationId xmlns:a16="http://schemas.microsoft.com/office/drawing/2014/main" id="{F778CA0C-41B0-BBF4-CA3E-E87DD5D9CC0F}"/>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135512" y="503587"/>
                <a:ext cx="2096788" cy="4136326"/>
              </a:xfrm>
              <a:prstGeom prst="rect">
                <a:avLst/>
              </a:prstGeom>
              <a:noFill/>
              <a:ln>
                <a:noFill/>
              </a:ln>
            </p:spPr>
          </p:pic>
        </p:grpSp>
        <p:grpSp>
          <p:nvGrpSpPr>
            <p:cNvPr id="11" name="グループ化 10">
              <a:extLst>
                <a:ext uri="{FF2B5EF4-FFF2-40B4-BE49-F238E27FC236}">
                  <a16:creationId xmlns:a16="http://schemas.microsoft.com/office/drawing/2014/main" id="{F85D4DE7-EA43-87FC-B098-56179C9D2508}"/>
                </a:ext>
              </a:extLst>
            </p:cNvPr>
            <p:cNvGrpSpPr/>
            <p:nvPr/>
          </p:nvGrpSpPr>
          <p:grpSpPr>
            <a:xfrm>
              <a:off x="6384413" y="458725"/>
              <a:ext cx="2096788" cy="4136326"/>
              <a:chOff x="6384413" y="458725"/>
              <a:chExt cx="2096788" cy="4136326"/>
            </a:xfrm>
          </p:grpSpPr>
          <p:pic>
            <p:nvPicPr>
              <p:cNvPr id="10" name="図 9">
                <a:extLst>
                  <a:ext uri="{FF2B5EF4-FFF2-40B4-BE49-F238E27FC236}">
                    <a16:creationId xmlns:a16="http://schemas.microsoft.com/office/drawing/2014/main" id="{1486A5FA-B602-9694-9BAC-17F8BCF7B73D}"/>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46572" y="655319"/>
                <a:ext cx="1787254" cy="3525521"/>
              </a:xfrm>
              <a:prstGeom prst="rect">
                <a:avLst/>
              </a:prstGeom>
            </p:spPr>
          </p:pic>
          <p:pic>
            <p:nvPicPr>
              <p:cNvPr id="17" name="Google Shape;449;p18">
                <a:extLst>
                  <a:ext uri="{FF2B5EF4-FFF2-40B4-BE49-F238E27FC236}">
                    <a16:creationId xmlns:a16="http://schemas.microsoft.com/office/drawing/2014/main" id="{B2470E89-04F9-2021-AE14-61AD1ADD4BB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384413" y="458725"/>
                <a:ext cx="2096788" cy="4136326"/>
              </a:xfrm>
              <a:prstGeom prst="rect">
                <a:avLst/>
              </a:prstGeom>
              <a:noFill/>
              <a:ln>
                <a:noFill/>
              </a:ln>
            </p:spPr>
          </p:pic>
        </p:grpSp>
      </p:grpSp>
      <p:sp>
        <p:nvSpPr>
          <p:cNvPr id="15" name="四角形: 角を丸くする 14">
            <a:extLst>
              <a:ext uri="{FF2B5EF4-FFF2-40B4-BE49-F238E27FC236}">
                <a16:creationId xmlns:a16="http://schemas.microsoft.com/office/drawing/2014/main" id="{4A5DA62D-E97F-97C3-41E7-5A9057C020EC}"/>
              </a:ext>
            </a:extLst>
          </p:cNvPr>
          <p:cNvSpPr/>
          <p:nvPr/>
        </p:nvSpPr>
        <p:spPr>
          <a:xfrm>
            <a:off x="877841" y="1262764"/>
            <a:ext cx="2736056" cy="5572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latin typeface="arial" panose="020B0604020202020204" pitchFamily="34" charset="0"/>
              </a:rPr>
              <a:t>9/30</a:t>
            </a:r>
            <a:r>
              <a:rPr lang="ja-JP" altLang="en-US" dirty="0">
                <a:solidFill>
                  <a:schemeClr val="bg1"/>
                </a:solidFill>
                <a:latin typeface="arial" panose="020B0604020202020204" pitchFamily="34" charset="0"/>
              </a:rPr>
              <a:t>迄</a:t>
            </a:r>
            <a:r>
              <a:rPr lang="ja-JP" altLang="en-US" b="0" i="0" dirty="0">
                <a:solidFill>
                  <a:schemeClr val="bg1"/>
                </a:solidFill>
                <a:effectLst/>
                <a:latin typeface="arial" panose="020B0604020202020204" pitchFamily="34" charset="0"/>
              </a:rPr>
              <a:t>に申込完了した案件</a:t>
            </a:r>
            <a:r>
              <a:rPr lang="ja-JP" altLang="en-US" sz="1200" dirty="0">
                <a:solidFill>
                  <a:schemeClr val="bg1"/>
                </a:solidFill>
                <a:latin typeface="arial" panose="020B0604020202020204" pitchFamily="34" charset="0"/>
              </a:rPr>
              <a:t>に限り</a:t>
            </a:r>
            <a:endParaRPr lang="en-US" altLang="ja-JP" sz="1200" dirty="0">
              <a:solidFill>
                <a:schemeClr val="bg1"/>
              </a:solidFill>
              <a:latin typeface="arial" panose="020B0604020202020204" pitchFamily="34" charset="0"/>
            </a:endParaRPr>
          </a:p>
          <a:p>
            <a:pPr algn="ctr"/>
            <a:r>
              <a:rPr lang="ja-JP" altLang="en-US" sz="1200" dirty="0">
                <a:solidFill>
                  <a:schemeClr val="bg1"/>
                </a:solidFill>
                <a:latin typeface="arial" panose="020B0604020202020204" pitchFamily="34" charset="0"/>
              </a:rPr>
              <a:t>ディスカウント</a:t>
            </a:r>
            <a:r>
              <a:rPr kumimoji="1" lang="ja-JP" altLang="en-US" sz="1200" dirty="0">
                <a:solidFill>
                  <a:schemeClr val="bg1"/>
                </a:solidFill>
                <a:latin typeface="arial" panose="020B0604020202020204" pitchFamily="34" charset="0"/>
              </a:rPr>
              <a:t>！</a:t>
            </a:r>
            <a:endParaRPr lang="en-US" altLang="ja-JP" sz="1200" b="0" i="0" dirty="0">
              <a:solidFill>
                <a:schemeClr val="bg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9"/>
          <p:cNvSpPr/>
          <p:nvPr/>
        </p:nvSpPr>
        <p:spPr>
          <a:xfrm>
            <a:off x="0" y="0"/>
            <a:ext cx="9144000" cy="650559"/>
          </a:xfrm>
          <a:custGeom>
            <a:avLst/>
            <a:gdLst/>
            <a:ahLst/>
            <a:cxnLst/>
            <a:rect l="l" t="t" r="r" b="b"/>
            <a:pathLst>
              <a:path w="12192000" h="867410" extrusionOk="0">
                <a:moveTo>
                  <a:pt x="12192000" y="0"/>
                </a:moveTo>
                <a:lnTo>
                  <a:pt x="0" y="0"/>
                </a:lnTo>
                <a:lnTo>
                  <a:pt x="0" y="867155"/>
                </a:lnTo>
                <a:lnTo>
                  <a:pt x="12192000" y="867155"/>
                </a:lnTo>
                <a:lnTo>
                  <a:pt x="12192000" y="0"/>
                </a:lnTo>
                <a:close/>
              </a:path>
            </a:pathLst>
          </a:custGeom>
          <a:solidFill>
            <a:srgbClr val="52525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1" dirty="0">
                <a:solidFill>
                  <a:schemeClr val="bg1"/>
                </a:solidFill>
                <a:latin typeface="游ゴシック" panose="020B0400000000000000" pitchFamily="50" charset="-128"/>
                <a:ea typeface="游ゴシック" panose="020B0400000000000000" pitchFamily="50" charset="-128"/>
                <a:cs typeface="MS Gothic"/>
                <a:sym typeface="MS Gothic"/>
              </a:rPr>
              <a:t>SNS</a:t>
            </a:r>
            <a:r>
              <a:rPr lang="ja-JP" altLang="en-US" b="1" dirty="0">
                <a:solidFill>
                  <a:schemeClr val="bg1"/>
                </a:solidFill>
                <a:latin typeface="游ゴシック" panose="020B0400000000000000" pitchFamily="50" charset="-128"/>
                <a:ea typeface="游ゴシック" panose="020B0400000000000000" pitchFamily="50" charset="-128"/>
                <a:cs typeface="MS Gothic"/>
                <a:sym typeface="MS Gothic"/>
              </a:rPr>
              <a:t>広告メニュー　一覧</a:t>
            </a:r>
            <a:endParaRPr lang="en-US" altLang="ja-JP" b="1"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561" name="Google Shape;561;p19"/>
          <p:cNvSpPr txBox="1"/>
          <p:nvPr/>
        </p:nvSpPr>
        <p:spPr>
          <a:xfrm>
            <a:off x="342900" y="4663309"/>
            <a:ext cx="3782308" cy="332783"/>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7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※空き枠状況・掲載可否はメニューにより異なります。担当営業までお問い合わせください。</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7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※掲載可否基準を設けさせていただいております。必ず事前にご確認ください。</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700" b="1" i="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※おしゃれさん起用費は候補により異なります。ご相談ください。</a:t>
            </a:r>
            <a:endParaRPr sz="7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aphicFrame>
        <p:nvGraphicFramePr>
          <p:cNvPr id="3" name="表 3">
            <a:extLst>
              <a:ext uri="{FF2B5EF4-FFF2-40B4-BE49-F238E27FC236}">
                <a16:creationId xmlns:a16="http://schemas.microsoft.com/office/drawing/2014/main" id="{BAC5417F-FC11-9F52-306C-FAED466C72CF}"/>
              </a:ext>
            </a:extLst>
          </p:cNvPr>
          <p:cNvGraphicFramePr>
            <a:graphicFrameLocks noGrp="1"/>
          </p:cNvGraphicFramePr>
          <p:nvPr>
            <p:extLst>
              <p:ext uri="{D42A27DB-BD31-4B8C-83A1-F6EECF244321}">
                <p14:modId xmlns:p14="http://schemas.microsoft.com/office/powerpoint/2010/main" val="3841306830"/>
              </p:ext>
            </p:extLst>
          </p:nvPr>
        </p:nvGraphicFramePr>
        <p:xfrm>
          <a:off x="106679" y="749101"/>
          <a:ext cx="8976361" cy="3819528"/>
        </p:xfrm>
        <a:graphic>
          <a:graphicData uri="http://schemas.openxmlformats.org/drawingml/2006/table">
            <a:tbl>
              <a:tblPr firstRow="1" bandRow="1">
                <a:tableStyleId>{62A0D10D-50CF-4121-8E0F-D59097571FAB}</a:tableStyleId>
              </a:tblPr>
              <a:tblGrid>
                <a:gridCol w="1094677">
                  <a:extLst>
                    <a:ext uri="{9D8B030D-6E8A-4147-A177-3AD203B41FA5}">
                      <a16:colId xmlns:a16="http://schemas.microsoft.com/office/drawing/2014/main" val="2086578577"/>
                    </a:ext>
                  </a:extLst>
                </a:gridCol>
                <a:gridCol w="2627228">
                  <a:extLst>
                    <a:ext uri="{9D8B030D-6E8A-4147-A177-3AD203B41FA5}">
                      <a16:colId xmlns:a16="http://schemas.microsoft.com/office/drawing/2014/main" val="2687133150"/>
                    </a:ext>
                  </a:extLst>
                </a:gridCol>
                <a:gridCol w="2627228">
                  <a:extLst>
                    <a:ext uri="{9D8B030D-6E8A-4147-A177-3AD203B41FA5}">
                      <a16:colId xmlns:a16="http://schemas.microsoft.com/office/drawing/2014/main" val="2468513767"/>
                    </a:ext>
                  </a:extLst>
                </a:gridCol>
                <a:gridCol w="2627228">
                  <a:extLst>
                    <a:ext uri="{9D8B030D-6E8A-4147-A177-3AD203B41FA5}">
                      <a16:colId xmlns:a16="http://schemas.microsoft.com/office/drawing/2014/main" val="1231471614"/>
                    </a:ext>
                  </a:extLst>
                </a:gridCol>
              </a:tblGrid>
              <a:tr h="423407">
                <a:tc>
                  <a:txBody>
                    <a:bodyPr/>
                    <a:lstStyle/>
                    <a:p>
                      <a:pPr marL="0" marR="0" lvl="0" indent="0" algn="ctr" rtl="0">
                        <a:lnSpc>
                          <a:spcPct val="100000"/>
                        </a:lnSpc>
                        <a:spcBef>
                          <a:spcPts val="0"/>
                        </a:spcBef>
                        <a:spcAft>
                          <a:spcPts val="0"/>
                        </a:spcAft>
                        <a:buClr>
                          <a:srgbClr val="000000"/>
                        </a:buClr>
                        <a:buSzPts val="700"/>
                        <a:buFont typeface="Arial"/>
                        <a:buNone/>
                      </a:pPr>
                      <a:r>
                        <a:rPr lang="ja-JP" altLang="en-US" sz="1000" b="1" u="none" strike="noStrike" cap="none" dirty="0">
                          <a:solidFill>
                            <a:schemeClr val="bg1"/>
                          </a:solidFill>
                          <a:latin typeface="游ゴシック" panose="020B0400000000000000" pitchFamily="50" charset="-128"/>
                          <a:ea typeface="游ゴシック" panose="020B0400000000000000" pitchFamily="50" charset="-128"/>
                          <a:cs typeface="Times New Roman"/>
                          <a:sym typeface="Times New Roman"/>
                        </a:rPr>
                        <a:t>メニュー名</a:t>
                      </a:r>
                      <a:endParaRPr sz="1000" b="1" u="none" strike="noStrike" cap="none" dirty="0">
                        <a:solidFill>
                          <a:schemeClr val="bg1"/>
                        </a:solidFill>
                        <a:latin typeface="游ゴシック" panose="020B0400000000000000" pitchFamily="50" charset="-128"/>
                        <a:ea typeface="游ゴシック" panose="020B0400000000000000" pitchFamily="50" charset="-128"/>
                        <a:cs typeface="Times New Roman"/>
                        <a:sym typeface="Times New Roman"/>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Instagram</a:t>
                      </a:r>
                      <a:r>
                        <a:rPr kumimoji="1" lang="ja-JP" altLang="en-US" sz="1000" b="1" dirty="0">
                          <a:solidFill>
                            <a:schemeClr val="bg1"/>
                          </a:solidFill>
                          <a:latin typeface="游ゴシック" panose="020B0400000000000000" pitchFamily="50" charset="-128"/>
                          <a:ea typeface="游ゴシック" panose="020B0400000000000000" pitchFamily="50" charset="-128"/>
                        </a:rPr>
                        <a:t>　フィード投稿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Instagram</a:t>
                      </a:r>
                      <a:r>
                        <a:rPr kumimoji="1" lang="ja-JP" altLang="en-US" sz="1000" b="1" dirty="0">
                          <a:solidFill>
                            <a:schemeClr val="bg1"/>
                          </a:solidFill>
                          <a:latin typeface="游ゴシック" panose="020B0400000000000000" pitchFamily="50" charset="-128"/>
                          <a:ea typeface="游ゴシック" panose="020B0400000000000000" pitchFamily="50" charset="-128"/>
                        </a:rPr>
                        <a:t>　インスタマガジン投稿</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tc>
                  <a:txBody>
                    <a:bodyPr/>
                    <a:lstStyle/>
                    <a:p>
                      <a:pPr algn="ctr"/>
                      <a:r>
                        <a:rPr kumimoji="1" lang="en-US" altLang="ja-JP" sz="1000" b="1" dirty="0">
                          <a:solidFill>
                            <a:schemeClr val="bg1"/>
                          </a:solidFill>
                          <a:latin typeface="游ゴシック" panose="020B0400000000000000" pitchFamily="50" charset="-128"/>
                          <a:ea typeface="游ゴシック" panose="020B0400000000000000" pitchFamily="50" charset="-128"/>
                        </a:rPr>
                        <a:t>YouTube</a:t>
                      </a:r>
                      <a:r>
                        <a:rPr kumimoji="1" lang="ja-JP" altLang="en-US" sz="1000" b="1" dirty="0">
                          <a:solidFill>
                            <a:schemeClr val="bg1"/>
                          </a:solidFill>
                          <a:latin typeface="游ゴシック" panose="020B0400000000000000" pitchFamily="50" charset="-128"/>
                          <a:ea typeface="游ゴシック" panose="020B0400000000000000" pitchFamily="50" charset="-128"/>
                        </a:rPr>
                        <a:t>投稿＋</a:t>
                      </a:r>
                      <a:r>
                        <a:rPr kumimoji="1" lang="en-US" altLang="ja-JP" sz="1000" b="1" dirty="0">
                          <a:solidFill>
                            <a:schemeClr val="bg1"/>
                          </a:solidFill>
                          <a:latin typeface="游ゴシック" panose="020B0400000000000000" pitchFamily="50" charset="-128"/>
                          <a:ea typeface="游ゴシック" panose="020B0400000000000000" pitchFamily="50" charset="-128"/>
                        </a:rPr>
                        <a:t>Instagram</a:t>
                      </a:r>
                      <a:r>
                        <a:rPr kumimoji="1" lang="ja-JP" altLang="en-US" sz="1000" b="1" dirty="0">
                          <a:solidFill>
                            <a:schemeClr val="bg1"/>
                          </a:solidFill>
                          <a:latin typeface="游ゴシック" panose="020B0400000000000000" pitchFamily="50" charset="-128"/>
                          <a:ea typeface="游ゴシック" panose="020B0400000000000000" pitchFamily="50" charset="-128"/>
                        </a:rPr>
                        <a:t>配信</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44536A"/>
                    </a:solidFill>
                  </a:tcPr>
                </a:tc>
                <a:extLst>
                  <a:ext uri="{0D108BD9-81ED-4DB2-BD59-A6C34878D82A}">
                    <a16:rowId xmlns:a16="http://schemas.microsoft.com/office/drawing/2014/main" val="2525273050"/>
                  </a:ext>
                </a:extLst>
              </a:tr>
              <a:tr h="1266848">
                <a:tc>
                  <a:txBody>
                    <a:bodyPr/>
                    <a:lstStyle/>
                    <a:p>
                      <a:pPr marL="0" marR="0" lvl="0" indent="0" algn="ctr" rtl="0">
                        <a:lnSpc>
                          <a:spcPct val="100000"/>
                        </a:lnSpc>
                        <a:spcBef>
                          <a:spcPts val="0"/>
                        </a:spcBef>
                        <a:spcAft>
                          <a:spcPts val="0"/>
                        </a:spcAft>
                        <a:buClr>
                          <a:srgbClr val="000000"/>
                        </a:buClr>
                        <a:buSzPts val="700"/>
                        <a:buFont typeface="Arial"/>
                        <a:buNone/>
                      </a:pPr>
                      <a:r>
                        <a:rPr lang="ja" sz="1000" b="1" u="none" strike="noStrike" cap="none" dirty="0">
                          <a:latin typeface="游ゴシック" panose="020B0400000000000000" pitchFamily="50" charset="-128"/>
                          <a:ea typeface="游ゴシック" panose="020B0400000000000000" pitchFamily="50" charset="-128"/>
                          <a:cs typeface="Times New Roman"/>
                          <a:sym typeface="Times New Roman"/>
                        </a:rPr>
                        <a:t>金額（税抜</a:t>
                      </a:r>
                      <a:r>
                        <a:rPr lang="ja-JP" altLang="en-US" sz="1000" b="1" u="none" strike="noStrike" cap="none" dirty="0">
                          <a:latin typeface="游ゴシック" panose="020B0400000000000000" pitchFamily="50" charset="-128"/>
                          <a:ea typeface="游ゴシック" panose="020B0400000000000000" pitchFamily="50" charset="-128"/>
                          <a:cs typeface="Times New Roman"/>
                          <a:sym typeface="Times New Roman"/>
                        </a:rPr>
                        <a:t>）</a:t>
                      </a:r>
                      <a:endParaRPr sz="1000" b="1" u="none" strike="noStrike" cap="none" dirty="0">
                        <a:latin typeface="游ゴシック" panose="020B0400000000000000" pitchFamily="50" charset="-128"/>
                        <a:ea typeface="游ゴシック" panose="020B0400000000000000" pitchFamily="50" charset="-128"/>
                        <a:cs typeface="Times New Roman"/>
                        <a:sym typeface="Times New Roman"/>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①</a:t>
                      </a:r>
                      <a:r>
                        <a:rPr kumimoji="1" lang="en-US" altLang="ja-JP" b="1" dirty="0">
                          <a:solidFill>
                            <a:srgbClr val="FF0000"/>
                          </a:solidFill>
                          <a:latin typeface="游ゴシック" panose="020B0400000000000000" pitchFamily="50" charset="-128"/>
                          <a:ea typeface="游ゴシック" panose="020B0400000000000000" pitchFamily="50" charset="-128"/>
                        </a:rPr>
                        <a:t>G 130,000</a:t>
                      </a:r>
                      <a:r>
                        <a:rPr kumimoji="1" lang="ja-JP" altLang="en-US" b="1" dirty="0">
                          <a:solidFill>
                            <a:srgbClr val="FF0000"/>
                          </a:solidFill>
                          <a:latin typeface="游ゴシック" panose="020B0400000000000000" pitchFamily="50" charset="-128"/>
                          <a:ea typeface="游ゴシック" panose="020B0400000000000000" pitchFamily="50" charset="-128"/>
                        </a:rPr>
                        <a:t>円</a:t>
                      </a:r>
                      <a:endParaRPr kumimoji="1" lang="en-US" altLang="ja-JP" b="1" dirty="0">
                        <a:solidFill>
                          <a:srgbClr val="FF0000"/>
                        </a:solidFill>
                        <a:latin typeface="游ゴシック" panose="020B0400000000000000" pitchFamily="50" charset="-128"/>
                        <a:ea typeface="游ゴシック" panose="020B0400000000000000" pitchFamily="50" charset="-128"/>
                      </a:endParaRPr>
                    </a:p>
                    <a:p>
                      <a:pPr algn="ct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②</a:t>
                      </a:r>
                      <a:r>
                        <a:rPr kumimoji="1" lang="ja-JP" altLang="en-US" b="1" dirty="0">
                          <a:solidFill>
                            <a:srgbClr val="FF0000"/>
                          </a:solidFill>
                          <a:latin typeface="游ゴシック" panose="020B0400000000000000" pitchFamily="50" charset="-128"/>
                          <a:ea typeface="游ゴシック" panose="020B0400000000000000" pitchFamily="50" charset="-128"/>
                        </a:rPr>
                        <a:t>Ｇ</a:t>
                      </a:r>
                      <a:r>
                        <a:rPr kumimoji="1" lang="en-US" altLang="ja-JP" b="1" dirty="0">
                          <a:solidFill>
                            <a:srgbClr val="FF0000"/>
                          </a:solidFill>
                          <a:latin typeface="游ゴシック" panose="020B0400000000000000" pitchFamily="50" charset="-128"/>
                          <a:ea typeface="游ゴシック" panose="020B0400000000000000" pitchFamily="50" charset="-128"/>
                        </a:rPr>
                        <a:t>730,000</a:t>
                      </a:r>
                      <a:r>
                        <a:rPr kumimoji="1" lang="ja-JP" altLang="en-US" b="1" dirty="0">
                          <a:solidFill>
                            <a:srgbClr val="FF0000"/>
                          </a:solidFill>
                          <a:latin typeface="游ゴシック" panose="020B0400000000000000" pitchFamily="50" charset="-128"/>
                          <a:ea typeface="游ゴシック" panose="020B0400000000000000" pitchFamily="50" charset="-128"/>
                        </a:rPr>
                        <a:t>円～</a:t>
                      </a:r>
                      <a:endParaRPr kumimoji="1" lang="en-US" altLang="ja-JP" b="1" dirty="0">
                        <a:solidFill>
                          <a:srgbClr val="FF0000"/>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掲載費 </a:t>
                      </a:r>
                      <a:r>
                        <a:rPr lang="en-US" altLang="ja"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 130,000</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a:t>
                      </a:r>
                      <a:r>
                        <a:rPr lang="en-US" altLang="ja"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 600,000</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p>
                    <a:p>
                      <a:pPr algn="ctr"/>
                      <a:endParaRPr kumimoji="1" lang="en-US" altLang="ja-JP" sz="600" b="1" dirty="0">
                        <a:solidFill>
                          <a:srgbClr val="FF0000"/>
                        </a:solidFill>
                        <a:latin typeface="游ゴシック" panose="020B0400000000000000" pitchFamily="50" charset="-128"/>
                        <a:ea typeface="游ゴシック" panose="020B0400000000000000" pitchFamily="50" charset="-128"/>
                      </a:endParaRPr>
                    </a:p>
                    <a:p>
                      <a:pPr marL="0" marR="0" lvl="0" indent="0" algn="ctr" rtl="0">
                        <a:lnSpc>
                          <a:spcPct val="100000"/>
                        </a:lnSpc>
                        <a:spcBef>
                          <a:spcPts val="2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a:t>
                      </a: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①</a:t>
                      </a:r>
                      <a:r>
                        <a:rPr kumimoji="1" lang="en-US" altLang="ja-JP" b="1" dirty="0">
                          <a:solidFill>
                            <a:schemeClr val="tx1"/>
                          </a:solidFill>
                          <a:latin typeface="游ゴシック" panose="020B0400000000000000" pitchFamily="50" charset="-128"/>
                          <a:ea typeface="游ゴシック" panose="020B0400000000000000" pitchFamily="50" charset="-128"/>
                        </a:rPr>
                        <a:t>N 400,000</a:t>
                      </a:r>
                      <a:r>
                        <a:rPr kumimoji="1" lang="ja-JP" altLang="en-US" b="1" dirty="0">
                          <a:solidFill>
                            <a:schemeClr val="tx1"/>
                          </a:solidFill>
                          <a:latin typeface="游ゴシック" panose="020B0400000000000000" pitchFamily="50" charset="-128"/>
                          <a:ea typeface="游ゴシック" panose="020B0400000000000000" pitchFamily="50" charset="-128"/>
                        </a:rPr>
                        <a:t>円</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 </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  ②</a:t>
                      </a:r>
                      <a:r>
                        <a:rPr kumimoji="1" lang="ja-JP" altLang="en-US" b="1" dirty="0">
                          <a:solidFill>
                            <a:srgbClr val="FF0000"/>
                          </a:solidFill>
                          <a:latin typeface="游ゴシック" panose="020B0400000000000000" pitchFamily="50" charset="-128"/>
                          <a:ea typeface="游ゴシック" panose="020B0400000000000000" pitchFamily="50" charset="-128"/>
                        </a:rPr>
                        <a:t>Ｇ</a:t>
                      </a:r>
                      <a:r>
                        <a:rPr kumimoji="1" lang="en-US" altLang="ja-JP" b="1" dirty="0">
                          <a:solidFill>
                            <a:srgbClr val="FF0000"/>
                          </a:solidFill>
                          <a:latin typeface="游ゴシック" panose="020B0400000000000000" pitchFamily="50" charset="-128"/>
                          <a:ea typeface="游ゴシック" panose="020B0400000000000000" pitchFamily="50" charset="-128"/>
                        </a:rPr>
                        <a:t>1,000,000</a:t>
                      </a:r>
                      <a:r>
                        <a:rPr kumimoji="1" lang="ja-JP" altLang="en-US" b="1" dirty="0">
                          <a:solidFill>
                            <a:srgbClr val="FF0000"/>
                          </a:solidFill>
                          <a:latin typeface="游ゴシック" panose="020B0400000000000000" pitchFamily="50" charset="-128"/>
                          <a:ea typeface="游ゴシック" panose="020B0400000000000000" pitchFamily="50" charset="-128"/>
                        </a:rPr>
                        <a:t>円～</a:t>
                      </a:r>
                      <a:endParaRPr kumimoji="1" lang="en-US" altLang="ja-JP" b="1" dirty="0">
                        <a:solidFill>
                          <a:srgbClr val="FF0000"/>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掲載費 </a:t>
                      </a:r>
                      <a:r>
                        <a:rPr lang="en-US" altLang="ja-JP"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 400,000</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 ＋ 制作費 Ｇ</a:t>
                      </a:r>
                      <a:r>
                        <a:rPr lang="en-US" altLang="ja-JP"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 600,000</a:t>
                      </a:r>
                      <a:r>
                        <a:rPr lang="ja-JP" altLang="en-US" sz="6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p>
                    <a:p>
                      <a:pPr algn="ctr"/>
                      <a:endParaRPr kumimoji="1" lang="en-US" altLang="ja-JP" sz="600" dirty="0">
                        <a:solidFill>
                          <a:schemeClr val="tx1"/>
                        </a:solidFill>
                        <a:latin typeface="游ゴシック" panose="020B0400000000000000" pitchFamily="50" charset="-128"/>
                        <a:ea typeface="游ゴシック" panose="020B0400000000000000" pitchFamily="50" charset="-128"/>
                      </a:endParaRPr>
                    </a:p>
                    <a:p>
                      <a:pPr marL="0" marR="0" lvl="0" indent="0" algn="ctr" rtl="0">
                        <a:lnSpc>
                          <a:spcPct val="100000"/>
                        </a:lnSpc>
                        <a:spcBef>
                          <a:spcPts val="2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a:t>
                      </a: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kumimoji="1" lang="en-US" altLang="ja-JP" b="1" dirty="0">
                          <a:latin typeface="游ゴシック" panose="020B0400000000000000" pitchFamily="50" charset="-128"/>
                          <a:ea typeface="游ゴシック" panose="020B0400000000000000" pitchFamily="50" charset="-128"/>
                        </a:rPr>
                        <a:t>1,500,000</a:t>
                      </a:r>
                      <a:r>
                        <a:rPr kumimoji="1" lang="ja-JP" altLang="en-US" b="1" dirty="0">
                          <a:latin typeface="游ゴシック" panose="020B0400000000000000" pitchFamily="50" charset="-128"/>
                          <a:ea typeface="游ゴシック" panose="020B0400000000000000" pitchFamily="50" charset="-128"/>
                        </a:rPr>
                        <a:t>円～</a:t>
                      </a:r>
                      <a:endParaRPr kumimoji="1" lang="en-US" altLang="ja-JP" b="0" dirty="0">
                        <a:latin typeface="游ゴシック" panose="020B0400000000000000" pitchFamily="50" charset="-128"/>
                        <a:ea typeface="游ゴシック" panose="020B0400000000000000" pitchFamily="50" charset="-128"/>
                      </a:endParaRPr>
                    </a:p>
                    <a:p>
                      <a:pPr algn="ctr"/>
                      <a:endParaRPr kumimoji="1" lang="en-US" altLang="ja-JP" sz="600" b="1" dirty="0">
                        <a:latin typeface="游ゴシック" panose="020B0400000000000000" pitchFamily="50" charset="-128"/>
                        <a:ea typeface="游ゴシック" panose="020B0400000000000000" pitchFamily="50" charset="-128"/>
                      </a:endParaRPr>
                    </a:p>
                    <a:p>
                      <a:pPr marL="0" marR="0" lvl="0" indent="0" algn="ctr" rtl="0">
                        <a:lnSpc>
                          <a:spcPct val="100000"/>
                        </a:lnSpc>
                        <a:spcBef>
                          <a:spcPts val="200"/>
                        </a:spcBef>
                        <a:spcAft>
                          <a:spcPts val="0"/>
                        </a:spcAft>
                        <a:buClr>
                          <a:srgbClr val="000000"/>
                        </a:buClr>
                        <a:buSzPts val="500"/>
                        <a:buFont typeface="Arial"/>
                        <a:buNone/>
                      </a:pP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en-US" altLang="ja-JP" sz="600" b="0" u="none" strike="noStrike" cap="none" dirty="0">
                          <a:latin typeface="游ゴシック" panose="020B0400000000000000" pitchFamily="50" charset="-128"/>
                          <a:ea typeface="游ゴシック" panose="020B0400000000000000" pitchFamily="50" charset="-128"/>
                          <a:cs typeface="MS Gothic"/>
                          <a:sym typeface="MS Gothic"/>
                        </a:rPr>
                        <a:t>G 500,000</a:t>
                      </a: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en-US" altLang="ja-JP" sz="600" b="0" u="none" strike="noStrike" cap="none" dirty="0">
                          <a:latin typeface="游ゴシック" panose="020B0400000000000000" pitchFamily="50" charset="-128"/>
                          <a:ea typeface="游ゴシック" panose="020B0400000000000000" pitchFamily="50" charset="-128"/>
                          <a:cs typeface="MS Gothic"/>
                          <a:sym typeface="MS Gothic"/>
                        </a:rPr>
                        <a:t>N 1,000,000</a:t>
                      </a: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円～</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税別料金です。</a:t>
                      </a:r>
                      <a:r>
                        <a:rPr lang="en-US" altLang="ja-JP" sz="6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起用費を含みます。</a:t>
                      </a:r>
                    </a:p>
                    <a:p>
                      <a:pPr marL="0" marR="0" lvl="0" indent="0" algn="ctr" rtl="0">
                        <a:lnSpc>
                          <a:spcPct val="100000"/>
                        </a:lnSpc>
                        <a:spcBef>
                          <a:spcPts val="100"/>
                        </a:spcBef>
                        <a:spcAft>
                          <a:spcPts val="0"/>
                        </a:spcAft>
                        <a:buClr>
                          <a:srgbClr val="000000"/>
                        </a:buClr>
                        <a:buSzPts val="500"/>
                        <a:buFont typeface="Arial"/>
                        <a:buNone/>
                      </a:pPr>
                      <a:r>
                        <a:rPr lang="en-US" altLang="ja-JP" sz="6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600" b="0" u="none" strike="noStrike" cap="none" dirty="0">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2004813776"/>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データ計測期間</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9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週間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週間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4</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週間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2539721517"/>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latin typeface="游ゴシック" panose="020B0400000000000000" pitchFamily="50" charset="-128"/>
                          <a:ea typeface="游ゴシック" panose="020B0400000000000000" pitchFamily="50" charset="-128"/>
                          <a:cs typeface="MS Gothic"/>
                          <a:sym typeface="MS Gothic"/>
                        </a:rPr>
                        <a:t>公開日</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28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平日任意</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平日任意</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平日任意</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4010443781"/>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想定リーチ</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3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10,000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20,000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リーチ想定</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10,000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 </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20,000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リーチ想定</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10,000</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再生想定</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165105829"/>
                  </a:ext>
                </a:extLst>
              </a:tr>
              <a:tr h="676436">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基本レポート項目</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エンゲージメント数</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エンゲージメント数</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imp</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数</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エンゲージメント数</a:t>
                      </a:r>
                      <a:endPar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endParaRPr>
                    </a:p>
                    <a:p>
                      <a:pPr algn="ct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YouTube</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：再生数</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再生比率</a:t>
                      </a:r>
                      <a:r>
                        <a:rPr lang="en-US" altLang="ja-JP" sz="1000" b="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1000" b="0" u="none" strike="noStrike" cap="none" dirty="0">
                          <a:latin typeface="游ゴシック" panose="020B0400000000000000" pitchFamily="50" charset="-128"/>
                          <a:ea typeface="游ゴシック" panose="020B0400000000000000" pitchFamily="50" charset="-128"/>
                          <a:cs typeface="MS Gothic"/>
                          <a:sym typeface="MS Gothic"/>
                        </a:rPr>
                        <a:t>再生時間</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1358592860"/>
                  </a:ext>
                </a:extLst>
              </a:tr>
              <a:tr h="347119">
                <a:tc>
                  <a:txBody>
                    <a:bodyPr/>
                    <a:lstStyle/>
                    <a:p>
                      <a:pPr marL="0" marR="0" lvl="0" indent="0" algn="ctr" rtl="0">
                        <a:lnSpc>
                          <a:spcPct val="100000"/>
                        </a:lnSpc>
                        <a:spcBef>
                          <a:spcPts val="0"/>
                        </a:spcBef>
                        <a:spcAft>
                          <a:spcPts val="0"/>
                        </a:spcAft>
                        <a:buClr>
                          <a:srgbClr val="000000"/>
                        </a:buClr>
                        <a:buSzPts val="700"/>
                        <a:buFont typeface="Arial"/>
                        <a:buNone/>
                      </a:pPr>
                      <a:r>
                        <a:rPr lang="ja" sz="1000" u="none" strike="noStrike" cap="none" dirty="0">
                          <a:solidFill>
                            <a:srgbClr val="404040"/>
                          </a:solidFill>
                          <a:latin typeface="游ゴシック" panose="020B0400000000000000" pitchFamily="50" charset="-128"/>
                          <a:ea typeface="游ゴシック" panose="020B0400000000000000" pitchFamily="50" charset="-128"/>
                          <a:cs typeface="MS Gothic"/>
                          <a:sym typeface="MS Gothic"/>
                        </a:rPr>
                        <a:t>申込期限</a:t>
                      </a:r>
                      <a:endParaRPr sz="10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0" marR="0" marT="3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rgbClr val="F1F1F1"/>
                    </a:solidFill>
                  </a:tcPr>
                </a:tc>
                <a:tc>
                  <a:txBody>
                    <a:bodyPr/>
                    <a:lstStyle/>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15</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endPar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①公開希望日の約</a:t>
                      </a:r>
                      <a:r>
                        <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rPr>
                        <a:t>25</a:t>
                      </a: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営業日前まで</a:t>
                      </a:r>
                      <a:endParaRPr lang="en-US" altLang="ja-JP" sz="1050" b="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050" b="0" u="none" strike="noStrike" cap="none" dirty="0">
                          <a:latin typeface="游ゴシック" panose="020B0400000000000000" pitchFamily="50" charset="-128"/>
                          <a:ea typeface="游ゴシック" panose="020B0400000000000000" pitchFamily="50" charset="-128"/>
                          <a:cs typeface="MS Gothic"/>
                          <a:sym typeface="MS Gothic"/>
                        </a:rPr>
                        <a:t>②</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公開希望日の約</a:t>
                      </a:r>
                      <a:r>
                        <a:rPr lang="en-US" altLang="ja-JP"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40</a:t>
                      </a:r>
                      <a:r>
                        <a:rPr lang="ja-JP" altLang="en-US" sz="1050" b="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営業日前まで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799470860"/>
                  </a:ext>
                </a:extLst>
              </a:tr>
            </a:tbl>
          </a:graphicData>
        </a:graphic>
      </p:graphicFrame>
      <p:sp>
        <p:nvSpPr>
          <p:cNvPr id="10" name="Google Shape;277;p9">
            <a:extLst>
              <a:ext uri="{FF2B5EF4-FFF2-40B4-BE49-F238E27FC236}">
                <a16:creationId xmlns:a16="http://schemas.microsoft.com/office/drawing/2014/main" id="{04777346-349E-EA35-18C6-B7DEF2F50049}"/>
              </a:ext>
            </a:extLst>
          </p:cNvPr>
          <p:cNvSpPr txBox="1"/>
          <p:nvPr/>
        </p:nvSpPr>
        <p:spPr>
          <a:xfrm>
            <a:off x="7188130" y="94170"/>
            <a:ext cx="1826805" cy="461624"/>
          </a:xfrm>
          <a:prstGeom prst="rect">
            <a:avLst/>
          </a:prstGeom>
          <a:solidFill>
            <a:srgbClr val="FF842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altLang="ja-JP"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rPr>
              <a:t>SNS</a:t>
            </a:r>
            <a:r>
              <a:rPr lang="ja-JP" altLang="en-US"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rPr>
              <a:t>単体</a:t>
            </a: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出稿</a:t>
            </a:r>
            <a:endParaRPr lang="en-US" altLang="ja-JP" sz="1200" b="1" dirty="0">
              <a:solidFill>
                <a:schemeClr val="bg1"/>
              </a:solidFill>
              <a:latin typeface="游ゴシック" panose="020B0400000000000000" pitchFamily="50" charset="-128"/>
              <a:ea typeface="游ゴシック" panose="020B0400000000000000" pitchFamily="50" charset="-128"/>
              <a:cs typeface="Arial Black"/>
              <a:sym typeface="Arial Black"/>
            </a:endParaRPr>
          </a:p>
          <a:p>
            <a:pPr marL="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Arial Black"/>
                <a:sym typeface="Arial Black"/>
              </a:rPr>
              <a:t>可能なメニュー</a:t>
            </a:r>
            <a:endParaRPr lang="en-US" altLang="ja-JP" sz="1200" b="1" i="0" strike="noStrike" cap="none" dirty="0">
              <a:solidFill>
                <a:schemeClr val="bg1"/>
              </a:solidFill>
              <a:latin typeface="游ゴシック" panose="020B0400000000000000" pitchFamily="50" charset="-128"/>
              <a:ea typeface="游ゴシック" panose="020B0400000000000000" pitchFamily="50" charset="-128"/>
              <a:cs typeface="Arial Black"/>
              <a:sym typeface="Arial Black"/>
            </a:endParaRPr>
          </a:p>
        </p:txBody>
      </p:sp>
      <p:sp>
        <p:nvSpPr>
          <p:cNvPr id="8" name="Google Shape;444;p18">
            <a:extLst>
              <a:ext uri="{FF2B5EF4-FFF2-40B4-BE49-F238E27FC236}">
                <a16:creationId xmlns:a16="http://schemas.microsoft.com/office/drawing/2014/main" id="{28A046AA-05F1-AC7D-E464-B3AE2D2B6AB7}"/>
              </a:ext>
            </a:extLst>
          </p:cNvPr>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
              <a:t>2</a:t>
            </a:fld>
            <a:endParaRPr dirty="0"/>
          </a:p>
        </p:txBody>
      </p:sp>
      <p:sp>
        <p:nvSpPr>
          <p:cNvPr id="7" name="四角形: 角を丸くする 6">
            <a:extLst>
              <a:ext uri="{FF2B5EF4-FFF2-40B4-BE49-F238E27FC236}">
                <a16:creationId xmlns:a16="http://schemas.microsoft.com/office/drawing/2014/main" id="{AE775492-2DF9-4C94-576E-267E9F8D7E2B}"/>
              </a:ext>
            </a:extLst>
          </p:cNvPr>
          <p:cNvSpPr/>
          <p:nvPr/>
        </p:nvSpPr>
        <p:spPr>
          <a:xfrm>
            <a:off x="1489681" y="584947"/>
            <a:ext cx="4776647" cy="25339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latin typeface="arial" panose="020B0604020202020204" pitchFamily="34" charset="0"/>
              </a:rPr>
              <a:t>9/30</a:t>
            </a:r>
            <a:r>
              <a:rPr lang="ja-JP" altLang="en-US" dirty="0">
                <a:solidFill>
                  <a:schemeClr val="bg1"/>
                </a:solidFill>
                <a:latin typeface="arial" panose="020B0604020202020204" pitchFamily="34" charset="0"/>
              </a:rPr>
              <a:t>迄</a:t>
            </a:r>
            <a:r>
              <a:rPr lang="ja-JP" altLang="en-US" b="0" i="0" dirty="0">
                <a:solidFill>
                  <a:schemeClr val="bg1"/>
                </a:solidFill>
                <a:effectLst/>
                <a:latin typeface="arial" panose="020B0604020202020204" pitchFamily="34" charset="0"/>
              </a:rPr>
              <a:t>に申込完了した案件</a:t>
            </a:r>
            <a:r>
              <a:rPr lang="ja-JP" altLang="en-US" sz="1200" dirty="0">
                <a:solidFill>
                  <a:schemeClr val="bg1"/>
                </a:solidFill>
                <a:latin typeface="arial" panose="020B0604020202020204" pitchFamily="34" charset="0"/>
              </a:rPr>
              <a:t>に限りディスカウント</a:t>
            </a:r>
            <a:r>
              <a:rPr kumimoji="1" lang="ja-JP" altLang="en-US" sz="1200" dirty="0">
                <a:solidFill>
                  <a:schemeClr val="bg1"/>
                </a:solidFill>
                <a:latin typeface="arial" panose="020B0604020202020204" pitchFamily="34" charset="0"/>
              </a:rPr>
              <a:t>！</a:t>
            </a:r>
            <a:endParaRPr lang="en-US" altLang="ja-JP" sz="1200" b="0" i="0" dirty="0">
              <a:solidFill>
                <a:schemeClr val="bg1"/>
              </a:solidFill>
              <a:effectLst/>
              <a:latin typeface="arial" panose="020B0604020202020204" pitchFamily="34" charset="0"/>
            </a:endParaRPr>
          </a:p>
        </p:txBody>
      </p:sp>
      <p:sp>
        <p:nvSpPr>
          <p:cNvPr id="4" name="二等辺三角形 3">
            <a:extLst>
              <a:ext uri="{FF2B5EF4-FFF2-40B4-BE49-F238E27FC236}">
                <a16:creationId xmlns:a16="http://schemas.microsoft.com/office/drawing/2014/main" id="{9E8620C1-7EC3-F66D-95A2-7D534A4727BE}"/>
              </a:ext>
            </a:extLst>
          </p:cNvPr>
          <p:cNvSpPr/>
          <p:nvPr/>
        </p:nvSpPr>
        <p:spPr>
          <a:xfrm rot="10800000">
            <a:off x="2010335" y="813547"/>
            <a:ext cx="100853" cy="10757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53FC200F-7918-AF5E-8F5D-76B9C4FC38C0}"/>
              </a:ext>
            </a:extLst>
          </p:cNvPr>
          <p:cNvSpPr/>
          <p:nvPr/>
        </p:nvSpPr>
        <p:spPr>
          <a:xfrm rot="10800000">
            <a:off x="4798353" y="838195"/>
            <a:ext cx="100853" cy="10757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800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95" name="Google Shape;595;p20"/>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3</a:t>
            </a:fld>
            <a:endParaRPr/>
          </a:p>
        </p:txBody>
      </p:sp>
      <p:sp>
        <p:nvSpPr>
          <p:cNvPr id="44" name="正方形/長方形 43">
            <a:extLst>
              <a:ext uri="{FF2B5EF4-FFF2-40B4-BE49-F238E27FC236}">
                <a16:creationId xmlns:a16="http://schemas.microsoft.com/office/drawing/2014/main" id="{5F9E9281-1C66-03FC-E6CB-ACAE302CD214}"/>
              </a:ext>
            </a:extLst>
          </p:cNvPr>
          <p:cNvSpPr/>
          <p:nvPr/>
        </p:nvSpPr>
        <p:spPr>
          <a:xfrm>
            <a:off x="4572000" y="4943146"/>
            <a:ext cx="1403498" cy="8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2A1BE4FB-4B70-E828-F018-7D18A17FBF89}"/>
              </a:ext>
            </a:extLst>
          </p:cNvPr>
          <p:cNvGrpSpPr/>
          <p:nvPr/>
        </p:nvGrpSpPr>
        <p:grpSpPr>
          <a:xfrm>
            <a:off x="0" y="0"/>
            <a:ext cx="8380629" cy="4908030"/>
            <a:chOff x="0" y="0"/>
            <a:chExt cx="8380629" cy="4908030"/>
          </a:xfrm>
        </p:grpSpPr>
        <p:sp>
          <p:nvSpPr>
            <p:cNvPr id="589" name="Google Shape;589;p20"/>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90" name="Google Shape;590;p20"/>
            <p:cNvSpPr txBox="1"/>
            <p:nvPr/>
          </p:nvSpPr>
          <p:spPr>
            <a:xfrm>
              <a:off x="266623" y="22704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91" name="Google Shape;591;p20"/>
            <p:cNvSpPr txBox="1"/>
            <p:nvPr/>
          </p:nvSpPr>
          <p:spPr>
            <a:xfrm>
              <a:off x="209709" y="447260"/>
              <a:ext cx="1287198"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chemeClr val="dk1"/>
                </a:buClr>
                <a:buSzPts val="11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SNS広告メニュー</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sp>
          <p:nvSpPr>
            <p:cNvPr id="592" name="Google Shape;592;p20"/>
            <p:cNvSpPr txBox="1"/>
            <p:nvPr/>
          </p:nvSpPr>
          <p:spPr>
            <a:xfrm>
              <a:off x="46053" y="714273"/>
              <a:ext cx="1527619"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Instagram</a:t>
              </a:r>
              <a:endParaRPr lang="en-US" alt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1200" b="1" dirty="0">
                  <a:solidFill>
                    <a:schemeClr val="bg1"/>
                  </a:solidFill>
                  <a:latin typeface="游ゴシック" panose="020B0400000000000000" pitchFamily="50" charset="-128"/>
                  <a:ea typeface="游ゴシック" panose="020B0400000000000000" pitchFamily="50" charset="-128"/>
                  <a:cs typeface="MS Gothic"/>
                  <a:sym typeface="MS Gothic"/>
                </a:rPr>
                <a:t>フィード投稿</a:t>
              </a:r>
              <a:endParaRPr lang="en-US" altLang="ja-JP" sz="1200" b="1"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5" name="Google Shape;774;p27">
              <a:extLst>
                <a:ext uri="{FF2B5EF4-FFF2-40B4-BE49-F238E27FC236}">
                  <a16:creationId xmlns:a16="http://schemas.microsoft.com/office/drawing/2014/main" id="{42544B7A-1EBB-8904-241B-92BF1D25E842}"/>
                </a:ext>
              </a:extLst>
            </p:cNvPr>
            <p:cNvSpPr txBox="1"/>
            <p:nvPr/>
          </p:nvSpPr>
          <p:spPr>
            <a:xfrm>
              <a:off x="1706616" y="332579"/>
              <a:ext cx="6674013" cy="316910"/>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リリース</a:t>
              </a:r>
              <a:r>
                <a:rPr lang="en-US" altLang="ja-JP"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提供写真</a:t>
              </a:r>
              <a:r>
                <a:rPr lang="en-US" altLang="ja-JP"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商品</a:t>
              </a:r>
              <a:r>
                <a:rPr lang="ja-JP" altLang="en-US"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を編集部へお預けいただき、編集部オリジナル投稿を制作いたします。</a:t>
              </a:r>
              <a:endParaRPr lang="en-US" altLang="ja-JP"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900"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JP" altLang="en-US" sz="900" dirty="0">
                  <a:solidFill>
                    <a:schemeClr val="tx1"/>
                  </a:solidFill>
                  <a:latin typeface="游ゴシック" panose="020B0400000000000000" pitchFamily="50" charset="-128"/>
                  <a:ea typeface="游ゴシック" panose="020B0400000000000000" pitchFamily="50" charset="-128"/>
                  <a:cs typeface="MS Gothic"/>
                  <a:sym typeface="MS Gothic"/>
                </a:rPr>
                <a:t>投稿あたり</a:t>
              </a:r>
              <a:r>
                <a:rPr lang="en-US" altLang="ja-JP" sz="900" dirty="0">
                  <a:solidFill>
                    <a:schemeClr val="tx1"/>
                  </a:solidFill>
                  <a:latin typeface="游ゴシック" panose="020B0400000000000000" pitchFamily="50" charset="-128"/>
                  <a:ea typeface="游ゴシック" panose="020B0400000000000000" pitchFamily="50" charset="-128"/>
                  <a:cs typeface="MS Gothic"/>
                  <a:sym typeface="MS Gothic"/>
                </a:rPr>
                <a:t>1-3</a:t>
              </a:r>
              <a:r>
                <a:rPr lang="ja-JP" altLang="en-US" sz="900" dirty="0">
                  <a:solidFill>
                    <a:schemeClr val="tx1"/>
                  </a:solidFill>
                  <a:latin typeface="游ゴシック" panose="020B0400000000000000" pitchFamily="50" charset="-128"/>
                  <a:ea typeface="游ゴシック" panose="020B0400000000000000" pitchFamily="50" charset="-128"/>
                  <a:cs typeface="MS Gothic"/>
                  <a:sym typeface="MS Gothic"/>
                </a:rPr>
                <a:t>点程度の写真を掲載し、もの作りへのこだわりなどを伝える</a:t>
              </a:r>
              <a:r>
                <a:rPr lang="en-US" altLang="ja-JP" sz="900" dirty="0">
                  <a:solidFill>
                    <a:schemeClr val="tx1"/>
                  </a:solidFill>
                  <a:latin typeface="游ゴシック" panose="020B0400000000000000" pitchFamily="50" charset="-128"/>
                  <a:ea typeface="游ゴシック" panose="020B0400000000000000" pitchFamily="50" charset="-128"/>
                  <a:cs typeface="MS Gothic"/>
                  <a:sym typeface="MS Gothic"/>
                </a:rPr>
                <a:t>Instagram</a:t>
              </a:r>
              <a:r>
                <a:rPr lang="ja-JP" altLang="en-US" sz="900" dirty="0">
                  <a:solidFill>
                    <a:schemeClr val="tx1"/>
                  </a:solidFill>
                  <a:latin typeface="游ゴシック" panose="020B0400000000000000" pitchFamily="50" charset="-128"/>
                  <a:ea typeface="游ゴシック" panose="020B0400000000000000" pitchFamily="50" charset="-128"/>
                  <a:cs typeface="MS Gothic"/>
                  <a:sym typeface="MS Gothic"/>
                </a:rPr>
                <a:t>プランです。</a:t>
              </a:r>
              <a:endParaRPr lang="ja-JP" altLang="en-US"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576" name="Google Shape;576;p20"/>
            <p:cNvSpPr txBox="1"/>
            <p:nvPr/>
          </p:nvSpPr>
          <p:spPr>
            <a:xfrm>
              <a:off x="672351" y="3049360"/>
              <a:ext cx="2187730"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JP" altLang="en-US" sz="900" b="1" dirty="0">
                  <a:solidFill>
                    <a:schemeClr val="tx1"/>
                  </a:solidFill>
                  <a:latin typeface="游ゴシック" panose="020B0400000000000000" pitchFamily="50" charset="-128"/>
                  <a:ea typeface="游ゴシック" panose="020B0400000000000000" pitchFamily="50" charset="-128"/>
                  <a:cs typeface="MS Gothic"/>
                  <a:sym typeface="MS Gothic"/>
                </a:rPr>
                <a:t>①提供写真</a:t>
              </a:r>
              <a:r>
                <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②編集部撮影の素材</a:t>
              </a:r>
              <a:endPar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を基に</a:t>
              </a:r>
              <a:r>
                <a:rPr lang="ja"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フィード投稿</a:t>
              </a:r>
              <a:endParaRPr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581" name="Google Shape;581;p20"/>
            <p:cNvSpPr/>
            <p:nvPr/>
          </p:nvSpPr>
          <p:spPr>
            <a:xfrm>
              <a:off x="150131" y="3714750"/>
              <a:ext cx="4424839" cy="0"/>
            </a:xfrm>
            <a:custGeom>
              <a:avLst/>
              <a:gdLst/>
              <a:ahLst/>
              <a:cxnLst/>
              <a:rect l="l" t="t" r="r" b="b"/>
              <a:pathLst>
                <a:path w="5899785" h="120000" extrusionOk="0">
                  <a:moveTo>
                    <a:pt x="5899404" y="0"/>
                  </a:moveTo>
                  <a:lnTo>
                    <a:pt x="0" y="0"/>
                  </a:lnTo>
                </a:path>
              </a:pathLst>
            </a:custGeom>
            <a:noFill/>
            <a:ln w="9525" cap="flat" cmpd="sng">
              <a:solidFill>
                <a:srgbClr val="000000"/>
              </a:solidFill>
              <a:prstDash val="dot"/>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18" name="グループ化 17">
              <a:extLst>
                <a:ext uri="{FF2B5EF4-FFF2-40B4-BE49-F238E27FC236}">
                  <a16:creationId xmlns:a16="http://schemas.microsoft.com/office/drawing/2014/main" id="{0CFF8788-FB41-A8C7-C56E-7359AF57DF33}"/>
                </a:ext>
              </a:extLst>
            </p:cNvPr>
            <p:cNvGrpSpPr/>
            <p:nvPr/>
          </p:nvGrpSpPr>
          <p:grpSpPr>
            <a:xfrm>
              <a:off x="1365921" y="3377156"/>
              <a:ext cx="776031" cy="1530874"/>
              <a:chOff x="95168" y="3335977"/>
              <a:chExt cx="776031" cy="1530874"/>
            </a:xfrm>
          </p:grpSpPr>
          <p:pic>
            <p:nvPicPr>
              <p:cNvPr id="12" name="Google Shape;446;p18">
                <a:extLst>
                  <a:ext uri="{FF2B5EF4-FFF2-40B4-BE49-F238E27FC236}">
                    <a16:creationId xmlns:a16="http://schemas.microsoft.com/office/drawing/2014/main" id="{9233AF9D-F1D3-76A6-1DF1-3C2F6B30ECD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168" y="3335977"/>
                <a:ext cx="776031" cy="1530874"/>
              </a:xfrm>
              <a:prstGeom prst="rect">
                <a:avLst/>
              </a:prstGeom>
              <a:noFill/>
              <a:ln>
                <a:noFill/>
              </a:ln>
            </p:spPr>
          </p:pic>
          <p:pic>
            <p:nvPicPr>
              <p:cNvPr id="17" name="図 16">
                <a:extLst>
                  <a:ext uri="{FF2B5EF4-FFF2-40B4-BE49-F238E27FC236}">
                    <a16:creationId xmlns:a16="http://schemas.microsoft.com/office/drawing/2014/main" id="{2E80C2D2-5E37-4ECA-0759-46A220FE62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8209" y="3458145"/>
                <a:ext cx="653177" cy="1253044"/>
              </a:xfrm>
              <a:prstGeom prst="rect">
                <a:avLst/>
              </a:prstGeom>
            </p:spPr>
          </p:pic>
          <p:pic>
            <p:nvPicPr>
              <p:cNvPr id="4" name="図 3">
                <a:extLst>
                  <a:ext uri="{FF2B5EF4-FFF2-40B4-BE49-F238E27FC236}">
                    <a16:creationId xmlns:a16="http://schemas.microsoft.com/office/drawing/2014/main" id="{F47D008D-A491-DE52-D8B8-B031F157E4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6304" y="3687615"/>
                <a:ext cx="655083" cy="645480"/>
              </a:xfrm>
              <a:prstGeom prst="rect">
                <a:avLst/>
              </a:prstGeom>
            </p:spPr>
          </p:pic>
        </p:grpSp>
      </p:grpSp>
      <p:sp>
        <p:nvSpPr>
          <p:cNvPr id="6" name="正方形/長方形 5">
            <a:extLst>
              <a:ext uri="{FF2B5EF4-FFF2-40B4-BE49-F238E27FC236}">
                <a16:creationId xmlns:a16="http://schemas.microsoft.com/office/drawing/2014/main" id="{D4394D6C-2089-5F85-65FF-18B205FC3600}"/>
              </a:ext>
            </a:extLst>
          </p:cNvPr>
          <p:cNvSpPr/>
          <p:nvPr/>
        </p:nvSpPr>
        <p:spPr>
          <a:xfrm>
            <a:off x="2964179" y="4945380"/>
            <a:ext cx="3154233" cy="144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Google Shape;571;p20">
            <a:extLst>
              <a:ext uri="{FF2B5EF4-FFF2-40B4-BE49-F238E27FC236}">
                <a16:creationId xmlns:a16="http://schemas.microsoft.com/office/drawing/2014/main" id="{8E71C25A-554C-B16A-36C7-DEFC8E260AFA}"/>
              </a:ext>
            </a:extLst>
          </p:cNvPr>
          <p:cNvGraphicFramePr/>
          <p:nvPr>
            <p:extLst>
              <p:ext uri="{D42A27DB-BD31-4B8C-83A1-F6EECF244321}">
                <p14:modId xmlns:p14="http://schemas.microsoft.com/office/powerpoint/2010/main" val="2159315313"/>
              </p:ext>
            </p:extLst>
          </p:nvPr>
        </p:nvGraphicFramePr>
        <p:xfrm>
          <a:off x="4572000" y="681045"/>
          <a:ext cx="4459049" cy="4299880"/>
        </p:xfrm>
        <a:graphic>
          <a:graphicData uri="http://schemas.openxmlformats.org/drawingml/2006/table">
            <a:tbl>
              <a:tblPr firstRow="1" bandRow="1">
                <a:noFill/>
                <a:tableStyleId>{62A0D10D-50CF-4121-8E0F-D59097571FAB}</a:tableStyleId>
              </a:tblPr>
              <a:tblGrid>
                <a:gridCol w="1071109">
                  <a:extLst>
                    <a:ext uri="{9D8B030D-6E8A-4147-A177-3AD203B41FA5}">
                      <a16:colId xmlns:a16="http://schemas.microsoft.com/office/drawing/2014/main" val="20000"/>
                    </a:ext>
                  </a:extLst>
                </a:gridCol>
                <a:gridCol w="3387940">
                  <a:extLst>
                    <a:ext uri="{9D8B030D-6E8A-4147-A177-3AD203B41FA5}">
                      <a16:colId xmlns:a16="http://schemas.microsoft.com/office/drawing/2014/main" val="20001"/>
                    </a:ext>
                  </a:extLst>
                </a:gridCol>
              </a:tblGrid>
              <a:tr h="5994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　</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Ｇ</a:t>
                      </a:r>
                      <a:r>
                        <a:rPr lang="en-US" altLang="ja-JP"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130,000</a:t>
                      </a:r>
                      <a:r>
                        <a:rPr lang="ja-JP" altLang="en-US"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r>
                        <a:rPr lang="en-US" altLang="ja"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 </a:t>
                      </a:r>
                      <a:endParaRPr lang="en-US" altLang="ja-JP"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モデル</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スタジオ撮影あり</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  　　　</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9</a:t>
                      </a:r>
                      <a:r>
                        <a:rPr lang="ja"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G730,000</a:t>
                      </a:r>
                      <a:r>
                        <a:rPr lang="ja-JP" altLang="en-US"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endParaRPr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              掲載費 </a:t>
                      </a:r>
                      <a:r>
                        <a:rPr lang="en-US" altLang="ja" sz="700" b="1" u="none" strike="noStrike" cap="none" dirty="0">
                          <a:latin typeface="游ゴシック" panose="020B0400000000000000" pitchFamily="50" charset="-128"/>
                          <a:ea typeface="游ゴシック" panose="020B0400000000000000" pitchFamily="50" charset="-128"/>
                          <a:cs typeface="MS Gothic"/>
                          <a:sym typeface="MS Gothic"/>
                        </a:rPr>
                        <a:t>G 300,000</a:t>
                      </a: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円 ＋ 制作費 </a:t>
                      </a:r>
                      <a:r>
                        <a:rPr lang="en-US" altLang="ja" sz="700" b="1" u="none" strike="noStrike" cap="none" dirty="0">
                          <a:latin typeface="游ゴシック" panose="020B0400000000000000" pitchFamily="50" charset="-128"/>
                          <a:ea typeface="游ゴシック" panose="020B0400000000000000" pitchFamily="50" charset="-128"/>
                          <a:cs typeface="MS Gothic"/>
                          <a:sym typeface="MS Gothic"/>
                        </a:rPr>
                        <a:t>N 600,000</a:t>
                      </a: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円～</a:t>
                      </a:r>
                      <a:endParaRPr lang="en-US" altLang="ja-JP" sz="7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latin typeface="游ゴシック" panose="020B0400000000000000" pitchFamily="50" charset="-128"/>
                          <a:ea typeface="游ゴシック" panose="020B0400000000000000" pitchFamily="50" charset="-128"/>
                          <a:cs typeface="MS Gothic"/>
                          <a:sym typeface="MS Gothic"/>
                        </a:rPr>
                        <a:t>　　　　</a:t>
                      </a:r>
                      <a:r>
                        <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掲載費 </a:t>
                      </a:r>
                      <a:r>
                        <a:rPr lang="en-US" altLang="ja"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 130,000</a:t>
                      </a:r>
                      <a:r>
                        <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a:t>
                      </a:r>
                      <a:r>
                        <a:rPr lang="en-US" altLang="ja"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 600,000</a:t>
                      </a:r>
                      <a:r>
                        <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p>
                    <a:p>
                      <a:pPr marL="0" marR="0" lvl="0" indent="0" algn="l" rtl="0">
                        <a:lnSpc>
                          <a:spcPct val="100000"/>
                        </a:lnSpc>
                        <a:spcBef>
                          <a:spcPts val="0"/>
                        </a:spcBef>
                        <a:spcAft>
                          <a:spcPts val="0"/>
                        </a:spcAft>
                        <a:buNone/>
                      </a:pP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a:t>
                      </a:r>
                      <a:r>
                        <a:rPr lang="en-US"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を含みます。</a:t>
                      </a:r>
                      <a:endParaRPr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endParaRPr sz="1600" b="1"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想定リーチ数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10,000 - 20,000 リーチ想定</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実施項目</a:t>
                      </a:r>
                      <a:endParaRPr sz="9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Instagram：フィード投稿 1回</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公開日より4週間</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10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投稿内容</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・画像</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3</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枚程度想定</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・テキスト</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・任意のハッシュタグ（編集部にて選定）</a:t>
                      </a:r>
                      <a:endParaRPr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・クライアント様ご指定のハッシュタグ（3つまで）</a:t>
                      </a:r>
                      <a:endParaRPr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dirty="0">
                          <a:solidFill>
                            <a:schemeClr val="tx1"/>
                          </a:solidFill>
                          <a:latin typeface="游ゴシック" panose="020B0400000000000000" pitchFamily="50" charset="-128"/>
                          <a:ea typeface="游ゴシック" panose="020B0400000000000000" pitchFamily="50" charset="-128"/>
                        </a:rPr>
                        <a:t>・投稿には</a:t>
                      </a:r>
                      <a:r>
                        <a:rPr lang="en-US" altLang="ja-JP" sz="9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a:t>
                      </a:r>
                      <a:r>
                        <a:rPr lang="en-US" altLang="ja-JP" sz="900" dirty="0">
                          <a:solidFill>
                            <a:schemeClr val="tx1"/>
                          </a:solidFill>
                          <a:latin typeface="游ゴシック" panose="020B0400000000000000" pitchFamily="50" charset="-128"/>
                          <a:ea typeface="游ゴシック" panose="020B0400000000000000" pitchFamily="50" charset="-128"/>
                        </a:rPr>
                        <a:t>PR</a:t>
                      </a:r>
                      <a:r>
                        <a:rPr lang="ja-JP" altLang="en-US" sz="900" dirty="0">
                          <a:solidFill>
                            <a:schemeClr val="tx1"/>
                          </a:solidFill>
                          <a:latin typeface="游ゴシック" panose="020B0400000000000000" pitchFamily="50" charset="-128"/>
                          <a:ea typeface="游ゴシック" panose="020B0400000000000000" pitchFamily="50" charset="-128"/>
                        </a:rPr>
                        <a:t>（大文字） ＃貴社名もしくは正式なサービス</a:t>
                      </a:r>
                      <a:r>
                        <a:rPr lang="en-US" altLang="ja-JP" sz="9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商品名</a:t>
                      </a:r>
                      <a:r>
                        <a:rPr lang="en-US" altLang="ja-JP" sz="900" dirty="0">
                          <a:solidFill>
                            <a:schemeClr val="tx1"/>
                          </a:solidFill>
                          <a:latin typeface="游ゴシック" panose="020B0400000000000000" pitchFamily="50" charset="-128"/>
                          <a:ea typeface="游ゴシック" panose="020B0400000000000000" pitchFamily="50" charset="-128"/>
                        </a:rPr>
                        <a:t>』</a:t>
                      </a:r>
                      <a:r>
                        <a:rPr lang="ja-JP" altLang="en-US" sz="900" dirty="0">
                          <a:solidFill>
                            <a:schemeClr val="tx1"/>
                          </a:solidFill>
                          <a:latin typeface="游ゴシック" panose="020B0400000000000000" pitchFamily="50" charset="-128"/>
                          <a:ea typeface="游ゴシック" panose="020B0400000000000000" pitchFamily="50" charset="-128"/>
                        </a:rPr>
                        <a:t>の順にて、ハッシュタグ列冒頭に記載します。</a:t>
                      </a:r>
                      <a:endParaRPr sz="9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Instagram：imp数/エンゲージメント数</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任意の平日でご希望の日時を指定いただけます。</a:t>
                      </a:r>
                      <a:endParaRPr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公開ご希望日の</a:t>
                      </a:r>
                      <a:r>
                        <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15</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日前までにお申し込みください。</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solidFill>
                            <a:schemeClr val="tx1"/>
                          </a:solidFill>
                          <a:latin typeface="游ゴシック" panose="020B0400000000000000" pitchFamily="50" charset="-128"/>
                          <a:ea typeface="游ゴシック" panose="020B0400000000000000" pitchFamily="50" charset="-128"/>
                          <a:sym typeface="MS Gothic"/>
                        </a:rPr>
                        <a:t>②公開ご希望日の</a:t>
                      </a:r>
                      <a:r>
                        <a:rPr lang="en-US" altLang="ja-JP" sz="900" u="none" strike="noStrike" cap="none" dirty="0">
                          <a:solidFill>
                            <a:schemeClr val="tx1"/>
                          </a:solidFill>
                          <a:latin typeface="游ゴシック" panose="020B0400000000000000" pitchFamily="50" charset="-128"/>
                          <a:ea typeface="游ゴシック" panose="020B0400000000000000" pitchFamily="50" charset="-128"/>
                          <a:sym typeface="MS Gothic"/>
                        </a:rPr>
                        <a:t>30</a:t>
                      </a:r>
                      <a:r>
                        <a:rPr lang="ja-JP" altLang="en-US" sz="900" u="none" strike="noStrike" cap="none" dirty="0">
                          <a:solidFill>
                            <a:schemeClr val="tx1"/>
                          </a:solidFill>
                          <a:latin typeface="游ゴシック" panose="020B0400000000000000" pitchFamily="50" charset="-128"/>
                          <a:ea typeface="游ゴシック" panose="020B0400000000000000" pitchFamily="50" charset="-128"/>
                          <a:sym typeface="MS Gothic"/>
                        </a:rPr>
                        <a:t>営業日前までにお申し込みください。</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・クライアント、リリース画像の審査を事前に行わせていただきます。</a:t>
                      </a:r>
                      <a:endParaRPr lang="en-US" altLang="ja"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遠方</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取材・撮影</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をする</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場合は</a:t>
                      </a: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別途費用が発生いたします。</a:t>
                      </a:r>
                      <a:endParaRPr lang="en-US" alt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dirty="0">
                          <a:solidFill>
                            <a:schemeClr val="tx1"/>
                          </a:solidFill>
                          <a:latin typeface="游ゴシック" panose="020B0400000000000000" pitchFamily="50" charset="-128"/>
                          <a:ea typeface="游ゴシック" panose="020B0400000000000000" pitchFamily="50" charset="-128"/>
                        </a:rPr>
                        <a:t>・</a:t>
                      </a:r>
                      <a:r>
                        <a:rPr lang="en-US" altLang="ja-JP" sz="800" dirty="0">
                          <a:solidFill>
                            <a:schemeClr val="tx1"/>
                          </a:solidFill>
                          <a:latin typeface="游ゴシック" panose="020B0400000000000000" pitchFamily="50" charset="-128"/>
                          <a:ea typeface="游ゴシック" panose="020B0400000000000000" pitchFamily="50" charset="-128"/>
                        </a:rPr>
                        <a:t>Meta</a:t>
                      </a:r>
                      <a:r>
                        <a:rPr lang="ja-JP" altLang="en-US" sz="800" dirty="0">
                          <a:solidFill>
                            <a:schemeClr val="tx1"/>
                          </a:solidFill>
                          <a:latin typeface="游ゴシック" panose="020B0400000000000000" pitchFamily="50" charset="-128"/>
                          <a:ea typeface="游ゴシック" panose="020B0400000000000000" pitchFamily="50" charset="-128"/>
                        </a:rPr>
                        <a:t>社の提供するブランドコンテンツタグの紐づけを行います。</a:t>
                      </a:r>
                      <a:endParaRPr sz="800"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・広告を含む外部配信を行う場合がございます。</a:t>
                      </a:r>
                      <a:endParaRPr sz="1600" dirty="0">
                        <a:solidFill>
                          <a:schemeClr val="tx1"/>
                        </a:solidFill>
                      </a:endParaRPr>
                    </a:p>
                    <a:p>
                      <a:pPr marL="0" marR="0" lvl="0" indent="0" algn="l" rtl="0">
                        <a:lnSpc>
                          <a:spcPct val="100000"/>
                        </a:lnSpc>
                        <a:spcBef>
                          <a:spcPts val="0"/>
                        </a:spcBef>
                        <a:spcAft>
                          <a:spcPts val="0"/>
                        </a:spcAft>
                        <a:buNone/>
                      </a:pPr>
                      <a:r>
                        <a:rPr lang="ja"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sz="1600" dirty="0">
                        <a:solidFill>
                          <a:schemeClr val="tx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 name="四角形: 角を丸くする 7">
            <a:extLst>
              <a:ext uri="{FF2B5EF4-FFF2-40B4-BE49-F238E27FC236}">
                <a16:creationId xmlns:a16="http://schemas.microsoft.com/office/drawing/2014/main" id="{3AE15EA1-345D-116C-A271-20BE0D2A36C0}"/>
              </a:ext>
            </a:extLst>
          </p:cNvPr>
          <p:cNvSpPr/>
          <p:nvPr/>
        </p:nvSpPr>
        <p:spPr>
          <a:xfrm>
            <a:off x="978694" y="1578770"/>
            <a:ext cx="2736056" cy="5572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bg1"/>
                </a:solidFill>
                <a:latin typeface="arial" panose="020B0604020202020204" pitchFamily="34" charset="0"/>
              </a:rPr>
              <a:t>9/30</a:t>
            </a:r>
            <a:r>
              <a:rPr lang="ja-JP" altLang="en-US" dirty="0">
                <a:solidFill>
                  <a:schemeClr val="bg1"/>
                </a:solidFill>
                <a:latin typeface="arial" panose="020B0604020202020204" pitchFamily="34" charset="0"/>
              </a:rPr>
              <a:t>迄</a:t>
            </a:r>
            <a:r>
              <a:rPr lang="ja-JP" altLang="en-US" b="0" i="0" dirty="0">
                <a:solidFill>
                  <a:schemeClr val="bg1"/>
                </a:solidFill>
                <a:effectLst/>
                <a:latin typeface="arial" panose="020B0604020202020204" pitchFamily="34" charset="0"/>
              </a:rPr>
              <a:t>に申込完了した案件</a:t>
            </a:r>
            <a:r>
              <a:rPr lang="ja-JP" altLang="en-US" sz="1200" dirty="0">
                <a:solidFill>
                  <a:schemeClr val="bg1"/>
                </a:solidFill>
                <a:latin typeface="arial" panose="020B0604020202020204" pitchFamily="34" charset="0"/>
              </a:rPr>
              <a:t>に限り</a:t>
            </a:r>
            <a:endParaRPr lang="en-US" altLang="ja-JP" sz="1200" dirty="0">
              <a:solidFill>
                <a:schemeClr val="bg1"/>
              </a:solidFill>
              <a:latin typeface="arial" panose="020B0604020202020204" pitchFamily="34" charset="0"/>
            </a:endParaRPr>
          </a:p>
          <a:p>
            <a:pPr algn="ctr"/>
            <a:r>
              <a:rPr lang="ja-JP" altLang="en-US" sz="1200" dirty="0">
                <a:solidFill>
                  <a:schemeClr val="bg1"/>
                </a:solidFill>
                <a:latin typeface="arial" panose="020B0604020202020204" pitchFamily="34" charset="0"/>
              </a:rPr>
              <a:t>ディスカウント</a:t>
            </a:r>
            <a:r>
              <a:rPr kumimoji="1" lang="ja-JP" altLang="en-US" sz="1200" dirty="0">
                <a:solidFill>
                  <a:schemeClr val="bg1"/>
                </a:solidFill>
                <a:latin typeface="arial" panose="020B0604020202020204" pitchFamily="34" charset="0"/>
              </a:rPr>
              <a:t>！</a:t>
            </a:r>
            <a:endParaRPr lang="en-US" altLang="ja-JP" sz="1200" b="0" i="0" dirty="0">
              <a:solidFill>
                <a:schemeClr val="bg1"/>
              </a:solidFill>
              <a:effectLst/>
              <a:latin typeface="arial" panose="020B0604020202020204" pitchFamily="34" charset="0"/>
            </a:endParaRPr>
          </a:p>
        </p:txBody>
      </p:sp>
      <p:cxnSp>
        <p:nvCxnSpPr>
          <p:cNvPr id="32" name="直線コネクタ 31">
            <a:extLst>
              <a:ext uri="{FF2B5EF4-FFF2-40B4-BE49-F238E27FC236}">
                <a16:creationId xmlns:a16="http://schemas.microsoft.com/office/drawing/2014/main" id="{A8C896C9-2CAA-76DB-B611-C91586513C2B}"/>
              </a:ext>
            </a:extLst>
          </p:cNvPr>
          <p:cNvCxnSpPr>
            <a:cxnSpLocks/>
          </p:cNvCxnSpPr>
          <p:nvPr/>
        </p:nvCxnSpPr>
        <p:spPr>
          <a:xfrm flipV="1">
            <a:off x="6046694" y="958221"/>
            <a:ext cx="945777" cy="4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49DE3516-71E3-770C-22A2-69109AA689CE}"/>
              </a:ext>
            </a:extLst>
          </p:cNvPr>
          <p:cNvCxnSpPr>
            <a:cxnSpLocks/>
          </p:cNvCxnSpPr>
          <p:nvPr/>
        </p:nvCxnSpPr>
        <p:spPr>
          <a:xfrm flipV="1">
            <a:off x="6051812" y="1003047"/>
            <a:ext cx="945777" cy="4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BDF5A98-8CCE-7A7E-F7B2-FA8FD91D7135}"/>
              </a:ext>
            </a:extLst>
          </p:cNvPr>
          <p:cNvCxnSpPr>
            <a:cxnSpLocks/>
          </p:cNvCxnSpPr>
          <p:nvPr/>
        </p:nvCxnSpPr>
        <p:spPr>
          <a:xfrm flipV="1">
            <a:off x="6046701" y="1339224"/>
            <a:ext cx="945777" cy="4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D51BC38-B8C5-8D4A-239B-6D912ED3D7BE}"/>
              </a:ext>
            </a:extLst>
          </p:cNvPr>
          <p:cNvCxnSpPr>
            <a:cxnSpLocks/>
          </p:cNvCxnSpPr>
          <p:nvPr/>
        </p:nvCxnSpPr>
        <p:spPr>
          <a:xfrm flipV="1">
            <a:off x="6047337" y="1375086"/>
            <a:ext cx="945777" cy="4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5A6DC9A6-95B1-FB69-F859-E29B1D1517F0}"/>
              </a:ext>
            </a:extLst>
          </p:cNvPr>
          <p:cNvSpPr txBox="1"/>
          <p:nvPr/>
        </p:nvSpPr>
        <p:spPr>
          <a:xfrm>
            <a:off x="985838" y="2227461"/>
            <a:ext cx="3043237" cy="461665"/>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代理店様に嬉しい グロス設定も</a:t>
            </a:r>
            <a:endParaRPr kumimoji="1" lang="en-US" altLang="ja-JP" sz="1200" dirty="0">
              <a:solidFill>
                <a:srgbClr val="FF0000"/>
              </a:solidFill>
            </a:endParaRPr>
          </a:p>
          <a:p>
            <a:r>
              <a:rPr kumimoji="1" lang="ja-JP" altLang="en-US" sz="1200" dirty="0">
                <a:solidFill>
                  <a:srgbClr val="FF0000"/>
                </a:solidFill>
              </a:rPr>
              <a:t>　この期間の申し込み限定となります。</a:t>
            </a:r>
          </a:p>
        </p:txBody>
      </p:sp>
      <p:cxnSp>
        <p:nvCxnSpPr>
          <p:cNvPr id="50" name="直線コネクタ 49">
            <a:extLst>
              <a:ext uri="{FF2B5EF4-FFF2-40B4-BE49-F238E27FC236}">
                <a16:creationId xmlns:a16="http://schemas.microsoft.com/office/drawing/2014/main" id="{D2AF88F9-2A24-5CA0-BFE5-F2EABA469917}"/>
              </a:ext>
            </a:extLst>
          </p:cNvPr>
          <p:cNvCxnSpPr>
            <a:cxnSpLocks/>
          </p:cNvCxnSpPr>
          <p:nvPr/>
        </p:nvCxnSpPr>
        <p:spPr>
          <a:xfrm>
            <a:off x="6065451" y="1508604"/>
            <a:ext cx="18829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Google Shape;637;p22">
            <a:extLst>
              <a:ext uri="{FF2B5EF4-FFF2-40B4-BE49-F238E27FC236}">
                <a16:creationId xmlns:a16="http://schemas.microsoft.com/office/drawing/2014/main" id="{86412628-E8C6-77DC-9C39-D1B7E0636BEE}"/>
              </a:ext>
            </a:extLst>
          </p:cNvPr>
          <p:cNvSpPr/>
          <p:nvPr/>
        </p:nvSpPr>
        <p:spPr>
          <a:xfrm>
            <a:off x="2343517" y="4195381"/>
            <a:ext cx="2005965" cy="532923"/>
          </a:xfrm>
          <a:custGeom>
            <a:avLst/>
            <a:gdLst/>
            <a:ahLst/>
            <a:cxnLst/>
            <a:rect l="l" t="t" r="r" b="b"/>
            <a:pathLst>
              <a:path w="2674620" h="710564" extrusionOk="0">
                <a:moveTo>
                  <a:pt x="0" y="710183"/>
                </a:moveTo>
                <a:lnTo>
                  <a:pt x="2674620" y="710183"/>
                </a:lnTo>
                <a:lnTo>
                  <a:pt x="2674620" y="0"/>
                </a:lnTo>
                <a:lnTo>
                  <a:pt x="0" y="0"/>
                </a:lnTo>
                <a:lnTo>
                  <a:pt x="0" y="710183"/>
                </a:lnTo>
                <a:close/>
              </a:path>
            </a:pathLst>
          </a:custGeom>
          <a:noFill/>
          <a:ln w="2555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6" name="Google Shape;638;p22">
            <a:extLst>
              <a:ext uri="{FF2B5EF4-FFF2-40B4-BE49-F238E27FC236}">
                <a16:creationId xmlns:a16="http://schemas.microsoft.com/office/drawing/2014/main" id="{67EA7839-EF39-52F6-F061-459A2A8D0E06}"/>
              </a:ext>
            </a:extLst>
          </p:cNvPr>
          <p:cNvSpPr txBox="1"/>
          <p:nvPr/>
        </p:nvSpPr>
        <p:spPr>
          <a:xfrm>
            <a:off x="2812529" y="4298858"/>
            <a:ext cx="1221900" cy="393921"/>
          </a:xfrm>
          <a:prstGeom prst="rect">
            <a:avLst/>
          </a:prstGeom>
          <a:noFill/>
          <a:ln>
            <a:noFill/>
          </a:ln>
        </p:spPr>
        <p:txBody>
          <a:bodyPr spcFirstLastPara="1" wrap="square" lIns="0" tIns="10000" rIns="0" bIns="0" anchor="t" anchorCtr="0">
            <a:spAutoFit/>
          </a:bodyPr>
          <a:lstStyle/>
          <a:p>
            <a:pPr marL="12700" marR="0" lvl="0" indent="0" algn="l" rtl="0">
              <a:lnSpc>
                <a:spcPct val="119047"/>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広告配信：￥</a:t>
            </a:r>
            <a:r>
              <a:rPr lang="en-US" alt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00,000(G)~</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8333"/>
              </a:lnSpc>
              <a:spcBef>
                <a:spcPts val="0"/>
              </a:spcBef>
              <a:spcAft>
                <a:spcPts val="0"/>
              </a:spcAft>
              <a:buNone/>
            </a:pPr>
            <a:r>
              <a:rPr lang="ja" sz="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※ターゲット/配信量により金額は変動</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57" name="Google Shape;639;p22">
            <a:extLst>
              <a:ext uri="{FF2B5EF4-FFF2-40B4-BE49-F238E27FC236}">
                <a16:creationId xmlns:a16="http://schemas.microsoft.com/office/drawing/2014/main" id="{6B072ABF-9959-10F3-57BD-BBFA8A9583E0}"/>
              </a:ext>
            </a:extLst>
          </p:cNvPr>
          <p:cNvSpPr txBox="1"/>
          <p:nvPr/>
        </p:nvSpPr>
        <p:spPr>
          <a:xfrm>
            <a:off x="2753283" y="4130802"/>
            <a:ext cx="1080300" cy="126943"/>
          </a:xfrm>
          <a:prstGeom prst="rect">
            <a:avLst/>
          </a:prstGeom>
          <a:solidFill>
            <a:srgbClr val="000000"/>
          </a:solidFill>
          <a:ln>
            <a:noFill/>
          </a:ln>
        </p:spPr>
        <p:txBody>
          <a:bodyPr spcFirstLastPara="1" wrap="square" lIns="0" tIns="34275" rIns="0" bIns="0" anchor="t" anchorCtr="0">
            <a:spAutoFit/>
          </a:bodyPr>
          <a:lstStyle/>
          <a:p>
            <a:pPr marL="266693"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配信オプション</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58" name="Google Shape;653;p22">
            <a:extLst>
              <a:ext uri="{FF2B5EF4-FFF2-40B4-BE49-F238E27FC236}">
                <a16:creationId xmlns:a16="http://schemas.microsoft.com/office/drawing/2014/main" id="{9307FFD1-37BA-14FA-8A81-5382A018F36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36673" y="4360546"/>
            <a:ext cx="281177" cy="282321"/>
          </a:xfrm>
          <a:prstGeom prst="rect">
            <a:avLst/>
          </a:prstGeom>
          <a:noFill/>
          <a:ln>
            <a:noFill/>
          </a:ln>
        </p:spPr>
      </p:pic>
    </p:spTree>
    <p:extLst>
      <p:ext uri="{BB962C8B-B14F-4D97-AF65-F5344CB8AC3E}">
        <p14:creationId xmlns:p14="http://schemas.microsoft.com/office/powerpoint/2010/main" val="163416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20" name="Google Shape;620;p21"/>
          <p:cNvSpPr txBox="1">
            <a:spLocks noGrp="1"/>
          </p:cNvSpPr>
          <p:nvPr>
            <p:ph type="sldNum" idx="12"/>
          </p:nvPr>
        </p:nvSpPr>
        <p:spPr>
          <a:xfrm>
            <a:off x="8690344" y="4883887"/>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4</a:t>
            </a:fld>
            <a:endParaRPr/>
          </a:p>
        </p:txBody>
      </p:sp>
      <p:pic>
        <p:nvPicPr>
          <p:cNvPr id="9" name="Google Shape;600;p21">
            <a:extLst>
              <a:ext uri="{FF2B5EF4-FFF2-40B4-BE49-F238E27FC236}">
                <a16:creationId xmlns:a16="http://schemas.microsoft.com/office/drawing/2014/main" id="{BBE37E77-E91E-A631-0F04-88253E3BCBF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73355" y="841823"/>
            <a:ext cx="335966" cy="335966"/>
          </a:xfrm>
          <a:prstGeom prst="rect">
            <a:avLst/>
          </a:prstGeom>
          <a:noFill/>
          <a:ln>
            <a:noFill/>
          </a:ln>
        </p:spPr>
      </p:pic>
      <p:sp>
        <p:nvSpPr>
          <p:cNvPr id="32" name="正方形/長方形 31">
            <a:extLst>
              <a:ext uri="{FF2B5EF4-FFF2-40B4-BE49-F238E27FC236}">
                <a16:creationId xmlns:a16="http://schemas.microsoft.com/office/drawing/2014/main" id="{EEA581C1-5C86-9A8F-FF37-CCF041441B52}"/>
              </a:ext>
            </a:extLst>
          </p:cNvPr>
          <p:cNvSpPr/>
          <p:nvPr/>
        </p:nvSpPr>
        <p:spPr>
          <a:xfrm>
            <a:off x="2964180" y="4945380"/>
            <a:ext cx="1607820"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Google Shape;774;p27">
            <a:extLst>
              <a:ext uri="{FF2B5EF4-FFF2-40B4-BE49-F238E27FC236}">
                <a16:creationId xmlns:a16="http://schemas.microsoft.com/office/drawing/2014/main" id="{5DD3CB2C-B2E5-73DE-2FED-C5787CD2624F}"/>
              </a:ext>
            </a:extLst>
          </p:cNvPr>
          <p:cNvSpPr txBox="1"/>
          <p:nvPr/>
        </p:nvSpPr>
        <p:spPr>
          <a:xfrm>
            <a:off x="1713779" y="297009"/>
            <a:ext cx="7175166" cy="316910"/>
          </a:xfrm>
          <a:prstGeom prst="rect">
            <a:avLst/>
          </a:prstGeom>
          <a:noFill/>
          <a:ln>
            <a:noFill/>
          </a:ln>
        </p:spPr>
        <p:txBody>
          <a:bodyPr spcFirstLastPara="1" wrap="square" lIns="0" tIns="39525" rIns="0" bIns="0" anchor="t" anchorCtr="0">
            <a:spAutoFit/>
          </a:bodyPr>
          <a:lstStyle/>
          <a:p>
            <a:pPr marL="12700" marR="0" lvl="0" indent="0" algn="l" rtl="0">
              <a:lnSpc>
                <a:spcPct val="100000"/>
              </a:lnSpc>
              <a:spcBef>
                <a:spcPts val="0"/>
              </a:spcBef>
              <a:spcAft>
                <a:spcPts val="0"/>
              </a:spcAft>
              <a:buNone/>
            </a:pPr>
            <a:r>
              <a:rPr lang="ja-JP" altLang="en-US"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リリース</a:t>
            </a:r>
            <a:r>
              <a:rPr lang="en-US" altLang="ja-JP"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提供写真</a:t>
            </a:r>
            <a:r>
              <a:rPr lang="en-US" altLang="ja-JP"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0" i="0" u="sng"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商品</a:t>
            </a:r>
            <a:r>
              <a:rPr lang="ja-JP" altLang="en-US"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を編集部へお預けいただき、オリジナルの切り口でインスタ投稿（マガジン形式）を制作いたします。</a:t>
            </a:r>
            <a:endParaRPr lang="en-US" altLang="ja-JP"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en-US" altLang="ja-JP" sz="900" dirty="0">
                <a:solidFill>
                  <a:schemeClr val="tx1"/>
                </a:solidFill>
                <a:latin typeface="游ゴシック" panose="020B0400000000000000" pitchFamily="50" charset="-128"/>
                <a:ea typeface="游ゴシック" panose="020B0400000000000000" pitchFamily="50" charset="-128"/>
                <a:cs typeface="MS Gothic"/>
                <a:sym typeface="MS Gothic"/>
              </a:rPr>
              <a:t>1</a:t>
            </a:r>
            <a:r>
              <a:rPr lang="ja-JP" altLang="en-US" sz="900" dirty="0">
                <a:solidFill>
                  <a:schemeClr val="tx1"/>
                </a:solidFill>
                <a:latin typeface="游ゴシック" panose="020B0400000000000000" pitchFamily="50" charset="-128"/>
                <a:ea typeface="游ゴシック" panose="020B0400000000000000" pitchFamily="50" charset="-128"/>
                <a:cs typeface="MS Gothic"/>
                <a:sym typeface="MS Gothic"/>
              </a:rPr>
              <a:t>投稿あたり</a:t>
            </a:r>
            <a:r>
              <a:rPr lang="en-US" altLang="ja-JP" sz="900" dirty="0">
                <a:solidFill>
                  <a:schemeClr val="tx1"/>
                </a:solidFill>
                <a:latin typeface="游ゴシック" panose="020B0400000000000000" pitchFamily="50" charset="-128"/>
                <a:ea typeface="游ゴシック" panose="020B0400000000000000" pitchFamily="50" charset="-128"/>
                <a:cs typeface="MS Gothic"/>
                <a:sym typeface="MS Gothic"/>
              </a:rPr>
              <a:t>3-5</a:t>
            </a:r>
            <a:r>
              <a:rPr lang="ja-JP" altLang="en-US" sz="900" dirty="0">
                <a:solidFill>
                  <a:schemeClr val="tx1"/>
                </a:solidFill>
                <a:latin typeface="游ゴシック" panose="020B0400000000000000" pitchFamily="50" charset="-128"/>
                <a:ea typeface="游ゴシック" panose="020B0400000000000000" pitchFamily="50" charset="-128"/>
                <a:cs typeface="MS Gothic"/>
                <a:sym typeface="MS Gothic"/>
              </a:rPr>
              <a:t>点程度の写真を掲載し、マガジン形式で制作する事でもの作りへのこだわりや実際の使い方などを深く伝えるプランです。</a:t>
            </a:r>
            <a:endParaRPr lang="ja-JP" altLang="en-US"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sp>
        <p:nvSpPr>
          <p:cNvPr id="29" name="正方形/長方形 28">
            <a:extLst>
              <a:ext uri="{FF2B5EF4-FFF2-40B4-BE49-F238E27FC236}">
                <a16:creationId xmlns:a16="http://schemas.microsoft.com/office/drawing/2014/main" id="{9D076F17-7798-7069-0EC6-04ADC4278689}"/>
              </a:ext>
            </a:extLst>
          </p:cNvPr>
          <p:cNvSpPr/>
          <p:nvPr/>
        </p:nvSpPr>
        <p:spPr>
          <a:xfrm>
            <a:off x="4572000" y="4926419"/>
            <a:ext cx="1757916" cy="14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01" name="Google Shape;601;p21"/>
          <p:cNvGraphicFramePr/>
          <p:nvPr>
            <p:extLst>
              <p:ext uri="{D42A27DB-BD31-4B8C-83A1-F6EECF244321}">
                <p14:modId xmlns:p14="http://schemas.microsoft.com/office/powerpoint/2010/main" val="2259095678"/>
              </p:ext>
            </p:extLst>
          </p:nvPr>
        </p:nvGraphicFramePr>
        <p:xfrm>
          <a:off x="4601817" y="656637"/>
          <a:ext cx="4454088" cy="4284640"/>
        </p:xfrm>
        <a:graphic>
          <a:graphicData uri="http://schemas.openxmlformats.org/drawingml/2006/table">
            <a:tbl>
              <a:tblPr firstRow="1" bandRow="1">
                <a:noFill/>
                <a:tableStyleId>{62A0D10D-50CF-4121-8E0F-D59097571FAB}</a:tableStyleId>
              </a:tblPr>
              <a:tblGrid>
                <a:gridCol w="1069918">
                  <a:extLst>
                    <a:ext uri="{9D8B030D-6E8A-4147-A177-3AD203B41FA5}">
                      <a16:colId xmlns:a16="http://schemas.microsoft.com/office/drawing/2014/main" val="20000"/>
                    </a:ext>
                  </a:extLst>
                </a:gridCol>
                <a:gridCol w="3384170">
                  <a:extLst>
                    <a:ext uri="{9D8B030D-6E8A-4147-A177-3AD203B41FA5}">
                      <a16:colId xmlns:a16="http://schemas.microsoft.com/office/drawing/2014/main" val="20001"/>
                    </a:ext>
                  </a:extLst>
                </a:gridCol>
              </a:tblGrid>
              <a:tr h="599450">
                <a:tc>
                  <a:txBody>
                    <a:bodyPr/>
                    <a:lstStyle/>
                    <a:p>
                      <a:pPr marL="0" marR="0" lvl="0" indent="0" algn="ctr" rtl="0">
                        <a:lnSpc>
                          <a:spcPct val="100000"/>
                        </a:lnSpc>
                        <a:spcBef>
                          <a:spcPts val="0"/>
                        </a:spcBef>
                        <a:spcAft>
                          <a:spcPts val="0"/>
                        </a:spcAft>
                        <a:buNone/>
                      </a:pPr>
                      <a:r>
                        <a:rPr lang="ja" sz="9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sz="1600"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①</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a:t>
                      </a:r>
                      <a:endPar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4</a:t>
                      </a:r>
                      <a:r>
                        <a:rPr 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00,000円 ～</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endParaRPr lang="en-US" altLang="ja"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モデル</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スタジオ撮影あり</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)SNS</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単体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en-US" altLang="ja-JP"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1,000,000</a:t>
                      </a: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a:t>
                      </a:r>
                      <a:r>
                        <a:rPr lang="en-US" altLang="ja-JP"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G1,000,000</a:t>
                      </a:r>
                      <a:r>
                        <a:rPr lang="ja-JP" altLang="en-US" sz="12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掲載費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G 400,000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N 600,000</a:t>
                      </a: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円～</a:t>
                      </a:r>
                      <a:endParaRPr lang="en-US" altLang="ja-JP"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7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　　　</a:t>
                      </a:r>
                      <a:r>
                        <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　 掲載費 </a:t>
                      </a:r>
                      <a:r>
                        <a:rPr lang="en-US" altLang="ja-JP"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 400,000</a:t>
                      </a:r>
                      <a:r>
                        <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 ＋ 制作費 </a:t>
                      </a:r>
                      <a:r>
                        <a:rPr lang="en-US" altLang="ja-JP"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G 600,000</a:t>
                      </a:r>
                      <a:r>
                        <a:rPr lang="ja-JP" altLang="en-US" sz="700" b="1"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円～</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※税別料金です。　</a:t>
                      </a:r>
                      <a:r>
                        <a:rPr lang="en-US" altLang="ja-JP"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制作費を含みます。</a:t>
                      </a:r>
                      <a:endParaRPr lang="en-US" alt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600" b="1"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endParaRPr sz="1600" b="1"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想定リーチ数</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10,000 - 20,000 リーチ想定</a:t>
                      </a:r>
                      <a:endParaRPr sz="160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実施項目</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Instagram：フィード投稿 1回</a:t>
                      </a:r>
                      <a:endParaRPr lang="en-US" altLang="ja" sz="9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10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投稿内容</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・画像3-5枚程度想定</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　</a:t>
                      </a:r>
                      <a:r>
                        <a:rPr lang="ja" sz="900" u="none" strike="noStrike" cap="none" dirty="0">
                          <a:latin typeface="游ゴシック" panose="020B0400000000000000" pitchFamily="50" charset="-128"/>
                          <a:ea typeface="游ゴシック" panose="020B0400000000000000" pitchFamily="50" charset="-128"/>
                          <a:cs typeface="MS Gothic"/>
                          <a:sym typeface="MS Gothic"/>
                        </a:rPr>
                        <a:t>・テキスト</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・任意のハッシュタグ（編集部にて選定）</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・クライアント様ご指定のハッシュタグ（3つまで）</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・投稿には</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PR</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（大文字） ＃貴社名もしくは正式なサービス</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商品名</a:t>
                      </a:r>
                      <a:r>
                        <a:rPr lang="en-US" altLang="ja-JP" sz="9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の順にて、ハッシュタグ列冒頭に記載します。</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25200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Instagram：imp数/エンゲージメント数</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任意の平日でご希望の日時を指定いただけます。</a:t>
                      </a:r>
                      <a:endParaRPr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①</a:t>
                      </a:r>
                      <a:r>
                        <a:rPr lang="ja" sz="9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900" u="none" strike="noStrike" cap="none" dirty="0">
                          <a:latin typeface="游ゴシック" panose="020B0400000000000000" pitchFamily="50" charset="-128"/>
                          <a:ea typeface="游ゴシック" panose="020B0400000000000000" pitchFamily="50" charset="-128"/>
                          <a:cs typeface="MS Gothic"/>
                          <a:sym typeface="MS Gothic"/>
                        </a:rPr>
                        <a:t>25</a:t>
                      </a:r>
                      <a:r>
                        <a:rPr lang="ja-JP" altLang="en-US" sz="900" u="none" strike="noStrike" cap="none" dirty="0">
                          <a:latin typeface="游ゴシック" panose="020B0400000000000000" pitchFamily="50" charset="-128"/>
                          <a:ea typeface="游ゴシック" panose="020B0400000000000000" pitchFamily="50" charset="-128"/>
                          <a:cs typeface="MS Gothic"/>
                          <a:sym typeface="MS Gothic"/>
                        </a:rPr>
                        <a:t>営業</a:t>
                      </a:r>
                      <a:r>
                        <a:rPr lang="ja" sz="900" u="none" strike="noStrike" cap="none" dirty="0">
                          <a:latin typeface="游ゴシック" panose="020B0400000000000000" pitchFamily="50" charset="-128"/>
                          <a:ea typeface="游ゴシック" panose="020B0400000000000000" pitchFamily="50" charset="-128"/>
                          <a:cs typeface="MS Gothic"/>
                          <a:sym typeface="MS Gothic"/>
                        </a:rPr>
                        <a:t>日前までにお申し込みください。</a:t>
                      </a:r>
                      <a:endParaRPr lang="en-US" altLang="ja" sz="9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900" u="none" strike="noStrike" cap="none" dirty="0">
                          <a:latin typeface="游ゴシック" panose="020B0400000000000000" pitchFamily="50" charset="-128"/>
                          <a:ea typeface="游ゴシック" panose="020B0400000000000000" pitchFamily="50" charset="-128"/>
                          <a:sym typeface="MS Gothic"/>
                        </a:rPr>
                        <a:t>②公開ご希望日の</a:t>
                      </a:r>
                      <a:r>
                        <a:rPr lang="en-US" altLang="ja-JP" sz="900" u="none" strike="noStrike" cap="none" dirty="0">
                          <a:latin typeface="游ゴシック" panose="020B0400000000000000" pitchFamily="50" charset="-128"/>
                          <a:ea typeface="游ゴシック" panose="020B0400000000000000" pitchFamily="50" charset="-128"/>
                          <a:sym typeface="MS Gothic"/>
                        </a:rPr>
                        <a:t>30</a:t>
                      </a:r>
                      <a:r>
                        <a:rPr lang="ja-JP" altLang="en-US" sz="900" u="none" strike="noStrike" cap="none" dirty="0">
                          <a:latin typeface="游ゴシック" panose="020B0400000000000000" pitchFamily="50" charset="-128"/>
                          <a:ea typeface="游ゴシック" panose="020B0400000000000000" pitchFamily="50" charset="-128"/>
                          <a:sym typeface="MS Gothic"/>
                        </a:rPr>
                        <a:t>営業日前までにお申し込みください。</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599450">
                <a:tc>
                  <a:txBody>
                    <a:bodyPr/>
                    <a:lstStyle/>
                    <a:p>
                      <a:pPr marL="0" marR="0" lvl="0" indent="0" algn="ctr" rtl="0">
                        <a:lnSpc>
                          <a:spcPct val="100000"/>
                        </a:lnSpc>
                        <a:spcBef>
                          <a:spcPts val="0"/>
                        </a:spcBef>
                        <a:spcAft>
                          <a:spcPts val="0"/>
                        </a:spcAft>
                        <a:buNone/>
                      </a:pPr>
                      <a:r>
                        <a:rPr lang="ja" sz="9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sz="16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rPr>
                        <a:t>・クライアント、リリース画像の審査を事前に行わせていただきます。</a:t>
                      </a:r>
                      <a:endParaRPr lang="en-US" altLang="ja-JP" sz="800" u="none" strike="noStrike" cap="none" dirty="0">
                        <a:solidFill>
                          <a:srgbClr val="FF0000"/>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・遠方取材・撮影をする場合は、別途費用が発生いたします。</a:t>
                      </a:r>
                      <a:endParaRPr lang="ja-JP" altLang="en-US" sz="800"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altLang="en-US" sz="80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・広告を含む外部配信を行う</a:t>
                      </a: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場合がございます。</a:t>
                      </a:r>
                      <a:endParaRPr lang="ja-JP" altLang="en-US" sz="80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800" dirty="0">
                          <a:solidFill>
                            <a:schemeClr val="tx1"/>
                          </a:solidFill>
                          <a:latin typeface="游ゴシック" panose="020B0400000000000000" pitchFamily="50" charset="-128"/>
                          <a:ea typeface="游ゴシック" panose="020B0400000000000000" pitchFamily="50" charset="-128"/>
                        </a:rPr>
                        <a:t>・</a:t>
                      </a:r>
                      <a:r>
                        <a:rPr lang="en-US" altLang="ja-JP" sz="800" dirty="0">
                          <a:solidFill>
                            <a:schemeClr val="tx1"/>
                          </a:solidFill>
                          <a:latin typeface="游ゴシック" panose="020B0400000000000000" pitchFamily="50" charset="-128"/>
                          <a:ea typeface="游ゴシック" panose="020B0400000000000000" pitchFamily="50" charset="-128"/>
                        </a:rPr>
                        <a:t>Meta</a:t>
                      </a:r>
                      <a:r>
                        <a:rPr lang="ja-JP" altLang="en-US" sz="800" dirty="0">
                          <a:solidFill>
                            <a:schemeClr val="tx1"/>
                          </a:solidFill>
                          <a:latin typeface="游ゴシック" panose="020B0400000000000000" pitchFamily="50" charset="-128"/>
                          <a:ea typeface="游ゴシック" panose="020B0400000000000000" pitchFamily="50" charset="-128"/>
                        </a:rPr>
                        <a:t>社の提供するブランドコンテンツタグの紐づけを行います。</a:t>
                      </a:r>
                      <a:endParaRPr lang="en-US" altLang="ja-JP"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8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ja-JP" altLang="en-US" sz="8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10" name="Google Shape;610;p21"/>
          <p:cNvSpPr txBox="1"/>
          <p:nvPr/>
        </p:nvSpPr>
        <p:spPr>
          <a:xfrm>
            <a:off x="332461" y="97687"/>
            <a:ext cx="465300" cy="2409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NEW</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14" name="Google Shape;614;p21"/>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15" name="Google Shape;615;p21"/>
          <p:cNvSpPr txBox="1"/>
          <p:nvPr/>
        </p:nvSpPr>
        <p:spPr>
          <a:xfrm>
            <a:off x="266623" y="227040"/>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16" name="Google Shape;616;p21"/>
          <p:cNvSpPr txBox="1"/>
          <p:nvPr/>
        </p:nvSpPr>
        <p:spPr>
          <a:xfrm>
            <a:off x="209709" y="447260"/>
            <a:ext cx="1340171"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chemeClr val="dk1"/>
              </a:buClr>
              <a:buSzPts val="1100"/>
              <a:buFont typeface="Arial"/>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SNS広告メニュー</a:t>
            </a:r>
            <a:endParaRPr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sp>
        <p:nvSpPr>
          <p:cNvPr id="617" name="Google Shape;617;p21"/>
          <p:cNvSpPr txBox="1"/>
          <p:nvPr/>
        </p:nvSpPr>
        <p:spPr>
          <a:xfrm>
            <a:off x="30409" y="693022"/>
            <a:ext cx="1558908" cy="378470"/>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Instagram</a:t>
            </a:r>
            <a:endParaRPr b="1" dirty="0">
              <a:solidFill>
                <a:schemeClr val="bg1"/>
              </a:solidFill>
              <a:latin typeface="游ゴシック" panose="020B0400000000000000" pitchFamily="50" charset="-128"/>
              <a:ea typeface="游ゴシック" panose="020B0400000000000000" pitchFamily="50" charset="-128"/>
            </a:endParaRPr>
          </a:p>
          <a:p>
            <a:pPr marL="12700" marR="0" lvl="0" indent="0" algn="ctr" rtl="0">
              <a:lnSpc>
                <a:spcPct val="100000"/>
              </a:lnSpc>
              <a:spcBef>
                <a:spcPts val="0"/>
              </a:spcBef>
              <a:spcAft>
                <a:spcPts val="0"/>
              </a:spcAft>
              <a:buNone/>
            </a:pPr>
            <a:r>
              <a:rPr 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インスタマガジン</a:t>
            </a:r>
            <a:r>
              <a:rPr lang="ja-JP" altLang="en-US"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rPr>
              <a:t>投稿</a:t>
            </a:r>
            <a:endParaRPr lang="en-US" altLang="ja" sz="1200" b="1" i="0" u="none" strike="noStrike" cap="none" dirty="0">
              <a:solidFill>
                <a:schemeClr val="bg1"/>
              </a:solidFill>
              <a:latin typeface="游ゴシック" panose="020B0400000000000000" pitchFamily="50" charset="-128"/>
              <a:ea typeface="游ゴシック" panose="020B0400000000000000" pitchFamily="50" charset="-128"/>
              <a:cs typeface="MS Gothic"/>
              <a:sym typeface="MS Gothic"/>
            </a:endParaRPr>
          </a:p>
        </p:txBody>
      </p:sp>
      <p:pic>
        <p:nvPicPr>
          <p:cNvPr id="10" name="Google Shape;446;p18">
            <a:extLst>
              <a:ext uri="{FF2B5EF4-FFF2-40B4-BE49-F238E27FC236}">
                <a16:creationId xmlns:a16="http://schemas.microsoft.com/office/drawing/2014/main" id="{62E8DFBA-6C43-3A26-3671-05EE6AA7F985}"/>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1801" y="2791949"/>
            <a:ext cx="1149677" cy="2267964"/>
          </a:xfrm>
          <a:prstGeom prst="rect">
            <a:avLst/>
          </a:prstGeom>
          <a:noFill/>
          <a:ln>
            <a:noFill/>
          </a:ln>
        </p:spPr>
      </p:pic>
      <p:pic>
        <p:nvPicPr>
          <p:cNvPr id="14" name="図 13">
            <a:extLst>
              <a:ext uri="{FF2B5EF4-FFF2-40B4-BE49-F238E27FC236}">
                <a16:creationId xmlns:a16="http://schemas.microsoft.com/office/drawing/2014/main" id="{E46A466A-FBE8-4438-5614-B29A7E83C5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0533" y="2967014"/>
            <a:ext cx="967670" cy="1903657"/>
          </a:xfrm>
          <a:prstGeom prst="rect">
            <a:avLst/>
          </a:prstGeom>
        </p:spPr>
      </p:pic>
      <p:sp>
        <p:nvSpPr>
          <p:cNvPr id="5" name="Google Shape;576;p20">
            <a:extLst>
              <a:ext uri="{FF2B5EF4-FFF2-40B4-BE49-F238E27FC236}">
                <a16:creationId xmlns:a16="http://schemas.microsoft.com/office/drawing/2014/main" id="{E6DD0500-6484-1211-8FDE-BFC96A9BBFD3}"/>
              </a:ext>
            </a:extLst>
          </p:cNvPr>
          <p:cNvSpPr txBox="1"/>
          <p:nvPr/>
        </p:nvSpPr>
        <p:spPr>
          <a:xfrm>
            <a:off x="216936" y="2440203"/>
            <a:ext cx="2102681" cy="286617"/>
          </a:xfrm>
          <a:prstGeom prst="rect">
            <a:avLst/>
          </a:prstGeom>
          <a:noFill/>
          <a:ln>
            <a:noFill/>
          </a:ln>
        </p:spPr>
        <p:txBody>
          <a:bodyPr spcFirstLastPara="1" wrap="square" lIns="0" tIns="9525" rIns="0" bIns="0" anchor="t" anchorCtr="0">
            <a:spAutoFit/>
          </a:bodyPr>
          <a:lstStyle/>
          <a:p>
            <a:pPr marL="12700" marR="0" lvl="0" indent="0" algn="ctr" rtl="0">
              <a:lnSpc>
                <a:spcPct val="100000"/>
              </a:lnSpc>
              <a:spcBef>
                <a:spcPts val="0"/>
              </a:spcBef>
              <a:spcAft>
                <a:spcPts val="0"/>
              </a:spcAft>
              <a:buNone/>
            </a:pPr>
            <a:r>
              <a:rPr lang="ja-JP" altLang="en-US" sz="900" b="1" dirty="0">
                <a:solidFill>
                  <a:schemeClr val="tx1"/>
                </a:solidFill>
                <a:latin typeface="游ゴシック" panose="020B0400000000000000" pitchFamily="50" charset="-128"/>
                <a:ea typeface="游ゴシック" panose="020B0400000000000000" pitchFamily="50" charset="-128"/>
                <a:cs typeface="MS Gothic"/>
                <a:sym typeface="MS Gothic"/>
              </a:rPr>
              <a:t>①提供写真</a:t>
            </a:r>
            <a:r>
              <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a:t>
            </a: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②編集部撮影の素材を基に</a:t>
            </a:r>
            <a:endParaRPr lang="en-US" altLang="ja-JP"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JP" altLang="en-US"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マガジン形式で</a:t>
            </a:r>
            <a:r>
              <a:rPr lang="ja" sz="900" b="1"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rPr>
              <a:t>フィード投稿</a:t>
            </a:r>
            <a:endParaRPr sz="900" b="0" i="0" u="none" strike="noStrike" cap="none" dirty="0">
              <a:solidFill>
                <a:schemeClr val="tx1"/>
              </a:solidFill>
              <a:latin typeface="游ゴシック" panose="020B0400000000000000" pitchFamily="50" charset="-128"/>
              <a:ea typeface="游ゴシック" panose="020B0400000000000000" pitchFamily="50" charset="-128"/>
              <a:cs typeface="MS Gothic"/>
              <a:sym typeface="MS Gothic"/>
            </a:endParaRPr>
          </a:p>
        </p:txBody>
      </p:sp>
      <p:pic>
        <p:nvPicPr>
          <p:cNvPr id="34" name="図 33">
            <a:extLst>
              <a:ext uri="{FF2B5EF4-FFF2-40B4-BE49-F238E27FC236}">
                <a16:creationId xmlns:a16="http://schemas.microsoft.com/office/drawing/2014/main" id="{FAE369FD-C83C-BFA7-A147-35B1085FD02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74066" y="3371865"/>
            <a:ext cx="864283" cy="1089588"/>
          </a:xfrm>
          <a:prstGeom prst="rect">
            <a:avLst/>
          </a:prstGeom>
          <a:ln w="12700">
            <a:solidFill>
              <a:srgbClr val="7E7E7E"/>
            </a:solidFill>
          </a:ln>
        </p:spPr>
      </p:pic>
      <p:sp>
        <p:nvSpPr>
          <p:cNvPr id="35" name="四角形: 角を丸くする 34">
            <a:extLst>
              <a:ext uri="{FF2B5EF4-FFF2-40B4-BE49-F238E27FC236}">
                <a16:creationId xmlns:a16="http://schemas.microsoft.com/office/drawing/2014/main" id="{4E1B78FA-AB99-287D-2936-4AD772564E7E}"/>
              </a:ext>
            </a:extLst>
          </p:cNvPr>
          <p:cNvSpPr/>
          <p:nvPr/>
        </p:nvSpPr>
        <p:spPr>
          <a:xfrm>
            <a:off x="1180400" y="1301428"/>
            <a:ext cx="2736056" cy="5572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bg1"/>
                </a:solidFill>
                <a:latin typeface="arial" panose="020B0604020202020204" pitchFamily="34" charset="0"/>
              </a:rPr>
              <a:t>9/30</a:t>
            </a:r>
            <a:r>
              <a:rPr lang="ja-JP" altLang="en-US">
                <a:solidFill>
                  <a:schemeClr val="bg1"/>
                </a:solidFill>
                <a:latin typeface="arial" panose="020B0604020202020204" pitchFamily="34" charset="0"/>
              </a:rPr>
              <a:t>迄</a:t>
            </a:r>
            <a:r>
              <a:rPr lang="ja-JP" altLang="en-US" b="0" i="0" dirty="0">
                <a:solidFill>
                  <a:schemeClr val="bg1"/>
                </a:solidFill>
                <a:effectLst/>
                <a:latin typeface="arial" panose="020B0604020202020204" pitchFamily="34" charset="0"/>
              </a:rPr>
              <a:t>に申込完了した案件</a:t>
            </a:r>
            <a:r>
              <a:rPr lang="ja-JP" altLang="en-US" sz="1200" dirty="0">
                <a:solidFill>
                  <a:schemeClr val="bg1"/>
                </a:solidFill>
                <a:latin typeface="arial" panose="020B0604020202020204" pitchFamily="34" charset="0"/>
              </a:rPr>
              <a:t>に限り</a:t>
            </a:r>
            <a:endParaRPr lang="en-US" altLang="ja-JP" sz="1200" dirty="0">
              <a:solidFill>
                <a:schemeClr val="bg1"/>
              </a:solidFill>
              <a:latin typeface="arial" panose="020B0604020202020204" pitchFamily="34" charset="0"/>
            </a:endParaRPr>
          </a:p>
          <a:p>
            <a:pPr algn="ctr"/>
            <a:r>
              <a:rPr lang="ja-JP" altLang="en-US" sz="1200" dirty="0">
                <a:solidFill>
                  <a:schemeClr val="bg1"/>
                </a:solidFill>
                <a:latin typeface="arial" panose="020B0604020202020204" pitchFamily="34" charset="0"/>
              </a:rPr>
              <a:t>ディスカウント</a:t>
            </a:r>
            <a:r>
              <a:rPr kumimoji="1" lang="ja-JP" altLang="en-US" sz="1200" dirty="0">
                <a:solidFill>
                  <a:schemeClr val="bg1"/>
                </a:solidFill>
                <a:latin typeface="arial" panose="020B0604020202020204" pitchFamily="34" charset="0"/>
              </a:rPr>
              <a:t>！</a:t>
            </a:r>
            <a:endParaRPr lang="en-US" altLang="ja-JP" sz="1200" b="0" i="0" dirty="0">
              <a:solidFill>
                <a:schemeClr val="bg1"/>
              </a:solidFill>
              <a:effectLst/>
              <a:latin typeface="arial" panose="020B0604020202020204" pitchFamily="34" charset="0"/>
            </a:endParaRPr>
          </a:p>
        </p:txBody>
      </p:sp>
      <p:cxnSp>
        <p:nvCxnSpPr>
          <p:cNvPr id="36" name="直線コネクタ 35">
            <a:extLst>
              <a:ext uri="{FF2B5EF4-FFF2-40B4-BE49-F238E27FC236}">
                <a16:creationId xmlns:a16="http://schemas.microsoft.com/office/drawing/2014/main" id="{EB564967-34A4-08B3-7343-34AAF7B421CC}"/>
              </a:ext>
            </a:extLst>
          </p:cNvPr>
          <p:cNvCxnSpPr>
            <a:cxnSpLocks/>
          </p:cNvCxnSpPr>
          <p:nvPr/>
        </p:nvCxnSpPr>
        <p:spPr>
          <a:xfrm>
            <a:off x="6085623" y="1535500"/>
            <a:ext cx="18829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B9178EE5-09EE-D996-FD60-445E49BB8A9E}"/>
              </a:ext>
            </a:extLst>
          </p:cNvPr>
          <p:cNvCxnSpPr>
            <a:cxnSpLocks/>
          </p:cNvCxnSpPr>
          <p:nvPr/>
        </p:nvCxnSpPr>
        <p:spPr>
          <a:xfrm flipV="1">
            <a:off x="6122898" y="1316814"/>
            <a:ext cx="945777" cy="4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084CD1E-36EA-8764-5DAF-A1B4EEB593B2}"/>
              </a:ext>
            </a:extLst>
          </p:cNvPr>
          <p:cNvCxnSpPr>
            <a:cxnSpLocks/>
          </p:cNvCxnSpPr>
          <p:nvPr/>
        </p:nvCxnSpPr>
        <p:spPr>
          <a:xfrm flipV="1">
            <a:off x="6123534" y="1352676"/>
            <a:ext cx="945777" cy="44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650BA96-BCB8-67A3-D768-11EBFCAA62B5}"/>
              </a:ext>
            </a:extLst>
          </p:cNvPr>
          <p:cNvSpPr txBox="1"/>
          <p:nvPr/>
        </p:nvSpPr>
        <p:spPr>
          <a:xfrm>
            <a:off x="1191606" y="1898012"/>
            <a:ext cx="2826403" cy="461665"/>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代理店様に嬉しい グロス設定も</a:t>
            </a:r>
            <a:endParaRPr kumimoji="1" lang="en-US" altLang="ja-JP" sz="1200" dirty="0">
              <a:solidFill>
                <a:srgbClr val="FF0000"/>
              </a:solidFill>
            </a:endParaRPr>
          </a:p>
          <a:p>
            <a:r>
              <a:rPr kumimoji="1" lang="ja-JP" altLang="en-US" sz="1200" dirty="0">
                <a:solidFill>
                  <a:srgbClr val="FF0000"/>
                </a:solidFill>
              </a:rPr>
              <a:t>この期間の申し込み限定となります。</a:t>
            </a:r>
          </a:p>
        </p:txBody>
      </p:sp>
      <p:sp>
        <p:nvSpPr>
          <p:cNvPr id="41" name="Google Shape;637;p22">
            <a:extLst>
              <a:ext uri="{FF2B5EF4-FFF2-40B4-BE49-F238E27FC236}">
                <a16:creationId xmlns:a16="http://schemas.microsoft.com/office/drawing/2014/main" id="{167F5000-0DBE-85B0-709C-83A1A22F57A5}"/>
              </a:ext>
            </a:extLst>
          </p:cNvPr>
          <p:cNvSpPr/>
          <p:nvPr/>
        </p:nvSpPr>
        <p:spPr>
          <a:xfrm>
            <a:off x="2215767" y="3791963"/>
            <a:ext cx="2005965" cy="532923"/>
          </a:xfrm>
          <a:custGeom>
            <a:avLst/>
            <a:gdLst/>
            <a:ahLst/>
            <a:cxnLst/>
            <a:rect l="l" t="t" r="r" b="b"/>
            <a:pathLst>
              <a:path w="2674620" h="710564" extrusionOk="0">
                <a:moveTo>
                  <a:pt x="0" y="710183"/>
                </a:moveTo>
                <a:lnTo>
                  <a:pt x="2674620" y="710183"/>
                </a:lnTo>
                <a:lnTo>
                  <a:pt x="2674620" y="0"/>
                </a:lnTo>
                <a:lnTo>
                  <a:pt x="0" y="0"/>
                </a:lnTo>
                <a:lnTo>
                  <a:pt x="0" y="710183"/>
                </a:lnTo>
                <a:close/>
              </a:path>
            </a:pathLst>
          </a:custGeom>
          <a:noFill/>
          <a:ln w="2555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2" name="Google Shape;638;p22">
            <a:extLst>
              <a:ext uri="{FF2B5EF4-FFF2-40B4-BE49-F238E27FC236}">
                <a16:creationId xmlns:a16="http://schemas.microsoft.com/office/drawing/2014/main" id="{21252656-8F61-0666-D123-D8EC0D2C8085}"/>
              </a:ext>
            </a:extLst>
          </p:cNvPr>
          <p:cNvSpPr txBox="1"/>
          <p:nvPr/>
        </p:nvSpPr>
        <p:spPr>
          <a:xfrm>
            <a:off x="2684779" y="3895440"/>
            <a:ext cx="1221900" cy="393921"/>
          </a:xfrm>
          <a:prstGeom prst="rect">
            <a:avLst/>
          </a:prstGeom>
          <a:noFill/>
          <a:ln>
            <a:noFill/>
          </a:ln>
        </p:spPr>
        <p:txBody>
          <a:bodyPr spcFirstLastPara="1" wrap="square" lIns="0" tIns="10000" rIns="0" bIns="0" anchor="t" anchorCtr="0">
            <a:spAutoFit/>
          </a:bodyPr>
          <a:lstStyle/>
          <a:p>
            <a:pPr marL="12700" marR="0" lvl="0" indent="0" algn="l" rtl="0">
              <a:lnSpc>
                <a:spcPct val="119047"/>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広告配信：￥</a:t>
            </a:r>
            <a:r>
              <a:rPr lang="en-US" alt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00,000(G)~</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8333"/>
              </a:lnSpc>
              <a:spcBef>
                <a:spcPts val="0"/>
              </a:spcBef>
              <a:spcAft>
                <a:spcPts val="0"/>
              </a:spcAft>
              <a:buNone/>
            </a:pPr>
            <a:r>
              <a:rPr lang="ja" sz="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※ターゲット/配信量により金額は変動</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43" name="Google Shape;639;p22">
            <a:extLst>
              <a:ext uri="{FF2B5EF4-FFF2-40B4-BE49-F238E27FC236}">
                <a16:creationId xmlns:a16="http://schemas.microsoft.com/office/drawing/2014/main" id="{0F08DC79-2439-B27E-965B-8871699461D7}"/>
              </a:ext>
            </a:extLst>
          </p:cNvPr>
          <p:cNvSpPr txBox="1"/>
          <p:nvPr/>
        </p:nvSpPr>
        <p:spPr>
          <a:xfrm>
            <a:off x="2625533" y="3727384"/>
            <a:ext cx="1080300" cy="126943"/>
          </a:xfrm>
          <a:prstGeom prst="rect">
            <a:avLst/>
          </a:prstGeom>
          <a:solidFill>
            <a:srgbClr val="000000"/>
          </a:solidFill>
          <a:ln>
            <a:noFill/>
          </a:ln>
        </p:spPr>
        <p:txBody>
          <a:bodyPr spcFirstLastPara="1" wrap="square" lIns="0" tIns="34275" rIns="0" bIns="0" anchor="t" anchorCtr="0">
            <a:spAutoFit/>
          </a:bodyPr>
          <a:lstStyle/>
          <a:p>
            <a:pPr marL="266693"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配信オプション</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44" name="Google Shape;653;p22">
            <a:extLst>
              <a:ext uri="{FF2B5EF4-FFF2-40B4-BE49-F238E27FC236}">
                <a16:creationId xmlns:a16="http://schemas.microsoft.com/office/drawing/2014/main" id="{E41EAFBA-CB66-A248-A88E-74FE8AF77B90}"/>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08923" y="3957128"/>
            <a:ext cx="281177" cy="282321"/>
          </a:xfrm>
          <a:prstGeom prst="rect">
            <a:avLst/>
          </a:prstGeom>
          <a:noFill/>
          <a:ln>
            <a:noFill/>
          </a:ln>
        </p:spPr>
      </p:pic>
    </p:spTree>
    <p:extLst>
      <p:ext uri="{BB962C8B-B14F-4D97-AF65-F5344CB8AC3E}">
        <p14:creationId xmlns:p14="http://schemas.microsoft.com/office/powerpoint/2010/main" val="167441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49" name="Google Shape;649;p22"/>
          <p:cNvSpPr txBox="1">
            <a:spLocks noGrp="1"/>
          </p:cNvSpPr>
          <p:nvPr>
            <p:ph type="title"/>
          </p:nvPr>
        </p:nvSpPr>
        <p:spPr>
          <a:xfrm>
            <a:off x="3154776" y="166307"/>
            <a:ext cx="4316369" cy="286617"/>
          </a:xfrm>
          <a:prstGeom prst="rect">
            <a:avLst/>
          </a:prstGeom>
          <a:noFill/>
          <a:ln>
            <a:noFill/>
          </a:ln>
        </p:spPr>
        <p:txBody>
          <a:bodyPr spcFirstLastPara="1" wrap="square" lIns="0" tIns="9525" rIns="0" bIns="0" anchor="t" anchorCtr="0">
            <a:spAutoFit/>
          </a:bodyPr>
          <a:lstStyle/>
          <a:p>
            <a:pPr marL="12700" lvl="0" indent="0" algn="l" rtl="0">
              <a:lnSpc>
                <a:spcPct val="100000"/>
              </a:lnSpc>
              <a:spcBef>
                <a:spcPts val="0"/>
              </a:spcBef>
              <a:spcAft>
                <a:spcPts val="0"/>
              </a:spcAft>
              <a:buSzPts val="1100"/>
              <a:buNone/>
            </a:pPr>
            <a:r>
              <a:rPr lang="ja" sz="1800" dirty="0">
                <a:solidFill>
                  <a:srgbClr val="FFFFFF"/>
                </a:solidFill>
                <a:cs typeface="MS Gothic"/>
                <a:sym typeface="MS Gothic"/>
              </a:rPr>
              <a:t>YouTube動画 ＋ Instagram 配信プラン</a:t>
            </a:r>
            <a:endParaRPr sz="1800" dirty="0">
              <a:cs typeface="MS Gothic"/>
              <a:sym typeface="MS Gothic"/>
            </a:endParaRPr>
          </a:p>
        </p:txBody>
      </p:sp>
      <p:sp>
        <p:nvSpPr>
          <p:cNvPr id="665" name="Google Shape;665;p22"/>
          <p:cNvSpPr txBox="1">
            <a:spLocks noGrp="1"/>
          </p:cNvSpPr>
          <p:nvPr>
            <p:ph type="sldNum" idx="12"/>
          </p:nvPr>
        </p:nvSpPr>
        <p:spPr>
          <a:xfrm>
            <a:off x="8690344" y="4977021"/>
            <a:ext cx="381595" cy="16285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ltLang="ja"/>
              <a:t>5</a:t>
            </a:fld>
            <a:endParaRPr dirty="0"/>
          </a:p>
        </p:txBody>
      </p:sp>
      <p:grpSp>
        <p:nvGrpSpPr>
          <p:cNvPr id="5" name="グループ化 4">
            <a:extLst>
              <a:ext uri="{FF2B5EF4-FFF2-40B4-BE49-F238E27FC236}">
                <a16:creationId xmlns:a16="http://schemas.microsoft.com/office/drawing/2014/main" id="{A2FDF193-A748-8BCD-EEB5-FE2DDDD23B99}"/>
              </a:ext>
            </a:extLst>
          </p:cNvPr>
          <p:cNvGrpSpPr/>
          <p:nvPr/>
        </p:nvGrpSpPr>
        <p:grpSpPr>
          <a:xfrm>
            <a:off x="-66552" y="0"/>
            <a:ext cx="9075172" cy="4966630"/>
            <a:chOff x="-66552" y="0"/>
            <a:chExt cx="9075172" cy="4966630"/>
          </a:xfrm>
        </p:grpSpPr>
        <p:graphicFrame>
          <p:nvGraphicFramePr>
            <p:cNvPr id="628" name="Google Shape;628;p22"/>
            <p:cNvGraphicFramePr/>
            <p:nvPr>
              <p:extLst>
                <p:ext uri="{D42A27DB-BD31-4B8C-83A1-F6EECF244321}">
                  <p14:modId xmlns:p14="http://schemas.microsoft.com/office/powerpoint/2010/main" val="3197609276"/>
                </p:ext>
              </p:extLst>
            </p:nvPr>
          </p:nvGraphicFramePr>
          <p:xfrm>
            <a:off x="4742670" y="857102"/>
            <a:ext cx="4265950" cy="4109528"/>
          </p:xfrm>
          <a:graphic>
            <a:graphicData uri="http://schemas.openxmlformats.org/drawingml/2006/table">
              <a:tbl>
                <a:tblPr firstRow="1" bandRow="1">
                  <a:noFill/>
                  <a:tableStyleId>{62A0D10D-50CF-4121-8E0F-D59097571FAB}</a:tableStyleId>
                </a:tblPr>
                <a:tblGrid>
                  <a:gridCol w="1024725">
                    <a:extLst>
                      <a:ext uri="{9D8B030D-6E8A-4147-A177-3AD203B41FA5}">
                        <a16:colId xmlns:a16="http://schemas.microsoft.com/office/drawing/2014/main" val="20000"/>
                      </a:ext>
                    </a:extLst>
                  </a:gridCol>
                  <a:gridCol w="3241225">
                    <a:extLst>
                      <a:ext uri="{9D8B030D-6E8A-4147-A177-3AD203B41FA5}">
                        <a16:colId xmlns:a16="http://schemas.microsoft.com/office/drawing/2014/main" val="20001"/>
                      </a:ext>
                    </a:extLst>
                  </a:gridCol>
                </a:tblGrid>
                <a:tr h="577777">
                  <a:tc>
                    <a:txBody>
                      <a:bodyPr/>
                      <a:lstStyle/>
                      <a:p>
                        <a:pPr marL="0" marR="0" lvl="0" indent="0" algn="ctr" rtl="0">
                          <a:lnSpc>
                            <a:spcPct val="100000"/>
                          </a:lnSpc>
                          <a:spcBef>
                            <a:spcPts val="0"/>
                          </a:spcBef>
                          <a:spcAft>
                            <a:spcPts val="0"/>
                          </a:spcAft>
                          <a:buNone/>
                        </a:pPr>
                        <a:r>
                          <a:rPr lang="ja" sz="800" b="1" u="none" strike="noStrike" cap="none" dirty="0">
                            <a:latin typeface="游ゴシック" panose="020B0400000000000000" pitchFamily="50" charset="-128"/>
                            <a:ea typeface="游ゴシック" panose="020B0400000000000000" pitchFamily="50" charset="-128"/>
                            <a:cs typeface="MS Gothic"/>
                            <a:sym typeface="MS Gothic"/>
                          </a:rPr>
                          <a:t>料金</a:t>
                        </a:r>
                        <a:endParaRPr b="1"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1100" b="1" u="none" strike="noStrike" cap="none" dirty="0">
                            <a:latin typeface="游ゴシック" panose="020B0400000000000000" pitchFamily="50" charset="-128"/>
                            <a:ea typeface="游ゴシック" panose="020B0400000000000000" pitchFamily="50" charset="-128"/>
                            <a:cs typeface="MS Gothic"/>
                            <a:sym typeface="MS Gothic"/>
                          </a:rPr>
                          <a:t>1,500,000円 ～</a:t>
                        </a:r>
                        <a:endParaRPr sz="11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endParaRPr sz="5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500" b="1" u="none" strike="noStrike" cap="none" dirty="0">
                            <a:latin typeface="游ゴシック" panose="020B0400000000000000" pitchFamily="50" charset="-128"/>
                            <a:ea typeface="游ゴシック" panose="020B0400000000000000" pitchFamily="50" charset="-128"/>
                            <a:cs typeface="MS Gothic"/>
                            <a:sym typeface="MS Gothic"/>
                          </a:rPr>
                          <a:t>掲載費 </a:t>
                        </a:r>
                        <a:r>
                          <a:rPr lang="ja" sz="700" b="1" u="none" strike="noStrike" cap="none" dirty="0">
                            <a:latin typeface="游ゴシック" panose="020B0400000000000000" pitchFamily="50" charset="-128"/>
                            <a:ea typeface="游ゴシック" panose="020B0400000000000000" pitchFamily="50" charset="-128"/>
                            <a:cs typeface="MS Gothic"/>
                            <a:sym typeface="MS Gothic"/>
                          </a:rPr>
                          <a:t>G 500,000円 ＋ </a:t>
                        </a:r>
                        <a:r>
                          <a:rPr lang="ja" sz="500" b="1" u="none" strike="noStrike" cap="none" dirty="0">
                            <a:latin typeface="游ゴシック" panose="020B0400000000000000" pitchFamily="50" charset="-128"/>
                            <a:ea typeface="游ゴシック" panose="020B0400000000000000" pitchFamily="50" charset="-128"/>
                            <a:cs typeface="MS Gothic"/>
                            <a:sym typeface="MS Gothic"/>
                          </a:rPr>
                          <a:t>制作費 </a:t>
                        </a:r>
                        <a:r>
                          <a:rPr lang="ja" sz="700" b="1" u="none" strike="noStrike" cap="none" dirty="0">
                            <a:latin typeface="游ゴシック" panose="020B0400000000000000" pitchFamily="50" charset="-128"/>
                            <a:ea typeface="游ゴシック" panose="020B0400000000000000" pitchFamily="50" charset="-128"/>
                            <a:cs typeface="MS Gothic"/>
                            <a:sym typeface="MS Gothic"/>
                          </a:rPr>
                          <a:t>N 1,000,000円～</a:t>
                        </a:r>
                        <a:endParaRPr sz="5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500" b="1" u="none" strike="noStrike" cap="none" dirty="0">
                            <a:latin typeface="游ゴシック" panose="020B0400000000000000" pitchFamily="50" charset="-128"/>
                            <a:ea typeface="游ゴシック" panose="020B0400000000000000" pitchFamily="50" charset="-128"/>
                            <a:cs typeface="MS Gothic"/>
                            <a:sym typeface="MS Gothic"/>
                          </a:rPr>
                          <a:t>※税別料金です。　※起用費を含みます。</a:t>
                        </a:r>
                        <a:endParaRPr sz="500" b="1"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500" b="1" u="none" strike="noStrike" cap="none" dirty="0">
                            <a:latin typeface="游ゴシック" panose="020B0400000000000000" pitchFamily="50" charset="-128"/>
                            <a:ea typeface="游ゴシック" panose="020B0400000000000000" pitchFamily="50" charset="-128"/>
                            <a:cs typeface="MS Gothic"/>
                            <a:sym typeface="MS Gothic"/>
                          </a:rPr>
                          <a:t>※商材によってお受けできない場合もあります。</a:t>
                        </a:r>
                        <a:endParaRPr b="1" dirty="0">
                          <a:latin typeface="游ゴシック" panose="020B0400000000000000" pitchFamily="50" charset="-128"/>
                          <a:ea typeface="游ゴシック" panose="020B0400000000000000" pitchFamily="50" charset="-12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0"/>
                    </a:ext>
                  </a:extLst>
                </a:tr>
                <a:tr h="236746">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想定リーチ数</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10,000 再生想定</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48402">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実施項目</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Instagram：フィード投稿 1回、Instagram動画格納</a:t>
                        </a:r>
                        <a:endParaRPr sz="8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YouTube：アカウントへの投稿</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236746">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計測期間</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公開日より4週間</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11108">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投稿内容</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・テキスト</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・任意のハッシュタグ（編集部にて選定）</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・クライアント様ご指定のハッシュタグ（3つまで）</a:t>
                        </a:r>
                        <a:endParaRPr lang="en-US" altLang="ja"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Instagram</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投稿、動画の概要欄には</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PR</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（大文字） ＃貴社名もしくは</a:t>
                        </a:r>
                        <a:endParaRPr lang="en-US" altLang="ja-JP"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　正式なサービス</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商品名</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の順にて、ハッシュタグ列冒頭に記載します。</a:t>
                        </a:r>
                        <a:endParaRPr lang="en-US" altLang="ja-JP"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a:t>
                        </a:r>
                        <a:r>
                          <a:rPr lang="en-US" altLang="ja-JP" sz="700" u="none" strike="noStrike" cap="none" dirty="0">
                            <a:latin typeface="游ゴシック" panose="020B0400000000000000" pitchFamily="50" charset="-128"/>
                            <a:ea typeface="游ゴシック" panose="020B0400000000000000" pitchFamily="50" charset="-128"/>
                            <a:cs typeface="MS Gothic"/>
                            <a:sym typeface="MS Gothic"/>
                          </a:rPr>
                          <a:t>YouTube</a:t>
                        </a:r>
                        <a:r>
                          <a:rPr lang="ja-JP" altLang="en-US" sz="700" u="none" strike="noStrike" cap="none" dirty="0">
                            <a:latin typeface="游ゴシック" panose="020B0400000000000000" pitchFamily="50" charset="-128"/>
                            <a:ea typeface="游ゴシック" panose="020B0400000000000000" pitchFamily="50" charset="-128"/>
                            <a:cs typeface="MS Gothic"/>
                            <a:sym typeface="MS Gothic"/>
                          </a:rPr>
                          <a:t>の「プロモーションを含みます」の表示が必須となります。</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348402">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レポート</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Instagram：imp数/エンゲージメント数</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YouTube：再生数、再生比率、再生時間、他</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48402">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記事公開日</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tc>
                    <a:txBody>
                      <a:bodyPr/>
                      <a:lstStyle/>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任意の平日でご希望の日時を指定いただけます。</a:t>
                        </a:r>
                        <a:endParaRPr sz="700" u="none" strike="noStrike" cap="none" dirty="0">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 sz="700" u="none" strike="noStrike" cap="none" dirty="0">
                            <a:latin typeface="游ゴシック" panose="020B0400000000000000" pitchFamily="50" charset="-128"/>
                            <a:ea typeface="游ゴシック" panose="020B0400000000000000" pitchFamily="50" charset="-128"/>
                            <a:cs typeface="MS Gothic"/>
                            <a:sym typeface="MS Gothic"/>
                          </a:rPr>
                          <a:t>公開ご希望日の</a:t>
                        </a:r>
                        <a:r>
                          <a:rPr lang="en-US" altLang="ja" sz="700" u="none" strike="noStrike" cap="none" dirty="0">
                            <a:latin typeface="游ゴシック" panose="020B0400000000000000" pitchFamily="50" charset="-128"/>
                            <a:ea typeface="游ゴシック" panose="020B0400000000000000" pitchFamily="50" charset="-128"/>
                            <a:cs typeface="MS Gothic"/>
                            <a:sym typeface="MS Gothic"/>
                          </a:rPr>
                          <a:t>4</a:t>
                        </a:r>
                        <a:r>
                          <a:rPr lang="ja" sz="700" u="none" strike="noStrike" cap="none" dirty="0">
                            <a:latin typeface="游ゴシック" panose="020B0400000000000000" pitchFamily="50" charset="-128"/>
                            <a:ea typeface="游ゴシック" panose="020B0400000000000000" pitchFamily="50" charset="-128"/>
                            <a:cs typeface="MS Gothic"/>
                            <a:sym typeface="MS Gothic"/>
                          </a:rPr>
                          <a:t>0日前までにお申し込みください。</a:t>
                        </a:r>
                        <a:endParaRPr sz="1200"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1229616">
                  <a:tc>
                    <a:txBody>
                      <a:bodyPr/>
                      <a:lstStyle/>
                      <a:p>
                        <a:pPr marL="0" marR="0" lvl="0" indent="0" algn="ctr" rtl="0">
                          <a:lnSpc>
                            <a:spcPct val="100000"/>
                          </a:lnSpc>
                          <a:spcBef>
                            <a:spcPts val="0"/>
                          </a:spcBef>
                          <a:spcAft>
                            <a:spcPts val="0"/>
                          </a:spcAft>
                          <a:buNone/>
                        </a:pPr>
                        <a:r>
                          <a:rPr lang="ja" sz="800" u="none" strike="noStrike" cap="none" dirty="0">
                            <a:latin typeface="游ゴシック" panose="020B0400000000000000" pitchFamily="50" charset="-128"/>
                            <a:ea typeface="游ゴシック" panose="020B0400000000000000" pitchFamily="50" charset="-128"/>
                            <a:cs typeface="MS Gothic"/>
                            <a:sym typeface="MS Gothic"/>
                          </a:rPr>
                          <a:t>注意事項</a:t>
                        </a:r>
                        <a:endParaRPr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・遠方での取材・撮影が必要な場合は別途費用が発生いたします。</a:t>
                        </a:r>
                        <a:endParaRPr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・広告を含む外部配信を行う場合がございます。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・記事タイトルおよびサムネイルは公開後にも変更する場合がございます。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・起用モデルにより、アーカイブ不可になる場合がございます。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・動画の内容や尺、拘束時間により料金が変動する場合がございます。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・起用費が別途発生いたします。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・遠方での取材・撮影が必要な場合は別途費用が発生いたします。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・特殊効果等は別途お見積りとなります。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・起用人物により、実施・アーカイブ不可になる場合がございます。</a:t>
                        </a:r>
                        <a:endParaRPr dirty="0"/>
                      </a:p>
                      <a:p>
                        <a:pPr marL="0" marR="0" lvl="0" indent="0" algn="l" rtl="0">
                          <a:lnSpc>
                            <a:spcPct val="100000"/>
                          </a:lnSpc>
                          <a:spcBef>
                            <a:spcPts val="0"/>
                          </a:spcBef>
                          <a:spcAft>
                            <a:spcPts val="0"/>
                          </a:spcAft>
                          <a:buNone/>
                        </a:pPr>
                        <a:r>
                          <a:rPr 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・二次利用については各営業担当にご相談ください。</a:t>
                        </a:r>
                        <a:endParaRPr lang="en-US" altLang="ja" sz="70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0000"/>
                          </a:lnSpc>
                          <a:spcBef>
                            <a:spcPts val="0"/>
                          </a:spcBef>
                          <a:spcAft>
                            <a:spcPts val="0"/>
                          </a:spcAft>
                          <a:buNone/>
                        </a:pPr>
                        <a:r>
                          <a:rPr lang="ja-JP" altLang="en-US" sz="700" u="none" strike="noStrike" cap="none" dirty="0">
                            <a:solidFill>
                              <a:schemeClr val="dk1"/>
                            </a:solidFill>
                            <a:latin typeface="游ゴシック" panose="020B0400000000000000" pitchFamily="50" charset="-128"/>
                            <a:ea typeface="游ゴシック" panose="020B0400000000000000" pitchFamily="50" charset="-128"/>
                            <a:sym typeface="MS Gothic"/>
                          </a:rPr>
                          <a:t>・</a:t>
                        </a:r>
                        <a:r>
                          <a:rPr lang="en-US" altLang="ja-JP" sz="700" u="none" strike="noStrike" cap="none" dirty="0">
                            <a:solidFill>
                              <a:schemeClr val="dk1"/>
                            </a:solidFill>
                            <a:latin typeface="游ゴシック" panose="020B0400000000000000" pitchFamily="50" charset="-128"/>
                            <a:ea typeface="游ゴシック" panose="020B0400000000000000" pitchFamily="50" charset="-128"/>
                            <a:sym typeface="MS Gothic"/>
                          </a:rPr>
                          <a:t>Meta</a:t>
                        </a:r>
                        <a:r>
                          <a:rPr lang="ja-JP" altLang="en-US" sz="700" u="none" strike="noStrike" cap="none" dirty="0">
                            <a:solidFill>
                              <a:schemeClr val="dk1"/>
                            </a:solidFill>
                            <a:latin typeface="游ゴシック" panose="020B0400000000000000" pitchFamily="50" charset="-128"/>
                            <a:ea typeface="游ゴシック" panose="020B0400000000000000" pitchFamily="50" charset="-128"/>
                            <a:sym typeface="MS Gothic"/>
                          </a:rPr>
                          <a:t>社の提供するブランドコンテンツタグの紐づけを行います。</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62" name="Google Shape;662;p22"/>
            <p:cNvSpPr txBox="1"/>
            <p:nvPr/>
          </p:nvSpPr>
          <p:spPr>
            <a:xfrm>
              <a:off x="1770178" y="249075"/>
              <a:ext cx="5769383" cy="458395"/>
            </a:xfrm>
            <a:prstGeom prst="rect">
              <a:avLst/>
            </a:prstGeom>
            <a:noFill/>
            <a:ln>
              <a:noFill/>
            </a:ln>
          </p:spPr>
          <p:txBody>
            <a:bodyPr spcFirstLastPara="1" wrap="square" lIns="0" tIns="9525" rIns="0" bIns="0" anchor="t" anchorCtr="0">
              <a:spAutoFit/>
            </a:bodyPr>
            <a:lstStyle/>
            <a:p>
              <a:pPr marL="0" marR="0" lvl="0" indent="0" algn="l" rtl="0">
                <a:lnSpc>
                  <a:spcPct val="107916"/>
                </a:lnSpc>
                <a:spcBef>
                  <a:spcPts val="0"/>
                </a:spcBef>
                <a:spcAft>
                  <a:spcPts val="0"/>
                </a:spcAft>
                <a:buNone/>
              </a:pPr>
              <a:r>
                <a:rPr lang="ja" sz="900" b="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人気企画「暮らしのアイデア」シリーズをベースに、商品やサービスを新規に取材/撮影させていただき、</a:t>
              </a:r>
              <a:endParaRPr sz="900" b="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7916"/>
                </a:lnSpc>
                <a:spcBef>
                  <a:spcPts val="0"/>
                </a:spcBef>
                <a:spcAft>
                  <a:spcPts val="0"/>
                </a:spcAft>
                <a:buNone/>
              </a:pPr>
              <a:r>
                <a:rPr lang="ja" sz="900" b="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編集部オリジナルの切り口でインスタマガジンを制作いたします。</a:t>
              </a:r>
              <a:endParaRPr sz="900" b="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a:p>
              <a:pPr marL="0" marR="0" lvl="0" indent="0" algn="l" rtl="0">
                <a:lnSpc>
                  <a:spcPct val="107916"/>
                </a:lnSpc>
                <a:spcBef>
                  <a:spcPts val="0"/>
                </a:spcBef>
                <a:spcAft>
                  <a:spcPts val="0"/>
                </a:spcAft>
                <a:buNone/>
              </a:pPr>
              <a:r>
                <a:rPr lang="ja" sz="900" b="0"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rPr>
                <a:t>もの作りへのこだわりや実際の使い方など、商品やサービスをYouTube、Instagramから深く伝えるプランです。</a:t>
              </a:r>
              <a:endParaRPr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2E457ACE-6AFD-F761-1FF8-B95EE4E58C61}"/>
                </a:ext>
              </a:extLst>
            </p:cNvPr>
            <p:cNvGrpSpPr/>
            <p:nvPr/>
          </p:nvGrpSpPr>
          <p:grpSpPr>
            <a:xfrm>
              <a:off x="-66552" y="0"/>
              <a:ext cx="4775998" cy="4757737"/>
              <a:chOff x="-66552" y="0"/>
              <a:chExt cx="4775998" cy="4757737"/>
            </a:xfrm>
          </p:grpSpPr>
          <p:pic>
            <p:nvPicPr>
              <p:cNvPr id="625" name="Google Shape;625;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2884" y="1688483"/>
                <a:ext cx="272035" cy="291688"/>
              </a:xfrm>
              <a:prstGeom prst="rect">
                <a:avLst/>
              </a:prstGeom>
              <a:noFill/>
              <a:ln>
                <a:noFill/>
              </a:ln>
            </p:spPr>
          </p:pic>
          <p:sp>
            <p:nvSpPr>
              <p:cNvPr id="629" name="Google Shape;629;p22"/>
              <p:cNvSpPr txBox="1"/>
              <p:nvPr/>
            </p:nvSpPr>
            <p:spPr>
              <a:xfrm>
                <a:off x="3148584" y="1717769"/>
                <a:ext cx="1423417" cy="3794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タイアップ動画を</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Instagram動画に掲載 </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フィード投稿からも投稿</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631" name="Google Shape;631;p22"/>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3244976" y="2601929"/>
                <a:ext cx="821055" cy="1316254"/>
              </a:xfrm>
              <a:prstGeom prst="rect">
                <a:avLst/>
              </a:prstGeom>
              <a:noFill/>
              <a:ln>
                <a:noFill/>
              </a:ln>
            </p:spPr>
          </p:pic>
          <p:sp>
            <p:nvSpPr>
              <p:cNvPr id="632" name="Google Shape;632;p22"/>
              <p:cNvSpPr/>
              <p:nvPr/>
            </p:nvSpPr>
            <p:spPr>
              <a:xfrm>
                <a:off x="3244976" y="2789394"/>
                <a:ext cx="821055" cy="792480"/>
              </a:xfrm>
              <a:custGeom>
                <a:avLst/>
                <a:gdLst/>
                <a:ahLst/>
                <a:cxnLst/>
                <a:rect l="l" t="t" r="r" b="b"/>
                <a:pathLst>
                  <a:path w="1094739" h="1056639" extrusionOk="0">
                    <a:moveTo>
                      <a:pt x="1094232" y="0"/>
                    </a:moveTo>
                    <a:lnTo>
                      <a:pt x="0" y="0"/>
                    </a:lnTo>
                    <a:lnTo>
                      <a:pt x="0" y="1056132"/>
                    </a:lnTo>
                    <a:lnTo>
                      <a:pt x="1094232" y="1056132"/>
                    </a:lnTo>
                    <a:lnTo>
                      <a:pt x="1094232" y="0"/>
                    </a:lnTo>
                    <a:close/>
                  </a:path>
                </a:pathLst>
              </a:custGeom>
              <a:solidFill>
                <a:srgbClr val="FF0000">
                  <a:alpha val="70196"/>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33" name="Google Shape;633;p22"/>
              <p:cNvSpPr/>
              <p:nvPr/>
            </p:nvSpPr>
            <p:spPr>
              <a:xfrm>
                <a:off x="3554729" y="3056720"/>
                <a:ext cx="272415" cy="281464"/>
              </a:xfrm>
              <a:custGeom>
                <a:avLst/>
                <a:gdLst/>
                <a:ahLst/>
                <a:cxnLst/>
                <a:rect l="l" t="t" r="r" b="b"/>
                <a:pathLst>
                  <a:path w="363220" h="375285" extrusionOk="0">
                    <a:moveTo>
                      <a:pt x="0" y="0"/>
                    </a:moveTo>
                    <a:lnTo>
                      <a:pt x="0" y="374903"/>
                    </a:lnTo>
                    <a:lnTo>
                      <a:pt x="362712" y="187451"/>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634" name="Google Shape;634;p22"/>
              <p:cNvGrpSpPr/>
              <p:nvPr/>
            </p:nvGrpSpPr>
            <p:grpSpPr>
              <a:xfrm>
                <a:off x="2619185" y="4195381"/>
                <a:ext cx="2035683" cy="562356"/>
                <a:chOff x="3492245" y="5593841"/>
                <a:chExt cx="2714244" cy="749808"/>
              </a:xfrm>
            </p:grpSpPr>
            <p:pic>
              <p:nvPicPr>
                <p:cNvPr id="635" name="Google Shape;635;p22"/>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3505199" y="5606795"/>
                  <a:ext cx="2701290" cy="736854"/>
                </a:xfrm>
                <a:prstGeom prst="rect">
                  <a:avLst/>
                </a:prstGeom>
                <a:noFill/>
                <a:ln>
                  <a:noFill/>
                </a:ln>
              </p:spPr>
            </p:pic>
            <p:sp>
              <p:nvSpPr>
                <p:cNvPr id="636" name="Google Shape;636;p22"/>
                <p:cNvSpPr/>
                <p:nvPr/>
              </p:nvSpPr>
              <p:spPr>
                <a:xfrm>
                  <a:off x="3492245" y="5593854"/>
                  <a:ext cx="2674620" cy="710564"/>
                </a:xfrm>
                <a:custGeom>
                  <a:avLst/>
                  <a:gdLst/>
                  <a:ahLst/>
                  <a:cxnLst/>
                  <a:rect l="l" t="t" r="r" b="b"/>
                  <a:pathLst>
                    <a:path w="2674620" h="710564" extrusionOk="0">
                      <a:moveTo>
                        <a:pt x="2674620" y="0"/>
                      </a:moveTo>
                      <a:lnTo>
                        <a:pt x="0" y="0"/>
                      </a:lnTo>
                      <a:lnTo>
                        <a:pt x="0" y="128765"/>
                      </a:lnTo>
                      <a:lnTo>
                        <a:pt x="0" y="710171"/>
                      </a:lnTo>
                      <a:lnTo>
                        <a:pt x="2674620" y="710171"/>
                      </a:lnTo>
                      <a:lnTo>
                        <a:pt x="2674620" y="128765"/>
                      </a:lnTo>
                      <a:lnTo>
                        <a:pt x="267462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37" name="Google Shape;637;p22"/>
                <p:cNvSpPr/>
                <p:nvPr/>
              </p:nvSpPr>
              <p:spPr>
                <a:xfrm>
                  <a:off x="3492245" y="5593841"/>
                  <a:ext cx="2674620" cy="710564"/>
                </a:xfrm>
                <a:custGeom>
                  <a:avLst/>
                  <a:gdLst/>
                  <a:ahLst/>
                  <a:cxnLst/>
                  <a:rect l="l" t="t" r="r" b="b"/>
                  <a:pathLst>
                    <a:path w="2674620" h="710564" extrusionOk="0">
                      <a:moveTo>
                        <a:pt x="0" y="710183"/>
                      </a:moveTo>
                      <a:lnTo>
                        <a:pt x="2674620" y="710183"/>
                      </a:lnTo>
                      <a:lnTo>
                        <a:pt x="2674620" y="0"/>
                      </a:lnTo>
                      <a:lnTo>
                        <a:pt x="0" y="0"/>
                      </a:lnTo>
                      <a:lnTo>
                        <a:pt x="0" y="710183"/>
                      </a:lnTo>
                      <a:close/>
                    </a:path>
                  </a:pathLst>
                </a:custGeom>
                <a:noFill/>
                <a:ln w="2555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638" name="Google Shape;638;p22"/>
              <p:cNvSpPr txBox="1"/>
              <p:nvPr/>
            </p:nvSpPr>
            <p:spPr>
              <a:xfrm>
                <a:off x="3088196" y="4298858"/>
                <a:ext cx="1403121" cy="247407"/>
              </a:xfrm>
              <a:prstGeom prst="rect">
                <a:avLst/>
              </a:prstGeom>
              <a:noFill/>
              <a:ln>
                <a:noFill/>
              </a:ln>
            </p:spPr>
            <p:txBody>
              <a:bodyPr spcFirstLastPara="1" wrap="square" lIns="0" tIns="10000" rIns="0" bIns="0" anchor="t" anchorCtr="0">
                <a:spAutoFit/>
              </a:bodyPr>
              <a:lstStyle/>
              <a:p>
                <a:pPr marL="12700" marR="0" lvl="0" indent="0" algn="l" rtl="0">
                  <a:lnSpc>
                    <a:spcPct val="119047"/>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広告配信：￥</a:t>
                </a:r>
                <a:r>
                  <a:rPr lang="en-US" altLang="ja" sz="800" b="1" dirty="0">
                    <a:latin typeface="游ゴシック" panose="020B0400000000000000" pitchFamily="50" charset="-128"/>
                    <a:ea typeface="游ゴシック" panose="020B0400000000000000" pitchFamily="50" charset="-128"/>
                    <a:cs typeface="MS Gothic"/>
                    <a:sym typeface="MS Gothic"/>
                  </a:rPr>
                  <a:t>5</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00,000(G)~</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18333"/>
                  </a:lnSpc>
                  <a:spcBef>
                    <a:spcPts val="0"/>
                  </a:spcBef>
                  <a:spcAft>
                    <a:spcPts val="0"/>
                  </a:spcAft>
                  <a:buNone/>
                </a:pPr>
                <a:r>
                  <a:rPr lang="ja" sz="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※ターゲット/配信量により金額は変動</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39" name="Google Shape;639;p22"/>
              <p:cNvSpPr txBox="1"/>
              <p:nvPr/>
            </p:nvSpPr>
            <p:spPr>
              <a:xfrm>
                <a:off x="3028951" y="4130802"/>
                <a:ext cx="1080300" cy="126943"/>
              </a:xfrm>
              <a:prstGeom prst="rect">
                <a:avLst/>
              </a:prstGeom>
              <a:solidFill>
                <a:srgbClr val="000000"/>
              </a:solidFill>
              <a:ln>
                <a:noFill/>
              </a:ln>
            </p:spPr>
            <p:txBody>
              <a:bodyPr spcFirstLastPara="1" wrap="square" lIns="0" tIns="34275" rIns="0" bIns="0" anchor="t" anchorCtr="0">
                <a:spAutoFit/>
              </a:bodyPr>
              <a:lstStyle/>
              <a:p>
                <a:pPr marL="266693"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配信オプション</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nvGrpSpPr>
              <p:cNvPr id="640" name="Google Shape;640;p22"/>
              <p:cNvGrpSpPr/>
              <p:nvPr/>
            </p:nvGrpSpPr>
            <p:grpSpPr>
              <a:xfrm>
                <a:off x="357189" y="4194238"/>
                <a:ext cx="2101977" cy="562357"/>
                <a:chOff x="476249" y="5592317"/>
                <a:chExt cx="2802636" cy="749809"/>
              </a:xfrm>
            </p:grpSpPr>
            <p:pic>
              <p:nvPicPr>
                <p:cNvPr id="641" name="Google Shape;641;p22"/>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489203" y="5605272"/>
                  <a:ext cx="2789682" cy="736854"/>
                </a:xfrm>
                <a:prstGeom prst="rect">
                  <a:avLst/>
                </a:prstGeom>
                <a:noFill/>
                <a:ln>
                  <a:noFill/>
                </a:ln>
              </p:spPr>
            </p:pic>
            <p:sp>
              <p:nvSpPr>
                <p:cNvPr id="642" name="Google Shape;642;p22"/>
                <p:cNvSpPr/>
                <p:nvPr/>
              </p:nvSpPr>
              <p:spPr>
                <a:xfrm>
                  <a:off x="476250" y="5592317"/>
                  <a:ext cx="2763520" cy="710564"/>
                </a:xfrm>
                <a:custGeom>
                  <a:avLst/>
                  <a:gdLst/>
                  <a:ahLst/>
                  <a:cxnLst/>
                  <a:rect l="l" t="t" r="r" b="b"/>
                  <a:pathLst>
                    <a:path w="2763520" h="710564" extrusionOk="0">
                      <a:moveTo>
                        <a:pt x="2763012" y="0"/>
                      </a:moveTo>
                      <a:lnTo>
                        <a:pt x="0" y="0"/>
                      </a:lnTo>
                      <a:lnTo>
                        <a:pt x="0" y="108966"/>
                      </a:lnTo>
                      <a:lnTo>
                        <a:pt x="0" y="710184"/>
                      </a:lnTo>
                      <a:lnTo>
                        <a:pt x="2763012" y="710184"/>
                      </a:lnTo>
                      <a:lnTo>
                        <a:pt x="2763012" y="108966"/>
                      </a:lnTo>
                      <a:lnTo>
                        <a:pt x="276301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43" name="Google Shape;643;p22"/>
                <p:cNvSpPr/>
                <p:nvPr/>
              </p:nvSpPr>
              <p:spPr>
                <a:xfrm>
                  <a:off x="476249" y="5592318"/>
                  <a:ext cx="2763520" cy="710564"/>
                </a:xfrm>
                <a:custGeom>
                  <a:avLst/>
                  <a:gdLst/>
                  <a:ahLst/>
                  <a:cxnLst/>
                  <a:rect l="l" t="t" r="r" b="b"/>
                  <a:pathLst>
                    <a:path w="2763520" h="710564" extrusionOk="0">
                      <a:moveTo>
                        <a:pt x="0" y="710183"/>
                      </a:moveTo>
                      <a:lnTo>
                        <a:pt x="2763012" y="710183"/>
                      </a:lnTo>
                      <a:lnTo>
                        <a:pt x="2763012" y="0"/>
                      </a:lnTo>
                      <a:lnTo>
                        <a:pt x="0" y="0"/>
                      </a:lnTo>
                      <a:lnTo>
                        <a:pt x="0" y="710183"/>
                      </a:lnTo>
                      <a:close/>
                    </a:path>
                  </a:pathLst>
                </a:custGeom>
                <a:noFill/>
                <a:ln w="2555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grpSp>
          <p:sp>
            <p:nvSpPr>
              <p:cNvPr id="644" name="Google Shape;644;p22"/>
              <p:cNvSpPr txBox="1"/>
              <p:nvPr/>
            </p:nvSpPr>
            <p:spPr>
              <a:xfrm>
                <a:off x="1026033" y="4328456"/>
                <a:ext cx="1219626" cy="261449"/>
              </a:xfrm>
              <a:prstGeom prst="rect">
                <a:avLst/>
              </a:prstGeom>
              <a:noFill/>
              <a:ln>
                <a:noFill/>
              </a:ln>
            </p:spPr>
            <p:txBody>
              <a:bodyPr spcFirstLastPara="1" wrap="square" lIns="0" tIns="10000" rIns="0" bIns="0" anchor="t" anchorCtr="0">
                <a:spAutoFit/>
              </a:bodyPr>
              <a:lstStyle/>
              <a:p>
                <a:pPr marL="25399" marR="0" lvl="0" indent="0" algn="l" rtl="0">
                  <a:lnSpc>
                    <a:spcPct val="100000"/>
                  </a:lnSpc>
                  <a:spcBef>
                    <a:spcPts val="0"/>
                  </a:spcBef>
                  <a:spcAft>
                    <a:spcPts val="0"/>
                  </a:spcAft>
                  <a:buNone/>
                </a:pP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広告配信：￥</a:t>
                </a:r>
                <a:r>
                  <a:rPr lang="en-US" alt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a:t>
                </a:r>
                <a:r>
                  <a:rPr lang="ja" sz="8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00,000(G)</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a:p>
                <a:pPr marL="12700" marR="0" lvl="0" indent="0" algn="l" rtl="0">
                  <a:lnSpc>
                    <a:spcPct val="100000"/>
                  </a:lnSpc>
                  <a:spcBef>
                    <a:spcPts val="400"/>
                  </a:spcBef>
                  <a:spcAft>
                    <a:spcPts val="0"/>
                  </a:spcAft>
                  <a:buNone/>
                </a:pPr>
                <a:r>
                  <a:rPr lang="ja"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想定再生数：</a:t>
                </a:r>
                <a:r>
                  <a:rPr lang="ja" sz="5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50,000~</a:t>
                </a:r>
                <a:endParaRPr sz="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45" name="Google Shape;645;p22"/>
              <p:cNvSpPr txBox="1"/>
              <p:nvPr/>
            </p:nvSpPr>
            <p:spPr>
              <a:xfrm>
                <a:off x="875538" y="4113658"/>
                <a:ext cx="1079100" cy="126943"/>
              </a:xfrm>
              <a:prstGeom prst="rect">
                <a:avLst/>
              </a:prstGeom>
              <a:solidFill>
                <a:srgbClr val="000000"/>
              </a:solidFill>
              <a:ln>
                <a:noFill/>
              </a:ln>
            </p:spPr>
            <p:txBody>
              <a:bodyPr spcFirstLastPara="1" wrap="square" lIns="0" tIns="34275" rIns="0" bIns="0" anchor="t" anchorCtr="0">
                <a:spAutoFit/>
              </a:bodyPr>
              <a:lstStyle/>
              <a:p>
                <a:pPr marL="266693" marR="0" lvl="0" indent="0" algn="l" rtl="0">
                  <a:lnSpc>
                    <a:spcPct val="100000"/>
                  </a:lnSpc>
                  <a:spcBef>
                    <a:spcPts val="0"/>
                  </a:spcBef>
                  <a:spcAft>
                    <a:spcPts val="0"/>
                  </a:spcAft>
                  <a:buNone/>
                </a:pPr>
                <a:r>
                  <a:rPr lang="ja" sz="600" b="0"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配信オプション</a:t>
                </a:r>
                <a:endParaRPr sz="6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46" name="Google Shape;646;p22"/>
              <p:cNvSpPr txBox="1"/>
              <p:nvPr/>
            </p:nvSpPr>
            <p:spPr>
              <a:xfrm>
                <a:off x="379323" y="2388711"/>
                <a:ext cx="1737600" cy="148117"/>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9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●「暮らしのアイデア」シリーズ</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47" name="Google Shape;647;p22"/>
              <p:cNvSpPr txBox="1"/>
              <p:nvPr/>
            </p:nvSpPr>
            <p:spPr>
              <a:xfrm>
                <a:off x="348919" y="1941989"/>
                <a:ext cx="1868400" cy="133208"/>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公式アカウントにタイアップ動画を掲載</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48" name="Google Shape;648;p22"/>
              <p:cNvSpPr txBox="1"/>
              <p:nvPr/>
            </p:nvSpPr>
            <p:spPr>
              <a:xfrm>
                <a:off x="348919" y="3650964"/>
                <a:ext cx="2076600" cy="286617"/>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None/>
                </a:pPr>
                <a:r>
                  <a:rPr lang="ja"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rPr>
                  <a:t>上記をベースにクライアント様の商材を 紹介する企画に仕立てます</a:t>
                </a:r>
                <a:endParaRPr sz="9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50" name="Google Shape;650;p22"/>
              <p:cNvSpPr/>
              <p:nvPr/>
            </p:nvSpPr>
            <p:spPr>
              <a:xfrm>
                <a:off x="284607" y="3958209"/>
                <a:ext cx="4424839" cy="0"/>
              </a:xfrm>
              <a:custGeom>
                <a:avLst/>
                <a:gdLst/>
                <a:ahLst/>
                <a:cxnLst/>
                <a:rect l="l" t="t" r="r" b="b"/>
                <a:pathLst>
                  <a:path w="5899785" h="120000" extrusionOk="0">
                    <a:moveTo>
                      <a:pt x="5899404" y="0"/>
                    </a:moveTo>
                    <a:lnTo>
                      <a:pt x="0" y="0"/>
                    </a:lnTo>
                  </a:path>
                </a:pathLst>
              </a:custGeom>
              <a:noFill/>
              <a:ln w="9525" cap="flat" cmpd="sng">
                <a:solidFill>
                  <a:srgbClr val="000000"/>
                </a:solidFill>
                <a:prstDash val="dot"/>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51" name="Google Shape;651;p22"/>
              <p:cNvSpPr/>
              <p:nvPr/>
            </p:nvSpPr>
            <p:spPr>
              <a:xfrm>
                <a:off x="2646045" y="2947331"/>
                <a:ext cx="315753" cy="258603"/>
              </a:xfrm>
              <a:custGeom>
                <a:avLst/>
                <a:gdLst/>
                <a:ahLst/>
                <a:cxnLst/>
                <a:rect l="l" t="t" r="r" b="b"/>
                <a:pathLst>
                  <a:path w="421004" h="344804" extrusionOk="0">
                    <a:moveTo>
                      <a:pt x="248412" y="0"/>
                    </a:moveTo>
                    <a:lnTo>
                      <a:pt x="248412" y="86106"/>
                    </a:lnTo>
                    <a:lnTo>
                      <a:pt x="0" y="86106"/>
                    </a:lnTo>
                    <a:lnTo>
                      <a:pt x="0" y="258318"/>
                    </a:lnTo>
                    <a:lnTo>
                      <a:pt x="248412" y="258318"/>
                    </a:lnTo>
                    <a:lnTo>
                      <a:pt x="248412" y="344424"/>
                    </a:lnTo>
                    <a:lnTo>
                      <a:pt x="420624" y="172212"/>
                    </a:lnTo>
                    <a:lnTo>
                      <a:pt x="248412" y="0"/>
                    </a:lnTo>
                    <a:close/>
                  </a:path>
                </a:pathLst>
              </a:custGeom>
              <a:solidFill>
                <a:srgbClr val="A6A6A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52" name="Google Shape;652;p22"/>
              <p:cNvSpPr txBox="1"/>
              <p:nvPr/>
            </p:nvSpPr>
            <p:spPr>
              <a:xfrm>
                <a:off x="332461" y="97687"/>
                <a:ext cx="465300" cy="240930"/>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15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NEW</a:t>
                </a:r>
                <a:endParaRPr sz="15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pic>
            <p:nvPicPr>
              <p:cNvPr id="653" name="Google Shape;653;p2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712341" y="4360546"/>
                <a:ext cx="281177" cy="282321"/>
              </a:xfrm>
              <a:prstGeom prst="rect">
                <a:avLst/>
              </a:prstGeom>
              <a:noFill/>
              <a:ln>
                <a:noFill/>
              </a:ln>
            </p:spPr>
          </p:pic>
          <p:pic>
            <p:nvPicPr>
              <p:cNvPr id="654" name="Google Shape;654;p2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53771" y="4427982"/>
                <a:ext cx="526923" cy="125731"/>
              </a:xfrm>
              <a:prstGeom prst="rect">
                <a:avLst/>
              </a:prstGeom>
              <a:noFill/>
              <a:ln>
                <a:noFill/>
              </a:ln>
            </p:spPr>
          </p:pic>
          <p:grpSp>
            <p:nvGrpSpPr>
              <p:cNvPr id="655" name="Google Shape;655;p22"/>
              <p:cNvGrpSpPr/>
              <p:nvPr/>
            </p:nvGrpSpPr>
            <p:grpSpPr>
              <a:xfrm>
                <a:off x="390907" y="2632742"/>
                <a:ext cx="2076831" cy="979551"/>
                <a:chOff x="521208" y="3510317"/>
                <a:chExt cx="2769108" cy="1306068"/>
              </a:xfrm>
            </p:grpSpPr>
            <p:pic>
              <p:nvPicPr>
                <p:cNvPr id="656" name="Google Shape;656;p22"/>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21208" y="3510317"/>
                  <a:ext cx="1969008" cy="1306068"/>
                </a:xfrm>
                <a:prstGeom prst="rect">
                  <a:avLst/>
                </a:prstGeom>
                <a:noFill/>
                <a:ln>
                  <a:noFill/>
                </a:ln>
              </p:spPr>
            </p:pic>
            <p:pic>
              <p:nvPicPr>
                <p:cNvPr id="657" name="Google Shape;657;p22"/>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234184" y="3673385"/>
                  <a:ext cx="1056132" cy="1057655"/>
                </a:xfrm>
                <a:prstGeom prst="rect">
                  <a:avLst/>
                </a:prstGeom>
                <a:noFill/>
                <a:ln>
                  <a:noFill/>
                </a:ln>
              </p:spPr>
            </p:pic>
          </p:grpSp>
          <p:sp>
            <p:nvSpPr>
              <p:cNvPr id="658" name="Google Shape;658;p22"/>
              <p:cNvSpPr/>
              <p:nvPr/>
            </p:nvSpPr>
            <p:spPr>
              <a:xfrm>
                <a:off x="0" y="0"/>
                <a:ext cx="1619726" cy="1235869"/>
              </a:xfrm>
              <a:custGeom>
                <a:avLst/>
                <a:gdLst/>
                <a:ahLst/>
                <a:cxnLst/>
                <a:rect l="l" t="t" r="r" b="b"/>
                <a:pathLst>
                  <a:path w="2159635" h="1647825" extrusionOk="0">
                    <a:moveTo>
                      <a:pt x="2159508" y="0"/>
                    </a:moveTo>
                    <a:lnTo>
                      <a:pt x="0" y="0"/>
                    </a:lnTo>
                    <a:lnTo>
                      <a:pt x="0" y="1647444"/>
                    </a:lnTo>
                    <a:lnTo>
                      <a:pt x="2159508" y="1647444"/>
                    </a:lnTo>
                    <a:lnTo>
                      <a:pt x="2159508" y="0"/>
                    </a:lnTo>
                    <a:close/>
                  </a:path>
                </a:pathLst>
              </a:custGeom>
              <a:solidFill>
                <a:srgbClr val="52525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59" name="Google Shape;659;p22"/>
              <p:cNvSpPr txBox="1"/>
              <p:nvPr/>
            </p:nvSpPr>
            <p:spPr>
              <a:xfrm>
                <a:off x="266623" y="127805"/>
                <a:ext cx="1086600" cy="102431"/>
              </a:xfrm>
              <a:prstGeom prst="rect">
                <a:avLst/>
              </a:prstGeom>
              <a:noFill/>
              <a:ln>
                <a:noFill/>
              </a:ln>
            </p:spPr>
            <p:txBody>
              <a:bodyPr spcFirstLastPara="1" wrap="square" lIns="0" tIns="10000" rIns="0" bIns="0" anchor="t" anchorCtr="0">
                <a:spAutoFit/>
              </a:bodyPr>
              <a:lstStyle/>
              <a:p>
                <a:pPr marL="12700" marR="0" lvl="0" indent="0" algn="l" rtl="0">
                  <a:lnSpc>
                    <a:spcPct val="100000"/>
                  </a:lnSpc>
                  <a:spcBef>
                    <a:spcPts val="0"/>
                  </a:spcBef>
                  <a:spcAft>
                    <a:spcPts val="0"/>
                  </a:spcAft>
                  <a:buNone/>
                </a:pPr>
                <a:r>
                  <a:rPr lang="ja" sz="6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『暮らしとおしゃれの編集室』</a:t>
                </a:r>
                <a:endParaRPr sz="600" b="1" i="0" u="none" strike="noStrike" cap="none" dirty="0">
                  <a:solidFill>
                    <a:srgbClr val="000000"/>
                  </a:solidFill>
                  <a:latin typeface="游ゴシック" panose="020B0400000000000000" pitchFamily="50" charset="-128"/>
                  <a:ea typeface="游ゴシック" panose="020B0400000000000000" pitchFamily="50" charset="-128"/>
                  <a:cs typeface="MS Gothic"/>
                  <a:sym typeface="MS Gothic"/>
                </a:endParaRPr>
              </a:p>
            </p:txBody>
          </p:sp>
          <p:sp>
            <p:nvSpPr>
              <p:cNvPr id="660" name="Google Shape;660;p22"/>
              <p:cNvSpPr txBox="1"/>
              <p:nvPr/>
            </p:nvSpPr>
            <p:spPr>
              <a:xfrm>
                <a:off x="209709" y="348025"/>
                <a:ext cx="1394730" cy="193804"/>
              </a:xfrm>
              <a:prstGeom prst="rect">
                <a:avLst/>
              </a:prstGeom>
              <a:noFill/>
              <a:ln>
                <a:noFill/>
              </a:ln>
            </p:spPr>
            <p:txBody>
              <a:bodyPr spcFirstLastPara="1" wrap="square" lIns="0" tIns="9050" rIns="0" bIns="0" anchor="t" anchorCtr="0">
                <a:spAutoFit/>
              </a:bodyPr>
              <a:lstStyle/>
              <a:p>
                <a:pPr marL="12700" marR="0" lvl="0" indent="0" algn="l" rtl="0">
                  <a:lnSpc>
                    <a:spcPct val="100000"/>
                  </a:lnSpc>
                  <a:spcBef>
                    <a:spcPts val="0"/>
                  </a:spcBef>
                  <a:spcAft>
                    <a:spcPts val="0"/>
                  </a:spcAft>
                  <a:buClr>
                    <a:schemeClr val="dk1"/>
                  </a:buClr>
                  <a:buSzPts val="1100"/>
                  <a:buFont typeface="Arial"/>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SNS広告メニュー</a:t>
                </a:r>
                <a:endParaRPr sz="1200" b="1" i="0" u="none" strike="noStrike" cap="none" dirty="0">
                  <a:solidFill>
                    <a:schemeClr val="dk1"/>
                  </a:solidFill>
                  <a:latin typeface="游ゴシック" panose="020B0400000000000000" pitchFamily="50" charset="-128"/>
                  <a:ea typeface="游ゴシック" panose="020B0400000000000000" pitchFamily="50" charset="-128"/>
                  <a:cs typeface="MS Gothic"/>
                  <a:sym typeface="MS Gothic"/>
                </a:endParaRPr>
              </a:p>
            </p:txBody>
          </p:sp>
          <p:sp>
            <p:nvSpPr>
              <p:cNvPr id="661" name="Google Shape;661;p22"/>
              <p:cNvSpPr txBox="1"/>
              <p:nvPr/>
            </p:nvSpPr>
            <p:spPr>
              <a:xfrm>
                <a:off x="-66552" y="622525"/>
                <a:ext cx="1728623" cy="563137"/>
              </a:xfrm>
              <a:prstGeom prst="rect">
                <a:avLst/>
              </a:prstGeom>
              <a:noFill/>
              <a:ln>
                <a:noFill/>
              </a:ln>
            </p:spPr>
            <p:txBody>
              <a:bodyPr spcFirstLastPara="1" wrap="square" lIns="0" tIns="9050" rIns="0" bIns="0" anchor="t" anchorCtr="0">
                <a:spAutoFit/>
              </a:bodyPr>
              <a:lstStyle/>
              <a:p>
                <a:pPr marL="12700" marR="0" lvl="0" indent="0" algn="ctr" rtl="0">
                  <a:lnSpc>
                    <a:spcPct val="100000"/>
                  </a:lnSpc>
                  <a:spcBef>
                    <a:spcPts val="0"/>
                  </a:spcBef>
                  <a:spcAft>
                    <a:spcPts val="0"/>
                  </a:spcAft>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YouTube動画</a:t>
                </a:r>
                <a:endParaRPr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a:t>
                </a:r>
                <a:endParaRPr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a:p>
                <a:pPr marL="12700" marR="0" lvl="0" indent="0" algn="ctr" rtl="0">
                  <a:lnSpc>
                    <a:spcPct val="100000"/>
                  </a:lnSpc>
                  <a:spcBef>
                    <a:spcPts val="0"/>
                  </a:spcBef>
                  <a:spcAft>
                    <a:spcPts val="0"/>
                  </a:spcAft>
                  <a:buNone/>
                </a:pPr>
                <a:r>
                  <a:rPr lang="ja"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rPr>
                  <a:t>Instagram配信プラン</a:t>
                </a:r>
                <a:endParaRPr sz="1200" b="1" i="0" u="none" strike="noStrike" cap="none" dirty="0">
                  <a:solidFill>
                    <a:srgbClr val="FFFFFF"/>
                  </a:solidFill>
                  <a:latin typeface="游ゴシック" panose="020B0400000000000000" pitchFamily="50" charset="-128"/>
                  <a:ea typeface="游ゴシック" panose="020B0400000000000000" pitchFamily="50" charset="-128"/>
                  <a:cs typeface="MS Gothic"/>
                  <a:sym typeface="MS Gothic"/>
                </a:endParaRPr>
              </a:p>
            </p:txBody>
          </p:sp>
          <p:pic>
            <p:nvPicPr>
              <p:cNvPr id="664" name="Google Shape;664;p22"/>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66903" y="1776983"/>
                <a:ext cx="726819" cy="165360"/>
              </a:xfrm>
              <a:prstGeom prst="rect">
                <a:avLst/>
              </a:prstGeom>
              <a:noFill/>
              <a:ln>
                <a:noFill/>
              </a:ln>
            </p:spPr>
          </p:pic>
          <p:pic>
            <p:nvPicPr>
              <p:cNvPr id="3" name="図 2">
                <a:extLst>
                  <a:ext uri="{FF2B5EF4-FFF2-40B4-BE49-F238E27FC236}">
                    <a16:creationId xmlns:a16="http://schemas.microsoft.com/office/drawing/2014/main" id="{032B72D6-B9B2-B11C-1AF8-64CC4AEC87B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212975" y="2198918"/>
                <a:ext cx="889244" cy="1754205"/>
              </a:xfrm>
              <a:prstGeom prst="rect">
                <a:avLst/>
              </a:prstGeom>
            </p:spPr>
          </p:pic>
        </p:grpSp>
      </p:grpSp>
    </p:spTree>
  </p:cSld>
  <p:clrMapOvr>
    <a:masterClrMapping/>
  </p:clrMapOvr>
</p:sld>
</file>

<file path=ppt/theme/theme1.xml><?xml version="1.0" encoding="utf-8"?>
<a:theme xmlns:a="http://schemas.openxmlformats.org/drawingml/2006/main" name="Simple Light">
  <a:themeElements>
    <a:clrScheme name="暮らしとおしゃれ">
      <a:dk1>
        <a:srgbClr val="3A3838"/>
      </a:dk1>
      <a:lt1>
        <a:sysClr val="window" lastClr="FFFFFF"/>
      </a:lt1>
      <a:dk2>
        <a:srgbClr val="757070"/>
      </a:dk2>
      <a:lt2>
        <a:srgbClr val="E7E6E6"/>
      </a:lt2>
      <a:accent1>
        <a:srgbClr val="D8A961"/>
      </a:accent1>
      <a:accent2>
        <a:srgbClr val="B67989"/>
      </a:accent2>
      <a:accent3>
        <a:srgbClr val="DFD13A"/>
      </a:accent3>
      <a:accent4>
        <a:srgbClr val="79B58E"/>
      </a:accent4>
      <a:accent5>
        <a:srgbClr val="E96369"/>
      </a:accent5>
      <a:accent6>
        <a:srgbClr val="8D79B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15752</TotalTime>
  <Words>1608</Words>
  <Application>Microsoft Office PowerPoint</Application>
  <PresentationFormat>画面に合わせる (16:9)</PresentationFormat>
  <Paragraphs>218</Paragraphs>
  <Slides>5</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Arial</vt:lpstr>
      <vt:lpstr>Arial</vt:lpstr>
      <vt:lpstr>游ゴシック</vt:lpstr>
      <vt:lpstr>MS Gothic</vt:lpstr>
      <vt:lpstr>Simple Light</vt:lpstr>
      <vt:lpstr>SNS メニュー</vt:lpstr>
      <vt:lpstr>PowerPoint プレゼンテーション</vt:lpstr>
      <vt:lpstr>PowerPoint プレゼンテーション</vt:lpstr>
      <vt:lpstr>PowerPoint プレゼンテーション</vt:lpstr>
      <vt:lpstr>YouTube動画 ＋ Instagram 配信プラン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山中 陽平</dc:creator>
  <cp:lastModifiedBy>加藤 紗織</cp:lastModifiedBy>
  <cp:revision>857</cp:revision>
  <dcterms:modified xsi:type="dcterms:W3CDTF">2024-05-08T02:20:52Z</dcterms:modified>
</cp:coreProperties>
</file>