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0"/>
  </p:notesMasterIdLst>
  <p:sldIdLst>
    <p:sldId id="314" r:id="rId2"/>
    <p:sldId id="279" r:id="rId3"/>
    <p:sldId id="309" r:id="rId4"/>
    <p:sldId id="312" r:id="rId5"/>
    <p:sldId id="313" r:id="rId6"/>
    <p:sldId id="311" r:id="rId7"/>
    <p:sldId id="297" r:id="rId8"/>
    <p:sldId id="295" r:id="rId9"/>
  </p:sldIdLst>
  <p:sldSz cx="13444538" cy="7562850"/>
  <p:notesSz cx="9939338" cy="6807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05">
          <p15:clr>
            <a:srgbClr val="A4A3A4"/>
          </p15:clr>
        </p15:guide>
        <p15:guide id="2" pos="6434">
          <p15:clr>
            <a:srgbClr val="A4A3A4"/>
          </p15:clr>
        </p15:guide>
        <p15:guide id="3" orient="horz" pos="137">
          <p15:clr>
            <a:srgbClr val="A4A3A4"/>
          </p15:clr>
        </p15:guide>
        <p15:guide id="4" orient="horz" pos="2858">
          <p15:clr>
            <a:srgbClr val="A4A3A4"/>
          </p15:clr>
        </p15:guide>
        <p15:guide id="5" orient="horz" pos="1225">
          <p15:clr>
            <a:srgbClr val="A4A3A4"/>
          </p15:clr>
        </p15:guide>
        <p15:guide id="6" orient="horz" pos="4673">
          <p15:clr>
            <a:srgbClr val="A4A3A4"/>
          </p15:clr>
        </p15:guide>
        <p15:guide id="7" orient="horz" pos="1429">
          <p15:clr>
            <a:srgbClr val="A4A3A4"/>
          </p15:clr>
        </p15:guide>
      </p15:sldGuideLst>
    </p:ext>
    <p:ext uri="{2D200454-40CA-4A62-9FC3-DE9A4176ACB9}">
      <p15:notesGuideLst xmlns:p15="http://schemas.microsoft.com/office/powerpoint/2012/main">
        <p15:guide id="1" orient="horz" pos="2144">
          <p15:clr>
            <a:srgbClr val="A4A3A4"/>
          </p15:clr>
        </p15:guide>
        <p15:guide id="2" pos="313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j8gkm/3RAkkyQXheVMl6El81yY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杉木 智子" initials="杉木" lastIdx="1" clrIdx="0">
    <p:extLst>
      <p:ext uri="{19B8F6BF-5375-455C-9EA6-DF929625EA0E}">
        <p15:presenceInfo xmlns:p15="http://schemas.microsoft.com/office/powerpoint/2012/main" userId="S-1-5-21-2942562286-3566906013-410984517-51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0000FF"/>
    <a:srgbClr val="FF3300"/>
    <a:srgbClr val="002060"/>
    <a:srgbClr val="EBA099"/>
    <a:srgbClr val="CC00CC"/>
    <a:srgbClr val="00CC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5178306-F8F0-440F-9D4E-358304BB0446}">
  <a:tblStyle styleId="{C5178306-F8F0-440F-9D4E-358304BB0446}"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97" autoAdjust="0"/>
    <p:restoredTop sz="94664" autoAdjust="0"/>
  </p:normalViewPr>
  <p:slideViewPr>
    <p:cSldViewPr snapToGrid="0">
      <p:cViewPr>
        <p:scale>
          <a:sx n="66" d="100"/>
          <a:sy n="66" d="100"/>
        </p:scale>
        <p:origin x="648" y="-66"/>
      </p:cViewPr>
      <p:guideLst>
        <p:guide orient="horz" pos="2405"/>
        <p:guide pos="6434"/>
        <p:guide orient="horz" pos="137"/>
        <p:guide orient="horz" pos="2858"/>
        <p:guide orient="horz" pos="1225"/>
        <p:guide orient="horz" pos="4673"/>
        <p:guide orient="horz" pos="1429"/>
      </p:guideLst>
    </p:cSldViewPr>
  </p:slideViewPr>
  <p:notesTextViewPr>
    <p:cViewPr>
      <p:scale>
        <a:sx n="150" d="100"/>
        <a:sy n="150" d="100"/>
      </p:scale>
      <p:origin x="0" y="0"/>
    </p:cViewPr>
  </p:notesTextViewPr>
  <p:notesViewPr>
    <p:cSldViewPr snapToGrid="0">
      <p:cViewPr varScale="1">
        <p:scale>
          <a:sx n="100" d="100"/>
          <a:sy n="100" d="100"/>
        </p:scale>
        <p:origin x="0" y="0"/>
      </p:cViewPr>
      <p:guideLst>
        <p:guide orient="horz" pos="2144"/>
        <p:guide pos="313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5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4306888" cy="341313"/>
          </a:xfrm>
          <a:prstGeom prst="rect">
            <a:avLst/>
          </a:prstGeom>
          <a:noFill/>
          <a:ln>
            <a:noFill/>
          </a:ln>
        </p:spPr>
        <p:txBody>
          <a:bodyPr spcFirstLastPara="1" wrap="square" lIns="91375" tIns="45650" rIns="91375" bIns="4565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629275" y="1"/>
            <a:ext cx="4308475" cy="341313"/>
          </a:xfrm>
          <a:prstGeom prst="rect">
            <a:avLst/>
          </a:prstGeom>
          <a:noFill/>
          <a:ln>
            <a:noFill/>
          </a:ln>
        </p:spPr>
        <p:txBody>
          <a:bodyPr spcFirstLastPara="1" wrap="square" lIns="91375" tIns="45650" rIns="91375" bIns="45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6465889"/>
            <a:ext cx="4306888" cy="341312"/>
          </a:xfrm>
          <a:prstGeom prst="rect">
            <a:avLst/>
          </a:prstGeom>
          <a:noFill/>
          <a:ln>
            <a:noFill/>
          </a:ln>
        </p:spPr>
        <p:txBody>
          <a:bodyPr spcFirstLastPara="1" wrap="square" lIns="91375" tIns="45650" rIns="91375" bIns="4565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629275" y="6465889"/>
            <a:ext cx="4308475" cy="341312"/>
          </a:xfrm>
          <a:prstGeom prst="rect">
            <a:avLst/>
          </a:prstGeom>
          <a:noFill/>
          <a:ln>
            <a:noFill/>
          </a:ln>
        </p:spPr>
        <p:txBody>
          <a:bodyPr spcFirstLastPara="1" wrap="square" lIns="91375" tIns="45650" rIns="91375" bIns="45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ja-JP"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23: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lang="en-US" altLang="ja-JP" dirty="0">
              <a:latin typeface="Arial"/>
              <a:ea typeface="Arial"/>
              <a:cs typeface="Arial"/>
              <a:sym typeface="Arial"/>
            </a:endParaRPr>
          </a:p>
        </p:txBody>
      </p:sp>
      <p:sp>
        <p:nvSpPr>
          <p:cNvPr id="701" name="Google Shape;701;p23: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a:extLst>
            <a:ext uri="{FF2B5EF4-FFF2-40B4-BE49-F238E27FC236}">
              <a16:creationId xmlns:a16="http://schemas.microsoft.com/office/drawing/2014/main" id="{1954AC80-3634-9D56-395B-A49ECA18D482}"/>
            </a:ext>
          </a:extLst>
        </p:cNvPr>
        <p:cNvGrpSpPr/>
        <p:nvPr/>
      </p:nvGrpSpPr>
      <p:grpSpPr>
        <a:xfrm>
          <a:off x="0" y="0"/>
          <a:ext cx="0" cy="0"/>
          <a:chOff x="0" y="0"/>
          <a:chExt cx="0" cy="0"/>
        </a:xfrm>
      </p:grpSpPr>
      <p:sp>
        <p:nvSpPr>
          <p:cNvPr id="201" name="Google Shape;201;p4:notes">
            <a:extLst>
              <a:ext uri="{FF2B5EF4-FFF2-40B4-BE49-F238E27FC236}">
                <a16:creationId xmlns:a16="http://schemas.microsoft.com/office/drawing/2014/main" id="{55E5FC2A-929C-FADE-7CA2-BD51146C1EE9}"/>
              </a:ext>
            </a:extLst>
          </p:cNvPr>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dirty="0"/>
          </a:p>
        </p:txBody>
      </p:sp>
      <p:sp>
        <p:nvSpPr>
          <p:cNvPr id="202" name="Google Shape;202;p4:notes">
            <a:extLst>
              <a:ext uri="{FF2B5EF4-FFF2-40B4-BE49-F238E27FC236}">
                <a16:creationId xmlns:a16="http://schemas.microsoft.com/office/drawing/2014/main" id="{B44E6F74-FFE8-35EC-21C5-5CE029F86326}"/>
              </a:ext>
            </a:extLst>
          </p:cNvPr>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1900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4</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92365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200" b="0" i="0" u="none" strike="noStrike" cap="none" smtClean="0">
                <a:solidFill>
                  <a:schemeClr val="dk1"/>
                </a:solidFill>
                <a:latin typeface="Arial"/>
                <a:ea typeface="Arial"/>
                <a:cs typeface="Arial"/>
                <a:sym typeface="Arial"/>
              </a:rPr>
              <a:t>5</a:t>
            </a:fld>
            <a:endParaRPr lang="ja-JP" alt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073593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7"/>
        <p:cNvGrpSpPr/>
        <p:nvPr/>
      </p:nvGrpSpPr>
      <p:grpSpPr>
        <a:xfrm>
          <a:off x="0" y="0"/>
          <a:ext cx="0" cy="0"/>
          <a:chOff x="0" y="0"/>
          <a:chExt cx="0" cy="0"/>
        </a:xfrm>
      </p:grpSpPr>
      <p:sp>
        <p:nvSpPr>
          <p:cNvPr id="1208" name="Google Shape;1208;p47: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latin typeface="Arial"/>
              <a:ea typeface="Arial"/>
              <a:cs typeface="Arial"/>
              <a:sym typeface="Arial"/>
            </a:endParaRPr>
          </a:p>
        </p:txBody>
      </p:sp>
      <p:sp>
        <p:nvSpPr>
          <p:cNvPr id="1209" name="Google Shape;1209;p47: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Google Shape;1133;p45:notes"/>
          <p:cNvSpPr txBox="1">
            <a:spLocks noGrp="1"/>
          </p:cNvSpPr>
          <p:nvPr>
            <p:ph type="body" idx="1"/>
          </p:nvPr>
        </p:nvSpPr>
        <p:spPr>
          <a:xfrm>
            <a:off x="993776" y="3276600"/>
            <a:ext cx="7951788" cy="2679700"/>
          </a:xfrm>
          <a:prstGeom prst="rect">
            <a:avLst/>
          </a:prstGeom>
          <a:noFill/>
          <a:ln>
            <a:noFill/>
          </a:ln>
        </p:spPr>
        <p:txBody>
          <a:bodyPr spcFirstLastPara="1" wrap="square" lIns="91375" tIns="45650" rIns="91375" bIns="45650" anchor="t" anchorCtr="0">
            <a:noAutofit/>
          </a:bodyPr>
          <a:lstStyle/>
          <a:p>
            <a:pPr marL="0" lvl="0" indent="0" algn="l" rtl="0">
              <a:lnSpc>
                <a:spcPct val="100000"/>
              </a:lnSpc>
              <a:spcBef>
                <a:spcPts val="0"/>
              </a:spcBef>
              <a:spcAft>
                <a:spcPts val="0"/>
              </a:spcAft>
              <a:buSzPts val="1400"/>
              <a:buNone/>
            </a:pPr>
            <a:endParaRPr/>
          </a:p>
        </p:txBody>
      </p:sp>
      <p:sp>
        <p:nvSpPr>
          <p:cNvPr id="1134" name="Google Shape;1134;p45:notes"/>
          <p:cNvSpPr>
            <a:spLocks noGrp="1" noRot="1" noChangeAspect="1"/>
          </p:cNvSpPr>
          <p:nvPr>
            <p:ph type="sldImg" idx="2"/>
          </p:nvPr>
        </p:nvSpPr>
        <p:spPr>
          <a:xfrm>
            <a:off x="2928938" y="850900"/>
            <a:ext cx="4081462" cy="22971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
        <p:cNvGrpSpPr/>
        <p:nvPr/>
      </p:nvGrpSpPr>
      <p:grpSpPr>
        <a:xfrm>
          <a:off x="0" y="0"/>
          <a:ext cx="0" cy="0"/>
          <a:chOff x="0" y="0"/>
          <a:chExt cx="0" cy="0"/>
        </a:xfrm>
      </p:grpSpPr>
      <p:sp>
        <p:nvSpPr>
          <p:cNvPr id="29" name="Google Shape;29;p28"/>
          <p:cNvSpPr txBox="1">
            <a:spLocks noGrp="1"/>
          </p:cNvSpPr>
          <p:nvPr>
            <p:ph type="ftr" idx="11"/>
          </p:nvPr>
        </p:nvSpPr>
        <p:spPr>
          <a:xfrm>
            <a:off x="4571143" y="7033450"/>
            <a:ext cx="4302252" cy="276999"/>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0" name="Google Shape;30;p28"/>
          <p:cNvSpPr txBox="1">
            <a:spLocks noGrp="1"/>
          </p:cNvSpPr>
          <p:nvPr>
            <p:ph type="dt" idx="10"/>
          </p:nvPr>
        </p:nvSpPr>
        <p:spPr>
          <a:xfrm>
            <a:off x="672227" y="7033450"/>
            <a:ext cx="3092244" cy="276999"/>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888888"/>
              </a:buClr>
              <a:buSzPts val="1400"/>
              <a:buFont typeface="Arial"/>
              <a:buNone/>
              <a:defRPr>
                <a:solidFill>
                  <a:srgbClr val="888888"/>
                </a:solidFill>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a:endParaRPr/>
          </a:p>
        </p:txBody>
      </p:sp>
      <p:sp>
        <p:nvSpPr>
          <p:cNvPr id="31" name="Google Shape;31;p28"/>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ja-JP"/>
              <a:t>‹#›</a:t>
            </a:fld>
            <a:endParaRPr/>
          </a:p>
        </p:txBody>
      </p:sp>
      <p:pic>
        <p:nvPicPr>
          <p:cNvPr id="32" name="Google Shape;32;p28"/>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12600974" y="148175"/>
            <a:ext cx="707150" cy="3144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24312" y="402652"/>
            <a:ext cx="11595914" cy="146180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852"/>
              <a:buFont typeface="Arial"/>
              <a:buNone/>
              <a:defRPr sz="4852"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24312" y="2013259"/>
            <a:ext cx="11595914" cy="4798559"/>
          </a:xfrm>
          <a:prstGeom prst="rect">
            <a:avLst/>
          </a:prstGeom>
          <a:noFill/>
          <a:ln>
            <a:noFill/>
          </a:ln>
        </p:spPr>
        <p:txBody>
          <a:bodyPr spcFirstLastPara="1" wrap="square" lIns="91425" tIns="45700" rIns="91425" bIns="45700" anchor="t" anchorCtr="0">
            <a:normAutofit/>
          </a:bodyPr>
          <a:lstStyle>
            <a:lvl1pPr marL="457200" marR="0" lvl="0" indent="-424687" algn="l" rtl="0">
              <a:lnSpc>
                <a:spcPct val="90000"/>
              </a:lnSpc>
              <a:spcBef>
                <a:spcPts val="1103"/>
              </a:spcBef>
              <a:spcAft>
                <a:spcPts val="0"/>
              </a:spcAft>
              <a:buClr>
                <a:schemeClr val="dk1"/>
              </a:buClr>
              <a:buSzPts val="3088"/>
              <a:buFont typeface="Arial"/>
              <a:buChar char="•"/>
              <a:defRPr sz="3088" b="0" i="0" u="none" strike="noStrike" cap="none">
                <a:solidFill>
                  <a:schemeClr val="dk1"/>
                </a:solidFill>
                <a:latin typeface="Arial"/>
                <a:ea typeface="Arial"/>
                <a:cs typeface="Arial"/>
                <a:sym typeface="Arial"/>
              </a:defRPr>
            </a:lvl1pPr>
            <a:lvl2pPr marL="914400" marR="0" lvl="1" indent="-396621" algn="l" rtl="0">
              <a:lnSpc>
                <a:spcPct val="90000"/>
              </a:lnSpc>
              <a:spcBef>
                <a:spcPts val="551"/>
              </a:spcBef>
              <a:spcAft>
                <a:spcPts val="0"/>
              </a:spcAft>
              <a:buClr>
                <a:schemeClr val="dk1"/>
              </a:buClr>
              <a:buSzPts val="2646"/>
              <a:buFont typeface="Arial"/>
              <a:buChar char="•"/>
              <a:defRPr sz="2646" b="0" i="0" u="none" strike="noStrike" cap="none">
                <a:solidFill>
                  <a:schemeClr val="dk1"/>
                </a:solidFill>
                <a:latin typeface="Arial"/>
                <a:ea typeface="Arial"/>
                <a:cs typeface="Arial"/>
                <a:sym typeface="Arial"/>
              </a:defRPr>
            </a:lvl2pPr>
            <a:lvl3pPr marL="1371600" marR="0" lvl="2" indent="-368617" algn="l" rtl="0">
              <a:lnSpc>
                <a:spcPct val="90000"/>
              </a:lnSpc>
              <a:spcBef>
                <a:spcPts val="551"/>
              </a:spcBef>
              <a:spcAft>
                <a:spcPts val="0"/>
              </a:spcAft>
              <a:buClr>
                <a:schemeClr val="dk1"/>
              </a:buClr>
              <a:buSzPts val="2205"/>
              <a:buFont typeface="Arial"/>
              <a:buChar char="•"/>
              <a:defRPr sz="2205" b="0" i="0" u="none" strike="noStrike" cap="none">
                <a:solidFill>
                  <a:schemeClr val="dk1"/>
                </a:solidFill>
                <a:latin typeface="Arial"/>
                <a:ea typeface="Arial"/>
                <a:cs typeface="Arial"/>
                <a:sym typeface="Arial"/>
              </a:defRPr>
            </a:lvl3pPr>
            <a:lvl4pPr marL="1828800" marR="0" lvl="3"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4pPr>
            <a:lvl5pPr marL="2286000" marR="0" lvl="4"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5pPr>
            <a:lvl6pPr marL="2743200" marR="0" lvl="5"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6pPr>
            <a:lvl7pPr marL="3200400" marR="0" lvl="6"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7pPr>
            <a:lvl8pPr marL="3657600" marR="0" lvl="7"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8pPr>
            <a:lvl9pPr marL="4114800" marR="0" lvl="8" indent="-354647" algn="l" rtl="0">
              <a:lnSpc>
                <a:spcPct val="90000"/>
              </a:lnSpc>
              <a:spcBef>
                <a:spcPts val="551"/>
              </a:spcBef>
              <a:spcAft>
                <a:spcPts val="0"/>
              </a:spcAft>
              <a:buClr>
                <a:schemeClr val="dk1"/>
              </a:buClr>
              <a:buSzPts val="1985"/>
              <a:buFont typeface="Arial"/>
              <a:buChar char="•"/>
              <a:defRPr sz="1985" b="0" i="0" u="none" strike="noStrike" cap="none">
                <a:solidFill>
                  <a:schemeClr val="dk1"/>
                </a:solidFill>
                <a:latin typeface="Arial"/>
                <a:ea typeface="Arial"/>
                <a:cs typeface="Arial"/>
                <a:sym typeface="Arial"/>
              </a:defRPr>
            </a:lvl9pPr>
          </a:lstStyle>
          <a:p>
            <a:endParaRPr/>
          </a:p>
        </p:txBody>
      </p:sp>
      <p:sp>
        <p:nvSpPr>
          <p:cNvPr id="12" name="Google Shape;12;p19"/>
          <p:cNvSpPr txBox="1">
            <a:spLocks noGrp="1"/>
          </p:cNvSpPr>
          <p:nvPr>
            <p:ph type="dt" idx="10"/>
          </p:nvPr>
        </p:nvSpPr>
        <p:spPr>
          <a:xfrm>
            <a:off x="924312" y="7009642"/>
            <a:ext cx="3025021" cy="402652"/>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9"/>
          <p:cNvSpPr txBox="1">
            <a:spLocks noGrp="1"/>
          </p:cNvSpPr>
          <p:nvPr>
            <p:ph type="ftr" idx="11"/>
          </p:nvPr>
        </p:nvSpPr>
        <p:spPr>
          <a:xfrm>
            <a:off x="4453503" y="7009642"/>
            <a:ext cx="4537532" cy="402652"/>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323"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9"/>
          <p:cNvSpPr txBox="1">
            <a:spLocks noGrp="1"/>
          </p:cNvSpPr>
          <p:nvPr>
            <p:ph type="sldNum" idx="12"/>
          </p:nvPr>
        </p:nvSpPr>
        <p:spPr>
          <a:xfrm>
            <a:off x="9495205" y="7009642"/>
            <a:ext cx="3025021" cy="402652"/>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323"/>
              <a:buFont typeface="Arial"/>
              <a:buNone/>
              <a:defRPr sz="1323"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ja-JP"/>
              <a:t>‹#›</a:t>
            </a:fld>
            <a:endParaRPr/>
          </a:p>
        </p:txBody>
      </p:sp>
      <p:sp>
        <p:nvSpPr>
          <p:cNvPr id="15" name="Google Shape;15;p19"/>
          <p:cNvSpPr/>
          <p:nvPr/>
        </p:nvSpPr>
        <p:spPr>
          <a:xfrm>
            <a:off x="57760" y="32386"/>
            <a:ext cx="13329600" cy="7476600"/>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6" name="Google Shape;16;p19"/>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 bg1="lt1" tx1="dk1" bg2="dk2" tx2="lt2" accent1="accent1" accent2="accent2" accent3="accent3" accent4="accent4" accent5="accent5" accent6="accent6" hlink="hlink" folHlink="folHlink"/>
  <p:sldLayoutIdLst>
    <p:sldLayoutId id="214748365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hanto.jp.net/" TargetMode="External"/><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1.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chanto.jp.net/articles/-/1006182" TargetMode="External"/><Relationship Id="rId1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hyperlink" Target="https://chanto.jp.net/articles/-/1005430" TargetMode="External"/><Relationship Id="rId12" Type="http://schemas.openxmlformats.org/officeDocument/2006/relationships/image" Target="../media/image18.png"/><Relationship Id="rId17" Type="http://schemas.openxmlformats.org/officeDocument/2006/relationships/hyperlink" Target="https://chanto.jp.net/articles/-/1005596" TargetMode="External"/><Relationship Id="rId2" Type="http://schemas.openxmlformats.org/officeDocument/2006/relationships/notesSlide" Target="../notesSlides/notesSlide3.xm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hyperlink" Target="https://chanto.jp.net/articles/-/1006593" TargetMode="External"/><Relationship Id="rId11" Type="http://schemas.openxmlformats.org/officeDocument/2006/relationships/hyperlink" Target="https://chanto.jp.net/articles/-/1006731" TargetMode="External"/><Relationship Id="rId5" Type="http://schemas.openxmlformats.org/officeDocument/2006/relationships/image" Target="../media/image15.png"/><Relationship Id="rId15" Type="http://schemas.openxmlformats.org/officeDocument/2006/relationships/hyperlink" Target="https://chanto.jp.net/articles/-/1005930" TargetMode="External"/><Relationship Id="rId10" Type="http://schemas.openxmlformats.org/officeDocument/2006/relationships/image" Target="../media/image17.png"/><Relationship Id="rId19" Type="http://schemas.openxmlformats.org/officeDocument/2006/relationships/image" Target="../media/image22.png"/><Relationship Id="rId4" Type="http://schemas.openxmlformats.org/officeDocument/2006/relationships/hyperlink" Target="https://chanto.jp.net/articles/-/1006096" TargetMode="External"/><Relationship Id="rId9" Type="http://schemas.openxmlformats.org/officeDocument/2006/relationships/hyperlink" Target="https://chanto.jp.net/articles/-/1006086" TargetMode="External"/><Relationship Id="rId1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hyperlink" Target="https://chanto.jp.net/articles/-/1006215" TargetMode="External"/><Relationship Id="rId1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hyperlink" Target="https://chanto.jp.net/articles/-/283762" TargetMode="External"/><Relationship Id="rId12" Type="http://schemas.openxmlformats.org/officeDocument/2006/relationships/hyperlink" Target="https://chanto.jp.net/articles/-/1006545" TargetMode="External"/><Relationship Id="rId17" Type="http://schemas.openxmlformats.org/officeDocument/2006/relationships/image" Target="../media/image28.png"/><Relationship Id="rId2" Type="http://schemas.openxmlformats.org/officeDocument/2006/relationships/notesSlide" Target="../notesSlides/notesSlide4.xml"/><Relationship Id="rId16" Type="http://schemas.openxmlformats.org/officeDocument/2006/relationships/image" Target="../media/image27.png"/><Relationship Id="rId1" Type="http://schemas.openxmlformats.org/officeDocument/2006/relationships/slideLayout" Target="../slideLayouts/slideLayout1.xml"/><Relationship Id="rId6" Type="http://schemas.openxmlformats.org/officeDocument/2006/relationships/hyperlink" Target="https://chanto.jp.net/articles/-/1000627" TargetMode="External"/><Relationship Id="rId11" Type="http://schemas.openxmlformats.org/officeDocument/2006/relationships/image" Target="../media/image26.png"/><Relationship Id="rId5" Type="http://schemas.openxmlformats.org/officeDocument/2006/relationships/hyperlink" Target="https://chanto.jp.net/articles/-/1000088" TargetMode="External"/><Relationship Id="rId15" Type="http://schemas.openxmlformats.org/officeDocument/2006/relationships/hyperlink" Target="https://chanto.jp.net/articles/-/1002646" TargetMode="External"/><Relationship Id="rId10" Type="http://schemas.openxmlformats.org/officeDocument/2006/relationships/image" Target="../media/image25.png"/><Relationship Id="rId19" Type="http://schemas.openxmlformats.org/officeDocument/2006/relationships/image" Target="../media/image30.png"/><Relationship Id="rId4" Type="http://schemas.openxmlformats.org/officeDocument/2006/relationships/hyperlink" Target="https://chanto.jp.net/articles/-/1000689" TargetMode="External"/><Relationship Id="rId9" Type="http://schemas.openxmlformats.org/officeDocument/2006/relationships/image" Target="../media/image24.png"/><Relationship Id="rId14" Type="http://schemas.openxmlformats.org/officeDocument/2006/relationships/hyperlink" Target="https://chanto.jp.net/articles/-/1004677"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2.png"/><Relationship Id="rId7" Type="http://schemas.microsoft.com/office/2007/relationships/hdphoto" Target="../media/hdphoto1.wdp"/><Relationship Id="rId12" Type="http://schemas.microsoft.com/office/2007/relationships/hdphoto" Target="../media/hdphoto2.wdp"/><Relationship Id="rId2" Type="http://schemas.openxmlformats.org/officeDocument/2006/relationships/image" Target="../media/image31.png"/><Relationship Id="rId16"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35.png"/><Relationship Id="rId11" Type="http://schemas.openxmlformats.org/officeDocument/2006/relationships/image" Target="../media/image39.png"/><Relationship Id="rId5" Type="http://schemas.openxmlformats.org/officeDocument/2006/relationships/image" Target="../media/image34.png"/><Relationship Id="rId15" Type="http://schemas.openxmlformats.org/officeDocument/2006/relationships/image" Target="../media/image41.png"/><Relationship Id="rId10" Type="http://schemas.openxmlformats.org/officeDocument/2006/relationships/image" Target="../media/image38.png"/><Relationship Id="rId4" Type="http://schemas.openxmlformats.org/officeDocument/2006/relationships/image" Target="../media/image33.png"/><Relationship Id="rId9" Type="http://schemas.openxmlformats.org/officeDocument/2006/relationships/image" Target="../media/image37.png"/><Relationship Id="rId1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kokoku3@mb.shufu.co.jp"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42;p54">
            <a:extLst>
              <a:ext uri="{FF2B5EF4-FFF2-40B4-BE49-F238E27FC236}">
                <a16:creationId xmlns:a16="http://schemas.microsoft.com/office/drawing/2014/main" id="{D1D684A4-E83F-8D94-6B7B-8D33A8FEF74A}"/>
              </a:ext>
            </a:extLst>
          </p:cNvPr>
          <p:cNvGrpSpPr>
            <a:grpSpLocks noChangeAspect="1"/>
          </p:cNvGrpSpPr>
          <p:nvPr/>
        </p:nvGrpSpPr>
        <p:grpSpPr>
          <a:xfrm>
            <a:off x="6032468" y="1985475"/>
            <a:ext cx="2153519" cy="1038276"/>
            <a:chOff x="9854590" y="511574"/>
            <a:chExt cx="3318664" cy="1475482"/>
          </a:xfrm>
        </p:grpSpPr>
        <p:pic>
          <p:nvPicPr>
            <p:cNvPr id="4" name="Google Shape;43;p54">
              <a:extLst>
                <a:ext uri="{FF2B5EF4-FFF2-40B4-BE49-F238E27FC236}">
                  <a16:creationId xmlns:a16="http://schemas.microsoft.com/office/drawing/2014/main" id="{9B3CF99A-D481-E5F3-211C-C223423321F4}"/>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9854590" y="511574"/>
              <a:ext cx="3318664" cy="1475482"/>
            </a:xfrm>
            <a:prstGeom prst="rect">
              <a:avLst/>
            </a:prstGeom>
            <a:noFill/>
            <a:ln>
              <a:noFill/>
            </a:ln>
          </p:spPr>
        </p:pic>
        <p:sp>
          <p:nvSpPr>
            <p:cNvPr id="5" name="Google Shape;44;p54">
              <a:extLst>
                <a:ext uri="{FF2B5EF4-FFF2-40B4-BE49-F238E27FC236}">
                  <a16:creationId xmlns:a16="http://schemas.microsoft.com/office/drawing/2014/main" id="{11E30BBF-7016-5458-EF58-7B6BCD5B84CA}"/>
                </a:ext>
              </a:extLst>
            </p:cNvPr>
            <p:cNvSpPr txBox="1"/>
            <p:nvPr/>
          </p:nvSpPr>
          <p:spPr>
            <a:xfrm>
              <a:off x="11443135" y="781003"/>
              <a:ext cx="1454100" cy="33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 name="Google Shape;45;p54">
            <a:extLst>
              <a:ext uri="{FF2B5EF4-FFF2-40B4-BE49-F238E27FC236}">
                <a16:creationId xmlns:a16="http://schemas.microsoft.com/office/drawing/2014/main" id="{C0E2D3D0-8FA6-F0C5-49CD-3ACF2206A693}"/>
              </a:ext>
            </a:extLst>
          </p:cNvPr>
          <p:cNvSpPr txBox="1"/>
          <p:nvPr/>
        </p:nvSpPr>
        <p:spPr>
          <a:xfrm>
            <a:off x="5975318" y="3278857"/>
            <a:ext cx="9968849" cy="1179169"/>
          </a:xfrm>
          <a:prstGeom prst="rect">
            <a:avLst/>
          </a:prstGeom>
          <a:noFill/>
          <a:ln>
            <a:noFill/>
          </a:ln>
        </p:spPr>
        <p:txBody>
          <a:bodyPr spcFirstLastPara="1" wrap="square" lIns="0" tIns="9525" rIns="0" bIns="0" anchor="t" anchorCtr="0">
            <a:spAutoFit/>
          </a:bodyPr>
          <a:lstStyle/>
          <a:p>
            <a:pPr marL="12700">
              <a:buSzPts val="1400"/>
            </a:pPr>
            <a:r>
              <a:rPr lang="ja-JP" altLang="en-US" sz="2000" i="0" u="none" strike="noStrike" cap="none" dirty="0">
                <a:solidFill>
                  <a:schemeClr val="tx1"/>
                </a:solidFill>
                <a:latin typeface="Meiryo"/>
                <a:ea typeface="Meiryo"/>
                <a:cs typeface="Meiryo"/>
                <a:sym typeface="Meiryo"/>
              </a:rPr>
              <a:t>  貴社の“</a:t>
            </a:r>
            <a:r>
              <a:rPr lang="ja-JP" altLang="en-US" sz="2000" dirty="0">
                <a:solidFill>
                  <a:schemeClr val="tx1"/>
                </a:solidFill>
                <a:latin typeface="Meiryo"/>
                <a:ea typeface="Meiryo"/>
                <a:cs typeface="Meiryo"/>
                <a:sym typeface="Meiryo"/>
              </a:rPr>
              <a:t>女性が働きやすい制度”を紹介</a:t>
            </a:r>
            <a:endParaRPr lang="en-US" altLang="ja-JP" sz="2000" i="0" u="none" strike="noStrike" cap="none" dirty="0">
              <a:solidFill>
                <a:schemeClr val="tx1"/>
              </a:solidFill>
              <a:latin typeface="Meiryo"/>
              <a:ea typeface="Meiryo"/>
              <a:cs typeface="Meiryo"/>
              <a:sym typeface="Meiryo"/>
            </a:endParaRPr>
          </a:p>
          <a:p>
            <a:pPr marL="12700">
              <a:buSzPts val="1400"/>
            </a:pPr>
            <a:r>
              <a:rPr lang="ja-JP" altLang="en-US" sz="3200" b="1" dirty="0">
                <a:solidFill>
                  <a:schemeClr val="tx1"/>
                </a:solidFill>
                <a:latin typeface="メイリオ" panose="020B0604030504040204" pitchFamily="50" charset="-128"/>
                <a:ea typeface="メイリオ" panose="020B0604030504040204" pitchFamily="50" charset="-128"/>
              </a:rPr>
              <a:t>  </a:t>
            </a:r>
            <a:r>
              <a:rPr lang="ja-JP" altLang="en-US" sz="2400" b="1" dirty="0">
                <a:solidFill>
                  <a:schemeClr val="tx1"/>
                </a:solidFill>
                <a:latin typeface="メイリオ" panose="020B0604030504040204" pitchFamily="50" charset="-128"/>
                <a:ea typeface="メイリオ" panose="020B0604030504040204" pitchFamily="50" charset="-128"/>
              </a:rPr>
              <a:t>タイアップメニューのご案内</a:t>
            </a:r>
            <a:endParaRPr lang="en-US" altLang="ja-JP" sz="2400" b="1" dirty="0">
              <a:solidFill>
                <a:schemeClr val="tx1"/>
              </a:solidFill>
              <a:latin typeface="メイリオ" panose="020B0604030504040204" pitchFamily="50" charset="-128"/>
              <a:ea typeface="メイリオ" panose="020B0604030504040204" pitchFamily="50" charset="-128"/>
            </a:endParaRPr>
          </a:p>
          <a:p>
            <a:pPr marL="12700">
              <a:buSzPts val="1400"/>
            </a:pPr>
            <a:r>
              <a:rPr lang="ja-JP" altLang="en-US" sz="2400" b="1" dirty="0">
                <a:solidFill>
                  <a:schemeClr val="tx1"/>
                </a:solidFill>
                <a:latin typeface="メイリオ" panose="020B0604030504040204" pitchFamily="50" charset="-128"/>
                <a:ea typeface="メイリオ" panose="020B0604030504040204" pitchFamily="50" charset="-128"/>
              </a:rPr>
              <a:t>「</a:t>
            </a:r>
            <a:r>
              <a:rPr lang="ja-JP" altLang="en-US" sz="2400" b="1" i="0" dirty="0">
                <a:solidFill>
                  <a:schemeClr val="tx1"/>
                </a:solidFill>
                <a:effectLst/>
                <a:latin typeface="メイリオ" panose="020B0604030504040204" pitchFamily="50" charset="-128"/>
                <a:ea typeface="メイリオ" panose="020B0604030504040204" pitchFamily="50" charset="-128"/>
              </a:rPr>
              <a:t>スポンサードポスト</a:t>
            </a:r>
            <a:r>
              <a:rPr lang="ja-JP" altLang="en-US" sz="2400" b="1" dirty="0">
                <a:solidFill>
                  <a:schemeClr val="tx1"/>
                </a:solidFill>
                <a:latin typeface="メイリオ" panose="020B0604030504040204" pitchFamily="50" charset="-128"/>
                <a:ea typeface="メイリオ" panose="020B0604030504040204" pitchFamily="50" charset="-128"/>
              </a:rPr>
              <a:t>　</a:t>
            </a:r>
            <a:r>
              <a:rPr lang="ja-JP" altLang="en-US" sz="2400" b="1" i="0" dirty="0">
                <a:solidFill>
                  <a:schemeClr val="tx1"/>
                </a:solidFill>
                <a:effectLst/>
                <a:latin typeface="メイリオ" panose="020B0604030504040204" pitchFamily="50" charset="-128"/>
                <a:ea typeface="メイリオ" panose="020B0604030504040204" pitchFamily="50" charset="-128"/>
              </a:rPr>
              <a:t>企業発！働き方アイデア」</a:t>
            </a:r>
            <a:endParaRPr lang="en-US" altLang="ja-JP" sz="2400" b="1" dirty="0">
              <a:solidFill>
                <a:schemeClr val="tx1"/>
              </a:solidFill>
              <a:latin typeface="メイリオ" panose="020B0604030504040204" pitchFamily="50" charset="-128"/>
              <a:ea typeface="メイリオ" panose="020B0604030504040204" pitchFamily="50" charset="-128"/>
            </a:endParaRPr>
          </a:p>
        </p:txBody>
      </p:sp>
      <p:sp>
        <p:nvSpPr>
          <p:cNvPr id="7" name="Google Shape;48;p54">
            <a:extLst>
              <a:ext uri="{FF2B5EF4-FFF2-40B4-BE49-F238E27FC236}">
                <a16:creationId xmlns:a16="http://schemas.microsoft.com/office/drawing/2014/main" id="{8C9D8D91-0C04-715C-2577-AC3F3CF38BD6}"/>
              </a:ext>
            </a:extLst>
          </p:cNvPr>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
        <p:nvSpPr>
          <p:cNvPr id="8" name="Google Shape;49;p54">
            <a:extLst>
              <a:ext uri="{FF2B5EF4-FFF2-40B4-BE49-F238E27FC236}">
                <a16:creationId xmlns:a16="http://schemas.microsoft.com/office/drawing/2014/main" id="{00956A7F-4BB5-A715-A0C6-C971F715D2AE}"/>
              </a:ext>
            </a:extLst>
          </p:cNvPr>
          <p:cNvSpPr txBox="1"/>
          <p:nvPr/>
        </p:nvSpPr>
        <p:spPr>
          <a:xfrm>
            <a:off x="10183225" y="7286625"/>
            <a:ext cx="3092100" cy="184800"/>
          </a:xfrm>
          <a:prstGeom prst="rect">
            <a:avLst/>
          </a:prstGeom>
          <a:noFill/>
          <a:ln>
            <a:noFill/>
          </a:ln>
        </p:spPr>
        <p:txBody>
          <a:bodyPr spcFirstLastPara="1" wrap="square" lIns="0" tIns="0" rIns="0" bIns="0" anchor="t"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z="1323" b="0" i="0" u="none" strike="noStrike" cap="none">
                <a:solidFill>
                  <a:srgbClr val="888888"/>
                </a:solidFill>
                <a:latin typeface="Arial"/>
                <a:ea typeface="Arial"/>
                <a:cs typeface="Arial"/>
                <a:sym typeface="Arial"/>
              </a:rPr>
              <a:t>1</a:t>
            </a:fld>
            <a:endParaRPr sz="1323" b="0" i="0" u="none" strike="noStrike" cap="none" dirty="0">
              <a:solidFill>
                <a:srgbClr val="888888"/>
              </a:solidFill>
              <a:latin typeface="Arial"/>
              <a:ea typeface="Arial"/>
              <a:cs typeface="Arial"/>
              <a:sym typeface="Arial"/>
            </a:endParaRPr>
          </a:p>
        </p:txBody>
      </p:sp>
      <p:sp>
        <p:nvSpPr>
          <p:cNvPr id="10" name="字幕 2">
            <a:extLst>
              <a:ext uri="{FF2B5EF4-FFF2-40B4-BE49-F238E27FC236}">
                <a16:creationId xmlns:a16="http://schemas.microsoft.com/office/drawing/2014/main" id="{C540E466-6EA1-1468-117D-D28999412EEE}"/>
              </a:ext>
            </a:extLst>
          </p:cNvPr>
          <p:cNvSpPr txBox="1">
            <a:spLocks/>
          </p:cNvSpPr>
          <p:nvPr/>
        </p:nvSpPr>
        <p:spPr>
          <a:xfrm>
            <a:off x="10721388" y="6210626"/>
            <a:ext cx="2411550" cy="595487"/>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kumimoji="1" lang="ja-JP" altLang="en-US" sz="1600" dirty="0">
                <a:latin typeface="メイリオ" panose="020B0604030504040204" pitchFamily="50" charset="-128"/>
                <a:ea typeface="メイリオ" panose="020B0604030504040204" pitchFamily="50" charset="-128"/>
              </a:rPr>
              <a:t>株式会社主婦と生活社</a:t>
            </a:r>
            <a:endParaRPr kumimoji="1"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メディアビジネス部</a:t>
            </a:r>
            <a:endParaRPr kumimoji="1" lang="ja-JP" altLang="en-US" sz="1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C1BAB412-EF87-BFBC-E1FD-4A113553C047}"/>
              </a:ext>
            </a:extLst>
          </p:cNvPr>
          <p:cNvSpPr txBox="1"/>
          <p:nvPr/>
        </p:nvSpPr>
        <p:spPr>
          <a:xfrm>
            <a:off x="483050" y="5896408"/>
            <a:ext cx="3922424" cy="954107"/>
          </a:xfrm>
          <a:prstGeom prst="rect">
            <a:avLst/>
          </a:prstGeom>
          <a:noFill/>
        </p:spPr>
        <p:txBody>
          <a:bodyPr wrap="square" rtlCol="0">
            <a:spAutoFit/>
          </a:bodyPr>
          <a:lstStyle/>
          <a:p>
            <a:r>
              <a:rPr kumimoji="1" lang="en-US" altLang="ja-JP" dirty="0">
                <a:latin typeface="メイリオ" panose="020B0604030504040204" pitchFamily="50" charset="-128"/>
                <a:ea typeface="メイリオ" panose="020B0604030504040204" pitchFamily="50" charset="-128"/>
                <a:hlinkClick r:id="rId3"/>
              </a:rPr>
              <a:t>CHANTO WEB</a:t>
            </a:r>
            <a:endParaRPr kumimoji="1" lang="en-US" altLang="ja-JP" dirty="0">
              <a:latin typeface="メイリオ" panose="020B0604030504040204" pitchFamily="50" charset="-128"/>
              <a:ea typeface="メイリオ" panose="020B0604030504040204" pitchFamily="50" charset="-128"/>
            </a:endParaRPr>
          </a:p>
          <a:p>
            <a:r>
              <a:rPr kumimoji="1" lang="en-US" altLang="ja-JP" dirty="0">
                <a:latin typeface="メイリオ" panose="020B0604030504040204" pitchFamily="50" charset="-128"/>
                <a:ea typeface="メイリオ" panose="020B0604030504040204" pitchFamily="50" charset="-128"/>
              </a:rPr>
              <a:t>30</a:t>
            </a:r>
            <a:r>
              <a:rPr kumimoji="1" lang="ja-JP" altLang="en-US" dirty="0">
                <a:latin typeface="メイリオ" panose="020B0604030504040204" pitchFamily="50" charset="-128"/>
                <a:ea typeface="メイリオ" panose="020B0604030504040204" pitchFamily="50" charset="-128"/>
              </a:rPr>
              <a:t>代</a:t>
            </a:r>
            <a:r>
              <a:rPr kumimoji="1" lang="en-US" altLang="ja-JP" dirty="0">
                <a:latin typeface="メイリオ" panose="020B0604030504040204" pitchFamily="50" charset="-128"/>
                <a:ea typeface="メイリオ" panose="020B0604030504040204" pitchFamily="50" charset="-128"/>
              </a:rPr>
              <a:t>〜40</a:t>
            </a:r>
            <a:r>
              <a:rPr kumimoji="1" lang="ja-JP" altLang="en-US" dirty="0">
                <a:latin typeface="メイリオ" panose="020B0604030504040204" pitchFamily="50" charset="-128"/>
                <a:ea typeface="メイリオ" panose="020B0604030504040204" pitchFamily="50" charset="-128"/>
              </a:rPr>
              <a:t>代の働くママがメインターゲット。</a:t>
            </a:r>
            <a:endParaRPr kumimoji="1" lang="en-US" altLang="ja-JP" dirty="0">
              <a:latin typeface="メイリオ" panose="020B0604030504040204" pitchFamily="50" charset="-128"/>
              <a:ea typeface="メイリオ" panose="020B0604030504040204" pitchFamily="50" charset="-128"/>
            </a:endParaRPr>
          </a:p>
          <a:p>
            <a:r>
              <a:rPr lang="ja-JP" altLang="en-US" b="0" i="0" u="none" strike="noStrike" baseline="0" dirty="0">
                <a:latin typeface="メイリオ" panose="020B0604030504040204" pitchFamily="50" charset="-128"/>
                <a:ea typeface="メイリオ" panose="020B0604030504040204" pitchFamily="50" charset="-128"/>
              </a:rPr>
              <a:t>働く女性の生きやすさにコミットできる</a:t>
            </a:r>
            <a:endParaRPr lang="en-US" altLang="ja-JP" b="0" i="0" u="none" strike="noStrike" baseline="0" dirty="0">
              <a:latin typeface="メイリオ" panose="020B0604030504040204" pitchFamily="50" charset="-128"/>
              <a:ea typeface="メイリオ" panose="020B0604030504040204" pitchFamily="50" charset="-128"/>
            </a:endParaRPr>
          </a:p>
          <a:p>
            <a:r>
              <a:rPr lang="ja-JP" altLang="en-US" b="0" i="0" u="none" strike="noStrike" baseline="0" dirty="0">
                <a:latin typeface="メイリオ" panose="020B0604030504040204" pitchFamily="50" charset="-128"/>
                <a:ea typeface="メイリオ" panose="020B0604030504040204" pitchFamily="50" charset="-128"/>
              </a:rPr>
              <a:t>コンテンツを配信しています。</a:t>
            </a:r>
            <a:endParaRPr kumimoji="1" lang="en-US" altLang="ja-JP"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78C8DF20-653F-AACA-3987-234A73A00A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3050" y="2061675"/>
            <a:ext cx="5416068" cy="3613535"/>
          </a:xfrm>
          <a:prstGeom prst="rect">
            <a:avLst/>
          </a:prstGeom>
        </p:spPr>
      </p:pic>
      <p:sp>
        <p:nvSpPr>
          <p:cNvPr id="18" name="正方形/長方形 17">
            <a:extLst>
              <a:ext uri="{FF2B5EF4-FFF2-40B4-BE49-F238E27FC236}">
                <a16:creationId xmlns:a16="http://schemas.microsoft.com/office/drawing/2014/main" id="{241DFD84-03B5-D27B-88CC-73BA0716C21B}"/>
              </a:ext>
            </a:extLst>
          </p:cNvPr>
          <p:cNvSpPr/>
          <p:nvPr/>
        </p:nvSpPr>
        <p:spPr>
          <a:xfrm>
            <a:off x="11889063" y="100950"/>
            <a:ext cx="1368937" cy="492369"/>
          </a:xfrm>
          <a:prstGeom prst="rect">
            <a:avLst/>
          </a:prstGeom>
          <a:solidFill>
            <a:schemeClr val="bg1"/>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95395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graphicFrame>
        <p:nvGraphicFramePr>
          <p:cNvPr id="703" name="Google Shape;703;p23"/>
          <p:cNvGraphicFramePr/>
          <p:nvPr>
            <p:extLst>
              <p:ext uri="{D42A27DB-BD31-4B8C-83A1-F6EECF244321}">
                <p14:modId xmlns:p14="http://schemas.microsoft.com/office/powerpoint/2010/main" val="416698676"/>
              </p:ext>
            </p:extLst>
          </p:nvPr>
        </p:nvGraphicFramePr>
        <p:xfrm>
          <a:off x="7138582" y="1269631"/>
          <a:ext cx="5988200" cy="4358664"/>
        </p:xfrm>
        <a:graphic>
          <a:graphicData uri="http://schemas.openxmlformats.org/drawingml/2006/table">
            <a:tbl>
              <a:tblPr>
                <a:noFill/>
                <a:tableStyleId>{C5178306-F8F0-440F-9D4E-358304BB0446}</a:tableStyleId>
              </a:tblPr>
              <a:tblGrid>
                <a:gridCol w="1220875">
                  <a:extLst>
                    <a:ext uri="{9D8B030D-6E8A-4147-A177-3AD203B41FA5}">
                      <a16:colId xmlns:a16="http://schemas.microsoft.com/office/drawing/2014/main" val="20000"/>
                    </a:ext>
                  </a:extLst>
                </a:gridCol>
                <a:gridCol w="4767325">
                  <a:extLst>
                    <a:ext uri="{9D8B030D-6E8A-4147-A177-3AD203B41FA5}">
                      <a16:colId xmlns:a16="http://schemas.microsoft.com/office/drawing/2014/main" val="20001"/>
                    </a:ext>
                  </a:extLst>
                </a:gridCol>
              </a:tblGrid>
              <a:tr h="12836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latin typeface="Meiryo"/>
                          <a:ea typeface="Meiryo"/>
                          <a:cs typeface="Meiryo"/>
                          <a:sym typeface="Meiryo"/>
                        </a:rPr>
                        <a:t>料 金</a:t>
                      </a:r>
                      <a:endParaRPr sz="1200" b="0" u="none" strike="noStrike" cap="none" dirty="0">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400"/>
                        <a:buFont typeface="Arial"/>
                        <a:buNone/>
                      </a:pPr>
                      <a:r>
                        <a:rPr lang="ja-JP" altLang="en-US" sz="1600" b="1" i="0" u="none" strike="noStrike" cap="none" dirty="0">
                          <a:solidFill>
                            <a:schemeClr val="tx1"/>
                          </a:solidFill>
                          <a:latin typeface="Meiryo"/>
                          <a:ea typeface="Meiryo"/>
                          <a:cs typeface="Meiryo"/>
                          <a:sym typeface="Meiryo"/>
                        </a:rPr>
                        <a:t>①</a:t>
                      </a:r>
                      <a:r>
                        <a:rPr lang="en-US" altLang="ja-JP" sz="1600" b="1" i="0" u="none" strike="noStrike" cap="none" dirty="0">
                          <a:solidFill>
                            <a:schemeClr val="tx1"/>
                          </a:solidFill>
                          <a:latin typeface="Meiryo"/>
                          <a:ea typeface="Meiryo"/>
                          <a:cs typeface="Meiryo"/>
                          <a:sym typeface="Meiryo"/>
                        </a:rPr>
                        <a:t>7,000PV</a:t>
                      </a:r>
                      <a:r>
                        <a:rPr lang="ja-JP" altLang="en-US" sz="1600" b="1" i="0" u="none" strike="noStrike" cap="none" dirty="0">
                          <a:solidFill>
                            <a:schemeClr val="tx1"/>
                          </a:solidFill>
                          <a:latin typeface="Meiryo"/>
                          <a:ea typeface="Meiryo"/>
                          <a:cs typeface="Meiryo"/>
                          <a:sym typeface="Meiryo"/>
                        </a:rPr>
                        <a:t>保証　</a:t>
                      </a:r>
                      <a:r>
                        <a:rPr lang="en-US" altLang="ja-JP" sz="1600" b="1" i="0" u="none" strike="noStrike" cap="none" dirty="0">
                          <a:solidFill>
                            <a:schemeClr val="tx1"/>
                          </a:solidFill>
                          <a:latin typeface="Meiryo"/>
                          <a:ea typeface="Meiryo"/>
                          <a:cs typeface="Meiryo"/>
                          <a:sym typeface="Meiryo"/>
                        </a:rPr>
                        <a:t>1,000,000</a:t>
                      </a:r>
                      <a:r>
                        <a:rPr lang="ja-JP" altLang="en-US" sz="1600" b="1" i="0" u="none" strike="noStrike" cap="none" dirty="0">
                          <a:solidFill>
                            <a:schemeClr val="tx1"/>
                          </a:solidFill>
                          <a:latin typeface="Meiryo"/>
                          <a:ea typeface="Meiryo"/>
                          <a:cs typeface="Meiryo"/>
                          <a:sym typeface="Meiryo"/>
                        </a:rPr>
                        <a:t>円</a:t>
                      </a:r>
                      <a:r>
                        <a:rPr lang="en-US" altLang="ja-JP" sz="1600" b="1" i="0" u="none" strike="noStrike" cap="none" dirty="0">
                          <a:solidFill>
                            <a:schemeClr val="tx1"/>
                          </a:solidFill>
                          <a:latin typeface="Meiryo"/>
                          <a:ea typeface="Meiryo"/>
                          <a:cs typeface="Meiryo"/>
                          <a:sym typeface="Meiryo"/>
                        </a:rPr>
                        <a:t>(G)</a:t>
                      </a:r>
                      <a:r>
                        <a:rPr lang="ja-JP" altLang="en-US" sz="1600" b="1" i="0" u="none" strike="noStrike" cap="none" dirty="0">
                          <a:solidFill>
                            <a:schemeClr val="tx1"/>
                          </a:solidFill>
                          <a:latin typeface="Meiryo"/>
                          <a:ea typeface="Meiryo"/>
                          <a:cs typeface="Meiryo"/>
                          <a:sym typeface="Meiryo"/>
                        </a:rPr>
                        <a:t> </a:t>
                      </a:r>
                      <a:r>
                        <a:rPr lang="ja-JP" altLang="en-US" sz="1000" b="0" i="0" u="none" strike="noStrike" cap="none" dirty="0">
                          <a:solidFill>
                            <a:schemeClr val="tx1"/>
                          </a:solidFill>
                          <a:latin typeface="Meiryo"/>
                          <a:ea typeface="Meiryo"/>
                          <a:cs typeface="Meiryo"/>
                          <a:sym typeface="Meiryo"/>
                        </a:rPr>
                        <a:t>（税抜）</a:t>
                      </a:r>
                      <a:endParaRPr lang="en-US" altLang="ja-JP" sz="1000" b="0" i="0" u="none" strike="noStrike" cap="none" dirty="0">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2400"/>
                        <a:buFont typeface="Arial"/>
                        <a:buNone/>
                      </a:pPr>
                      <a:r>
                        <a:rPr lang="ja-JP" altLang="en-US" sz="1600" b="1" i="0" u="none" strike="noStrike" cap="none" dirty="0">
                          <a:solidFill>
                            <a:schemeClr val="tx1"/>
                          </a:solidFill>
                          <a:latin typeface="Meiryo"/>
                          <a:ea typeface="Meiryo"/>
                          <a:cs typeface="Meiryo"/>
                          <a:sym typeface="Meiryo"/>
                        </a:rPr>
                        <a:t>②</a:t>
                      </a:r>
                      <a:r>
                        <a:rPr lang="en-US" altLang="ja-JP" sz="1600" b="1" i="0" u="none" strike="noStrike" cap="none" dirty="0">
                          <a:solidFill>
                            <a:schemeClr val="tx1"/>
                          </a:solidFill>
                          <a:latin typeface="Meiryo"/>
                          <a:ea typeface="Meiryo"/>
                          <a:cs typeface="Meiryo"/>
                          <a:sym typeface="Meiryo"/>
                        </a:rPr>
                        <a:t>4,000PV</a:t>
                      </a:r>
                      <a:r>
                        <a:rPr lang="ja-JP" altLang="en-US" sz="1600" b="1" i="0" u="none" strike="noStrike" cap="none" dirty="0">
                          <a:solidFill>
                            <a:schemeClr val="tx1"/>
                          </a:solidFill>
                          <a:latin typeface="Meiryo"/>
                          <a:ea typeface="Meiryo"/>
                          <a:cs typeface="Meiryo"/>
                          <a:sym typeface="Meiryo"/>
                        </a:rPr>
                        <a:t>保証　　</a:t>
                      </a:r>
                      <a:r>
                        <a:rPr lang="en-US" altLang="ja-JP" sz="1600" b="1" i="0" u="none" strike="noStrike" cap="none" dirty="0">
                          <a:solidFill>
                            <a:schemeClr val="tx1"/>
                          </a:solidFill>
                          <a:latin typeface="Meiryo"/>
                          <a:ea typeface="Meiryo"/>
                          <a:cs typeface="Meiryo"/>
                          <a:sym typeface="Meiryo"/>
                        </a:rPr>
                        <a:t>800,000</a:t>
                      </a:r>
                      <a:r>
                        <a:rPr lang="ja-JP" altLang="en-US" sz="1600" b="1" i="0" u="none" strike="noStrike" cap="none" dirty="0">
                          <a:solidFill>
                            <a:schemeClr val="tx1"/>
                          </a:solidFill>
                          <a:latin typeface="Meiryo"/>
                          <a:ea typeface="Meiryo"/>
                          <a:cs typeface="Meiryo"/>
                          <a:sym typeface="Meiryo"/>
                        </a:rPr>
                        <a:t>円</a:t>
                      </a:r>
                      <a:r>
                        <a:rPr lang="en-US" altLang="ja-JP" sz="1600" b="1" i="0" u="none" strike="noStrike" cap="none" dirty="0">
                          <a:solidFill>
                            <a:schemeClr val="tx1"/>
                          </a:solidFill>
                          <a:latin typeface="Meiryo"/>
                          <a:ea typeface="Meiryo"/>
                          <a:cs typeface="Meiryo"/>
                          <a:sym typeface="Meiryo"/>
                        </a:rPr>
                        <a:t>(G)</a:t>
                      </a:r>
                      <a:r>
                        <a:rPr lang="ja-JP" altLang="en-US" sz="1600" b="1" i="0" u="none" strike="noStrike" cap="none" dirty="0">
                          <a:solidFill>
                            <a:schemeClr val="tx1"/>
                          </a:solidFill>
                          <a:latin typeface="Meiryo"/>
                          <a:ea typeface="Meiryo"/>
                          <a:cs typeface="Meiryo"/>
                          <a:sym typeface="Meiryo"/>
                        </a:rPr>
                        <a:t> </a:t>
                      </a:r>
                      <a:r>
                        <a:rPr lang="ja-JP" altLang="en-US" sz="1000" b="0" i="0" u="none" strike="noStrike" cap="none" dirty="0">
                          <a:solidFill>
                            <a:schemeClr val="tx1"/>
                          </a:solidFill>
                          <a:latin typeface="Meiryo"/>
                          <a:ea typeface="Meiryo"/>
                          <a:cs typeface="Meiryo"/>
                          <a:sym typeface="Meiryo"/>
                        </a:rPr>
                        <a:t>（税抜）</a:t>
                      </a:r>
                      <a:endParaRPr lang="en-US" altLang="ja-JP" sz="1000" b="0" i="0" u="none" strike="noStrike" cap="none" dirty="0">
                        <a:solidFill>
                          <a:schemeClr val="tx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tx1"/>
                          </a:solidFill>
                          <a:latin typeface="Meiryo"/>
                          <a:ea typeface="Meiryo"/>
                          <a:cs typeface="Meiryo"/>
                          <a:sym typeface="Meiryo"/>
                        </a:rPr>
                        <a:t>・記事内容は</a:t>
                      </a:r>
                      <a:r>
                        <a:rPr lang="ja-JP" altLang="en-US" sz="1200" u="none" strike="noStrike" cap="none" dirty="0">
                          <a:solidFill>
                            <a:schemeClr val="tx1"/>
                          </a:solidFill>
                          <a:latin typeface="Meiryo"/>
                          <a:ea typeface="Meiryo"/>
                          <a:cs typeface="Meiryo"/>
                          <a:sym typeface="Meiryo"/>
                        </a:rPr>
                        <a:t>働き方に関する制度</a:t>
                      </a:r>
                      <a:r>
                        <a:rPr lang="ja-JP" sz="1200" u="none" strike="noStrike" cap="none" dirty="0">
                          <a:solidFill>
                            <a:schemeClr val="tx1"/>
                          </a:solidFill>
                          <a:latin typeface="Meiryo"/>
                          <a:ea typeface="Meiryo"/>
                          <a:cs typeface="Meiryo"/>
                          <a:sym typeface="Meiryo"/>
                        </a:rPr>
                        <a:t>に限ります。</a:t>
                      </a:r>
                      <a:endParaRPr lang="en-US" altLang="ja-JP" sz="1200" u="none" strike="noStrike" cap="none" dirty="0">
                        <a:solidFill>
                          <a:schemeClr val="tx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altLang="en-US" sz="1200" u="none" strike="noStrike" cap="none" dirty="0">
                          <a:solidFill>
                            <a:schemeClr val="tx1"/>
                          </a:solidFill>
                          <a:latin typeface="Meiryo"/>
                          <a:ea typeface="Meiryo"/>
                          <a:cs typeface="Meiryo"/>
                          <a:sym typeface="Meiryo"/>
                        </a:rPr>
                        <a:t>・写真は</a:t>
                      </a:r>
                      <a:r>
                        <a:rPr lang="en-US" altLang="ja-JP" sz="1200" u="none" strike="noStrike" cap="none" dirty="0">
                          <a:solidFill>
                            <a:schemeClr val="tx1"/>
                          </a:solidFill>
                          <a:latin typeface="Meiryo"/>
                          <a:ea typeface="Meiryo"/>
                          <a:cs typeface="Meiryo"/>
                          <a:sym typeface="Meiryo"/>
                        </a:rPr>
                        <a:t>5</a:t>
                      </a:r>
                      <a:r>
                        <a:rPr lang="ja-JP" altLang="en-US" sz="1200" u="none" strike="noStrike" cap="none" dirty="0">
                          <a:solidFill>
                            <a:schemeClr val="tx1"/>
                          </a:solidFill>
                          <a:latin typeface="Meiryo"/>
                          <a:ea typeface="Meiryo"/>
                          <a:cs typeface="Meiryo"/>
                          <a:sym typeface="Meiryo"/>
                        </a:rPr>
                        <a:t>枚まで、文字量は</a:t>
                      </a:r>
                      <a:r>
                        <a:rPr lang="en-US" altLang="ja-JP" sz="1200" u="none" strike="noStrike" cap="none" dirty="0">
                          <a:solidFill>
                            <a:schemeClr val="tx1"/>
                          </a:solidFill>
                          <a:latin typeface="Meiryo"/>
                          <a:ea typeface="Meiryo"/>
                          <a:cs typeface="Meiryo"/>
                          <a:sym typeface="Meiryo"/>
                        </a:rPr>
                        <a:t>2,000</a:t>
                      </a:r>
                      <a:r>
                        <a:rPr lang="ja-JP" altLang="en-US" sz="1200" u="none" strike="noStrike" cap="none" dirty="0">
                          <a:solidFill>
                            <a:schemeClr val="tx1"/>
                          </a:solidFill>
                          <a:latin typeface="Meiryo"/>
                          <a:ea typeface="Meiryo"/>
                          <a:cs typeface="Meiryo"/>
                          <a:sym typeface="Meiryo"/>
                        </a:rPr>
                        <a:t>字程度とさせていただきます。</a:t>
                      </a:r>
                      <a:endParaRPr sz="1200" u="none" strike="noStrike" cap="none" dirty="0">
                        <a:solidFill>
                          <a:schemeClr val="tx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・総研の中のWORKSTYLEにて人物インタビュータイアップ。</a:t>
                      </a:r>
                      <a:endParaRPr sz="1200" u="none" strike="noStrike" cap="none" dirty="0">
                        <a:solidFill>
                          <a:schemeClr val="dk1"/>
                        </a:solidFill>
                        <a:latin typeface="Meiryo"/>
                        <a:ea typeface="Meiryo"/>
                        <a:cs typeface="Meiryo"/>
                        <a:sym typeface="Meiryo"/>
                      </a:endParaRPr>
                    </a:p>
                    <a:p>
                      <a:pPr marL="12700" marR="0" lvl="0" indent="0" algn="l" rtl="0">
                        <a:lnSpc>
                          <a:spcPct val="100000"/>
                        </a:lnSpc>
                        <a:spcBef>
                          <a:spcPts val="100"/>
                        </a:spcBef>
                        <a:spcAft>
                          <a:spcPts val="0"/>
                        </a:spcAft>
                        <a:buClr>
                          <a:srgbClr val="000000"/>
                        </a:buClr>
                        <a:buSzPts val="1000"/>
                        <a:buFont typeface="Arial"/>
                        <a:buNone/>
                      </a:pPr>
                      <a:r>
                        <a:rPr lang="ja-JP" sz="1200" u="none" strike="noStrike" cap="none" dirty="0">
                          <a:solidFill>
                            <a:schemeClr val="dk1"/>
                          </a:solidFill>
                          <a:latin typeface="Meiryo"/>
                          <a:ea typeface="Meiryo"/>
                          <a:cs typeface="Meiryo"/>
                          <a:sym typeface="Meiryo"/>
                        </a:rPr>
                        <a:t>・2次利用  1年間フリー（WEB</a:t>
                      </a:r>
                      <a:r>
                        <a:rPr lang="ja-JP" altLang="en-US" sz="1200" u="none" strike="noStrike" cap="none" dirty="0">
                          <a:solidFill>
                            <a:schemeClr val="dk1"/>
                          </a:solidFill>
                          <a:latin typeface="Meiryo"/>
                          <a:ea typeface="Meiryo"/>
                          <a:cs typeface="Meiryo"/>
                          <a:sym typeface="Meiryo"/>
                        </a:rPr>
                        <a:t>、</a:t>
                      </a:r>
                      <a:r>
                        <a:rPr lang="en-US" altLang="ja-JP" sz="1200" u="none" strike="noStrike" cap="none" dirty="0">
                          <a:solidFill>
                            <a:schemeClr val="dk1"/>
                          </a:solidFill>
                          <a:effectLst>
                            <a:outerShdw blurRad="38100" dist="38100" dir="2700000" algn="tl">
                              <a:srgbClr val="000000">
                                <a:alpha val="43137"/>
                              </a:srgbClr>
                            </a:outerShdw>
                          </a:effectLst>
                          <a:latin typeface="Meiryo"/>
                          <a:ea typeface="Meiryo"/>
                          <a:cs typeface="Meiryo"/>
                          <a:sym typeface="Meiryo"/>
                        </a:rPr>
                        <a:t>SNS</a:t>
                      </a:r>
                      <a:r>
                        <a:rPr lang="ja-JP" sz="1200" u="none" strike="noStrike" cap="none" dirty="0">
                          <a:solidFill>
                            <a:schemeClr val="dk1"/>
                          </a:solidFill>
                          <a:latin typeface="Meiryo"/>
                          <a:ea typeface="Meiryo"/>
                          <a:cs typeface="Meiryo"/>
                          <a:sym typeface="Meiryo"/>
                        </a:rPr>
                        <a:t>）</a:t>
                      </a:r>
                      <a:endParaRPr sz="1400" u="none" strike="noStrike" cap="none" dirty="0">
                        <a:solidFill>
                          <a:schemeClr val="dk1"/>
                        </a:solidFill>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19500">
                <a:tc>
                  <a:txBody>
                    <a:bodyPr/>
                    <a:lstStyle/>
                    <a:p>
                      <a:pPr marL="0" marR="0" lvl="0" indent="0" algn="l" rtl="0">
                        <a:lnSpc>
                          <a:spcPct val="100000"/>
                        </a:lnSpc>
                        <a:spcBef>
                          <a:spcPts val="0"/>
                        </a:spcBef>
                        <a:spcAft>
                          <a:spcPts val="0"/>
                        </a:spcAft>
                        <a:buClr>
                          <a:srgbClr val="595959"/>
                        </a:buClr>
                        <a:buSzPts val="1000"/>
                        <a:buFont typeface="Arial"/>
                        <a:buNone/>
                      </a:pPr>
                      <a:r>
                        <a:rPr lang="ja-JP" sz="1200" b="0" u="none" strike="noStrike" cap="none" dirty="0">
                          <a:solidFill>
                            <a:schemeClr val="tx1"/>
                          </a:solidFill>
                          <a:latin typeface="Meiryo"/>
                          <a:ea typeface="Meiryo"/>
                          <a:cs typeface="Meiryo"/>
                          <a:sym typeface="Meiryo"/>
                        </a:rPr>
                        <a:t>計測期間</a:t>
                      </a:r>
                      <a:endParaRPr sz="1200" u="none" strike="noStrike" cap="none" dirty="0">
                        <a:solidFill>
                          <a:schemeClr val="tx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ja-JP" sz="1200" b="0" i="0" u="none" strike="noStrike" cap="none" dirty="0">
                          <a:solidFill>
                            <a:schemeClr val="tx1"/>
                          </a:solidFill>
                          <a:latin typeface="Meiryo"/>
                          <a:ea typeface="Meiryo"/>
                          <a:cs typeface="Meiryo"/>
                          <a:sym typeface="Meiryo"/>
                        </a:rPr>
                        <a:t>公開日より4週間　</a:t>
                      </a:r>
                      <a:endParaRPr sz="1200" b="0" i="0" u="none" strike="noStrike" cap="none" dirty="0">
                        <a:solidFill>
                          <a:schemeClr val="tx1"/>
                        </a:solidFill>
                        <a:latin typeface="Meiryo"/>
                        <a:ea typeface="Meiryo"/>
                        <a:cs typeface="Meiryo"/>
                        <a:sym typeface="Meiryo"/>
                      </a:endParaRPr>
                    </a:p>
                  </a:txBody>
                  <a:tcPr marL="100825" marR="100825" marT="50425" marB="50425"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lgn="ctr">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51950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レポート</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PV数（合計/日別）、合計クリック数</a:t>
                      </a:r>
                      <a:r>
                        <a:rPr lang="ja-JP" altLang="en-US" sz="1200" b="0" i="0" u="none" strike="noStrike" cap="none" dirty="0">
                          <a:solidFill>
                            <a:srgbClr val="000000"/>
                          </a:solidFill>
                          <a:latin typeface="Meiryo"/>
                          <a:ea typeface="Meiryo"/>
                          <a:cs typeface="Meiryo"/>
                          <a:sym typeface="Meiryo"/>
                        </a:rPr>
                        <a:t>　</a:t>
                      </a:r>
                      <a:r>
                        <a:rPr lang="ja-JP" sz="1200" b="0" i="0" u="none" strike="noStrike" cap="none" dirty="0">
                          <a:solidFill>
                            <a:srgbClr val="000000"/>
                          </a:solidFill>
                          <a:latin typeface="Meiryo"/>
                          <a:ea typeface="Meiryo"/>
                          <a:cs typeface="Meiryo"/>
                          <a:sym typeface="Meiryo"/>
                        </a:rPr>
                        <a:t>他</a:t>
                      </a:r>
                      <a:endParaRPr sz="1200" b="0" i="0" u="none" strike="noStrike" cap="none" dirty="0">
                        <a:solidFill>
                          <a:srgbClr val="000000"/>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a:latin typeface="Meiryo"/>
                          <a:ea typeface="Meiryo"/>
                          <a:cs typeface="Meiryo"/>
                          <a:sym typeface="Meiryo"/>
                        </a:rPr>
                        <a:t>記事公開日</a:t>
                      </a:r>
                      <a:endParaRPr sz="1200" b="0" u="none" strike="noStrike" cap="none">
                        <a:solidFill>
                          <a:schemeClr val="lt1"/>
                        </a:solidFill>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chemeClr val="dk1"/>
                        </a:buClr>
                        <a:buSzPts val="1050"/>
                        <a:buFont typeface="Arial"/>
                        <a:buNone/>
                      </a:pPr>
                      <a:r>
                        <a:rPr lang="ja-JP" sz="1200" u="none" strike="noStrike" cap="none" dirty="0">
                          <a:solidFill>
                            <a:schemeClr val="dk1"/>
                          </a:solidFill>
                          <a:latin typeface="Meiryo"/>
                          <a:ea typeface="Meiryo"/>
                          <a:cs typeface="Meiryo"/>
                          <a:sym typeface="Meiryo"/>
                        </a:rPr>
                        <a:t>平日任意  11:00-12:00ごろ記事公開予定</a:t>
                      </a:r>
                      <a:endParaRPr sz="120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u="none" strike="noStrike" cap="none" dirty="0">
                          <a:latin typeface="Meiryo"/>
                          <a:ea typeface="Meiryo"/>
                          <a:cs typeface="Meiryo"/>
                          <a:sym typeface="Meiryo"/>
                        </a:rPr>
                        <a:t>申込み期限</a:t>
                      </a:r>
                      <a:endParaRPr sz="1200" b="1"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50"/>
                        <a:buFont typeface="Arial"/>
                        <a:buNone/>
                      </a:pPr>
                      <a:r>
                        <a:rPr lang="ja-JP" sz="1200" u="none" strike="noStrike" cap="none" dirty="0">
                          <a:latin typeface="Meiryo"/>
                          <a:ea typeface="Meiryo"/>
                          <a:cs typeface="Meiryo"/>
                          <a:sym typeface="Meiryo"/>
                        </a:rPr>
                        <a:t>配信開始日の</a:t>
                      </a:r>
                      <a:r>
                        <a:rPr lang="ja-JP" sz="1200" u="none" strike="noStrike" cap="none" dirty="0">
                          <a:solidFill>
                            <a:schemeClr val="dk1"/>
                          </a:solidFill>
                          <a:latin typeface="Meiryo"/>
                          <a:ea typeface="Meiryo"/>
                          <a:cs typeface="Meiryo"/>
                          <a:sym typeface="Meiryo"/>
                        </a:rPr>
                        <a:t>45営業</a:t>
                      </a:r>
                      <a:r>
                        <a:rPr lang="ja-JP" sz="1200" u="none" strike="noStrike" cap="none" dirty="0">
                          <a:latin typeface="Meiryo"/>
                          <a:ea typeface="Meiryo"/>
                          <a:cs typeface="Meiryo"/>
                          <a:sym typeface="Meiryo"/>
                        </a:rPr>
                        <a:t>日前</a:t>
                      </a:r>
                      <a:endParaRPr sz="1200" b="1"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553650">
                <a:tc>
                  <a:txBody>
                    <a:bodyPr/>
                    <a:lstStyle/>
                    <a:p>
                      <a:pPr marL="0" marR="0" lvl="0" indent="0" algn="l" rtl="0">
                        <a:lnSpc>
                          <a:spcPct val="100000"/>
                        </a:lnSpc>
                        <a:spcBef>
                          <a:spcPts val="0"/>
                        </a:spcBef>
                        <a:spcAft>
                          <a:spcPts val="0"/>
                        </a:spcAft>
                        <a:buClr>
                          <a:srgbClr val="000000"/>
                        </a:buClr>
                        <a:buSzPts val="1000"/>
                        <a:buFont typeface="Arial"/>
                        <a:buNone/>
                      </a:pPr>
                      <a:r>
                        <a:rPr lang="ja-JP" sz="1200" b="0" u="none" strike="noStrike" cap="none">
                          <a:latin typeface="Meiryo"/>
                          <a:ea typeface="Meiryo"/>
                          <a:cs typeface="Meiryo"/>
                          <a:sym typeface="Meiryo"/>
                        </a:rPr>
                        <a:t>無料サービス</a:t>
                      </a:r>
                      <a:endParaRPr sz="1200" b="0" u="none" strike="noStrike" cap="none">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just" rtl="0">
                        <a:lnSpc>
                          <a:spcPct val="80000"/>
                        </a:lnSpc>
                        <a:spcBef>
                          <a:spcPts val="0"/>
                        </a:spcBef>
                        <a:spcAft>
                          <a:spcPts val="0"/>
                        </a:spcAft>
                        <a:buClr>
                          <a:srgbClr val="000000"/>
                        </a:buClr>
                        <a:buSzPts val="1000"/>
                        <a:buFont typeface="Arial"/>
                        <a:buNone/>
                      </a:pP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u="none" strike="noStrike" cap="none" dirty="0">
                          <a:latin typeface="Meiryo"/>
                          <a:ea typeface="Meiryo"/>
                          <a:cs typeface="Meiryo"/>
                          <a:sym typeface="Meiryo"/>
                        </a:rPr>
                        <a:t>記事下アンケート（3問）</a:t>
                      </a:r>
                      <a:endParaRPr sz="1200" b="0" u="none" strike="noStrike" cap="none" dirty="0">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rgbClr val="000000"/>
                          </a:solidFill>
                          <a:latin typeface="Meiryo"/>
                          <a:ea typeface="Meiryo"/>
                          <a:cs typeface="Meiryo"/>
                          <a:sym typeface="Meiryo"/>
                        </a:rPr>
                        <a:t>CHANTO WEB</a:t>
                      </a:r>
                      <a:r>
                        <a:rPr lang="ja-JP" sz="1200" b="0" i="0" u="none" strike="noStrike" cap="none" dirty="0">
                          <a:solidFill>
                            <a:schemeClr val="tx1"/>
                          </a:solidFill>
                          <a:latin typeface="Meiryo"/>
                          <a:ea typeface="Meiryo"/>
                          <a:cs typeface="Meiryo"/>
                          <a:sym typeface="Meiryo"/>
                        </a:rPr>
                        <a:t>公式SNS（</a:t>
                      </a:r>
                      <a:r>
                        <a:rPr lang="ja-JP" altLang="en-US" sz="1200" b="0" i="0" u="none" strike="noStrike" cap="none" dirty="0">
                          <a:solidFill>
                            <a:schemeClr val="tx1"/>
                          </a:solidFill>
                          <a:latin typeface="Meiryo"/>
                          <a:ea typeface="Meiryo"/>
                          <a:cs typeface="Meiryo"/>
                          <a:sym typeface="Meiryo"/>
                        </a:rPr>
                        <a:t>Ｘ</a:t>
                      </a:r>
                      <a:r>
                        <a:rPr lang="ja-JP" sz="1200" b="0" i="0" u="none" strike="noStrike" cap="none" dirty="0">
                          <a:solidFill>
                            <a:schemeClr val="tx1"/>
                          </a:solidFill>
                          <a:latin typeface="Meiryo"/>
                          <a:ea typeface="Meiryo"/>
                          <a:cs typeface="Meiryo"/>
                          <a:sym typeface="Meiryo"/>
                        </a:rPr>
                        <a:t>、IG、FB）にて</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r>
                        <a:rPr lang="ja-JP" sz="1200" b="0" i="0" u="none" strike="noStrike" cap="none" dirty="0">
                          <a:solidFill>
                            <a:schemeClr val="tx1"/>
                          </a:solidFill>
                          <a:latin typeface="Meiryo"/>
                          <a:ea typeface="Meiryo"/>
                          <a:cs typeface="Meiryo"/>
                          <a:sym typeface="Meiryo"/>
                        </a:rPr>
                        <a:t>サービスポスト投稿（各1回）</a:t>
                      </a:r>
                      <a:endParaRPr sz="1200" b="0" i="0" u="none" strike="noStrike" cap="none" dirty="0">
                        <a:solidFill>
                          <a:schemeClr val="tx1"/>
                        </a:solidFill>
                        <a:latin typeface="Meiryo"/>
                        <a:ea typeface="Meiryo"/>
                        <a:cs typeface="Meiryo"/>
                        <a:sym typeface="Meiryo"/>
                      </a:endParaRPr>
                    </a:p>
                    <a:p>
                      <a:pPr marL="0" marR="0" lvl="0" indent="0" algn="just" rtl="0">
                        <a:lnSpc>
                          <a:spcPct val="80000"/>
                        </a:lnSpc>
                        <a:spcBef>
                          <a:spcPts val="0"/>
                        </a:spcBef>
                        <a:spcAft>
                          <a:spcPts val="0"/>
                        </a:spcAft>
                        <a:buClr>
                          <a:srgbClr val="000000"/>
                        </a:buClr>
                        <a:buSzPts val="1000"/>
                        <a:buFont typeface="Arial"/>
                        <a:buNone/>
                      </a:pPr>
                      <a:endParaRPr sz="1200" u="none" strike="noStrike" cap="none" dirty="0">
                        <a:latin typeface="Meiryo"/>
                        <a:ea typeface="Meiryo"/>
                        <a:cs typeface="Meiryo"/>
                        <a:sym typeface="Meiryo"/>
                      </a:endParaRPr>
                    </a:p>
                  </a:txBody>
                  <a:tcPr marL="100825" marR="100825" marT="50425" marB="50425"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704" name="Google Shape;704;p23"/>
          <p:cNvSpPr/>
          <p:nvPr/>
        </p:nvSpPr>
        <p:spPr>
          <a:xfrm>
            <a:off x="7078618" y="5803520"/>
            <a:ext cx="5748419" cy="1214702"/>
          </a:xfrm>
          <a:prstGeom prst="rect">
            <a:avLst/>
          </a:prstGeom>
          <a:noFill/>
          <a:ln>
            <a:noFill/>
          </a:ln>
        </p:spPr>
        <p:txBody>
          <a:bodyPr spcFirstLastPara="1" wrap="square" lIns="91400" tIns="45675" rIns="91400" bIns="45675" anchor="t" anchorCtr="0">
            <a:noAutofit/>
          </a:bodyPr>
          <a:lstStyle/>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rgbClr val="231F20"/>
                </a:solidFill>
                <a:latin typeface="Meiryo"/>
                <a:ea typeface="Meiryo"/>
                <a:cs typeface="Meiryo"/>
                <a:sym typeface="Meiryo"/>
              </a:rPr>
              <a:t>※ 記事中にはPR表記が入ります。</a:t>
            </a:r>
            <a:endParaRPr lang="ja-JP" altLang="en-US" sz="800" b="0" i="0" u="none" strike="noStrike" cap="none" dirty="0">
              <a:solidFill>
                <a:srgbClr val="231F20"/>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en-US" altLang="ja-JP" sz="800" b="0" i="0" u="none" strike="noStrike" cap="none" dirty="0">
                <a:solidFill>
                  <a:schemeClr val="tx1"/>
                </a:solidFill>
                <a:latin typeface="Meiryo"/>
                <a:ea typeface="Meiryo"/>
                <a:cs typeface="Meiryo"/>
                <a:sym typeface="Meiryo"/>
              </a:rPr>
              <a:t>※ </a:t>
            </a:r>
            <a:r>
              <a:rPr lang="ja-JP" altLang="en-US" sz="800" b="0" i="0" u="none" strike="noStrike" cap="none" dirty="0">
                <a:solidFill>
                  <a:schemeClr val="tx1"/>
                </a:solidFill>
                <a:latin typeface="Meiryo"/>
                <a:ea typeface="Meiryo"/>
                <a:cs typeface="Meiryo"/>
                <a:sym typeface="Meiryo"/>
              </a:rPr>
              <a:t>遠方取材は別途費用が発生する場合があります。</a:t>
            </a: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外部リンクは3URLまで。※ 記事タイトルは掲載後にも変更を行う場合があります。</a:t>
            </a:r>
            <a:endParaRPr sz="800" b="0" i="0" u="none" strike="noStrike" cap="none" dirty="0">
              <a:solidFill>
                <a:schemeClr val="tx1"/>
              </a:solidFill>
              <a:latin typeface="Meiryo"/>
              <a:ea typeface="Meiryo"/>
              <a:cs typeface="Meiryo"/>
              <a:sym typeface="Meiryo"/>
            </a:endParaRPr>
          </a:p>
          <a:p>
            <a:pPr marL="12699" marR="0" lvl="0" indent="0" algn="l" rtl="0">
              <a:lnSpc>
                <a:spcPct val="101428"/>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外部ブーストを行う場合があります。</a:t>
            </a:r>
            <a:endParaRPr lang="en-US" altLang="ja-JP" sz="800" b="0" i="0" u="none" strike="noStrike" cap="none" dirty="0">
              <a:solidFill>
                <a:schemeClr val="tx1"/>
              </a:solidFill>
              <a:latin typeface="Meiryo"/>
              <a:ea typeface="Meiryo"/>
              <a:cs typeface="Meiryo"/>
              <a:sym typeface="Meiryo"/>
            </a:endParaRPr>
          </a:p>
          <a:p>
            <a:pPr marL="12699">
              <a:lnSpc>
                <a:spcPct val="101428"/>
              </a:lnSpc>
              <a:buSzPts val="800"/>
            </a:pP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 </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運用広告の配信用入稿物については、生成</a:t>
            </a:r>
            <a:r>
              <a:rPr lang="en-US" altLang="ja-JP" sz="800" b="0" i="0" dirty="0">
                <a:solidFill>
                  <a:schemeClr val="tx1"/>
                </a:solidFill>
                <a:effectLst/>
                <a:highlight>
                  <a:srgbClr val="FFFFFF"/>
                </a:highlight>
                <a:latin typeface="メイリオ" panose="020B0604030504040204" pitchFamily="50" charset="-128"/>
                <a:ea typeface="メイリオ" panose="020B0604030504040204" pitchFamily="50" charset="-128"/>
              </a:rPr>
              <a:t>AI</a:t>
            </a:r>
            <a:r>
              <a:rPr lang="ja-JP" altLang="en-US" sz="800" b="0" i="0" dirty="0">
                <a:solidFill>
                  <a:schemeClr val="tx1"/>
                </a:solidFill>
                <a:effectLst/>
                <a:highlight>
                  <a:srgbClr val="FFFFFF"/>
                </a:highlight>
                <a:latin typeface="メイリオ" panose="020B0604030504040204" pitchFamily="50" charset="-128"/>
                <a:ea typeface="メイリオ" panose="020B0604030504040204" pitchFamily="50" charset="-128"/>
              </a:rPr>
              <a:t>を活用する場合がございます。</a:t>
            </a:r>
            <a:endParaRPr lang="ja-JP" altLang="en-US" sz="8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記事は最低1年間の期間においてアーカイブされます（内容によっては期間制限あり）。</a:t>
            </a:r>
            <a:endParaRPr sz="800" b="0" i="0" u="none" strike="noStrike" cap="none" dirty="0">
              <a:solidFill>
                <a:schemeClr val="tx1"/>
              </a:solidFill>
              <a:latin typeface="Meiryo"/>
              <a:ea typeface="Meiryo"/>
              <a:cs typeface="Meiryo"/>
              <a:sym typeface="Meiryo"/>
            </a:endParaRPr>
          </a:p>
          <a:p>
            <a:pPr marL="12699" marR="0" lvl="0" indent="0" algn="l" rtl="0">
              <a:lnSpc>
                <a:spcPct val="101904"/>
              </a:lnSpc>
              <a:spcBef>
                <a:spcPts val="0"/>
              </a:spcBef>
              <a:spcAft>
                <a:spcPts val="0"/>
              </a:spcAft>
              <a:buClr>
                <a:srgbClr val="000000"/>
              </a:buClr>
              <a:buSzPts val="800"/>
              <a:buFont typeface="Arial"/>
              <a:buNone/>
            </a:pPr>
            <a:r>
              <a:rPr lang="ja-JP" sz="800" b="0" i="0" u="none" strike="noStrike" cap="none" dirty="0">
                <a:solidFill>
                  <a:schemeClr val="tx1"/>
                </a:solidFill>
                <a:latin typeface="Meiryo"/>
                <a:ea typeface="Meiryo"/>
                <a:cs typeface="Meiryo"/>
                <a:sym typeface="Meiryo"/>
              </a:rPr>
              <a:t>※ 年末年始、GWなど長期休みや期末はPVが下回る可能性がございます。</a:t>
            </a:r>
            <a:endParaRPr lang="en-US" altLang="ja-JP" sz="800" b="0" i="0" u="none" strike="noStrike" cap="none" dirty="0">
              <a:solidFill>
                <a:schemeClr val="tx1"/>
              </a:solidFill>
              <a:latin typeface="Meiryo"/>
              <a:ea typeface="Meiryo"/>
              <a:cs typeface="Meiryo"/>
              <a:sym typeface="Meiryo"/>
            </a:endParaRPr>
          </a:p>
          <a:p>
            <a:pPr marL="12699">
              <a:lnSpc>
                <a:spcPct val="101904"/>
              </a:lnSpc>
              <a:buSzPts val="800"/>
            </a:pPr>
            <a:r>
              <a:rPr lang="en-US" altLang="ja-JP" sz="800" dirty="0">
                <a:solidFill>
                  <a:schemeClr val="tx1"/>
                </a:solidFill>
                <a:latin typeface="Meiryo"/>
                <a:ea typeface="Meiryo"/>
                <a:cs typeface="Meiryo"/>
                <a:sym typeface="Meiryo"/>
              </a:rPr>
              <a:t>※ </a:t>
            </a:r>
            <a:r>
              <a:rPr lang="ja-JP" altLang="en-US" sz="800" dirty="0">
                <a:solidFill>
                  <a:schemeClr val="tx1"/>
                </a:solidFill>
                <a:latin typeface="Meiryo"/>
                <a:ea typeface="Meiryo"/>
                <a:cs typeface="Meiryo"/>
                <a:sym typeface="Meiryo"/>
              </a:rPr>
              <a:t>サービスポスト投稿の内容は編集部にお任せいただきます。</a:t>
            </a:r>
            <a:endParaRPr sz="800" b="0" i="0" u="none" strike="noStrike" cap="none" dirty="0">
              <a:solidFill>
                <a:schemeClr val="dk1"/>
              </a:solidFill>
              <a:latin typeface="Meiryo"/>
              <a:ea typeface="Meiryo"/>
              <a:cs typeface="Meiryo"/>
              <a:sym typeface="Meiryo"/>
            </a:endParaRPr>
          </a:p>
        </p:txBody>
      </p:sp>
      <p:pic>
        <p:nvPicPr>
          <p:cNvPr id="707" name="Google Shape;707;p23"/>
          <p:cNvPicPr preferRelativeResize="0"/>
          <p:nvPr/>
        </p:nvPicPr>
        <p:blipFill rotWithShape="1">
          <a:blip r:embed="rId3">
            <a:alphaModFix/>
          </a:blip>
          <a:srcRect/>
          <a:stretch/>
        </p:blipFill>
        <p:spPr>
          <a:xfrm>
            <a:off x="3442203" y="3238883"/>
            <a:ext cx="2035680" cy="1657810"/>
          </a:xfrm>
          <a:prstGeom prst="rect">
            <a:avLst/>
          </a:prstGeom>
          <a:noFill/>
          <a:ln>
            <a:noFill/>
          </a:ln>
        </p:spPr>
      </p:pic>
      <p:sp>
        <p:nvSpPr>
          <p:cNvPr id="709" name="Google Shape;709;p23"/>
          <p:cNvSpPr txBox="1"/>
          <p:nvPr/>
        </p:nvSpPr>
        <p:spPr>
          <a:xfrm>
            <a:off x="2912905" y="5115008"/>
            <a:ext cx="4262683" cy="1477287"/>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544"/>
              <a:buFont typeface="Arial"/>
              <a:buNone/>
            </a:pPr>
            <a:r>
              <a:rPr lang="ja-JP" sz="1800" b="1" i="0" u="none" strike="noStrike" cap="none" dirty="0">
                <a:solidFill>
                  <a:schemeClr val="dk1"/>
                </a:solidFill>
                <a:latin typeface="Meiryo"/>
                <a:ea typeface="Meiryo"/>
                <a:cs typeface="Meiryo"/>
                <a:sym typeface="Meiryo"/>
              </a:rPr>
              <a:t>記事は2次利用フリー</a:t>
            </a:r>
            <a:endParaRPr sz="1800" b="1" i="0" u="none" strike="noStrike" cap="none" dirty="0">
              <a:solidFill>
                <a:schemeClr val="dk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2000"/>
              <a:buFont typeface="Arial"/>
              <a:buNone/>
            </a:pPr>
            <a:r>
              <a:rPr lang="ja-JP" sz="1800" b="1" i="0" u="none" strike="noStrike" cap="none" dirty="0">
                <a:solidFill>
                  <a:schemeClr val="tx1"/>
                </a:solidFill>
                <a:latin typeface="Meiryo"/>
                <a:ea typeface="Meiryo"/>
                <a:cs typeface="Meiryo"/>
                <a:sym typeface="Meiryo"/>
              </a:rPr>
              <a:t>（web</a:t>
            </a:r>
            <a:r>
              <a:rPr lang="ja-JP" altLang="en-US" sz="1800" b="1" i="0" u="none" strike="noStrike" cap="none" dirty="0">
                <a:solidFill>
                  <a:schemeClr val="tx1"/>
                </a:solidFill>
                <a:latin typeface="Meiryo"/>
                <a:ea typeface="Meiryo"/>
                <a:cs typeface="Meiryo"/>
                <a:sym typeface="Meiryo"/>
              </a:rPr>
              <a:t>、</a:t>
            </a:r>
            <a:r>
              <a:rPr lang="en-US" altLang="ja-JP" sz="1800" b="1" i="0" u="none" strike="noStrike" cap="none" dirty="0">
                <a:solidFill>
                  <a:schemeClr val="tx1"/>
                </a:solidFill>
                <a:latin typeface="Meiryo"/>
                <a:ea typeface="Meiryo"/>
                <a:cs typeface="Meiryo"/>
                <a:sym typeface="Meiryo"/>
              </a:rPr>
              <a:t>SNS</a:t>
            </a:r>
            <a:r>
              <a:rPr lang="ja-JP" sz="1800" b="1" i="0" u="none" strike="noStrike" cap="none" dirty="0">
                <a:solidFill>
                  <a:schemeClr val="dk1"/>
                </a:solidFill>
                <a:latin typeface="Meiryo"/>
                <a:ea typeface="Meiryo"/>
                <a:cs typeface="Meiryo"/>
                <a:sym typeface="Meiryo"/>
              </a:rPr>
              <a:t>)/1年間</a:t>
            </a:r>
            <a:endParaRPr lang="en-US" altLang="ja-JP" sz="1800" b="1" i="0" u="none" strike="noStrike" cap="none" dirty="0">
              <a:solidFill>
                <a:schemeClr val="dk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2000"/>
              <a:buFont typeface="Arial"/>
              <a:buNone/>
            </a:pPr>
            <a:endParaRPr lang="en-US" altLang="ja-JP" sz="1800" b="1" i="0" u="none" strike="noStrike" cap="none" dirty="0">
              <a:solidFill>
                <a:schemeClr val="dk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2000"/>
              <a:buFont typeface="Arial"/>
              <a:buNone/>
            </a:pPr>
            <a:r>
              <a:rPr lang="ja-JP" altLang="en-US" sz="1800" b="1" dirty="0">
                <a:solidFill>
                  <a:schemeClr val="dk1"/>
                </a:solidFill>
                <a:latin typeface="Meiryo"/>
                <a:ea typeface="Meiryo"/>
                <a:cs typeface="Meiryo"/>
                <a:sym typeface="Meiryo"/>
              </a:rPr>
              <a:t>採用活動に、広報に、社内の活性化にぜひご活用ください</a:t>
            </a:r>
            <a:endParaRPr b="1" i="0" u="none" strike="noStrike" cap="none" dirty="0">
              <a:solidFill>
                <a:srgbClr val="FF0000"/>
              </a:solidFill>
              <a:latin typeface="Arial"/>
              <a:ea typeface="Arial"/>
              <a:cs typeface="Arial"/>
              <a:sym typeface="Arial"/>
            </a:endParaRPr>
          </a:p>
        </p:txBody>
      </p:sp>
      <p:sp>
        <p:nvSpPr>
          <p:cNvPr id="712" name="Google Shape;712;p23"/>
          <p:cNvSpPr txBox="1">
            <a:spLocks noGrp="1"/>
          </p:cNvSpPr>
          <p:nvPr>
            <p:ph type="sldNum" idx="12"/>
          </p:nvPr>
        </p:nvSpPr>
        <p:spPr>
          <a:xfrm>
            <a:off x="10209616" y="7102529"/>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endParaRPr lang="en-US" altLang="ja-JP" dirty="0"/>
          </a:p>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smtClean="0"/>
              <a:t>2</a:t>
            </a:fld>
            <a:endParaRPr lang="en-US" dirty="0"/>
          </a:p>
        </p:txBody>
      </p:sp>
      <p:sp>
        <p:nvSpPr>
          <p:cNvPr id="713" name="Google Shape;713;p23"/>
          <p:cNvSpPr/>
          <p:nvPr/>
        </p:nvSpPr>
        <p:spPr>
          <a:xfrm>
            <a:off x="15265"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pic>
        <p:nvPicPr>
          <p:cNvPr id="714" name="Google Shape;714;p23"/>
          <p:cNvPicPr preferRelativeResize="0"/>
          <p:nvPr/>
        </p:nvPicPr>
        <p:blipFill rotWithShape="1">
          <a:blip r:embed="rId4">
            <a:alphaModFix/>
          </a:blip>
          <a:srcRect/>
          <a:stretch/>
        </p:blipFill>
        <p:spPr>
          <a:xfrm>
            <a:off x="12363110" y="181094"/>
            <a:ext cx="927854" cy="412525"/>
          </a:xfrm>
          <a:prstGeom prst="rect">
            <a:avLst/>
          </a:prstGeom>
          <a:noFill/>
          <a:ln>
            <a:noFill/>
          </a:ln>
        </p:spPr>
      </p:pic>
      <p:sp>
        <p:nvSpPr>
          <p:cNvPr id="715" name="Google Shape;715;p23"/>
          <p:cNvSpPr txBox="1"/>
          <p:nvPr/>
        </p:nvSpPr>
        <p:spPr>
          <a:xfrm>
            <a:off x="128331" y="138519"/>
            <a:ext cx="7268700" cy="309900"/>
          </a:xfrm>
          <a:prstGeom prst="rect">
            <a:avLst/>
          </a:prstGeom>
          <a:noFill/>
          <a:ln>
            <a:noFill/>
          </a:ln>
        </p:spPr>
        <p:txBody>
          <a:bodyPr spcFirstLastPara="1" wrap="square" lIns="0" tIns="14575" rIns="0" bIns="0" anchor="t" anchorCtr="0">
            <a:noAutofit/>
          </a:bodyPr>
          <a:lstStyle/>
          <a:p>
            <a:pPr marL="12698" marR="0" lvl="0" indent="0" algn="l" rtl="0">
              <a:lnSpc>
                <a:spcPct val="100000"/>
              </a:lnSpc>
              <a:spcBef>
                <a:spcPts val="0"/>
              </a:spcBef>
              <a:spcAft>
                <a:spcPts val="0"/>
              </a:spcAft>
              <a:buClr>
                <a:srgbClr val="000000"/>
              </a:buClr>
              <a:buSzPts val="1400"/>
              <a:buFont typeface="Arial"/>
              <a:buNone/>
            </a:pPr>
            <a:r>
              <a:rPr lang="ja-JP" altLang="en-US" sz="2000" b="1" i="0" dirty="0">
                <a:solidFill>
                  <a:schemeClr val="tx1"/>
                </a:solidFill>
                <a:effectLst/>
                <a:latin typeface="メイリオ" panose="020B0604030504040204" pitchFamily="50" charset="-128"/>
                <a:ea typeface="メイリオ" panose="020B0604030504040204" pitchFamily="50" charset="-128"/>
              </a:rPr>
              <a:t>スポンサードポスト</a:t>
            </a:r>
            <a:r>
              <a:rPr lang="ja-JP" altLang="en-US" sz="2000" b="1" dirty="0">
                <a:solidFill>
                  <a:schemeClr val="tx1"/>
                </a:solidFill>
                <a:latin typeface="メイリオ" panose="020B0604030504040204" pitchFamily="50" charset="-128"/>
                <a:ea typeface="メイリオ" panose="020B0604030504040204" pitchFamily="50" charset="-128"/>
              </a:rPr>
              <a:t>　</a:t>
            </a:r>
            <a:r>
              <a:rPr lang="ja-JP" altLang="en-US" sz="2000" b="1" i="0" dirty="0">
                <a:solidFill>
                  <a:schemeClr val="tx1"/>
                </a:solidFill>
                <a:effectLst/>
                <a:latin typeface="メイリオ" panose="020B0604030504040204" pitchFamily="50" charset="-128"/>
                <a:ea typeface="メイリオ" panose="020B0604030504040204" pitchFamily="50" charset="-128"/>
              </a:rPr>
              <a:t>企業発！働き方アイデア</a:t>
            </a:r>
            <a:endParaRPr sz="1000" b="1" i="0" u="none" strike="noStrike" cap="none" dirty="0">
              <a:solidFill>
                <a:srgbClr val="FF0000"/>
              </a:solidFill>
              <a:latin typeface="Meiryo"/>
              <a:ea typeface="Meiryo"/>
              <a:cs typeface="Meiryo"/>
              <a:sym typeface="Meiryo"/>
            </a:endParaRPr>
          </a:p>
        </p:txBody>
      </p:sp>
      <p:sp>
        <p:nvSpPr>
          <p:cNvPr id="716" name="Google Shape;716;p23"/>
          <p:cNvSpPr/>
          <p:nvPr/>
        </p:nvSpPr>
        <p:spPr>
          <a:xfrm>
            <a:off x="48225" y="448425"/>
            <a:ext cx="13235100" cy="267300"/>
          </a:xfrm>
          <a:prstGeom prst="rect">
            <a:avLst/>
          </a:prstGeom>
          <a:noFill/>
          <a:ln>
            <a:noFill/>
          </a:ln>
        </p:spPr>
        <p:txBody>
          <a:bodyPr spcFirstLastPara="1" wrap="square" lIns="91400" tIns="45675" rIns="91400" bIns="45675" anchor="t" anchorCtr="0">
            <a:noAutofit/>
          </a:bodyPr>
          <a:lstStyle/>
          <a:p>
            <a:pPr marL="0" marR="0" lvl="0" indent="0" algn="just" rtl="0">
              <a:lnSpc>
                <a:spcPct val="8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CSRや新卒採用に、記事を 1年間 </a:t>
            </a:r>
            <a:r>
              <a:rPr lang="ja-JP" sz="1200" b="1" i="0" u="none" strike="noStrike" cap="none" dirty="0">
                <a:solidFill>
                  <a:schemeClr val="tx1"/>
                </a:solidFill>
                <a:latin typeface="Meiryo"/>
                <a:ea typeface="Meiryo"/>
                <a:cs typeface="Meiryo"/>
                <a:sym typeface="Meiryo"/>
              </a:rPr>
              <a:t>WEB</a:t>
            </a:r>
            <a:r>
              <a:rPr lang="ja-JP" altLang="en-US" sz="1200" b="1" i="0" u="none" strike="noStrike" cap="none" dirty="0">
                <a:solidFill>
                  <a:schemeClr val="tx1"/>
                </a:solidFill>
                <a:latin typeface="Meiryo"/>
                <a:ea typeface="Meiryo"/>
                <a:cs typeface="Meiryo"/>
                <a:sym typeface="Meiryo"/>
              </a:rPr>
              <a:t>、</a:t>
            </a:r>
            <a:r>
              <a:rPr lang="en-US" altLang="ja-JP" sz="1200" b="1" i="0" u="none" strike="noStrike" cap="none" dirty="0">
                <a:solidFill>
                  <a:schemeClr val="tx1"/>
                </a:solidFill>
                <a:latin typeface="Meiryo"/>
                <a:ea typeface="Meiryo"/>
                <a:cs typeface="Meiryo"/>
                <a:sym typeface="Meiryo"/>
              </a:rPr>
              <a:t>SNS</a:t>
            </a:r>
            <a:r>
              <a:rPr lang="ja-JP" sz="1200" b="1" i="0" u="none" strike="noStrike" cap="none" dirty="0">
                <a:solidFill>
                  <a:schemeClr val="tx1"/>
                </a:solidFill>
                <a:latin typeface="Meiryo"/>
                <a:ea typeface="Meiryo"/>
                <a:cs typeface="Meiryo"/>
                <a:sym typeface="Meiryo"/>
              </a:rPr>
              <a:t>の2次</a:t>
            </a:r>
            <a:r>
              <a:rPr lang="ja-JP" sz="1200" b="1" i="0" u="none" strike="noStrike" cap="none" dirty="0">
                <a:solidFill>
                  <a:schemeClr val="dk1"/>
                </a:solidFill>
                <a:latin typeface="Meiryo"/>
                <a:ea typeface="Meiryo"/>
                <a:cs typeface="Meiryo"/>
                <a:sym typeface="Meiryo"/>
              </a:rPr>
              <a:t>利用無料で使用可能。働く女性の生きやすさにコミットするCHANTO WEBが</a:t>
            </a:r>
            <a:r>
              <a:rPr lang="ja-JP" altLang="en-US" sz="1200" b="1" i="0" u="none" strike="noStrike" cap="none" dirty="0">
                <a:solidFill>
                  <a:schemeClr val="dk1"/>
                </a:solidFill>
                <a:latin typeface="Meiryo"/>
                <a:ea typeface="Meiryo"/>
                <a:cs typeface="Meiryo"/>
                <a:sym typeface="Meiryo"/>
              </a:rPr>
              <a:t>貴社</a:t>
            </a:r>
            <a:r>
              <a:rPr lang="ja-JP" sz="1200" b="1" i="0" u="none" strike="noStrike" cap="none" dirty="0">
                <a:solidFill>
                  <a:schemeClr val="dk1"/>
                </a:solidFill>
                <a:latin typeface="Meiryo"/>
                <a:ea typeface="Meiryo"/>
                <a:cs typeface="Meiryo"/>
                <a:sym typeface="Meiryo"/>
              </a:rPr>
              <a:t>の働き方をご紹介</a:t>
            </a:r>
            <a:endParaRPr sz="1200" b="1" i="0" u="none" strike="noStrike" cap="none" dirty="0">
              <a:solidFill>
                <a:schemeClr val="dk1"/>
              </a:solidFill>
              <a:latin typeface="Arial"/>
              <a:ea typeface="Arial"/>
              <a:cs typeface="Arial"/>
              <a:sym typeface="Arial"/>
            </a:endParaRPr>
          </a:p>
          <a:p>
            <a:pPr marL="0" marR="0" lvl="0" indent="0" algn="just" rtl="0">
              <a:lnSpc>
                <a:spcPct val="80000"/>
              </a:lnSpc>
              <a:spcBef>
                <a:spcPts val="0"/>
              </a:spcBef>
              <a:spcAft>
                <a:spcPts val="0"/>
              </a:spcAft>
              <a:buClr>
                <a:srgbClr val="000000"/>
              </a:buClr>
              <a:buSzPts val="1099"/>
              <a:buFont typeface="Arial"/>
              <a:buNone/>
            </a:pPr>
            <a:endParaRPr sz="1200" b="1" i="0" u="none" strike="noStrike" cap="none" dirty="0">
              <a:solidFill>
                <a:schemeClr val="dk1"/>
              </a:solidFill>
              <a:latin typeface="Arial"/>
              <a:ea typeface="Arial"/>
              <a:cs typeface="Arial"/>
              <a:sym typeface="Arial"/>
            </a:endParaRPr>
          </a:p>
        </p:txBody>
      </p:sp>
      <p:sp>
        <p:nvSpPr>
          <p:cNvPr id="718" name="Google Shape;718;p23"/>
          <p:cNvSpPr/>
          <p:nvPr/>
        </p:nvSpPr>
        <p:spPr>
          <a:xfrm>
            <a:off x="384503" y="906509"/>
            <a:ext cx="6395125" cy="848083"/>
          </a:xfrm>
          <a:prstGeom prst="roundRect">
            <a:avLst>
              <a:gd name="adj" fmla="val 7777"/>
            </a:avLst>
          </a:prstGeom>
          <a:solidFill>
            <a:srgbClr val="FFF2CC"/>
          </a:solidFill>
          <a:ln w="12700" cap="flat"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Meiryo"/>
              <a:ea typeface="Meiryo"/>
              <a:cs typeface="Meiryo"/>
              <a:sym typeface="Meiryo"/>
            </a:endParaRPr>
          </a:p>
        </p:txBody>
      </p:sp>
      <p:sp>
        <p:nvSpPr>
          <p:cNvPr id="719" name="Google Shape;719;p23"/>
          <p:cNvSpPr txBox="1"/>
          <p:nvPr/>
        </p:nvSpPr>
        <p:spPr>
          <a:xfrm>
            <a:off x="317121" y="980728"/>
            <a:ext cx="6462507" cy="738633"/>
          </a:xfrm>
          <a:prstGeom prst="rect">
            <a:avLst/>
          </a:prstGeom>
          <a:noFill/>
          <a:ln>
            <a:noFill/>
          </a:ln>
        </p:spPr>
        <p:txBody>
          <a:bodyPr spcFirstLastPara="1" wrap="square" lIns="91425" tIns="91425" rIns="91425" bIns="91425" anchor="t" anchorCtr="0">
            <a:spAutoFit/>
          </a:bodyPr>
          <a:lstStyle/>
          <a:p>
            <a:pPr marL="457200" marR="0" lvl="0" indent="-304800" rtl="0">
              <a:lnSpc>
                <a:spcPct val="100000"/>
              </a:lnSpc>
              <a:spcBef>
                <a:spcPts val="0"/>
              </a:spcBef>
              <a:spcAft>
                <a:spcPts val="0"/>
              </a:spcAft>
              <a:buClr>
                <a:srgbClr val="000000"/>
              </a:buClr>
              <a:buSzPts val="1200"/>
              <a:buFont typeface="Noto Sans Symbols"/>
              <a:buChar char="✔"/>
            </a:pPr>
            <a:r>
              <a:rPr lang="ja-JP" altLang="en-US" sz="1200" b="1" i="0" u="none" strike="noStrike" cap="none" dirty="0">
                <a:solidFill>
                  <a:schemeClr val="tx1"/>
                </a:solidFill>
                <a:latin typeface="Meiryo"/>
                <a:ea typeface="Meiryo"/>
                <a:cs typeface="Meiryo"/>
                <a:sym typeface="Meiryo"/>
              </a:rPr>
              <a:t>貴社</a:t>
            </a:r>
            <a:r>
              <a:rPr lang="ja-JP" altLang="en-US" sz="1200" b="1" dirty="0">
                <a:solidFill>
                  <a:schemeClr val="tx1"/>
                </a:solidFill>
                <a:latin typeface="Meiryo"/>
                <a:ea typeface="Meiryo"/>
                <a:cs typeface="Meiryo"/>
                <a:sym typeface="Meiryo"/>
              </a:rPr>
              <a:t>が行っている女性が働きやすい制度を紹介します</a:t>
            </a:r>
            <a:endParaRPr lang="en-US" altLang="ja-JP" sz="1200" b="1" i="0" u="none" strike="noStrike" cap="none" dirty="0">
              <a:solidFill>
                <a:schemeClr val="tx1"/>
              </a:solidFill>
              <a:latin typeface="Meiryo"/>
              <a:ea typeface="Meiryo"/>
              <a:cs typeface="Meiryo"/>
              <a:sym typeface="Meiryo"/>
            </a:endParaRPr>
          </a:p>
          <a:p>
            <a:pPr marL="457200" marR="0" lvl="0" indent="-304800" rtl="0">
              <a:lnSpc>
                <a:spcPct val="100000"/>
              </a:lnSpc>
              <a:spcBef>
                <a:spcPts val="0"/>
              </a:spcBef>
              <a:spcAft>
                <a:spcPts val="0"/>
              </a:spcAft>
              <a:buClr>
                <a:srgbClr val="000000"/>
              </a:buClr>
              <a:buSzPts val="1200"/>
              <a:buFont typeface="Noto Sans Symbols"/>
              <a:buChar char="✔"/>
            </a:pPr>
            <a:r>
              <a:rPr lang="ja-JP" altLang="en-US" sz="1200" b="1" i="0" u="none" strike="noStrike" cap="none" dirty="0">
                <a:solidFill>
                  <a:schemeClr val="tx1"/>
                </a:solidFill>
                <a:latin typeface="Meiryo"/>
                <a:ea typeface="Meiryo"/>
                <a:cs typeface="Meiryo"/>
                <a:sym typeface="Meiryo"/>
              </a:rPr>
              <a:t>働くママのインサイトを熟知する編集部がオリジナル記事を作成します</a:t>
            </a:r>
            <a:endParaRPr lang="en-US" altLang="ja-JP" sz="1200" b="1" i="0" u="none" strike="noStrike" cap="none" dirty="0">
              <a:solidFill>
                <a:schemeClr val="tx1"/>
              </a:solidFill>
              <a:latin typeface="Meiryo"/>
              <a:ea typeface="Meiryo"/>
              <a:cs typeface="Meiryo"/>
              <a:sym typeface="Meiryo"/>
            </a:endParaRPr>
          </a:p>
          <a:p>
            <a:pPr marL="457200" marR="0" lvl="0" indent="-304800" rtl="0">
              <a:lnSpc>
                <a:spcPct val="100000"/>
              </a:lnSpc>
              <a:spcBef>
                <a:spcPts val="0"/>
              </a:spcBef>
              <a:spcAft>
                <a:spcPts val="0"/>
              </a:spcAft>
              <a:buClr>
                <a:srgbClr val="000000"/>
              </a:buClr>
              <a:buSzPts val="1200"/>
              <a:buFont typeface="Noto Sans Symbols"/>
              <a:buChar char="✔"/>
            </a:pPr>
            <a:r>
              <a:rPr lang="ja-JP" sz="1200" b="1" i="0" u="none" strike="noStrike" cap="none" dirty="0">
                <a:solidFill>
                  <a:schemeClr val="tx1"/>
                </a:solidFill>
                <a:latin typeface="Meiryo"/>
                <a:ea typeface="Meiryo"/>
                <a:cs typeface="Meiryo"/>
                <a:sym typeface="Meiryo"/>
              </a:rPr>
              <a:t>1年間、WEB</a:t>
            </a:r>
            <a:r>
              <a:rPr lang="ja-JP" altLang="en-US" sz="1200" b="1" i="0" u="none" strike="noStrike" cap="none" dirty="0">
                <a:solidFill>
                  <a:schemeClr val="tx1"/>
                </a:solidFill>
                <a:latin typeface="Meiryo"/>
                <a:ea typeface="Meiryo"/>
                <a:cs typeface="Meiryo"/>
                <a:sym typeface="Meiryo"/>
              </a:rPr>
              <a:t>、</a:t>
            </a:r>
            <a:r>
              <a:rPr lang="en-US" altLang="ja-JP" sz="1200" b="1" i="0" u="none" strike="noStrike" cap="none" dirty="0">
                <a:solidFill>
                  <a:schemeClr val="tx1"/>
                </a:solidFill>
                <a:latin typeface="Meiryo"/>
                <a:ea typeface="Meiryo"/>
                <a:cs typeface="Meiryo"/>
                <a:sym typeface="Meiryo"/>
              </a:rPr>
              <a:t>SNS</a:t>
            </a:r>
            <a:r>
              <a:rPr lang="ja-JP" altLang="en-US" sz="1200" b="1" i="0" u="none" strike="noStrike" cap="none" dirty="0">
                <a:solidFill>
                  <a:schemeClr val="tx1"/>
                </a:solidFill>
                <a:latin typeface="Meiryo"/>
                <a:ea typeface="Meiryo"/>
                <a:cs typeface="Meiryo"/>
                <a:sym typeface="Meiryo"/>
              </a:rPr>
              <a:t>で</a:t>
            </a:r>
            <a:r>
              <a:rPr lang="ja-JP" altLang="en-US" sz="1200" b="1" dirty="0">
                <a:solidFill>
                  <a:schemeClr val="tx1"/>
                </a:solidFill>
                <a:latin typeface="Meiryo"/>
                <a:ea typeface="Meiryo"/>
                <a:cs typeface="Meiryo"/>
                <a:sym typeface="Meiryo"/>
              </a:rPr>
              <a:t>無料で</a:t>
            </a:r>
            <a:r>
              <a:rPr lang="ja-JP" sz="1200" b="1" i="0" u="none" strike="noStrike" cap="none" dirty="0">
                <a:solidFill>
                  <a:schemeClr val="tx1"/>
                </a:solidFill>
                <a:latin typeface="Meiryo"/>
                <a:ea typeface="Meiryo"/>
                <a:cs typeface="Meiryo"/>
                <a:sym typeface="Meiryo"/>
              </a:rPr>
              <a:t>２次利用</a:t>
            </a:r>
            <a:r>
              <a:rPr lang="ja-JP" altLang="en-US" sz="1200" b="1" dirty="0">
                <a:solidFill>
                  <a:schemeClr val="tx1"/>
                </a:solidFill>
                <a:latin typeface="Meiryo"/>
                <a:ea typeface="Meiryo"/>
                <a:cs typeface="Meiryo"/>
                <a:sym typeface="Meiryo"/>
              </a:rPr>
              <a:t>ができます</a:t>
            </a:r>
            <a:endParaRPr sz="1200" b="1" i="0" u="none" strike="noStrike" cap="none" dirty="0">
              <a:solidFill>
                <a:schemeClr val="tx1"/>
              </a:solidFill>
              <a:latin typeface="Meiryo"/>
              <a:ea typeface="Meiryo"/>
              <a:cs typeface="Meiryo"/>
              <a:sym typeface="Meiryo"/>
            </a:endParaRPr>
          </a:p>
        </p:txBody>
      </p:sp>
      <p:grpSp>
        <p:nvGrpSpPr>
          <p:cNvPr id="18" name="グループ化 17">
            <a:extLst>
              <a:ext uri="{FF2B5EF4-FFF2-40B4-BE49-F238E27FC236}">
                <a16:creationId xmlns:a16="http://schemas.microsoft.com/office/drawing/2014/main" id="{2A2031F4-47BC-BEE0-D1A7-45B69590CEB5}"/>
              </a:ext>
            </a:extLst>
          </p:cNvPr>
          <p:cNvGrpSpPr>
            <a:grpSpLocks noChangeAspect="1"/>
          </p:cNvGrpSpPr>
          <p:nvPr/>
        </p:nvGrpSpPr>
        <p:grpSpPr>
          <a:xfrm>
            <a:off x="507195" y="1856963"/>
            <a:ext cx="2046756" cy="5462841"/>
            <a:chOff x="3746562" y="-2343150"/>
            <a:chExt cx="2978822" cy="7950544"/>
          </a:xfrm>
        </p:grpSpPr>
        <p:pic>
          <p:nvPicPr>
            <p:cNvPr id="5" name="図 4">
              <a:extLst>
                <a:ext uri="{FF2B5EF4-FFF2-40B4-BE49-F238E27FC236}">
                  <a16:creationId xmlns:a16="http://schemas.microsoft.com/office/drawing/2014/main" id="{99A17074-5A61-0938-B786-F418E5B859B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62" y="-2343150"/>
              <a:ext cx="2962703" cy="5775140"/>
            </a:xfrm>
            <a:prstGeom prst="rect">
              <a:avLst/>
            </a:prstGeom>
          </p:spPr>
        </p:pic>
        <p:pic>
          <p:nvPicPr>
            <p:cNvPr id="8" name="図 7">
              <a:extLst>
                <a:ext uri="{FF2B5EF4-FFF2-40B4-BE49-F238E27FC236}">
                  <a16:creationId xmlns:a16="http://schemas.microsoft.com/office/drawing/2014/main" id="{882DCCD6-0C38-2AD3-5F82-DAD064A5984E}"/>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3762681" y="3236338"/>
              <a:ext cx="2962703" cy="1288153"/>
            </a:xfrm>
            <a:prstGeom prst="rect">
              <a:avLst/>
            </a:prstGeom>
          </p:spPr>
        </p:pic>
        <p:pic>
          <p:nvPicPr>
            <p:cNvPr id="12" name="図 11">
              <a:extLst>
                <a:ext uri="{FF2B5EF4-FFF2-40B4-BE49-F238E27FC236}">
                  <a16:creationId xmlns:a16="http://schemas.microsoft.com/office/drawing/2014/main" id="{9A937EA5-24B7-BB6D-9A4C-EC8EA5CC7871}"/>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746562" y="4583809"/>
              <a:ext cx="2962703" cy="1023585"/>
            </a:xfrm>
            <a:prstGeom prst="rect">
              <a:avLst/>
            </a:prstGeom>
          </p:spPr>
        </p:pic>
      </p:grpSp>
      <p:sp>
        <p:nvSpPr>
          <p:cNvPr id="19" name="正方形/長方形 18">
            <a:extLst>
              <a:ext uri="{FF2B5EF4-FFF2-40B4-BE49-F238E27FC236}">
                <a16:creationId xmlns:a16="http://schemas.microsoft.com/office/drawing/2014/main" id="{C9F2185F-10C8-3D8E-799C-9AFFC83E0A8F}"/>
              </a:ext>
            </a:extLst>
          </p:cNvPr>
          <p:cNvSpPr/>
          <p:nvPr/>
        </p:nvSpPr>
        <p:spPr>
          <a:xfrm>
            <a:off x="518271" y="5865835"/>
            <a:ext cx="2024606" cy="726460"/>
          </a:xfrm>
          <a:prstGeom prst="rect">
            <a:avLst/>
          </a:prstGeom>
          <a:noFill/>
          <a:ln w="76200">
            <a:solidFill>
              <a:srgbClr val="FFC000">
                <a:alpha val="74000"/>
              </a:srgb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矢印コネクタ 20">
            <a:extLst>
              <a:ext uri="{FF2B5EF4-FFF2-40B4-BE49-F238E27FC236}">
                <a16:creationId xmlns:a16="http://schemas.microsoft.com/office/drawing/2014/main" id="{8BBFFAFF-1EF3-B1E5-8483-2DB02BFFCCF0}"/>
              </a:ext>
            </a:extLst>
          </p:cNvPr>
          <p:cNvCxnSpPr>
            <a:cxnSpLocks/>
            <a:stCxn id="22" idx="1"/>
          </p:cNvCxnSpPr>
          <p:nvPr/>
        </p:nvCxnSpPr>
        <p:spPr>
          <a:xfrm flipH="1">
            <a:off x="2186665" y="2872436"/>
            <a:ext cx="1255538" cy="293108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Google Shape;710;p23">
            <a:extLst>
              <a:ext uri="{FF2B5EF4-FFF2-40B4-BE49-F238E27FC236}">
                <a16:creationId xmlns:a16="http://schemas.microsoft.com/office/drawing/2014/main" id="{C6C28F37-4A5A-CD1F-9BE9-C6B96A100B1F}"/>
              </a:ext>
            </a:extLst>
          </p:cNvPr>
          <p:cNvSpPr txBox="1"/>
          <p:nvPr/>
        </p:nvSpPr>
        <p:spPr>
          <a:xfrm>
            <a:off x="3442203" y="2503124"/>
            <a:ext cx="3517901" cy="738623"/>
          </a:xfrm>
          <a:prstGeom prst="rect">
            <a:avLst/>
          </a:prstGeom>
          <a:noFill/>
          <a:ln>
            <a:noFill/>
          </a:ln>
        </p:spPr>
        <p:txBody>
          <a:bodyPr spcFirstLastPara="1" wrap="square" lIns="91425" tIns="45700" rIns="91425" bIns="45700" anchor="t" anchorCtr="0">
            <a:spAutoFit/>
          </a:bodyPr>
          <a:lstStyle/>
          <a:p>
            <a:pPr marL="0" marR="0" lvl="0" indent="0"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tx1"/>
                </a:solidFill>
                <a:latin typeface="Meiryo"/>
                <a:ea typeface="Meiryo"/>
                <a:cs typeface="Meiryo"/>
                <a:sym typeface="Meiryo"/>
              </a:rPr>
              <a:t>タイアップ記事は</a:t>
            </a:r>
            <a:endParaRPr lang="en-US" altLang="ja-JP" sz="1400" b="1" i="0" u="none" strike="noStrike" cap="none" dirty="0">
              <a:solidFill>
                <a:schemeClr val="tx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1400"/>
              <a:buFont typeface="Arial"/>
              <a:buNone/>
            </a:pPr>
            <a:r>
              <a:rPr lang="en-US" altLang="ja-JP" sz="1400" b="1" i="0" u="none" strike="noStrike" cap="none" dirty="0">
                <a:solidFill>
                  <a:schemeClr val="tx1"/>
                </a:solidFill>
                <a:latin typeface="Meiryo"/>
                <a:ea typeface="Meiryo"/>
                <a:cs typeface="Meiryo"/>
                <a:sym typeface="Meiryo"/>
              </a:rPr>
              <a:t>CHANTO</a:t>
            </a:r>
            <a:r>
              <a:rPr lang="ja-JP" altLang="en-US" sz="1400" b="1" i="0" u="none" strike="noStrike" cap="none" dirty="0">
                <a:solidFill>
                  <a:schemeClr val="tx1"/>
                </a:solidFill>
                <a:latin typeface="Meiryo"/>
                <a:ea typeface="Meiryo"/>
                <a:cs typeface="Meiryo"/>
                <a:sym typeface="Meiryo"/>
              </a:rPr>
              <a:t>総研の「</a:t>
            </a:r>
            <a:r>
              <a:rPr lang="en-US" altLang="ja-JP" sz="1400" b="1" i="0" u="none" strike="noStrike" cap="none" dirty="0">
                <a:solidFill>
                  <a:schemeClr val="tx1"/>
                </a:solidFill>
                <a:latin typeface="Meiryo"/>
                <a:ea typeface="Meiryo"/>
                <a:cs typeface="Meiryo"/>
                <a:sym typeface="Meiryo"/>
              </a:rPr>
              <a:t>WORKSTYLE</a:t>
            </a:r>
            <a:r>
              <a:rPr lang="ja-JP" altLang="en-US" sz="1400" b="1" i="0" u="none" strike="noStrike" cap="none" dirty="0">
                <a:solidFill>
                  <a:schemeClr val="tx1"/>
                </a:solidFill>
                <a:latin typeface="Meiryo"/>
                <a:ea typeface="Meiryo"/>
                <a:cs typeface="Meiryo"/>
                <a:sym typeface="Meiryo"/>
              </a:rPr>
              <a:t>」の</a:t>
            </a:r>
            <a:endParaRPr lang="en-US" altLang="ja-JP" sz="1400" b="1" i="0" u="none" strike="noStrike" cap="none" dirty="0">
              <a:solidFill>
                <a:schemeClr val="tx1"/>
              </a:solidFill>
              <a:latin typeface="Meiryo"/>
              <a:ea typeface="Meiryo"/>
              <a:cs typeface="Meiryo"/>
              <a:sym typeface="Meiryo"/>
            </a:endParaRPr>
          </a:p>
          <a:p>
            <a:pPr marL="0" marR="0" lvl="0" indent="0" rtl="0">
              <a:lnSpc>
                <a:spcPct val="100000"/>
              </a:lnSpc>
              <a:spcBef>
                <a:spcPts val="0"/>
              </a:spcBef>
              <a:spcAft>
                <a:spcPts val="0"/>
              </a:spcAft>
              <a:buClr>
                <a:srgbClr val="000000"/>
              </a:buClr>
              <a:buSzPts val="1400"/>
              <a:buFont typeface="Arial"/>
              <a:buNone/>
            </a:pPr>
            <a:r>
              <a:rPr lang="ja-JP" altLang="en-US" sz="1400" b="1" i="0" u="none" strike="noStrike" cap="none" dirty="0">
                <a:solidFill>
                  <a:schemeClr val="tx1"/>
                </a:solidFill>
                <a:latin typeface="Meiryo"/>
                <a:ea typeface="Meiryo"/>
                <a:cs typeface="Meiryo"/>
                <a:sym typeface="Meiryo"/>
              </a:rPr>
              <a:t>コーナーに掲載されます。</a:t>
            </a:r>
            <a:endParaRPr lang="en-US" altLang="ja-JP" sz="1400" b="1" i="0" u="none" strike="noStrike" cap="none" dirty="0">
              <a:solidFill>
                <a:schemeClr val="tx1"/>
              </a:solidFill>
              <a:latin typeface="Meiryo"/>
              <a:ea typeface="Meiryo"/>
              <a:cs typeface="Meiryo"/>
              <a:sym typeface="Meiry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a:extLst>
            <a:ext uri="{FF2B5EF4-FFF2-40B4-BE49-F238E27FC236}">
              <a16:creationId xmlns:a16="http://schemas.microsoft.com/office/drawing/2014/main" id="{726904ED-6C7A-331D-62EA-78DCBA9449D2}"/>
            </a:ext>
          </a:extLst>
        </p:cNvPr>
        <p:cNvGrpSpPr/>
        <p:nvPr/>
      </p:nvGrpSpPr>
      <p:grpSpPr>
        <a:xfrm>
          <a:off x="0" y="0"/>
          <a:ext cx="0" cy="0"/>
          <a:chOff x="0" y="0"/>
          <a:chExt cx="0" cy="0"/>
        </a:xfrm>
      </p:grpSpPr>
      <p:sp>
        <p:nvSpPr>
          <p:cNvPr id="3" name="四角形: 角を丸くする 2">
            <a:extLst>
              <a:ext uri="{FF2B5EF4-FFF2-40B4-BE49-F238E27FC236}">
                <a16:creationId xmlns:a16="http://schemas.microsoft.com/office/drawing/2014/main" id="{15933B46-2062-352D-46A7-F68017BA8923}"/>
              </a:ext>
            </a:extLst>
          </p:cNvPr>
          <p:cNvSpPr/>
          <p:nvPr/>
        </p:nvSpPr>
        <p:spPr>
          <a:xfrm>
            <a:off x="323242" y="5352096"/>
            <a:ext cx="12790531" cy="1863562"/>
          </a:xfrm>
          <a:prstGeom prst="roundRect">
            <a:avLst/>
          </a:prstGeom>
          <a:solidFill>
            <a:schemeClr val="accent4">
              <a:lumMod val="40000"/>
              <a:lumOff val="60000"/>
            </a:schemeClr>
          </a:solidFill>
          <a:ln w="127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4" name="Google Shape;204;p4">
            <a:extLst>
              <a:ext uri="{FF2B5EF4-FFF2-40B4-BE49-F238E27FC236}">
                <a16:creationId xmlns:a16="http://schemas.microsoft.com/office/drawing/2014/main" id="{B50F63AA-6933-F61B-A4E6-BBC7D759E19D}"/>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3</a:t>
            </a:fld>
            <a:endParaRPr dirty="0"/>
          </a:p>
        </p:txBody>
      </p:sp>
      <p:sp>
        <p:nvSpPr>
          <p:cNvPr id="205" name="Google Shape;205;p4">
            <a:extLst>
              <a:ext uri="{FF2B5EF4-FFF2-40B4-BE49-F238E27FC236}">
                <a16:creationId xmlns:a16="http://schemas.microsoft.com/office/drawing/2014/main" id="{66409CF8-492B-D076-31A6-D918E5A4D235}"/>
              </a:ext>
            </a:extLst>
          </p:cNvPr>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206" name="Google Shape;206;p4">
            <a:extLst>
              <a:ext uri="{FF2B5EF4-FFF2-40B4-BE49-F238E27FC236}">
                <a16:creationId xmlns:a16="http://schemas.microsoft.com/office/drawing/2014/main" id="{333F5C20-3EBB-EC1E-1317-80AB2BE4219E}"/>
              </a:ext>
            </a:extLst>
          </p:cNvPr>
          <p:cNvSpPr/>
          <p:nvPr/>
        </p:nvSpPr>
        <p:spPr>
          <a:xfrm>
            <a:off x="8043" y="363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207" name="Google Shape;207;p4">
            <a:extLst>
              <a:ext uri="{FF2B5EF4-FFF2-40B4-BE49-F238E27FC236}">
                <a16:creationId xmlns:a16="http://schemas.microsoft.com/office/drawing/2014/main" id="{AB123BBD-FAF4-0711-A780-AD381F9BDA32}"/>
              </a:ext>
            </a:extLst>
          </p:cNvPr>
          <p:cNvSpPr txBox="1"/>
          <p:nvPr/>
        </p:nvSpPr>
        <p:spPr>
          <a:xfrm>
            <a:off x="143198" y="145763"/>
            <a:ext cx="1214100" cy="523180"/>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lt1"/>
                </a:solidFill>
                <a:latin typeface="Meiryo"/>
                <a:ea typeface="Meiryo"/>
                <a:cs typeface="Meiryo"/>
                <a:sym typeface="Meiryo"/>
              </a:rPr>
              <a:t>コンテンツの特徴</a:t>
            </a:r>
            <a:endParaRPr sz="1400" b="0" i="0" u="none" strike="noStrike" cap="none" dirty="0">
              <a:solidFill>
                <a:schemeClr val="lt1"/>
              </a:solidFill>
              <a:latin typeface="Meiryo"/>
              <a:ea typeface="Meiryo"/>
              <a:cs typeface="Meiryo"/>
              <a:sym typeface="Meiryo"/>
            </a:endParaRPr>
          </a:p>
        </p:txBody>
      </p:sp>
      <p:sp>
        <p:nvSpPr>
          <p:cNvPr id="208" name="Google Shape;208;p4">
            <a:extLst>
              <a:ext uri="{FF2B5EF4-FFF2-40B4-BE49-F238E27FC236}">
                <a16:creationId xmlns:a16="http://schemas.microsoft.com/office/drawing/2014/main" id="{5052D448-7DF5-645A-BCFD-3959CB9B1D15}"/>
              </a:ext>
            </a:extLst>
          </p:cNvPr>
          <p:cNvSpPr/>
          <p:nvPr/>
        </p:nvSpPr>
        <p:spPr>
          <a:xfrm>
            <a:off x="1543323" y="210463"/>
            <a:ext cx="10262400" cy="391500"/>
          </a:xfrm>
          <a:prstGeom prst="rect">
            <a:avLst/>
          </a:prstGeom>
          <a:noFill/>
          <a:ln>
            <a:noFill/>
          </a:ln>
        </p:spPr>
        <p:txBody>
          <a:bodyPr spcFirstLastPara="1" wrap="square" lIns="91425" tIns="45700" rIns="91425" bIns="45700" anchor="t" anchorCtr="0">
            <a:noAutofit/>
          </a:bodyPr>
          <a:lstStyle/>
          <a:p>
            <a:pPr>
              <a:buSzPts val="2400"/>
            </a:pPr>
            <a:r>
              <a:rPr lang="ja-JP" altLang="en-US" sz="2400" b="1" dirty="0">
                <a:solidFill>
                  <a:schemeClr val="dk1"/>
                </a:solidFill>
                <a:latin typeface="Meiryo"/>
                <a:ea typeface="Meiryo"/>
              </a:rPr>
              <a:t>著名人や企業取材を通して働くママの課題にコミット</a:t>
            </a:r>
            <a:endParaRPr sz="2400" b="1" dirty="0">
              <a:solidFill>
                <a:schemeClr val="dk1"/>
              </a:solidFill>
              <a:latin typeface="Meiryo"/>
              <a:ea typeface="Meiryo"/>
              <a:sym typeface="Meiryo"/>
            </a:endParaRPr>
          </a:p>
        </p:txBody>
      </p:sp>
      <p:pic>
        <p:nvPicPr>
          <p:cNvPr id="225" name="Google Shape;225;p4">
            <a:extLst>
              <a:ext uri="{FF2B5EF4-FFF2-40B4-BE49-F238E27FC236}">
                <a16:creationId xmlns:a16="http://schemas.microsoft.com/office/drawing/2014/main" id="{AB9FFDB8-DA5B-7C3C-237D-2BB430C507CD}"/>
              </a:ext>
            </a:extLst>
          </p:cNvPr>
          <p:cNvPicPr preferRelativeResize="0"/>
          <p:nvPr/>
        </p:nvPicPr>
        <p:blipFill rotWithShape="1">
          <a:blip r:embed="rId3">
            <a:alphaModFix/>
          </a:blip>
          <a:srcRect/>
          <a:stretch/>
        </p:blipFill>
        <p:spPr>
          <a:xfrm>
            <a:off x="12315709" y="201100"/>
            <a:ext cx="927854" cy="412525"/>
          </a:xfrm>
          <a:prstGeom prst="rect">
            <a:avLst/>
          </a:prstGeom>
          <a:noFill/>
          <a:ln>
            <a:noFill/>
          </a:ln>
        </p:spPr>
      </p:pic>
      <p:sp>
        <p:nvSpPr>
          <p:cNvPr id="226" name="Google Shape;226;p4">
            <a:extLst>
              <a:ext uri="{FF2B5EF4-FFF2-40B4-BE49-F238E27FC236}">
                <a16:creationId xmlns:a16="http://schemas.microsoft.com/office/drawing/2014/main" id="{DDE8D59E-5997-9B38-745A-23DD56643826}"/>
              </a:ext>
            </a:extLst>
          </p:cNvPr>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
        <p:nvSpPr>
          <p:cNvPr id="4" name="Google Shape;207;p4">
            <a:extLst>
              <a:ext uri="{FF2B5EF4-FFF2-40B4-BE49-F238E27FC236}">
                <a16:creationId xmlns:a16="http://schemas.microsoft.com/office/drawing/2014/main" id="{2B995985-0272-D625-FF46-DA8953D9B731}"/>
              </a:ext>
            </a:extLst>
          </p:cNvPr>
          <p:cNvSpPr txBox="1"/>
          <p:nvPr/>
        </p:nvSpPr>
        <p:spPr>
          <a:xfrm>
            <a:off x="750245" y="1014246"/>
            <a:ext cx="2819959" cy="369291"/>
          </a:xfrm>
          <a:prstGeom prst="rect">
            <a:avLst/>
          </a:prstGeom>
          <a:solidFill>
            <a:srgbClr val="FFC000">
              <a:alpha val="5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800" b="1" i="0" u="none" strike="noStrike" cap="none" dirty="0">
                <a:solidFill>
                  <a:schemeClr val="tx1"/>
                </a:solidFill>
                <a:latin typeface="Meiryo"/>
                <a:ea typeface="Meiryo"/>
                <a:cs typeface="Meiryo"/>
                <a:sym typeface="Meiryo"/>
              </a:rPr>
              <a:t>著名人インタビュー</a:t>
            </a:r>
            <a:endParaRPr sz="1800" b="1" i="0" u="none" strike="noStrike" cap="none" dirty="0">
              <a:solidFill>
                <a:schemeClr val="tx1"/>
              </a:solidFill>
              <a:latin typeface="Meiryo"/>
              <a:ea typeface="Meiryo"/>
              <a:cs typeface="Meiryo"/>
              <a:sym typeface="Meiryo"/>
            </a:endParaRPr>
          </a:p>
        </p:txBody>
      </p:sp>
      <p:sp>
        <p:nvSpPr>
          <p:cNvPr id="5" name="Google Shape;207;p4">
            <a:extLst>
              <a:ext uri="{FF2B5EF4-FFF2-40B4-BE49-F238E27FC236}">
                <a16:creationId xmlns:a16="http://schemas.microsoft.com/office/drawing/2014/main" id="{49FE5D88-6351-22FE-ADCD-6096DE0393D6}"/>
              </a:ext>
            </a:extLst>
          </p:cNvPr>
          <p:cNvSpPr txBox="1"/>
          <p:nvPr/>
        </p:nvSpPr>
        <p:spPr>
          <a:xfrm>
            <a:off x="6993190" y="5808336"/>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400"/>
              <a:buNone/>
              <a:defRPr b="1">
                <a:solidFill>
                  <a:schemeClr val="tx1"/>
                </a:solidFill>
                <a:latin typeface="Meiryo"/>
                <a:ea typeface="Meiryo"/>
                <a:cs typeface="Meiryo"/>
              </a:defRPr>
            </a:lvl1pPr>
          </a:lstStyle>
          <a:p>
            <a:r>
              <a:rPr lang="ja-JP" altLang="en-US" dirty="0">
                <a:sym typeface="Meiryo"/>
              </a:rPr>
              <a:t>コミックエッセイ</a:t>
            </a:r>
            <a:endParaRPr dirty="0">
              <a:sym typeface="Meiryo"/>
            </a:endParaRPr>
          </a:p>
        </p:txBody>
      </p:sp>
      <p:sp>
        <p:nvSpPr>
          <p:cNvPr id="6" name="Google Shape;207;p4">
            <a:extLst>
              <a:ext uri="{FF2B5EF4-FFF2-40B4-BE49-F238E27FC236}">
                <a16:creationId xmlns:a16="http://schemas.microsoft.com/office/drawing/2014/main" id="{E91F4803-CD39-7114-8B36-366FE1040C2F}"/>
              </a:ext>
            </a:extLst>
          </p:cNvPr>
          <p:cNvSpPr txBox="1"/>
          <p:nvPr/>
        </p:nvSpPr>
        <p:spPr>
          <a:xfrm>
            <a:off x="7518046" y="977411"/>
            <a:ext cx="2819959" cy="369291"/>
          </a:xfrm>
          <a:prstGeom prst="rect">
            <a:avLst/>
          </a:prstGeom>
          <a:solidFill>
            <a:srgbClr val="FFC000">
              <a:alpha val="50000"/>
            </a:srgb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800" b="1" i="0" u="none" strike="noStrike" cap="none" dirty="0">
                <a:solidFill>
                  <a:schemeClr val="tx1"/>
                </a:solidFill>
                <a:latin typeface="Meiryo"/>
                <a:ea typeface="Meiryo"/>
                <a:cs typeface="Meiryo"/>
                <a:sym typeface="Meiryo"/>
              </a:rPr>
              <a:t>みんなの働き方</a:t>
            </a:r>
            <a:endParaRPr sz="1800" b="1" i="0" u="none" strike="noStrike" cap="none" dirty="0">
              <a:solidFill>
                <a:schemeClr val="tx1"/>
              </a:solidFill>
              <a:latin typeface="Meiryo"/>
              <a:ea typeface="Meiryo"/>
              <a:cs typeface="Meiryo"/>
              <a:sym typeface="Meiryo"/>
            </a:endParaRPr>
          </a:p>
        </p:txBody>
      </p:sp>
      <p:sp>
        <p:nvSpPr>
          <p:cNvPr id="7" name="Google Shape;207;p4">
            <a:extLst>
              <a:ext uri="{FF2B5EF4-FFF2-40B4-BE49-F238E27FC236}">
                <a16:creationId xmlns:a16="http://schemas.microsoft.com/office/drawing/2014/main" id="{A470DFFC-7215-E0A9-88A5-2D5F5CBFD5AA}"/>
              </a:ext>
            </a:extLst>
          </p:cNvPr>
          <p:cNvSpPr txBox="1"/>
          <p:nvPr/>
        </p:nvSpPr>
        <p:spPr>
          <a:xfrm>
            <a:off x="619900" y="5823583"/>
            <a:ext cx="2520011" cy="307736"/>
          </a:xfrm>
          <a:prstGeom prst="rect">
            <a:avLst/>
          </a:prstGeom>
          <a:noFill/>
          <a:ln w="28575">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b="1" dirty="0">
                <a:solidFill>
                  <a:schemeClr val="tx1"/>
                </a:solidFill>
                <a:latin typeface="Meiryo"/>
                <a:ea typeface="Meiryo"/>
                <a:cs typeface="Meiryo"/>
                <a:sym typeface="Meiryo"/>
              </a:rPr>
              <a:t>子育て</a:t>
            </a:r>
            <a:endParaRPr sz="1400" b="1" i="0" u="none" strike="noStrike" cap="none" dirty="0">
              <a:solidFill>
                <a:schemeClr val="tx1"/>
              </a:solidFill>
              <a:latin typeface="Meiryo"/>
              <a:ea typeface="Meiryo"/>
              <a:cs typeface="Meiryo"/>
              <a:sym typeface="Meiryo"/>
            </a:endParaRPr>
          </a:p>
        </p:txBody>
      </p:sp>
      <p:sp>
        <p:nvSpPr>
          <p:cNvPr id="8" name="Google Shape;207;p4">
            <a:extLst>
              <a:ext uri="{FF2B5EF4-FFF2-40B4-BE49-F238E27FC236}">
                <a16:creationId xmlns:a16="http://schemas.microsoft.com/office/drawing/2014/main" id="{56F46DC1-8308-0F82-FE65-E9E098C4BA40}"/>
              </a:ext>
            </a:extLst>
          </p:cNvPr>
          <p:cNvSpPr txBox="1"/>
          <p:nvPr/>
        </p:nvSpPr>
        <p:spPr>
          <a:xfrm>
            <a:off x="3436569" y="5804380"/>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b="1">
                <a:solidFill>
                  <a:schemeClr val="tx1"/>
                </a:solidFill>
                <a:latin typeface="Meiryo"/>
                <a:ea typeface="Meiryo"/>
                <a:cs typeface="Meiryo"/>
              </a:defRPr>
            </a:lvl1pPr>
          </a:lstStyle>
          <a:p>
            <a:r>
              <a:rPr lang="ja-JP" altLang="en-US" dirty="0">
                <a:sym typeface="Meiryo"/>
              </a:rPr>
              <a:t>生活・家事</a:t>
            </a:r>
            <a:endParaRPr dirty="0">
              <a:sym typeface="Meiryo"/>
            </a:endParaRPr>
          </a:p>
        </p:txBody>
      </p:sp>
      <p:sp>
        <p:nvSpPr>
          <p:cNvPr id="9" name="Google Shape;207;p4">
            <a:extLst>
              <a:ext uri="{FF2B5EF4-FFF2-40B4-BE49-F238E27FC236}">
                <a16:creationId xmlns:a16="http://schemas.microsoft.com/office/drawing/2014/main" id="{98166831-5254-4015-BFF6-9C4639BA2030}"/>
              </a:ext>
            </a:extLst>
          </p:cNvPr>
          <p:cNvSpPr txBox="1"/>
          <p:nvPr/>
        </p:nvSpPr>
        <p:spPr>
          <a:xfrm>
            <a:off x="10183225" y="5823583"/>
            <a:ext cx="2819959" cy="307736"/>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lgn="ctr">
              <a:buSzPts val="1400"/>
              <a:buNone/>
              <a:defRPr b="1">
                <a:solidFill>
                  <a:schemeClr val="tx1"/>
                </a:solidFill>
                <a:latin typeface="Meiryo"/>
                <a:ea typeface="Meiryo"/>
                <a:cs typeface="Meiryo"/>
              </a:defRPr>
            </a:lvl1pPr>
          </a:lstStyle>
          <a:p>
            <a:r>
              <a:rPr lang="ja-JP" altLang="en-US" dirty="0">
                <a:sym typeface="Meiryo"/>
              </a:rPr>
              <a:t>マネー</a:t>
            </a:r>
            <a:endParaRPr dirty="0">
              <a:sym typeface="Meiryo"/>
            </a:endParaRPr>
          </a:p>
        </p:txBody>
      </p:sp>
      <p:pic>
        <p:nvPicPr>
          <p:cNvPr id="11" name="図 10">
            <a:extLst>
              <a:ext uri="{FF2B5EF4-FFF2-40B4-BE49-F238E27FC236}">
                <a16:creationId xmlns:a16="http://schemas.microsoft.com/office/drawing/2014/main" id="{401B8634-8C9B-4164-B101-CEE4C7C472E6}"/>
              </a:ext>
            </a:extLst>
          </p:cNvPr>
          <p:cNvPicPr>
            <a:picLocks noChangeAspect="1"/>
          </p:cNvPicPr>
          <p:nvPr/>
        </p:nvPicPr>
        <p:blipFill>
          <a:blip r:embed="rId4"/>
          <a:stretch>
            <a:fillRect/>
          </a:stretch>
        </p:blipFill>
        <p:spPr>
          <a:xfrm>
            <a:off x="377743" y="2527843"/>
            <a:ext cx="3004323" cy="2467468"/>
          </a:xfrm>
          <a:prstGeom prst="rect">
            <a:avLst/>
          </a:prstGeom>
          <a:ln>
            <a:solidFill>
              <a:schemeClr val="dk1"/>
            </a:solidFill>
          </a:ln>
        </p:spPr>
      </p:pic>
      <p:grpSp>
        <p:nvGrpSpPr>
          <p:cNvPr id="25" name="グループ化 24">
            <a:extLst>
              <a:ext uri="{FF2B5EF4-FFF2-40B4-BE49-F238E27FC236}">
                <a16:creationId xmlns:a16="http://schemas.microsoft.com/office/drawing/2014/main" id="{A4B30F17-967E-3D21-9CAB-1F7B4F6AD42B}"/>
              </a:ext>
            </a:extLst>
          </p:cNvPr>
          <p:cNvGrpSpPr/>
          <p:nvPr/>
        </p:nvGrpSpPr>
        <p:grpSpPr>
          <a:xfrm>
            <a:off x="7518046" y="2000072"/>
            <a:ext cx="2819959" cy="1762695"/>
            <a:chOff x="7340584" y="4249102"/>
            <a:chExt cx="4094265" cy="2590831"/>
          </a:xfrm>
        </p:grpSpPr>
        <p:pic>
          <p:nvPicPr>
            <p:cNvPr id="21" name="Google Shape;265;p10">
              <a:extLst>
                <a:ext uri="{FF2B5EF4-FFF2-40B4-BE49-F238E27FC236}">
                  <a16:creationId xmlns:a16="http://schemas.microsoft.com/office/drawing/2014/main" id="{95B34B9E-D178-9F5B-F132-9143339758D3}"/>
                </a:ext>
              </a:extLst>
            </p:cNvPr>
            <p:cNvPicPr preferRelativeResize="0">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9374246" y="4249102"/>
              <a:ext cx="2060603" cy="1300470"/>
            </a:xfrm>
            <a:prstGeom prst="rect">
              <a:avLst/>
            </a:prstGeom>
            <a:noFill/>
            <a:ln>
              <a:noFill/>
            </a:ln>
          </p:spPr>
        </p:pic>
        <p:pic>
          <p:nvPicPr>
            <p:cNvPr id="22" name="Google Shape;266;p10">
              <a:extLst>
                <a:ext uri="{FF2B5EF4-FFF2-40B4-BE49-F238E27FC236}">
                  <a16:creationId xmlns:a16="http://schemas.microsoft.com/office/drawing/2014/main" id="{79A90658-D267-BEF3-D04B-CF9E48E4E907}"/>
                </a:ext>
              </a:extLst>
            </p:cNvPr>
            <p:cNvPicPr preferRelativeResize="0">
              <a:picLocks noChangeAspect="1"/>
            </p:cNvPicPr>
            <p:nvPr/>
          </p:nvPicPr>
          <p:blipFill rotWithShape="1">
            <a:blip r:embed="rId6" cstate="email">
              <a:alphaModFix/>
              <a:extLst>
                <a:ext uri="{28A0092B-C50C-407E-A947-70E740481C1C}">
                  <a14:useLocalDpi xmlns:a14="http://schemas.microsoft.com/office/drawing/2010/main"/>
                </a:ext>
              </a:extLst>
            </a:blip>
            <a:srcRect/>
            <a:stretch/>
          </p:blipFill>
          <p:spPr>
            <a:xfrm>
              <a:off x="7357200" y="4276868"/>
              <a:ext cx="2034208" cy="1276003"/>
            </a:xfrm>
            <a:prstGeom prst="rect">
              <a:avLst/>
            </a:prstGeom>
            <a:noFill/>
            <a:ln>
              <a:noFill/>
            </a:ln>
          </p:spPr>
        </p:pic>
        <p:pic>
          <p:nvPicPr>
            <p:cNvPr id="23" name="Google Shape;267;p10">
              <a:extLst>
                <a:ext uri="{FF2B5EF4-FFF2-40B4-BE49-F238E27FC236}">
                  <a16:creationId xmlns:a16="http://schemas.microsoft.com/office/drawing/2014/main" id="{B5AD1BBC-C130-D188-0E6B-33B2C4BA8F6A}"/>
                </a:ext>
              </a:extLst>
            </p:cNvPr>
            <p:cNvPicPr preferRelativeResize="0">
              <a:picLocks noChangeAspect="1"/>
            </p:cNvPicPr>
            <p:nvPr/>
          </p:nvPicPr>
          <p:blipFill rotWithShape="1">
            <a:blip r:embed="rId7" cstate="email">
              <a:alphaModFix/>
              <a:extLst>
                <a:ext uri="{28A0092B-C50C-407E-A947-70E740481C1C}">
                  <a14:useLocalDpi xmlns:a14="http://schemas.microsoft.com/office/drawing/2010/main"/>
                </a:ext>
              </a:extLst>
            </a:blip>
            <a:srcRect/>
            <a:stretch/>
          </p:blipFill>
          <p:spPr>
            <a:xfrm>
              <a:off x="7340584" y="5523502"/>
              <a:ext cx="2073064" cy="1315781"/>
            </a:xfrm>
            <a:prstGeom prst="rect">
              <a:avLst/>
            </a:prstGeom>
            <a:noFill/>
            <a:ln>
              <a:noFill/>
            </a:ln>
          </p:spPr>
        </p:pic>
        <p:pic>
          <p:nvPicPr>
            <p:cNvPr id="24" name="Google Shape;268;p10">
              <a:extLst>
                <a:ext uri="{FF2B5EF4-FFF2-40B4-BE49-F238E27FC236}">
                  <a16:creationId xmlns:a16="http://schemas.microsoft.com/office/drawing/2014/main" id="{F7F2270D-F2E6-960F-1324-8A6E0AF147C8}"/>
                </a:ext>
              </a:extLst>
            </p:cNvPr>
            <p:cNvPicPr preferRelativeResize="0">
              <a:picLocks noChangeAspect="1"/>
            </p:cNvPicPr>
            <p:nvPr/>
          </p:nvPicPr>
          <p:blipFill rotWithShape="1">
            <a:blip r:embed="rId8" cstate="email">
              <a:alphaModFix/>
              <a:extLst>
                <a:ext uri="{28A0092B-C50C-407E-A947-70E740481C1C}">
                  <a14:useLocalDpi xmlns:a14="http://schemas.microsoft.com/office/drawing/2010/main"/>
                </a:ext>
              </a:extLst>
            </a:blip>
            <a:srcRect/>
            <a:stretch/>
          </p:blipFill>
          <p:spPr>
            <a:xfrm>
              <a:off x="9463991" y="5543977"/>
              <a:ext cx="1940593" cy="1295956"/>
            </a:xfrm>
            <a:prstGeom prst="rect">
              <a:avLst/>
            </a:prstGeom>
            <a:noFill/>
            <a:ln>
              <a:noFill/>
            </a:ln>
          </p:spPr>
        </p:pic>
      </p:grpSp>
      <p:sp>
        <p:nvSpPr>
          <p:cNvPr id="26" name="Google Shape;186;p9">
            <a:extLst>
              <a:ext uri="{FF2B5EF4-FFF2-40B4-BE49-F238E27FC236}">
                <a16:creationId xmlns:a16="http://schemas.microsoft.com/office/drawing/2014/main" id="{F04A5FC2-45FE-4F82-BBA4-04EE118A0F25}"/>
              </a:ext>
            </a:extLst>
          </p:cNvPr>
          <p:cNvSpPr txBox="1"/>
          <p:nvPr/>
        </p:nvSpPr>
        <p:spPr>
          <a:xfrm>
            <a:off x="750245" y="1467939"/>
            <a:ext cx="446721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dirty="0">
                <a:latin typeface="Meiryo"/>
                <a:ea typeface="Meiryo"/>
                <a:cs typeface="Meiryo"/>
                <a:sym typeface="Meiryo"/>
              </a:rPr>
              <a:t>キャリアの築き方、親としての考え方、病気克服など、著名人のインタビューが大人気。働くママの暮らし兄応用できる話題も多く、評価されています。</a:t>
            </a:r>
            <a:endParaRPr sz="1200" b="0" i="0" u="none" strike="noStrike" cap="none" dirty="0">
              <a:solidFill>
                <a:srgbClr val="000000"/>
              </a:solidFill>
              <a:latin typeface="Meiryo"/>
              <a:ea typeface="Meiryo"/>
              <a:cs typeface="Meiryo"/>
              <a:sym typeface="Meiryo"/>
            </a:endParaRPr>
          </a:p>
        </p:txBody>
      </p:sp>
      <p:sp>
        <p:nvSpPr>
          <p:cNvPr id="29" name="Google Shape;186;p9">
            <a:extLst>
              <a:ext uri="{FF2B5EF4-FFF2-40B4-BE49-F238E27FC236}">
                <a16:creationId xmlns:a16="http://schemas.microsoft.com/office/drawing/2014/main" id="{519CFE32-EE80-31BB-74D4-5E94A25642BC}"/>
              </a:ext>
            </a:extLst>
          </p:cNvPr>
          <p:cNvSpPr txBox="1"/>
          <p:nvPr/>
        </p:nvSpPr>
        <p:spPr>
          <a:xfrm>
            <a:off x="7466962" y="1426963"/>
            <a:ext cx="5227331" cy="64629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sym typeface="Meiryo"/>
              </a:rPr>
              <a:t>今、企業は多様な働き方ができる環境を整えることが求められています。「新しい働き方」を生み出している企業のリアルを紹介しています。著名人による働き方インタビューも！</a:t>
            </a:r>
            <a:endParaRPr dirty="0">
              <a:sym typeface="Meiryo"/>
            </a:endParaRPr>
          </a:p>
        </p:txBody>
      </p:sp>
      <p:sp>
        <p:nvSpPr>
          <p:cNvPr id="30" name="Google Shape;186;p9">
            <a:extLst>
              <a:ext uri="{FF2B5EF4-FFF2-40B4-BE49-F238E27FC236}">
                <a16:creationId xmlns:a16="http://schemas.microsoft.com/office/drawing/2014/main" id="{FD29F2DB-12DC-6774-F876-4B33B92CA523}"/>
              </a:ext>
            </a:extLst>
          </p:cNvPr>
          <p:cNvSpPr txBox="1"/>
          <p:nvPr/>
        </p:nvSpPr>
        <p:spPr>
          <a:xfrm>
            <a:off x="7136820" y="6143276"/>
            <a:ext cx="2716263"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200"/>
              <a:buNone/>
              <a:defRPr sz="1200">
                <a:latin typeface="Meiryo"/>
                <a:ea typeface="Meiryo"/>
                <a:cs typeface="Meiryo"/>
              </a:defRPr>
            </a:lvl1pPr>
          </a:lstStyle>
          <a:p>
            <a:r>
              <a:rPr lang="ja-JP" altLang="en-US" dirty="0">
                <a:sym typeface="Meiryo"/>
              </a:rPr>
              <a:t>ミニマリストおふみの「好きなものと身軽な暮らし」、</a:t>
            </a:r>
            <a:r>
              <a:rPr lang="ja-JP" altLang="en-US" dirty="0"/>
              <a:t>アラ還よこみねの「やわらか人生道場」</a:t>
            </a:r>
            <a:r>
              <a:rPr lang="ja-JP" altLang="en-US" dirty="0">
                <a:sym typeface="Meiryo"/>
              </a:rPr>
              <a:t>などの連載企画も評判が高いです。</a:t>
            </a:r>
            <a:endParaRPr lang="ja-JP" altLang="en-US" dirty="0"/>
          </a:p>
        </p:txBody>
      </p:sp>
      <p:sp>
        <p:nvSpPr>
          <p:cNvPr id="34" name="Google Shape;186;p9">
            <a:extLst>
              <a:ext uri="{FF2B5EF4-FFF2-40B4-BE49-F238E27FC236}">
                <a16:creationId xmlns:a16="http://schemas.microsoft.com/office/drawing/2014/main" id="{03742C84-EFC6-DC51-A09B-4CF35D207A7F}"/>
              </a:ext>
            </a:extLst>
          </p:cNvPr>
          <p:cNvSpPr txBox="1"/>
          <p:nvPr/>
        </p:nvSpPr>
        <p:spPr>
          <a:xfrm>
            <a:off x="3573691" y="6154891"/>
            <a:ext cx="2775348"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buSzPts val="1200"/>
              <a:buNone/>
              <a:defRPr sz="1200">
                <a:latin typeface="Meiryo"/>
                <a:ea typeface="Meiryo"/>
                <a:cs typeface="Meiryo"/>
              </a:defRPr>
            </a:lvl1pPr>
          </a:lstStyle>
          <a:p>
            <a:r>
              <a:rPr lang="ja-JP" altLang="en-US" dirty="0"/>
              <a:t>料理家・山田英季さんの「台所物語」など、暮らしまわりのコンテンツも人気です。料理のほか、片づけ、収納、お買い物などのコンテンツも好評です。</a:t>
            </a:r>
          </a:p>
        </p:txBody>
      </p:sp>
      <p:sp>
        <p:nvSpPr>
          <p:cNvPr id="35" name="Google Shape;186;p9">
            <a:extLst>
              <a:ext uri="{FF2B5EF4-FFF2-40B4-BE49-F238E27FC236}">
                <a16:creationId xmlns:a16="http://schemas.microsoft.com/office/drawing/2014/main" id="{76D8DD8F-8AEF-5BF1-ADF4-F07B91A876A2}"/>
              </a:ext>
            </a:extLst>
          </p:cNvPr>
          <p:cNvSpPr txBox="1"/>
          <p:nvPr/>
        </p:nvSpPr>
        <p:spPr>
          <a:xfrm>
            <a:off x="515813" y="6141965"/>
            <a:ext cx="2775348"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altLang="en-US" sz="1200" b="0" i="0" u="none" strike="noStrike" cap="none" dirty="0">
                <a:solidFill>
                  <a:srgbClr val="000000"/>
                </a:solidFill>
                <a:latin typeface="Meiryo"/>
                <a:ea typeface="Meiryo"/>
                <a:cs typeface="Meiryo"/>
                <a:sym typeface="Meiryo"/>
              </a:rPr>
              <a:t>子どもの健康、安全、教育</a:t>
            </a:r>
            <a:r>
              <a:rPr lang="ja-JP" altLang="en-US" sz="1200" dirty="0">
                <a:latin typeface="Meiryo"/>
                <a:ea typeface="Meiryo"/>
                <a:cs typeface="Meiryo"/>
                <a:sym typeface="Meiryo"/>
              </a:rPr>
              <a:t>など</a:t>
            </a:r>
            <a:r>
              <a:rPr lang="ja-JP" altLang="en-US" sz="1200" b="0" i="0" u="none" strike="noStrike" cap="none" dirty="0">
                <a:solidFill>
                  <a:srgbClr val="000000"/>
                </a:solidFill>
                <a:latin typeface="Meiryo"/>
                <a:ea typeface="Meiryo"/>
                <a:cs typeface="Meiryo"/>
                <a:sym typeface="Meiryo"/>
              </a:rPr>
              <a:t>今、働くママが欲しい情報を発信しています。今年は「水が飲めない子どもが増えている」という記事が大きな話題に。</a:t>
            </a:r>
            <a:endParaRPr sz="1200" b="0" i="0" u="none" strike="noStrike" cap="none" dirty="0">
              <a:solidFill>
                <a:srgbClr val="000000"/>
              </a:solidFill>
              <a:latin typeface="Meiryo"/>
              <a:ea typeface="Meiryo"/>
              <a:cs typeface="Meiryo"/>
              <a:sym typeface="Meiryo"/>
            </a:endParaRPr>
          </a:p>
        </p:txBody>
      </p:sp>
      <p:sp>
        <p:nvSpPr>
          <p:cNvPr id="37" name="Google Shape;186;p9">
            <a:extLst>
              <a:ext uri="{FF2B5EF4-FFF2-40B4-BE49-F238E27FC236}">
                <a16:creationId xmlns:a16="http://schemas.microsoft.com/office/drawing/2014/main" id="{1398DE7C-26B7-9380-B936-CC1BD5931EAC}"/>
              </a:ext>
            </a:extLst>
          </p:cNvPr>
          <p:cNvSpPr txBox="1"/>
          <p:nvPr/>
        </p:nvSpPr>
        <p:spPr>
          <a:xfrm>
            <a:off x="10345948" y="6112116"/>
            <a:ext cx="2775348" cy="830956"/>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RPr/>
            </a:defPPr>
            <a:lvl1pPr marL="0" indent="0">
              <a:buSzPts val="1200"/>
              <a:buNone/>
              <a:defRPr sz="1200">
                <a:latin typeface="Meiryo"/>
                <a:ea typeface="Meiryo"/>
                <a:cs typeface="Meiryo"/>
              </a:defRPr>
            </a:lvl1pPr>
          </a:lstStyle>
          <a:p>
            <a:r>
              <a:rPr lang="en-US" altLang="ja-JP" dirty="0"/>
              <a:t>FP</a:t>
            </a:r>
            <a:r>
              <a:rPr lang="ja-JP" altLang="en-US" dirty="0"/>
              <a:t>・横山光昭さんの「お金の整え方」では、共働き世帯に合ったお金の貯め方・整え方の情報が満載！　計画的に効率よく貯めるコツが分かります。　</a:t>
            </a:r>
          </a:p>
        </p:txBody>
      </p:sp>
      <p:sp>
        <p:nvSpPr>
          <p:cNvPr id="10" name="Google Shape;207;p4">
            <a:extLst>
              <a:ext uri="{FF2B5EF4-FFF2-40B4-BE49-F238E27FC236}">
                <a16:creationId xmlns:a16="http://schemas.microsoft.com/office/drawing/2014/main" id="{E2BC97FA-0954-AF5D-3A30-45BA265A0478}"/>
              </a:ext>
            </a:extLst>
          </p:cNvPr>
          <p:cNvSpPr txBox="1"/>
          <p:nvPr/>
        </p:nvSpPr>
        <p:spPr>
          <a:xfrm>
            <a:off x="2575604" y="5400667"/>
            <a:ext cx="8235391" cy="338514"/>
          </a:xfrm>
          <a:prstGeom prst="rect">
            <a:avLst/>
          </a:prstGeom>
          <a:noFill/>
          <a:ln w="28575">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b="1">
                <a:solidFill>
                  <a:schemeClr val="tx1"/>
                </a:solidFill>
                <a:latin typeface="Meiryo"/>
                <a:ea typeface="Meiryo"/>
                <a:cs typeface="Meiryo"/>
              </a:defRPr>
            </a:lvl1pPr>
          </a:lstStyle>
          <a:p>
            <a:r>
              <a:rPr lang="ja-JP" altLang="en-US" sz="1600" dirty="0">
                <a:sym typeface="Meiryo"/>
              </a:rPr>
              <a:t>ほかにも人気のコンテンツはこちら</a:t>
            </a:r>
            <a:endParaRPr sz="1600" dirty="0">
              <a:sym typeface="Meiryo"/>
            </a:endParaRPr>
          </a:p>
        </p:txBody>
      </p:sp>
      <p:pic>
        <p:nvPicPr>
          <p:cNvPr id="14" name="図 13">
            <a:extLst>
              <a:ext uri="{FF2B5EF4-FFF2-40B4-BE49-F238E27FC236}">
                <a16:creationId xmlns:a16="http://schemas.microsoft.com/office/drawing/2014/main" id="{702E3C54-2491-3838-A2E2-4488402E34F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161128" y="1949094"/>
            <a:ext cx="2898844" cy="2467468"/>
          </a:xfrm>
          <a:prstGeom prst="rect">
            <a:avLst/>
          </a:prstGeom>
          <a:ln>
            <a:solidFill>
              <a:schemeClr val="dk1"/>
            </a:solidFill>
          </a:ln>
        </p:spPr>
      </p:pic>
      <p:pic>
        <p:nvPicPr>
          <p:cNvPr id="16" name="図 15">
            <a:extLst>
              <a:ext uri="{FF2B5EF4-FFF2-40B4-BE49-F238E27FC236}">
                <a16:creationId xmlns:a16="http://schemas.microsoft.com/office/drawing/2014/main" id="{E8544D6C-771A-C146-B414-610EDF9BC70F}"/>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9690159" y="3504343"/>
            <a:ext cx="3363398" cy="1710093"/>
          </a:xfrm>
          <a:prstGeom prst="rect">
            <a:avLst/>
          </a:prstGeom>
          <a:ln>
            <a:solidFill>
              <a:schemeClr val="dk1"/>
            </a:solidFill>
          </a:ln>
        </p:spPr>
      </p:pic>
      <p:sp>
        <p:nvSpPr>
          <p:cNvPr id="18" name="Google Shape;269;p10">
            <a:extLst>
              <a:ext uri="{FF2B5EF4-FFF2-40B4-BE49-F238E27FC236}">
                <a16:creationId xmlns:a16="http://schemas.microsoft.com/office/drawing/2014/main" id="{46360B71-8CAB-AA1E-7875-19772F62CB6A}"/>
              </a:ext>
            </a:extLst>
          </p:cNvPr>
          <p:cNvSpPr txBox="1"/>
          <p:nvPr/>
        </p:nvSpPr>
        <p:spPr>
          <a:xfrm>
            <a:off x="7479443" y="3814794"/>
            <a:ext cx="16008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ZOZO様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アダストリア様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森永乳業様</a:t>
            </a:r>
            <a:endParaRPr sz="1200" b="0" i="0" u="none" strike="noStrike" cap="none" dirty="0">
              <a:solidFill>
                <a:srgbClr val="000000"/>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rgbClr val="000000"/>
                </a:solidFill>
                <a:latin typeface="Meiryo"/>
                <a:ea typeface="Meiryo"/>
                <a:cs typeface="Meiryo"/>
                <a:sym typeface="Meiryo"/>
              </a:rPr>
              <a:t>全日本空輸様　</a:t>
            </a:r>
            <a:r>
              <a:rPr lang="ja-JP" altLang="en-US" sz="1200" b="0" i="0" u="none" strike="noStrike" cap="none" dirty="0">
                <a:solidFill>
                  <a:srgbClr val="000000"/>
                </a:solidFill>
                <a:latin typeface="Meiryo"/>
                <a:ea typeface="Meiryo"/>
                <a:cs typeface="Meiryo"/>
                <a:sym typeface="Meiryo"/>
              </a:rPr>
              <a:t>他</a:t>
            </a:r>
            <a:r>
              <a:rPr lang="ja-JP" sz="1200" b="0" i="0" u="none" strike="noStrike" cap="none" dirty="0">
                <a:solidFill>
                  <a:srgbClr val="000000"/>
                </a:solidFill>
                <a:latin typeface="Meiryo"/>
                <a:ea typeface="Meiryo"/>
                <a:cs typeface="Meiryo"/>
                <a:sym typeface="Meiryo"/>
              </a:rPr>
              <a:t>                </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42350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Google Shape;1214;p47">
            <a:extLst>
              <a:ext uri="{FF2B5EF4-FFF2-40B4-BE49-F238E27FC236}">
                <a16:creationId xmlns:a16="http://schemas.microsoft.com/office/drawing/2014/main" id="{91A169C4-C20F-E045-7DD6-C190BA9A1237}"/>
              </a:ext>
            </a:extLst>
          </p:cNvPr>
          <p:cNvSpPr/>
          <p:nvPr/>
        </p:nvSpPr>
        <p:spPr>
          <a:xfrm>
            <a:off x="0" y="-33774"/>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3" name="Google Shape;160;p57">
            <a:extLst>
              <a:ext uri="{FF2B5EF4-FFF2-40B4-BE49-F238E27FC236}">
                <a16:creationId xmlns:a16="http://schemas.microsoft.com/office/drawing/2014/main" id="{BD027B8A-535F-40A1-E005-BDE311D54B93}"/>
              </a:ext>
            </a:extLst>
          </p:cNvPr>
          <p:cNvSpPr/>
          <p:nvPr/>
        </p:nvSpPr>
        <p:spPr>
          <a:xfrm>
            <a:off x="1348876" y="167100"/>
            <a:ext cx="102873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altLang="en-US" sz="2400" b="1" dirty="0">
                <a:solidFill>
                  <a:schemeClr val="dk1"/>
                </a:solidFill>
                <a:latin typeface="Meiryo"/>
                <a:ea typeface="Meiryo"/>
                <a:cs typeface="Meiryo"/>
                <a:sym typeface="Meiryo"/>
              </a:rPr>
              <a:t>　著名人の</a:t>
            </a:r>
            <a:r>
              <a:rPr lang="ja-JP" altLang="en-US" sz="2400" b="1" i="0" u="none" strike="noStrike" cap="none" dirty="0">
                <a:solidFill>
                  <a:schemeClr val="dk1"/>
                </a:solidFill>
                <a:latin typeface="Meiryo"/>
                <a:ea typeface="Meiryo"/>
                <a:cs typeface="Meiryo"/>
                <a:sym typeface="Meiryo"/>
              </a:rPr>
              <a:t>働き方インタビュー</a:t>
            </a:r>
            <a:endParaRPr lang="ja-JP" altLang="en-US" sz="2400" b="1" i="0" u="none" strike="noStrike" cap="none" dirty="0">
              <a:solidFill>
                <a:srgbClr val="000000"/>
              </a:solidFill>
              <a:highlight>
                <a:srgbClr val="FFFFFF"/>
              </a:highlight>
              <a:latin typeface="Meiryo"/>
              <a:ea typeface="Meiryo"/>
              <a:cs typeface="Meiryo"/>
              <a:sym typeface="Meiryo"/>
            </a:endParaRPr>
          </a:p>
        </p:txBody>
      </p:sp>
      <p:pic>
        <p:nvPicPr>
          <p:cNvPr id="36" name="Google Shape;1216;p47">
            <a:extLst>
              <a:ext uri="{FF2B5EF4-FFF2-40B4-BE49-F238E27FC236}">
                <a16:creationId xmlns:a16="http://schemas.microsoft.com/office/drawing/2014/main" id="{85A66392-82F9-4550-4388-9832325D557D}"/>
              </a:ext>
            </a:extLst>
          </p:cNvPr>
          <p:cNvPicPr preferRelativeResize="0"/>
          <p:nvPr/>
        </p:nvPicPr>
        <p:blipFill rotWithShape="1">
          <a:blip r:embed="rId3">
            <a:alphaModFix/>
          </a:blip>
          <a:srcRect/>
          <a:stretch/>
        </p:blipFill>
        <p:spPr>
          <a:xfrm>
            <a:off x="12340167" y="198288"/>
            <a:ext cx="927854" cy="412525"/>
          </a:xfrm>
          <a:prstGeom prst="rect">
            <a:avLst/>
          </a:prstGeom>
          <a:noFill/>
          <a:ln>
            <a:noFill/>
          </a:ln>
        </p:spPr>
      </p:pic>
      <p:sp>
        <p:nvSpPr>
          <p:cNvPr id="37" name="テキスト ボックス 36">
            <a:extLst>
              <a:ext uri="{FF2B5EF4-FFF2-40B4-BE49-F238E27FC236}">
                <a16:creationId xmlns:a16="http://schemas.microsoft.com/office/drawing/2014/main" id="{B4137F15-6A70-353F-897C-F7D9612D5E4C}"/>
              </a:ext>
            </a:extLst>
          </p:cNvPr>
          <p:cNvSpPr txBox="1"/>
          <p:nvPr/>
        </p:nvSpPr>
        <p:spPr>
          <a:xfrm>
            <a:off x="366291" y="2026691"/>
            <a:ext cx="2730361"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4">
                  <a:extLst>
                    <a:ext uri="{A12FA001-AC4F-418D-AE19-62706E023703}">
                      <ahyp:hlinkClr xmlns:ahyp="http://schemas.microsoft.com/office/drawing/2018/hyperlinkcolor" val="tx"/>
                    </a:ext>
                  </a:extLst>
                </a:hlinkClick>
              </a:rPr>
              <a:t>「月に</a:t>
            </a:r>
            <a:r>
              <a:rPr lang="en-US" altLang="ja-JP" b="1" i="0" dirty="0">
                <a:solidFill>
                  <a:schemeClr val="tx1"/>
                </a:solidFill>
                <a:effectLst/>
                <a:latin typeface="Hiragino Kaku Gothic ProN"/>
                <a:hlinkClick r:id="rId4">
                  <a:extLst>
                    <a:ext uri="{A12FA001-AC4F-418D-AE19-62706E023703}">
                      <ahyp:hlinkClr xmlns:ahyp="http://schemas.microsoft.com/office/drawing/2018/hyperlinkcolor" val="tx"/>
                    </a:ext>
                  </a:extLst>
                </a:hlinkClick>
              </a:rPr>
              <a:t>1</a:t>
            </a:r>
            <a:r>
              <a:rPr lang="ja-JP" altLang="en-US" b="1" i="0" dirty="0">
                <a:solidFill>
                  <a:schemeClr val="tx1"/>
                </a:solidFill>
                <a:effectLst/>
                <a:latin typeface="Hiragino Kaku Gothic ProN"/>
                <a:hlinkClick r:id="rId4">
                  <a:extLst>
                    <a:ext uri="{A12FA001-AC4F-418D-AE19-62706E023703}">
                      <ahyp:hlinkClr xmlns:ahyp="http://schemas.microsoft.com/office/drawing/2018/hyperlinkcolor" val="tx"/>
                    </a:ext>
                  </a:extLst>
                </a:hlinkClick>
              </a:rPr>
              <a:t>度も出社できなくても」アンゴラ村長がブレイク後も会社員と兼業を続ける理由と「広報課で働く素顔」</a:t>
            </a:r>
            <a:endParaRPr lang="ja-JP" altLang="en-US" b="1" i="0" dirty="0">
              <a:solidFill>
                <a:srgbClr val="333333"/>
              </a:solidFill>
              <a:effectLst/>
              <a:latin typeface="Hiragino Kaku Gothic ProN"/>
            </a:endParaRPr>
          </a:p>
        </p:txBody>
      </p:sp>
      <p:pic>
        <p:nvPicPr>
          <p:cNvPr id="39" name="図 38">
            <a:extLst>
              <a:ext uri="{FF2B5EF4-FFF2-40B4-BE49-F238E27FC236}">
                <a16:creationId xmlns:a16="http://schemas.microsoft.com/office/drawing/2014/main" id="{267A6653-1E18-9143-8BC9-9B8560F306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4962" y="2658514"/>
            <a:ext cx="1233017" cy="1684600"/>
          </a:xfrm>
          <a:prstGeom prst="rect">
            <a:avLst/>
          </a:prstGeom>
        </p:spPr>
      </p:pic>
      <p:sp>
        <p:nvSpPr>
          <p:cNvPr id="41" name="テキスト ボックス 40">
            <a:extLst>
              <a:ext uri="{FF2B5EF4-FFF2-40B4-BE49-F238E27FC236}">
                <a16:creationId xmlns:a16="http://schemas.microsoft.com/office/drawing/2014/main" id="{074AB577-21AE-08EE-62B6-AE8B9A7520A0}"/>
              </a:ext>
            </a:extLst>
          </p:cNvPr>
          <p:cNvSpPr txBox="1"/>
          <p:nvPr/>
        </p:nvSpPr>
        <p:spPr>
          <a:xfrm>
            <a:off x="3762165" y="2006773"/>
            <a:ext cx="2730361"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6">
                  <a:extLst>
                    <a:ext uri="{A12FA001-AC4F-418D-AE19-62706E023703}">
                      <ahyp:hlinkClr xmlns:ahyp="http://schemas.microsoft.com/office/drawing/2018/hyperlinkcolor" val="tx"/>
                    </a:ext>
                  </a:extLst>
                </a:hlinkClick>
              </a:rPr>
              <a:t>時東ぁみ「勧めてくれたのはつんく♂さんだった」デビュー</a:t>
            </a:r>
            <a:r>
              <a:rPr lang="en-US" altLang="ja-JP" b="1" i="0" dirty="0">
                <a:solidFill>
                  <a:schemeClr val="tx1"/>
                </a:solidFill>
                <a:effectLst/>
                <a:latin typeface="Hiragino Kaku Gothic ProN"/>
                <a:hlinkClick r:id="rId6">
                  <a:extLst>
                    <a:ext uri="{A12FA001-AC4F-418D-AE19-62706E023703}">
                      <ahyp:hlinkClr xmlns:ahyp="http://schemas.microsoft.com/office/drawing/2018/hyperlinkcolor" val="tx"/>
                    </a:ext>
                  </a:extLst>
                </a:hlinkClick>
              </a:rPr>
              <a:t>20</a:t>
            </a:r>
            <a:r>
              <a:rPr lang="ja-JP" altLang="en-US" b="1" i="0" dirty="0">
                <a:solidFill>
                  <a:schemeClr val="tx1"/>
                </a:solidFill>
                <a:effectLst/>
                <a:latin typeface="Hiragino Kaku Gothic ProN"/>
                <a:hlinkClick r:id="rId6">
                  <a:extLst>
                    <a:ext uri="{A12FA001-AC4F-418D-AE19-62706E023703}">
                      <ahyp:hlinkClr xmlns:ahyp="http://schemas.microsoft.com/office/drawing/2018/hyperlinkcolor" val="tx"/>
                    </a:ext>
                  </a:extLst>
                </a:hlinkClick>
              </a:rPr>
              <a:t>周年の元祖眼鏡っ娘アイドル「防災士」として活躍する今</a:t>
            </a:r>
            <a:endParaRPr lang="ja-JP" altLang="en-US" b="1" i="0" dirty="0">
              <a:solidFill>
                <a:schemeClr val="tx1"/>
              </a:solidFill>
              <a:effectLst/>
              <a:latin typeface="Hiragino Kaku Gothic ProN"/>
            </a:endParaRPr>
          </a:p>
        </p:txBody>
      </p:sp>
      <p:sp>
        <p:nvSpPr>
          <p:cNvPr id="44" name="テキスト ボックス 43">
            <a:extLst>
              <a:ext uri="{FF2B5EF4-FFF2-40B4-BE49-F238E27FC236}">
                <a16:creationId xmlns:a16="http://schemas.microsoft.com/office/drawing/2014/main" id="{AA9E9FCF-38DA-750D-A973-9AE00D0FE818}"/>
              </a:ext>
            </a:extLst>
          </p:cNvPr>
          <p:cNvSpPr txBox="1"/>
          <p:nvPr/>
        </p:nvSpPr>
        <p:spPr>
          <a:xfrm>
            <a:off x="225340" y="4857820"/>
            <a:ext cx="3179704"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料理人・笠原将弘 </a:t>
            </a:r>
            <a:r>
              <a:rPr lang="en-US" altLang="ja-JP"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39</a:t>
            </a:r>
            <a:r>
              <a:rPr lang="ja-JP" altLang="en-US"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歳で亡くなった妻の闘病生活と「</a:t>
            </a:r>
            <a:r>
              <a:rPr lang="en-US" altLang="ja-JP"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3</a:t>
            </a:r>
            <a:r>
              <a:rPr lang="ja-JP" altLang="en-US"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年間</a:t>
            </a:r>
            <a:r>
              <a:rPr lang="en-US" altLang="ja-JP"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3</a:t>
            </a:r>
            <a:r>
              <a:rPr lang="ja-JP" altLang="en-US" b="1" i="0" dirty="0">
                <a:solidFill>
                  <a:schemeClr val="tx1"/>
                </a:solidFill>
                <a:effectLst/>
                <a:latin typeface="Hiragino Kaku Gothic ProN"/>
                <a:hlinkClick r:id="rId7">
                  <a:extLst>
                    <a:ext uri="{A12FA001-AC4F-418D-AE19-62706E023703}">
                      <ahyp:hlinkClr xmlns:ahyp="http://schemas.microsoft.com/office/drawing/2018/hyperlinkcolor" val="tx"/>
                    </a:ext>
                  </a:extLst>
                </a:hlinkClick>
              </a:rPr>
              <a:t>人分作り続けた子どもの弁当」長男の感想に「お前、めんどくせぇな（笑）」</a:t>
            </a:r>
            <a:endParaRPr lang="ja-JP" altLang="en-US" b="1" i="0" dirty="0">
              <a:solidFill>
                <a:srgbClr val="333333"/>
              </a:solidFill>
              <a:effectLst/>
              <a:latin typeface="Hiragino Kaku Gothic ProN"/>
            </a:endParaRPr>
          </a:p>
        </p:txBody>
      </p:sp>
      <p:pic>
        <p:nvPicPr>
          <p:cNvPr id="46" name="図 45">
            <a:extLst>
              <a:ext uri="{FF2B5EF4-FFF2-40B4-BE49-F238E27FC236}">
                <a16:creationId xmlns:a16="http://schemas.microsoft.com/office/drawing/2014/main" id="{E9539C26-FDED-C182-BB37-7F075CA0DD91}"/>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5579" y="5411818"/>
            <a:ext cx="2119225" cy="1419481"/>
          </a:xfrm>
          <a:prstGeom prst="rect">
            <a:avLst/>
          </a:prstGeom>
        </p:spPr>
      </p:pic>
      <p:sp>
        <p:nvSpPr>
          <p:cNvPr id="47" name="テキスト ボックス 46">
            <a:extLst>
              <a:ext uri="{FF2B5EF4-FFF2-40B4-BE49-F238E27FC236}">
                <a16:creationId xmlns:a16="http://schemas.microsoft.com/office/drawing/2014/main" id="{93DA6622-1CEB-CE7E-CDBE-E103DD602C1D}"/>
              </a:ext>
            </a:extLst>
          </p:cNvPr>
          <p:cNvSpPr txBox="1"/>
          <p:nvPr/>
        </p:nvSpPr>
        <p:spPr>
          <a:xfrm>
            <a:off x="7262704" y="2007050"/>
            <a:ext cx="2564649"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9">
                  <a:extLst>
                    <a:ext uri="{A12FA001-AC4F-418D-AE19-62706E023703}">
                      <ahyp:hlinkClr xmlns:ahyp="http://schemas.microsoft.com/office/drawing/2018/hyperlinkcolor" val="tx"/>
                    </a:ext>
                  </a:extLst>
                </a:hlinkClick>
              </a:rPr>
              <a:t>「競技選手が引退後はまさかの映画制作に」五輪スケーター・村主章枝 畑違いの転身先とラスベガスに暮らす今</a:t>
            </a:r>
            <a:endParaRPr lang="ja-JP" altLang="en-US" b="1" i="0" dirty="0">
              <a:solidFill>
                <a:schemeClr val="tx1"/>
              </a:solidFill>
              <a:effectLst/>
              <a:latin typeface="Hiragino Kaku Gothic ProN"/>
            </a:endParaRPr>
          </a:p>
        </p:txBody>
      </p:sp>
      <p:pic>
        <p:nvPicPr>
          <p:cNvPr id="49" name="図 48">
            <a:extLst>
              <a:ext uri="{FF2B5EF4-FFF2-40B4-BE49-F238E27FC236}">
                <a16:creationId xmlns:a16="http://schemas.microsoft.com/office/drawing/2014/main" id="{AE4F7689-F90E-01CC-4A10-AF28459E335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893819" y="2658514"/>
            <a:ext cx="1233017" cy="1640145"/>
          </a:xfrm>
          <a:prstGeom prst="rect">
            <a:avLst/>
          </a:prstGeom>
        </p:spPr>
      </p:pic>
      <p:sp>
        <p:nvSpPr>
          <p:cNvPr id="50" name="Google Shape;207;p4">
            <a:extLst>
              <a:ext uri="{FF2B5EF4-FFF2-40B4-BE49-F238E27FC236}">
                <a16:creationId xmlns:a16="http://schemas.microsoft.com/office/drawing/2014/main" id="{A12D8C40-D415-C248-F003-311C273FE6DC}"/>
              </a:ext>
            </a:extLst>
          </p:cNvPr>
          <p:cNvSpPr txBox="1"/>
          <p:nvPr/>
        </p:nvSpPr>
        <p:spPr>
          <a:xfrm>
            <a:off x="404712" y="1661016"/>
            <a:ext cx="265352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芸人と企業広報の</a:t>
            </a:r>
            <a:r>
              <a:rPr lang="en-US" altLang="ja-JP" sz="1400" b="0" i="0" u="none" strike="noStrike" cap="none" dirty="0">
                <a:solidFill>
                  <a:schemeClr val="tx1"/>
                </a:solidFill>
                <a:latin typeface="Meiryo"/>
                <a:ea typeface="Meiryo"/>
                <a:cs typeface="Meiryo"/>
                <a:sym typeface="Meiryo"/>
              </a:rPr>
              <a:t>W</a:t>
            </a:r>
            <a:r>
              <a:rPr lang="ja-JP" altLang="en-US" sz="1400" b="0" i="0" u="none" strike="noStrike" cap="none" dirty="0">
                <a:solidFill>
                  <a:schemeClr val="tx1"/>
                </a:solidFill>
                <a:latin typeface="Meiryo"/>
                <a:ea typeface="Meiryo"/>
                <a:cs typeface="Meiryo"/>
                <a:sym typeface="Meiryo"/>
              </a:rPr>
              <a:t>ワーク</a:t>
            </a:r>
            <a:endParaRPr sz="1400" b="0" i="0" u="none" strike="noStrike" cap="none" dirty="0">
              <a:solidFill>
                <a:schemeClr val="tx1"/>
              </a:solidFill>
              <a:latin typeface="Meiryo"/>
              <a:ea typeface="Meiryo"/>
              <a:cs typeface="Meiryo"/>
              <a:sym typeface="Meiryo"/>
            </a:endParaRPr>
          </a:p>
        </p:txBody>
      </p:sp>
      <p:sp>
        <p:nvSpPr>
          <p:cNvPr id="51" name="Google Shape;207;p4">
            <a:extLst>
              <a:ext uri="{FF2B5EF4-FFF2-40B4-BE49-F238E27FC236}">
                <a16:creationId xmlns:a16="http://schemas.microsoft.com/office/drawing/2014/main" id="{489125E1-DDAB-2C45-F1BD-575E2D534C20}"/>
              </a:ext>
            </a:extLst>
          </p:cNvPr>
          <p:cNvSpPr txBox="1"/>
          <p:nvPr/>
        </p:nvSpPr>
        <p:spPr>
          <a:xfrm>
            <a:off x="522845" y="4530171"/>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育児、仕事の両立</a:t>
            </a:r>
            <a:endParaRPr sz="1400" b="0" i="0" u="none" strike="noStrike" cap="none" dirty="0">
              <a:solidFill>
                <a:schemeClr val="tx1"/>
              </a:solidFill>
              <a:latin typeface="Meiryo"/>
              <a:ea typeface="Meiryo"/>
              <a:cs typeface="Meiryo"/>
              <a:sym typeface="Meiryo"/>
            </a:endParaRPr>
          </a:p>
        </p:txBody>
      </p:sp>
      <p:sp>
        <p:nvSpPr>
          <p:cNvPr id="52" name="Google Shape;207;p4">
            <a:extLst>
              <a:ext uri="{FF2B5EF4-FFF2-40B4-BE49-F238E27FC236}">
                <a16:creationId xmlns:a16="http://schemas.microsoft.com/office/drawing/2014/main" id="{3D83E22A-064B-9650-4B11-7B251DCEBAD0}"/>
              </a:ext>
            </a:extLst>
          </p:cNvPr>
          <p:cNvSpPr txBox="1"/>
          <p:nvPr/>
        </p:nvSpPr>
        <p:spPr>
          <a:xfrm>
            <a:off x="3966332" y="1658377"/>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キャリアアップ</a:t>
            </a:r>
            <a:endParaRPr sz="1400" b="0" i="0" u="none" strike="noStrike" cap="none" dirty="0">
              <a:solidFill>
                <a:schemeClr val="tx1"/>
              </a:solidFill>
              <a:latin typeface="Meiryo"/>
              <a:ea typeface="Meiryo"/>
              <a:cs typeface="Meiryo"/>
              <a:sym typeface="Meiryo"/>
            </a:endParaRPr>
          </a:p>
        </p:txBody>
      </p:sp>
      <p:sp>
        <p:nvSpPr>
          <p:cNvPr id="53" name="Google Shape;207;p4">
            <a:extLst>
              <a:ext uri="{FF2B5EF4-FFF2-40B4-BE49-F238E27FC236}">
                <a16:creationId xmlns:a16="http://schemas.microsoft.com/office/drawing/2014/main" id="{CA940882-B6A6-818B-050F-841A1B8152E8}"/>
              </a:ext>
            </a:extLst>
          </p:cNvPr>
          <p:cNvSpPr txBox="1"/>
          <p:nvPr/>
        </p:nvSpPr>
        <p:spPr>
          <a:xfrm>
            <a:off x="7291682" y="1656434"/>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キャリアチェンジ、転職</a:t>
            </a:r>
            <a:endParaRPr sz="1400" b="0" i="0" u="none" strike="noStrike" cap="none" dirty="0">
              <a:solidFill>
                <a:schemeClr val="tx1"/>
              </a:solidFill>
              <a:latin typeface="Meiryo"/>
              <a:ea typeface="Meiryo"/>
              <a:cs typeface="Meiryo"/>
              <a:sym typeface="Meiryo"/>
            </a:endParaRPr>
          </a:p>
        </p:txBody>
      </p:sp>
      <p:sp>
        <p:nvSpPr>
          <p:cNvPr id="54" name="テキスト ボックス 53">
            <a:extLst>
              <a:ext uri="{FF2B5EF4-FFF2-40B4-BE49-F238E27FC236}">
                <a16:creationId xmlns:a16="http://schemas.microsoft.com/office/drawing/2014/main" id="{8A0A2ED2-D89D-728D-929C-A5AF1AA4FD15}"/>
              </a:ext>
            </a:extLst>
          </p:cNvPr>
          <p:cNvSpPr txBox="1"/>
          <p:nvPr/>
        </p:nvSpPr>
        <p:spPr>
          <a:xfrm>
            <a:off x="10289521" y="2006773"/>
            <a:ext cx="2788726"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11">
                  <a:extLst>
                    <a:ext uri="{A12FA001-AC4F-418D-AE19-62706E023703}">
                      <ahyp:hlinkClr xmlns:ahyp="http://schemas.microsoft.com/office/drawing/2018/hyperlinkcolor" val="tx"/>
                    </a:ext>
                  </a:extLst>
                </a:hlinkClick>
              </a:rPr>
              <a:t>「携帯の着信履歴にヒヤリとした」保育園の洗礼を浴びた横澤夏子「仕事ぜんぜん行けない壁」にぶち当たった復職後の日々</a:t>
            </a:r>
            <a:endParaRPr lang="ja-JP" altLang="en-US" b="1" i="0" dirty="0">
              <a:solidFill>
                <a:schemeClr val="tx1"/>
              </a:solidFill>
              <a:effectLst/>
              <a:latin typeface="Hiragino Kaku Gothic ProN"/>
            </a:endParaRPr>
          </a:p>
        </p:txBody>
      </p:sp>
      <p:sp>
        <p:nvSpPr>
          <p:cNvPr id="55" name="Google Shape;207;p4">
            <a:extLst>
              <a:ext uri="{FF2B5EF4-FFF2-40B4-BE49-F238E27FC236}">
                <a16:creationId xmlns:a16="http://schemas.microsoft.com/office/drawing/2014/main" id="{389E3ACC-B1C1-23C8-2F89-5103497FCE8E}"/>
              </a:ext>
            </a:extLst>
          </p:cNvPr>
          <p:cNvSpPr txBox="1"/>
          <p:nvPr/>
        </p:nvSpPr>
        <p:spPr>
          <a:xfrm>
            <a:off x="10622576" y="1656434"/>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復職後の生活</a:t>
            </a:r>
            <a:endParaRPr sz="1400" b="0" i="0" u="none" strike="noStrike" cap="none" dirty="0">
              <a:solidFill>
                <a:schemeClr val="tx1"/>
              </a:solidFill>
              <a:latin typeface="Meiryo"/>
              <a:ea typeface="Meiryo"/>
              <a:cs typeface="Meiryo"/>
              <a:sym typeface="Meiryo"/>
            </a:endParaRPr>
          </a:p>
        </p:txBody>
      </p:sp>
      <p:sp>
        <p:nvSpPr>
          <p:cNvPr id="59" name="Google Shape;45;p54">
            <a:extLst>
              <a:ext uri="{FF2B5EF4-FFF2-40B4-BE49-F238E27FC236}">
                <a16:creationId xmlns:a16="http://schemas.microsoft.com/office/drawing/2014/main" id="{927D44F4-DC58-743B-F0F0-D08BA7D7C74C}"/>
              </a:ext>
            </a:extLst>
          </p:cNvPr>
          <p:cNvSpPr txBox="1"/>
          <p:nvPr/>
        </p:nvSpPr>
        <p:spPr>
          <a:xfrm>
            <a:off x="404712" y="885379"/>
            <a:ext cx="12175629" cy="440505"/>
          </a:xfrm>
          <a:prstGeom prst="rect">
            <a:avLst/>
          </a:prstGeom>
          <a:noFill/>
          <a:ln>
            <a:noFill/>
          </a:ln>
        </p:spPr>
        <p:txBody>
          <a:bodyPr spcFirstLastPara="1" wrap="square" lIns="0" tIns="9525" rIns="0" bIns="0" anchor="t" anchorCtr="0">
            <a:spAutoFit/>
          </a:bodyPr>
          <a:lstStyle/>
          <a:p>
            <a:pPr marL="12700">
              <a:buSzPts val="1400"/>
            </a:pPr>
            <a:r>
              <a:rPr lang="ja-JP" altLang="en-US" sz="1400" dirty="0">
                <a:latin typeface="メイリオ" panose="020B0604030504040204" pitchFamily="50" charset="-128"/>
                <a:ea typeface="メイリオ" panose="020B0604030504040204" pitchFamily="50" charset="-128"/>
                <a:cs typeface="Meiryo"/>
                <a:sym typeface="Meiryo"/>
              </a:rPr>
              <a:t>働くママの課題やインサイトを熟知している</a:t>
            </a:r>
            <a:r>
              <a:rPr lang="en-US" altLang="ja-JP" sz="1400" dirty="0">
                <a:latin typeface="メイリオ" panose="020B0604030504040204" pitchFamily="50" charset="-128"/>
                <a:ea typeface="メイリオ" panose="020B0604030504040204" pitchFamily="50" charset="-128"/>
                <a:cs typeface="Meiryo"/>
                <a:sym typeface="Meiryo"/>
              </a:rPr>
              <a:t>CHANTOWEB</a:t>
            </a:r>
            <a:r>
              <a:rPr lang="ja-JP" altLang="en-US" sz="1400" dirty="0">
                <a:latin typeface="メイリオ" panose="020B0604030504040204" pitchFamily="50" charset="-128"/>
                <a:ea typeface="メイリオ" panose="020B0604030504040204" pitchFamily="50" charset="-128"/>
                <a:cs typeface="Meiryo"/>
                <a:sym typeface="Meiryo"/>
              </a:rPr>
              <a:t>ならではの視点で書かれた記事は、多くのユーザーに支持されています。 </a:t>
            </a:r>
            <a:r>
              <a:rPr lang="en-US" altLang="ja-JP" dirty="0">
                <a:latin typeface="メイリオ" panose="020B0604030504040204" pitchFamily="50" charset="-128"/>
                <a:ea typeface="メイリオ" panose="020B0604030504040204" pitchFamily="50" charset="-128"/>
                <a:cs typeface="Meiryo"/>
                <a:sym typeface="Meiryo"/>
              </a:rPr>
              <a:t>W</a:t>
            </a:r>
            <a:r>
              <a:rPr lang="ja-JP" altLang="en-US" dirty="0">
                <a:latin typeface="メイリオ" panose="020B0604030504040204" pitchFamily="50" charset="-128"/>
                <a:ea typeface="メイリオ" panose="020B0604030504040204" pitchFamily="50" charset="-128"/>
                <a:cs typeface="Meiryo"/>
                <a:sym typeface="Meiryo"/>
              </a:rPr>
              <a:t>ワーク、育児と仕事の両立、転職、キャリアチェンジなどをテーマに、働くママに役立つ情報が詰まったインタビュー記事の一部をご紹介。</a:t>
            </a:r>
            <a:endParaRPr lang="en-US" altLang="ja-JP" dirty="0">
              <a:solidFill>
                <a:schemeClr val="dk1"/>
              </a:solidFill>
              <a:latin typeface="Meiryo"/>
              <a:ea typeface="Meiryo"/>
              <a:cs typeface="Meiryo"/>
              <a:sym typeface="Meiryo"/>
            </a:endParaRPr>
          </a:p>
        </p:txBody>
      </p:sp>
      <p:pic>
        <p:nvPicPr>
          <p:cNvPr id="4" name="図 3">
            <a:extLst>
              <a:ext uri="{FF2B5EF4-FFF2-40B4-BE49-F238E27FC236}">
                <a16:creationId xmlns:a16="http://schemas.microsoft.com/office/drawing/2014/main" id="{EC6E963C-FE79-EE75-DFAA-23412317D36B}"/>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244404" y="5424186"/>
            <a:ext cx="2069644" cy="1403219"/>
          </a:xfrm>
          <a:prstGeom prst="rect">
            <a:avLst/>
          </a:prstGeom>
        </p:spPr>
      </p:pic>
      <p:sp>
        <p:nvSpPr>
          <p:cNvPr id="5" name="テキスト ボックス 4">
            <a:extLst>
              <a:ext uri="{FF2B5EF4-FFF2-40B4-BE49-F238E27FC236}">
                <a16:creationId xmlns:a16="http://schemas.microsoft.com/office/drawing/2014/main" id="{B98ED14B-17E1-A1B6-A39A-1C3F1AD83BCE}"/>
              </a:ext>
            </a:extLst>
          </p:cNvPr>
          <p:cNvSpPr txBox="1"/>
          <p:nvPr/>
        </p:nvSpPr>
        <p:spPr>
          <a:xfrm>
            <a:off x="3762165" y="4857820"/>
            <a:ext cx="3329957"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hlinkClick r:id="rId13">
                  <a:extLst>
                    <a:ext uri="{A12FA001-AC4F-418D-AE19-62706E023703}">
                      <ahyp:hlinkClr xmlns:ahyp="http://schemas.microsoft.com/office/drawing/2018/hyperlinkcolor" val="tx"/>
                    </a:ext>
                  </a:extLst>
                </a:hlinkClick>
              </a:rPr>
              <a:t>「私は二次方程式までしかやりません」娘きっかけで大人になってから「</a:t>
            </a:r>
            <a:r>
              <a:rPr lang="en-US" altLang="ja-JP" b="1" i="0" dirty="0">
                <a:solidFill>
                  <a:schemeClr val="tx1"/>
                </a:solidFill>
                <a:effectLst/>
                <a:hlinkClick r:id="rId13">
                  <a:extLst>
                    <a:ext uri="{A12FA001-AC4F-418D-AE19-62706E023703}">
                      <ahyp:hlinkClr xmlns:ahyp="http://schemas.microsoft.com/office/drawing/2018/hyperlinkcolor" val="tx"/>
                    </a:ext>
                  </a:extLst>
                </a:hlinkClick>
              </a:rPr>
              <a:t>KUMON</a:t>
            </a:r>
            <a:r>
              <a:rPr lang="ja-JP" altLang="en-US" b="1" i="0" dirty="0">
                <a:solidFill>
                  <a:schemeClr val="tx1"/>
                </a:solidFill>
                <a:effectLst/>
                <a:hlinkClick r:id="rId13">
                  <a:extLst>
                    <a:ext uri="{A12FA001-AC4F-418D-AE19-62706E023703}">
                      <ahyp:hlinkClr xmlns:ahyp="http://schemas.microsoft.com/office/drawing/2018/hyperlinkcolor" val="tx"/>
                    </a:ext>
                  </a:extLst>
                </a:hlinkClick>
              </a:rPr>
              <a:t>」を続け</a:t>
            </a:r>
            <a:r>
              <a:rPr lang="en-US" altLang="ja-JP" b="1" i="0" dirty="0">
                <a:solidFill>
                  <a:schemeClr val="tx1"/>
                </a:solidFill>
                <a:effectLst/>
                <a:hlinkClick r:id="rId13">
                  <a:extLst>
                    <a:ext uri="{A12FA001-AC4F-418D-AE19-62706E023703}">
                      <ahyp:hlinkClr xmlns:ahyp="http://schemas.microsoft.com/office/drawing/2018/hyperlinkcolor" val="tx"/>
                    </a:ext>
                  </a:extLst>
                </a:hlinkClick>
              </a:rPr>
              <a:t>10</a:t>
            </a:r>
            <a:r>
              <a:rPr lang="ja-JP" altLang="en-US" b="1" i="0" dirty="0">
                <a:solidFill>
                  <a:schemeClr val="tx1"/>
                </a:solidFill>
                <a:effectLst/>
                <a:hlinkClick r:id="rId13">
                  <a:extLst>
                    <a:ext uri="{A12FA001-AC4F-418D-AE19-62706E023703}">
                      <ahyp:hlinkClr xmlns:ahyp="http://schemas.microsoft.com/office/drawing/2018/hyperlinkcolor" val="tx"/>
                    </a:ext>
                  </a:extLst>
                </a:hlinkClick>
              </a:rPr>
              <a:t>年以上の濱田マリ（</a:t>
            </a:r>
            <a:r>
              <a:rPr lang="en-US" altLang="ja-JP" b="1" i="0" dirty="0">
                <a:solidFill>
                  <a:schemeClr val="tx1"/>
                </a:solidFill>
                <a:effectLst/>
                <a:hlinkClick r:id="rId13">
                  <a:extLst>
                    <a:ext uri="{A12FA001-AC4F-418D-AE19-62706E023703}">
                      <ahyp:hlinkClr xmlns:ahyp="http://schemas.microsoft.com/office/drawing/2018/hyperlinkcolor" val="tx"/>
                    </a:ext>
                  </a:extLst>
                </a:hlinkClick>
              </a:rPr>
              <a:t>55</a:t>
            </a:r>
            <a:r>
              <a:rPr lang="ja-JP" altLang="en-US" b="1" i="0" dirty="0">
                <a:solidFill>
                  <a:schemeClr val="tx1"/>
                </a:solidFill>
                <a:effectLst/>
                <a:hlinkClick r:id="rId13">
                  <a:extLst>
                    <a:ext uri="{A12FA001-AC4F-418D-AE19-62706E023703}">
                      <ahyp:hlinkClr xmlns:ahyp="http://schemas.microsoft.com/office/drawing/2018/hyperlinkcolor" val="tx"/>
                    </a:ext>
                  </a:extLst>
                </a:hlinkClick>
              </a:rPr>
              <a:t>）「仕事にも案外役立って」</a:t>
            </a:r>
            <a:endParaRPr lang="ja-JP" altLang="en-US" b="1" i="0" dirty="0">
              <a:solidFill>
                <a:srgbClr val="333333"/>
              </a:solidFill>
              <a:effectLst/>
            </a:endParaRPr>
          </a:p>
        </p:txBody>
      </p:sp>
      <p:sp>
        <p:nvSpPr>
          <p:cNvPr id="6" name="Google Shape;207;p4">
            <a:extLst>
              <a:ext uri="{FF2B5EF4-FFF2-40B4-BE49-F238E27FC236}">
                <a16:creationId xmlns:a16="http://schemas.microsoft.com/office/drawing/2014/main" id="{FF869BD2-8A61-5C96-22E8-83CBFE107A3E}"/>
              </a:ext>
            </a:extLst>
          </p:cNvPr>
          <p:cNvSpPr txBox="1"/>
          <p:nvPr/>
        </p:nvSpPr>
        <p:spPr>
          <a:xfrm>
            <a:off x="3966332" y="4504709"/>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子供の教育</a:t>
            </a:r>
            <a:endParaRPr sz="1400" b="0" i="0" u="none" strike="noStrike" cap="none" dirty="0">
              <a:solidFill>
                <a:schemeClr val="tx1"/>
              </a:solidFill>
              <a:latin typeface="Meiryo"/>
              <a:ea typeface="Meiryo"/>
              <a:cs typeface="Meiryo"/>
              <a:sym typeface="Meiryo"/>
            </a:endParaRPr>
          </a:p>
        </p:txBody>
      </p:sp>
      <p:pic>
        <p:nvPicPr>
          <p:cNvPr id="8" name="図 7">
            <a:extLst>
              <a:ext uri="{FF2B5EF4-FFF2-40B4-BE49-F238E27FC236}">
                <a16:creationId xmlns:a16="http://schemas.microsoft.com/office/drawing/2014/main" id="{458B3685-0351-AE5D-43D6-928BE27E268F}"/>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67476" y="5411818"/>
            <a:ext cx="1865662" cy="1407494"/>
          </a:xfrm>
          <a:prstGeom prst="rect">
            <a:avLst/>
          </a:prstGeom>
        </p:spPr>
      </p:pic>
      <p:sp>
        <p:nvSpPr>
          <p:cNvPr id="9" name="テキスト ボックス 8">
            <a:extLst>
              <a:ext uri="{FF2B5EF4-FFF2-40B4-BE49-F238E27FC236}">
                <a16:creationId xmlns:a16="http://schemas.microsoft.com/office/drawing/2014/main" id="{40FBAA57-06C8-33D5-8BFD-E3AD2AAA52D2}"/>
              </a:ext>
            </a:extLst>
          </p:cNvPr>
          <p:cNvSpPr txBox="1"/>
          <p:nvPr/>
        </p:nvSpPr>
        <p:spPr>
          <a:xfrm>
            <a:off x="7193381" y="4838938"/>
            <a:ext cx="2979319" cy="553998"/>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r>
              <a:rPr lang="ja-JP" altLang="en-US" b="1" i="0" dirty="0">
                <a:solidFill>
                  <a:schemeClr val="tx1"/>
                </a:solidFill>
                <a:effectLst/>
                <a:latin typeface="Hiragino Kaku Gothic ProN"/>
                <a:hlinkClick r:id="rId15">
                  <a:extLst>
                    <a:ext uri="{A12FA001-AC4F-418D-AE19-62706E023703}">
                      <ahyp:hlinkClr xmlns:ahyp="http://schemas.microsoft.com/office/drawing/2018/hyperlinkcolor" val="tx"/>
                    </a:ext>
                  </a:extLst>
                </a:hlinkClick>
              </a:rPr>
              <a:t>「何やっているの！」</a:t>
            </a:r>
            <a:r>
              <a:rPr lang="en-US" altLang="ja-JP" b="1" i="0" dirty="0">
                <a:solidFill>
                  <a:schemeClr val="tx1"/>
                </a:solidFill>
                <a:effectLst/>
                <a:latin typeface="Hiragino Kaku Gothic ProN"/>
                <a:hlinkClick r:id="rId15">
                  <a:extLst>
                    <a:ext uri="{A12FA001-AC4F-418D-AE19-62706E023703}">
                      <ahyp:hlinkClr xmlns:ahyp="http://schemas.microsoft.com/office/drawing/2018/hyperlinkcolor" val="tx"/>
                    </a:ext>
                  </a:extLst>
                </a:hlinkClick>
              </a:rPr>
              <a:t>27</a:t>
            </a:r>
            <a:r>
              <a:rPr lang="ja-JP" altLang="en-US" b="1" i="0" dirty="0">
                <a:solidFill>
                  <a:schemeClr val="tx1"/>
                </a:solidFill>
                <a:effectLst/>
                <a:latin typeface="Hiragino Kaku Gothic ProN"/>
                <a:hlinkClick r:id="rId15">
                  <a:extLst>
                    <a:ext uri="{A12FA001-AC4F-418D-AE19-62706E023703}">
                      <ahyp:hlinkClr xmlns:ahyp="http://schemas.microsoft.com/office/drawing/2018/hyperlinkcolor" val="tx"/>
                    </a:ext>
                  </a:extLst>
                </a:hlinkClick>
              </a:rPr>
              <a:t>歳で介護に直面し、認知症の父に大声で怒りをぶつけた後悔 ハリー杉山が介護情報を発信する訳</a:t>
            </a:r>
            <a:endParaRPr lang="ja-JP" altLang="en-US" b="1" i="0" dirty="0">
              <a:solidFill>
                <a:srgbClr val="333333"/>
              </a:solidFill>
              <a:effectLst/>
              <a:latin typeface="Hiragino Kaku Gothic ProN"/>
            </a:endParaRPr>
          </a:p>
        </p:txBody>
      </p:sp>
      <p:sp>
        <p:nvSpPr>
          <p:cNvPr id="10" name="Google Shape;207;p4">
            <a:extLst>
              <a:ext uri="{FF2B5EF4-FFF2-40B4-BE49-F238E27FC236}">
                <a16:creationId xmlns:a16="http://schemas.microsoft.com/office/drawing/2014/main" id="{49355C62-4D8A-62F7-629A-48A0CB51BD66}"/>
              </a:ext>
            </a:extLst>
          </p:cNvPr>
          <p:cNvSpPr txBox="1"/>
          <p:nvPr/>
        </p:nvSpPr>
        <p:spPr>
          <a:xfrm>
            <a:off x="7311193" y="4526779"/>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dirty="0">
                <a:solidFill>
                  <a:schemeClr val="tx1"/>
                </a:solidFill>
                <a:latin typeface="Meiryo"/>
                <a:ea typeface="Meiryo"/>
                <a:cs typeface="Meiryo"/>
                <a:sym typeface="Meiryo"/>
              </a:rPr>
              <a:t>親の介護</a:t>
            </a:r>
            <a:endParaRPr sz="1400" b="0" i="0" u="none" strike="noStrike" cap="none" dirty="0">
              <a:solidFill>
                <a:schemeClr val="tx1"/>
              </a:solidFill>
              <a:latin typeface="Meiryo"/>
              <a:ea typeface="Meiryo"/>
              <a:cs typeface="Meiryo"/>
              <a:sym typeface="Meiryo"/>
            </a:endParaRPr>
          </a:p>
        </p:txBody>
      </p:sp>
      <p:pic>
        <p:nvPicPr>
          <p:cNvPr id="12" name="図 11">
            <a:extLst>
              <a:ext uri="{FF2B5EF4-FFF2-40B4-BE49-F238E27FC236}">
                <a16:creationId xmlns:a16="http://schemas.microsoft.com/office/drawing/2014/main" id="{C5143CBC-D653-9D7C-4349-667241C725EF}"/>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0920780" y="5424186"/>
            <a:ext cx="1526208" cy="1496223"/>
          </a:xfrm>
          <a:prstGeom prst="rect">
            <a:avLst/>
          </a:prstGeom>
        </p:spPr>
      </p:pic>
      <p:sp>
        <p:nvSpPr>
          <p:cNvPr id="13" name="テキスト ボックス 12">
            <a:extLst>
              <a:ext uri="{FF2B5EF4-FFF2-40B4-BE49-F238E27FC236}">
                <a16:creationId xmlns:a16="http://schemas.microsoft.com/office/drawing/2014/main" id="{B099AFF9-52AC-479A-5C62-32324C428F65}"/>
              </a:ext>
            </a:extLst>
          </p:cNvPr>
          <p:cNvSpPr txBox="1"/>
          <p:nvPr/>
        </p:nvSpPr>
        <p:spPr>
          <a:xfrm>
            <a:off x="10364725" y="4839855"/>
            <a:ext cx="3079813" cy="400110"/>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pPr algn="l"/>
            <a:r>
              <a:rPr lang="ja-JP" altLang="en-US" b="1" i="0" dirty="0">
                <a:solidFill>
                  <a:schemeClr val="tx1"/>
                </a:solidFill>
                <a:effectLst/>
                <a:latin typeface="Hiragino Kaku Gothic ProN"/>
                <a:hlinkClick r:id="rId17">
                  <a:extLst>
                    <a:ext uri="{A12FA001-AC4F-418D-AE19-62706E023703}">
                      <ahyp:hlinkClr xmlns:ahyp="http://schemas.microsoft.com/office/drawing/2018/hyperlinkcolor" val="tx"/>
                    </a:ext>
                  </a:extLst>
                </a:hlinkClick>
              </a:rPr>
              <a:t>「ステージゼロの乳がんなのに乳房全摘を医師から告げられて</a:t>
            </a:r>
            <a:r>
              <a:rPr lang="en-US" altLang="ja-JP" b="1" i="0" dirty="0">
                <a:solidFill>
                  <a:schemeClr val="tx1"/>
                </a:solidFill>
                <a:effectLst/>
                <a:latin typeface="Hiragino Kaku Gothic ProN"/>
                <a:hlinkClick r:id="rId17">
                  <a:extLst>
                    <a:ext uri="{A12FA001-AC4F-418D-AE19-62706E023703}">
                      <ahyp:hlinkClr xmlns:ahyp="http://schemas.microsoft.com/office/drawing/2018/hyperlinkcolor" val="tx"/>
                    </a:ext>
                  </a:extLst>
                </a:hlinkClick>
              </a:rPr>
              <a:t>…</a:t>
            </a:r>
            <a:r>
              <a:rPr lang="ja-JP" altLang="en-US" b="1" i="0" dirty="0">
                <a:solidFill>
                  <a:schemeClr val="tx1"/>
                </a:solidFill>
                <a:effectLst/>
                <a:latin typeface="Hiragino Kaku Gothic ProN"/>
                <a:hlinkClick r:id="rId17">
                  <a:extLst>
                    <a:ext uri="{A12FA001-AC4F-418D-AE19-62706E023703}">
                      <ahyp:hlinkClr xmlns:ahyp="http://schemas.microsoft.com/office/drawing/2018/hyperlinkcolor" val="tx"/>
                    </a:ext>
                  </a:extLst>
                </a:hlinkClick>
              </a:rPr>
              <a:t>」小林アナ </a:t>
            </a:r>
            <a:r>
              <a:rPr lang="en-US" altLang="ja-JP" b="1" i="0" dirty="0">
                <a:solidFill>
                  <a:schemeClr val="tx1"/>
                </a:solidFill>
                <a:effectLst/>
                <a:latin typeface="Hiragino Kaku Gothic ProN"/>
                <a:hlinkClick r:id="rId17">
                  <a:extLst>
                    <a:ext uri="{A12FA001-AC4F-418D-AE19-62706E023703}">
                      <ahyp:hlinkClr xmlns:ahyp="http://schemas.microsoft.com/office/drawing/2018/hyperlinkcolor" val="tx"/>
                    </a:ext>
                  </a:extLst>
                </a:hlinkClick>
              </a:rPr>
              <a:t>30</a:t>
            </a:r>
            <a:r>
              <a:rPr lang="ja-JP" altLang="en-US" b="1" i="0" dirty="0">
                <a:solidFill>
                  <a:schemeClr val="tx1"/>
                </a:solidFill>
                <a:effectLst/>
                <a:latin typeface="Hiragino Kaku Gothic ProN"/>
                <a:hlinkClick r:id="rId17">
                  <a:extLst>
                    <a:ext uri="{A12FA001-AC4F-418D-AE19-62706E023703}">
                      <ahyp:hlinkClr xmlns:ahyp="http://schemas.microsoft.com/office/drawing/2018/hyperlinkcolor" val="tx"/>
                    </a:ext>
                  </a:extLst>
                </a:hlinkClick>
              </a:rPr>
              <a:t>代の迷いと決断</a:t>
            </a:r>
            <a:endParaRPr lang="ja-JP" altLang="en-US" b="1" i="0" dirty="0">
              <a:solidFill>
                <a:schemeClr val="tx1"/>
              </a:solidFill>
              <a:effectLst/>
              <a:latin typeface="Hiragino Kaku Gothic ProN"/>
            </a:endParaRPr>
          </a:p>
        </p:txBody>
      </p:sp>
      <p:sp>
        <p:nvSpPr>
          <p:cNvPr id="14" name="Google Shape;207;p4">
            <a:extLst>
              <a:ext uri="{FF2B5EF4-FFF2-40B4-BE49-F238E27FC236}">
                <a16:creationId xmlns:a16="http://schemas.microsoft.com/office/drawing/2014/main" id="{E75C1B8A-1BFD-4E76-2ADA-5FD5D82E3BA4}"/>
              </a:ext>
            </a:extLst>
          </p:cNvPr>
          <p:cNvSpPr txBox="1"/>
          <p:nvPr/>
        </p:nvSpPr>
        <p:spPr>
          <a:xfrm>
            <a:off x="10622576" y="4504326"/>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tx1"/>
                </a:solidFill>
                <a:latin typeface="Meiryo"/>
                <a:ea typeface="Meiryo"/>
                <a:cs typeface="Meiryo"/>
                <a:sym typeface="Meiryo"/>
              </a:rPr>
              <a:t>病気、仕事復帰</a:t>
            </a:r>
            <a:endParaRPr sz="1400" b="0" i="0" u="none" strike="noStrike" cap="none" dirty="0">
              <a:solidFill>
                <a:schemeClr val="tx1"/>
              </a:solidFill>
              <a:latin typeface="Meiryo"/>
              <a:ea typeface="Meiryo"/>
              <a:cs typeface="Meiryo"/>
              <a:sym typeface="Meiryo"/>
            </a:endParaRPr>
          </a:p>
        </p:txBody>
      </p:sp>
      <p:pic>
        <p:nvPicPr>
          <p:cNvPr id="7" name="図 6">
            <a:extLst>
              <a:ext uri="{FF2B5EF4-FFF2-40B4-BE49-F238E27FC236}">
                <a16:creationId xmlns:a16="http://schemas.microsoft.com/office/drawing/2014/main" id="{4EA4D985-A645-D4D0-3605-95D32ECD5233}"/>
              </a:ext>
            </a:extLst>
          </p:cNvPr>
          <p:cNvPicPr>
            <a:picLocks noChangeAspect="1"/>
          </p:cNvPicPr>
          <p:nvPr/>
        </p:nvPicPr>
        <p:blipFill>
          <a:blip r:embed="rId18"/>
          <a:stretch>
            <a:fillRect/>
          </a:stretch>
        </p:blipFill>
        <p:spPr>
          <a:xfrm>
            <a:off x="10769015" y="2658514"/>
            <a:ext cx="2124371" cy="1343212"/>
          </a:xfrm>
          <a:prstGeom prst="rect">
            <a:avLst/>
          </a:prstGeom>
        </p:spPr>
      </p:pic>
      <p:pic>
        <p:nvPicPr>
          <p:cNvPr id="15" name="図 14">
            <a:extLst>
              <a:ext uri="{FF2B5EF4-FFF2-40B4-BE49-F238E27FC236}">
                <a16:creationId xmlns:a16="http://schemas.microsoft.com/office/drawing/2014/main" id="{62140DA8-C874-248F-BA58-7AE1463ACA1F}"/>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510836" y="2658514"/>
            <a:ext cx="1233017" cy="1642088"/>
          </a:xfrm>
          <a:prstGeom prst="rect">
            <a:avLst/>
          </a:prstGeom>
        </p:spPr>
      </p:pic>
      <p:sp>
        <p:nvSpPr>
          <p:cNvPr id="18" name="Google Shape;207;p4">
            <a:extLst>
              <a:ext uri="{FF2B5EF4-FFF2-40B4-BE49-F238E27FC236}">
                <a16:creationId xmlns:a16="http://schemas.microsoft.com/office/drawing/2014/main" id="{C4DE4F7A-0804-5DEF-E050-A72BC55386CB}"/>
              </a:ext>
            </a:extLst>
          </p:cNvPr>
          <p:cNvSpPr txBox="1"/>
          <p:nvPr/>
        </p:nvSpPr>
        <p:spPr>
          <a:xfrm>
            <a:off x="148529" y="218994"/>
            <a:ext cx="1214100" cy="30773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lt1"/>
                </a:solidFill>
                <a:latin typeface="Meiryo"/>
                <a:ea typeface="Meiryo"/>
                <a:cs typeface="Meiryo"/>
                <a:sym typeface="Meiryo"/>
              </a:rPr>
              <a:t>事例</a:t>
            </a:r>
            <a:endParaRPr sz="1400" b="0" i="0" u="none" strike="noStrike" cap="none" dirty="0">
              <a:solidFill>
                <a:schemeClr val="lt1"/>
              </a:solidFill>
              <a:latin typeface="Meiryo"/>
              <a:ea typeface="Meiryo"/>
              <a:cs typeface="Meiryo"/>
              <a:sym typeface="Meiryo"/>
            </a:endParaRPr>
          </a:p>
        </p:txBody>
      </p:sp>
      <p:sp>
        <p:nvSpPr>
          <p:cNvPr id="2" name="Google Shape;204;p4">
            <a:extLst>
              <a:ext uri="{FF2B5EF4-FFF2-40B4-BE49-F238E27FC236}">
                <a16:creationId xmlns:a16="http://schemas.microsoft.com/office/drawing/2014/main" id="{24DC3166-F236-A50C-8DB0-6F5FC4935670}"/>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4</a:t>
            </a:fld>
            <a:endParaRPr dirty="0"/>
          </a:p>
        </p:txBody>
      </p:sp>
    </p:spTree>
    <p:extLst>
      <p:ext uri="{BB962C8B-B14F-4D97-AF65-F5344CB8AC3E}">
        <p14:creationId xmlns:p14="http://schemas.microsoft.com/office/powerpoint/2010/main" val="1808000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0C0FE9-C50F-0257-3152-18D70ED73264}"/>
            </a:ext>
          </a:extLst>
        </p:cNvPr>
        <p:cNvGrpSpPr/>
        <p:nvPr/>
      </p:nvGrpSpPr>
      <p:grpSpPr>
        <a:xfrm>
          <a:off x="0" y="0"/>
          <a:ext cx="0" cy="0"/>
          <a:chOff x="0" y="0"/>
          <a:chExt cx="0" cy="0"/>
        </a:xfrm>
      </p:grpSpPr>
      <p:sp>
        <p:nvSpPr>
          <p:cNvPr id="35" name="Google Shape;1214;p47">
            <a:extLst>
              <a:ext uri="{FF2B5EF4-FFF2-40B4-BE49-F238E27FC236}">
                <a16:creationId xmlns:a16="http://schemas.microsoft.com/office/drawing/2014/main" id="{FA23813F-0044-3F61-859E-FDCA9BC0EF3B}"/>
              </a:ext>
            </a:extLst>
          </p:cNvPr>
          <p:cNvSpPr/>
          <p:nvPr/>
        </p:nvSpPr>
        <p:spPr>
          <a:xfrm>
            <a:off x="0" y="-33774"/>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33" name="Google Shape;160;p57">
            <a:extLst>
              <a:ext uri="{FF2B5EF4-FFF2-40B4-BE49-F238E27FC236}">
                <a16:creationId xmlns:a16="http://schemas.microsoft.com/office/drawing/2014/main" id="{B1269387-EAEC-8E8E-27AD-7D441C1F7AA1}"/>
              </a:ext>
            </a:extLst>
          </p:cNvPr>
          <p:cNvSpPr/>
          <p:nvPr/>
        </p:nvSpPr>
        <p:spPr>
          <a:xfrm>
            <a:off x="1390617" y="170017"/>
            <a:ext cx="102873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ja-JP" altLang="en-US" sz="2400" b="1" i="0" u="none" strike="noStrike" cap="none" dirty="0">
                <a:solidFill>
                  <a:schemeClr val="dk1"/>
                </a:solidFill>
                <a:latin typeface="Meiryo"/>
                <a:ea typeface="Meiryo"/>
                <a:cs typeface="Meiryo"/>
                <a:sym typeface="Meiryo"/>
              </a:rPr>
              <a:t>　企業の働き方改革や制度の記事</a:t>
            </a:r>
            <a:endParaRPr lang="ja-JP" altLang="en-US" sz="2400" b="1" i="0" u="none" strike="noStrike" cap="none" dirty="0">
              <a:solidFill>
                <a:srgbClr val="000000"/>
              </a:solidFill>
              <a:highlight>
                <a:srgbClr val="FFFFFF"/>
              </a:highlight>
              <a:latin typeface="Meiryo"/>
              <a:ea typeface="Meiryo"/>
              <a:cs typeface="Meiryo"/>
              <a:sym typeface="Meiryo"/>
            </a:endParaRPr>
          </a:p>
        </p:txBody>
      </p:sp>
      <p:pic>
        <p:nvPicPr>
          <p:cNvPr id="36" name="Google Shape;1216;p47">
            <a:extLst>
              <a:ext uri="{FF2B5EF4-FFF2-40B4-BE49-F238E27FC236}">
                <a16:creationId xmlns:a16="http://schemas.microsoft.com/office/drawing/2014/main" id="{5EC6809F-C8AA-4063-AF64-F35E9B07DD09}"/>
              </a:ext>
            </a:extLst>
          </p:cNvPr>
          <p:cNvPicPr preferRelativeResize="0"/>
          <p:nvPr/>
        </p:nvPicPr>
        <p:blipFill rotWithShape="1">
          <a:blip r:embed="rId3">
            <a:alphaModFix/>
          </a:blip>
          <a:srcRect/>
          <a:stretch/>
        </p:blipFill>
        <p:spPr>
          <a:xfrm>
            <a:off x="12340167" y="198288"/>
            <a:ext cx="927854" cy="412525"/>
          </a:xfrm>
          <a:prstGeom prst="rect">
            <a:avLst/>
          </a:prstGeom>
          <a:noFill/>
          <a:ln>
            <a:noFill/>
          </a:ln>
        </p:spPr>
      </p:pic>
      <p:sp>
        <p:nvSpPr>
          <p:cNvPr id="41" name="テキスト ボックス 40">
            <a:extLst>
              <a:ext uri="{FF2B5EF4-FFF2-40B4-BE49-F238E27FC236}">
                <a16:creationId xmlns:a16="http://schemas.microsoft.com/office/drawing/2014/main" id="{A205DFB4-7F79-F36D-9E03-BC5D01CE406E}"/>
              </a:ext>
            </a:extLst>
          </p:cNvPr>
          <p:cNvSpPr txBox="1"/>
          <p:nvPr/>
        </p:nvSpPr>
        <p:spPr>
          <a:xfrm>
            <a:off x="4183181" y="2112258"/>
            <a:ext cx="2730361"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000">
                <a:solidFill>
                  <a:srgbClr val="333333"/>
                </a:solidFill>
                <a:effectLst/>
                <a:latin typeface="メイリオ" panose="020B0604030504040204" pitchFamily="50" charset="-128"/>
                <a:ea typeface="メイリオ" panose="020B0604030504040204" pitchFamily="50" charset="-128"/>
              </a:defRPr>
            </a:lvl1pPr>
          </a:lstStyle>
          <a:p>
            <a:r>
              <a:rPr lang="ja-JP" altLang="en-US" sz="1100" dirty="0"/>
              <a:t>勤務時間が原則</a:t>
            </a:r>
            <a:r>
              <a:rPr lang="en-US" altLang="ja-JP" sz="1100" dirty="0"/>
              <a:t>8:00〜20:00</a:t>
            </a:r>
            <a:r>
              <a:rPr lang="ja-JP" altLang="en-US" sz="1100" dirty="0"/>
              <a:t>で</a:t>
            </a:r>
            <a:endParaRPr lang="en-US" altLang="ja-JP" sz="1100" dirty="0"/>
          </a:p>
          <a:p>
            <a:r>
              <a:rPr lang="ja-JP" altLang="en-US" sz="1100" dirty="0"/>
              <a:t>転勤がない「地域社員制度」</a:t>
            </a:r>
          </a:p>
        </p:txBody>
      </p:sp>
      <p:sp>
        <p:nvSpPr>
          <p:cNvPr id="50" name="Google Shape;207;p4">
            <a:extLst>
              <a:ext uri="{FF2B5EF4-FFF2-40B4-BE49-F238E27FC236}">
                <a16:creationId xmlns:a16="http://schemas.microsoft.com/office/drawing/2014/main" id="{E81A435A-8C93-EA58-8362-368E6659DBDC}"/>
              </a:ext>
            </a:extLst>
          </p:cNvPr>
          <p:cNvSpPr txBox="1"/>
          <p:nvPr/>
        </p:nvSpPr>
        <p:spPr>
          <a:xfrm>
            <a:off x="551991" y="1661868"/>
            <a:ext cx="2895285"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a:solidFill>
                  <a:schemeClr val="tx1"/>
                </a:solidFill>
                <a:latin typeface="Meiryo"/>
                <a:ea typeface="Meiryo"/>
                <a:cs typeface="Meiryo"/>
              </a:defRPr>
            </a:lvl1pPr>
          </a:lstStyle>
          <a:p>
            <a:r>
              <a:rPr lang="ja-JP" altLang="en-US" dirty="0">
                <a:hlinkClick r:id="rId4">
                  <a:extLst>
                    <a:ext uri="{A12FA001-AC4F-418D-AE19-62706E023703}">
                      <ahyp:hlinkClr xmlns:ahyp="http://schemas.microsoft.com/office/drawing/2018/hyperlinkcolor" val="tx"/>
                    </a:ext>
                  </a:extLst>
                </a:hlinkClick>
              </a:rPr>
              <a:t>株式会社ナレッジソサエティ様</a:t>
            </a:r>
            <a:endParaRPr lang="en-US" altLang="ja-JP" dirty="0"/>
          </a:p>
        </p:txBody>
      </p:sp>
      <p:sp>
        <p:nvSpPr>
          <p:cNvPr id="52" name="Google Shape;207;p4">
            <a:extLst>
              <a:ext uri="{FF2B5EF4-FFF2-40B4-BE49-F238E27FC236}">
                <a16:creationId xmlns:a16="http://schemas.microsoft.com/office/drawing/2014/main" id="{824BA318-813C-48C5-ED0F-BB137B999B0E}"/>
              </a:ext>
            </a:extLst>
          </p:cNvPr>
          <p:cNvSpPr txBox="1"/>
          <p:nvPr/>
        </p:nvSpPr>
        <p:spPr>
          <a:xfrm>
            <a:off x="4049829" y="1656606"/>
            <a:ext cx="273036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a:solidFill>
                  <a:schemeClr val="tx1"/>
                </a:solidFill>
                <a:latin typeface="Meiryo"/>
                <a:ea typeface="Meiryo"/>
                <a:cs typeface="Meiryo"/>
              </a:defRPr>
            </a:lvl1pPr>
          </a:lstStyle>
          <a:p>
            <a:r>
              <a:rPr lang="ja-JP" altLang="en-US" dirty="0">
                <a:hlinkClick r:id="rId5">
                  <a:extLst>
                    <a:ext uri="{A12FA001-AC4F-418D-AE19-62706E023703}">
                      <ahyp:hlinkClr xmlns:ahyp="http://schemas.microsoft.com/office/drawing/2018/hyperlinkcolor" val="tx"/>
                    </a:ext>
                  </a:extLst>
                </a:hlinkClick>
              </a:rPr>
              <a:t>日本マクドナルド株式会社様</a:t>
            </a:r>
            <a:endParaRPr lang="en-US" altLang="ja-JP" dirty="0"/>
          </a:p>
        </p:txBody>
      </p:sp>
      <p:sp>
        <p:nvSpPr>
          <p:cNvPr id="53" name="Google Shape;207;p4">
            <a:extLst>
              <a:ext uri="{FF2B5EF4-FFF2-40B4-BE49-F238E27FC236}">
                <a16:creationId xmlns:a16="http://schemas.microsoft.com/office/drawing/2014/main" id="{53BFEC66-DE51-7AF0-B2EC-6817FB37BFEC}"/>
              </a:ext>
            </a:extLst>
          </p:cNvPr>
          <p:cNvSpPr txBox="1"/>
          <p:nvPr/>
        </p:nvSpPr>
        <p:spPr>
          <a:xfrm>
            <a:off x="7422028" y="1656434"/>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algn="ctr"/>
            <a:r>
              <a:rPr lang="ja-JP" altLang="en-US" dirty="0">
                <a:solidFill>
                  <a:schemeClr val="tx1"/>
                </a:solidFill>
                <a:latin typeface="メイリオ" panose="020B0604030504040204" pitchFamily="50" charset="-128"/>
                <a:ea typeface="メイリオ" panose="020B0604030504040204" pitchFamily="50" charset="-128"/>
                <a:hlinkClick r:id="rId6">
                  <a:extLst>
                    <a:ext uri="{A12FA001-AC4F-418D-AE19-62706E023703}">
                      <ahyp:hlinkClr xmlns:ahyp="http://schemas.microsoft.com/office/drawing/2018/hyperlinkcolor" val="tx"/>
                    </a:ext>
                  </a:extLst>
                </a:hlinkClick>
              </a:rPr>
              <a:t>株式会社桃栗柿屋様</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55" name="Google Shape;207;p4">
            <a:extLst>
              <a:ext uri="{FF2B5EF4-FFF2-40B4-BE49-F238E27FC236}">
                <a16:creationId xmlns:a16="http://schemas.microsoft.com/office/drawing/2014/main" id="{2006496C-89E3-2ABE-5DBA-DCB774E5BFC7}"/>
              </a:ext>
            </a:extLst>
          </p:cNvPr>
          <p:cNvSpPr txBox="1"/>
          <p:nvPr/>
        </p:nvSpPr>
        <p:spPr>
          <a:xfrm>
            <a:off x="10469292" y="1656434"/>
            <a:ext cx="241725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pPr algn="ctr"/>
            <a:r>
              <a:rPr lang="ja-JP" altLang="en-US" sz="1400" b="0" i="0" dirty="0">
                <a:solidFill>
                  <a:schemeClr val="tx1"/>
                </a:solidFill>
                <a:effectLst/>
                <a:latin typeface="メイリオ" panose="020B0604030504040204" pitchFamily="50" charset="-128"/>
                <a:ea typeface="メイリオ" panose="020B0604030504040204" pitchFamily="50" charset="-128"/>
                <a:hlinkClick r:id="rId7">
                  <a:extLst>
                    <a:ext uri="{A12FA001-AC4F-418D-AE19-62706E023703}">
                      <ahyp:hlinkClr xmlns:ahyp="http://schemas.microsoft.com/office/drawing/2018/hyperlinkcolor" val="tx"/>
                    </a:ext>
                  </a:extLst>
                </a:hlinkClick>
              </a:rPr>
              <a:t>アイグッズ株式会社様</a:t>
            </a:r>
            <a:endParaRPr lang="en-US" altLang="ja-JP" sz="1400" b="0" i="0" dirty="0">
              <a:solidFill>
                <a:schemeClr val="tx1"/>
              </a:solidFill>
              <a:effectLst/>
              <a:latin typeface="メイリオ" panose="020B0604030504040204" pitchFamily="50" charset="-128"/>
              <a:ea typeface="メイリオ" panose="020B0604030504040204" pitchFamily="50" charset="-128"/>
            </a:endParaRPr>
          </a:p>
        </p:txBody>
      </p:sp>
      <p:sp>
        <p:nvSpPr>
          <p:cNvPr id="59" name="Google Shape;45;p54">
            <a:extLst>
              <a:ext uri="{FF2B5EF4-FFF2-40B4-BE49-F238E27FC236}">
                <a16:creationId xmlns:a16="http://schemas.microsoft.com/office/drawing/2014/main" id="{F3CAEE87-E313-B0E7-7840-2991E84427E3}"/>
              </a:ext>
            </a:extLst>
          </p:cNvPr>
          <p:cNvSpPr txBox="1"/>
          <p:nvPr/>
        </p:nvSpPr>
        <p:spPr>
          <a:xfrm>
            <a:off x="634454" y="1018760"/>
            <a:ext cx="12175629" cy="440505"/>
          </a:xfrm>
          <a:prstGeom prst="rect">
            <a:avLst/>
          </a:prstGeom>
          <a:noFill/>
          <a:ln>
            <a:noFill/>
          </a:ln>
        </p:spPr>
        <p:txBody>
          <a:bodyPr spcFirstLastPara="1" wrap="square" lIns="0" tIns="9525" rIns="0" bIns="0" anchor="t" anchorCtr="0">
            <a:spAutoFit/>
          </a:bodyPr>
          <a:lstStyle/>
          <a:p>
            <a:pPr marL="12700" marR="0" lvl="0" indent="0" algn="l" rtl="0">
              <a:lnSpc>
                <a:spcPct val="100000"/>
              </a:lnSpc>
              <a:spcBef>
                <a:spcPts val="0"/>
              </a:spcBef>
              <a:spcAft>
                <a:spcPts val="0"/>
              </a:spcAft>
              <a:buClr>
                <a:srgbClr val="000000"/>
              </a:buClr>
              <a:buSzPts val="1400"/>
              <a:buFont typeface="Arial"/>
              <a:buNone/>
            </a:pPr>
            <a:r>
              <a:rPr lang="ja-JP" altLang="en-US" dirty="0">
                <a:solidFill>
                  <a:schemeClr val="tx1"/>
                </a:solidFill>
                <a:latin typeface="Meiryo"/>
                <a:ea typeface="Meiryo"/>
                <a:cs typeface="Meiryo"/>
                <a:sym typeface="Meiryo"/>
              </a:rPr>
              <a:t>ママが働きやすい環境づくりに取り組む企業のインタビュー記事も充実。週休が自由に選択できたり、産後の女性が働きやすいよう社内シッターを取り入れるなどさまざまな取り組みを紹介しています。</a:t>
            </a:r>
            <a:endParaRPr lang="en-US" altLang="ja-JP" dirty="0">
              <a:solidFill>
                <a:schemeClr val="tx1"/>
              </a:solidFill>
              <a:latin typeface="Meiryo"/>
              <a:ea typeface="Meiryo"/>
              <a:cs typeface="Meiryo"/>
              <a:sym typeface="Meiryo"/>
            </a:endParaRPr>
          </a:p>
        </p:txBody>
      </p:sp>
      <p:pic>
        <p:nvPicPr>
          <p:cNvPr id="3" name="図 2">
            <a:extLst>
              <a:ext uri="{FF2B5EF4-FFF2-40B4-BE49-F238E27FC236}">
                <a16:creationId xmlns:a16="http://schemas.microsoft.com/office/drawing/2014/main" id="{9D174D2E-8B32-1A76-5546-3005465E31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52375" y="2547600"/>
            <a:ext cx="2156557" cy="1445567"/>
          </a:xfrm>
          <a:prstGeom prst="rect">
            <a:avLst/>
          </a:prstGeom>
        </p:spPr>
      </p:pic>
      <p:sp>
        <p:nvSpPr>
          <p:cNvPr id="7" name="テキスト ボックス 6">
            <a:extLst>
              <a:ext uri="{FF2B5EF4-FFF2-40B4-BE49-F238E27FC236}">
                <a16:creationId xmlns:a16="http://schemas.microsoft.com/office/drawing/2014/main" id="{E3B515A3-4056-20F3-B17B-25937674D2B3}"/>
              </a:ext>
            </a:extLst>
          </p:cNvPr>
          <p:cNvSpPr txBox="1"/>
          <p:nvPr/>
        </p:nvSpPr>
        <p:spPr>
          <a:xfrm>
            <a:off x="7311193" y="2081741"/>
            <a:ext cx="2730360"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dirty="0"/>
              <a:t>すべての社員が週に</a:t>
            </a:r>
            <a:r>
              <a:rPr lang="en-US" altLang="ja-JP" dirty="0"/>
              <a:t>1</a:t>
            </a:r>
            <a:r>
              <a:rPr lang="ja-JP" altLang="en-US" dirty="0"/>
              <a:t>回、午後</a:t>
            </a:r>
            <a:r>
              <a:rPr lang="en-US" altLang="ja-JP" dirty="0"/>
              <a:t>3</a:t>
            </a:r>
            <a:r>
              <a:rPr lang="ja-JP" altLang="en-US" dirty="0"/>
              <a:t>時に業務を終了させて帰宅できる制度</a:t>
            </a:r>
          </a:p>
        </p:txBody>
      </p:sp>
      <p:pic>
        <p:nvPicPr>
          <p:cNvPr id="11" name="図 10">
            <a:extLst>
              <a:ext uri="{FF2B5EF4-FFF2-40B4-BE49-F238E27FC236}">
                <a16:creationId xmlns:a16="http://schemas.microsoft.com/office/drawing/2014/main" id="{CB8F0FD3-01D3-78AB-80E8-469E221A85F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646" y="2566674"/>
            <a:ext cx="2034449" cy="1518896"/>
          </a:xfrm>
          <a:prstGeom prst="rect">
            <a:avLst/>
          </a:prstGeom>
        </p:spPr>
      </p:pic>
      <p:sp>
        <p:nvSpPr>
          <p:cNvPr id="15" name="テキスト ボックス 14">
            <a:extLst>
              <a:ext uri="{FF2B5EF4-FFF2-40B4-BE49-F238E27FC236}">
                <a16:creationId xmlns:a16="http://schemas.microsoft.com/office/drawing/2014/main" id="{22C44142-1B5D-9B5B-1DA3-8ACC4F289FC3}"/>
              </a:ext>
            </a:extLst>
          </p:cNvPr>
          <p:cNvSpPr txBox="1"/>
          <p:nvPr/>
        </p:nvSpPr>
        <p:spPr>
          <a:xfrm>
            <a:off x="528334" y="2100130"/>
            <a:ext cx="2788726" cy="430887"/>
          </a:xfrm>
          <a:prstGeom prst="rect">
            <a:avLst/>
          </a:prstGeom>
          <a:noFill/>
        </p:spPr>
        <p:txBody>
          <a:bodyPr wrap="square" rtlCol="0">
            <a:spAutoFit/>
          </a:bodyPr>
          <a:lstStyle>
            <a:defPPr marR="0" lvl="0" algn="l" rtl="0">
              <a:lnSpc>
                <a:spcPct val="100000"/>
              </a:lnSpc>
              <a:spcBef>
                <a:spcPts val="0"/>
              </a:spcBef>
              <a:spcAft>
                <a:spcPts val="0"/>
              </a:spcAft>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dirty="0"/>
              <a:t>週休</a:t>
            </a:r>
            <a:r>
              <a:rPr lang="en-US" altLang="ja-JP" dirty="0"/>
              <a:t>3</a:t>
            </a:r>
            <a:r>
              <a:rPr lang="ja-JP" altLang="en-US" dirty="0"/>
              <a:t>日から週休</a:t>
            </a:r>
            <a:r>
              <a:rPr lang="en-US" altLang="ja-JP" dirty="0"/>
              <a:t>4.5</a:t>
            </a:r>
            <a:r>
              <a:rPr lang="ja-JP" altLang="en-US" dirty="0"/>
              <a:t>日まで、自由に休日を選択できる制度</a:t>
            </a:r>
          </a:p>
        </p:txBody>
      </p:sp>
      <p:pic>
        <p:nvPicPr>
          <p:cNvPr id="17" name="図 16">
            <a:extLst>
              <a:ext uri="{FF2B5EF4-FFF2-40B4-BE49-F238E27FC236}">
                <a16:creationId xmlns:a16="http://schemas.microsoft.com/office/drawing/2014/main" id="{9F153A4B-2467-3572-5C78-C671844822D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253233" y="2590276"/>
            <a:ext cx="2156557" cy="1432089"/>
          </a:xfrm>
          <a:prstGeom prst="rect">
            <a:avLst/>
          </a:prstGeom>
        </p:spPr>
      </p:pic>
      <p:sp>
        <p:nvSpPr>
          <p:cNvPr id="18" name="テキスト ボックス 17">
            <a:extLst>
              <a:ext uri="{FF2B5EF4-FFF2-40B4-BE49-F238E27FC236}">
                <a16:creationId xmlns:a16="http://schemas.microsoft.com/office/drawing/2014/main" id="{EE589CE2-EF97-5CA5-F9F7-52C02E33D9FE}"/>
              </a:ext>
            </a:extLst>
          </p:cNvPr>
          <p:cNvSpPr txBox="1"/>
          <p:nvPr/>
        </p:nvSpPr>
        <p:spPr>
          <a:xfrm>
            <a:off x="10556021" y="2047397"/>
            <a:ext cx="2337660"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dirty="0"/>
              <a:t>社内シッターを取り入れて、働きたい女性の産後の働き方を支える</a:t>
            </a:r>
          </a:p>
        </p:txBody>
      </p:sp>
      <p:pic>
        <p:nvPicPr>
          <p:cNvPr id="19" name="図 18">
            <a:extLst>
              <a:ext uri="{FF2B5EF4-FFF2-40B4-BE49-F238E27FC236}">
                <a16:creationId xmlns:a16="http://schemas.microsoft.com/office/drawing/2014/main" id="{934F569C-C6DC-AA30-BD9A-93B598262188}"/>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746773" y="2695861"/>
            <a:ext cx="2085748" cy="1280076"/>
          </a:xfrm>
          <a:prstGeom prst="rect">
            <a:avLst/>
          </a:prstGeom>
        </p:spPr>
      </p:pic>
      <p:sp>
        <p:nvSpPr>
          <p:cNvPr id="20" name="テキスト ボックス 19">
            <a:extLst>
              <a:ext uri="{FF2B5EF4-FFF2-40B4-BE49-F238E27FC236}">
                <a16:creationId xmlns:a16="http://schemas.microsoft.com/office/drawing/2014/main" id="{231E2E3E-64BB-CC26-4839-F684809AB9BF}"/>
              </a:ext>
            </a:extLst>
          </p:cNvPr>
          <p:cNvSpPr txBox="1"/>
          <p:nvPr/>
        </p:nvSpPr>
        <p:spPr>
          <a:xfrm>
            <a:off x="612018" y="4908662"/>
            <a:ext cx="2847302"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b="0" i="0" dirty="0">
                <a:solidFill>
                  <a:srgbClr val="333333"/>
                </a:solidFill>
                <a:effectLst/>
                <a:latin typeface="Hiragino Kaku Gothic ProN"/>
              </a:rPr>
              <a:t>職場環境の整備を進め、</a:t>
            </a:r>
            <a:r>
              <a:rPr lang="ja-JP" altLang="en-US" dirty="0"/>
              <a:t>アルバイト希望者が絶えないゴンチャの人気の秘密に迫る。</a:t>
            </a:r>
          </a:p>
        </p:txBody>
      </p:sp>
      <p:sp>
        <p:nvSpPr>
          <p:cNvPr id="21" name="Google Shape;207;p4">
            <a:extLst>
              <a:ext uri="{FF2B5EF4-FFF2-40B4-BE49-F238E27FC236}">
                <a16:creationId xmlns:a16="http://schemas.microsoft.com/office/drawing/2014/main" id="{083DBC29-0EEF-0D29-2AFF-4C5E38008935}"/>
              </a:ext>
            </a:extLst>
          </p:cNvPr>
          <p:cNvSpPr txBox="1"/>
          <p:nvPr/>
        </p:nvSpPr>
        <p:spPr>
          <a:xfrm>
            <a:off x="4042353" y="4517698"/>
            <a:ext cx="2895285"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a:solidFill>
                  <a:schemeClr val="tx1"/>
                </a:solidFill>
                <a:latin typeface="Meiryo"/>
                <a:ea typeface="Meiryo"/>
                <a:cs typeface="Meiryo"/>
              </a:defRPr>
            </a:lvl1pPr>
          </a:lstStyle>
          <a:p>
            <a:r>
              <a:rPr lang="ja-JP" altLang="en-US" dirty="0">
                <a:hlinkClick r:id="rId12">
                  <a:extLst>
                    <a:ext uri="{A12FA001-AC4F-418D-AE19-62706E023703}">
                      <ahyp:hlinkClr xmlns:ahyp="http://schemas.microsoft.com/office/drawing/2018/hyperlinkcolor" val="tx"/>
                    </a:ext>
                  </a:extLst>
                </a:hlinkClick>
              </a:rPr>
              <a:t>株式会社サカワ様</a:t>
            </a:r>
            <a:endParaRPr lang="en-US" altLang="ja-JP" dirty="0"/>
          </a:p>
        </p:txBody>
      </p:sp>
      <p:sp>
        <p:nvSpPr>
          <p:cNvPr id="22" name="Google Shape;207;p4">
            <a:extLst>
              <a:ext uri="{FF2B5EF4-FFF2-40B4-BE49-F238E27FC236}">
                <a16:creationId xmlns:a16="http://schemas.microsoft.com/office/drawing/2014/main" id="{D9AFD830-A905-890E-2D4A-92D32F06C260}"/>
              </a:ext>
            </a:extLst>
          </p:cNvPr>
          <p:cNvSpPr txBox="1"/>
          <p:nvPr/>
        </p:nvSpPr>
        <p:spPr>
          <a:xfrm>
            <a:off x="660676" y="4517698"/>
            <a:ext cx="2730360"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L="0" indent="0" algn="ctr">
              <a:buSzPts val="1400"/>
              <a:buNone/>
              <a:defRPr>
                <a:solidFill>
                  <a:schemeClr val="tx1"/>
                </a:solidFill>
                <a:latin typeface="Meiryo"/>
                <a:ea typeface="Meiryo"/>
                <a:cs typeface="Meiryo"/>
              </a:defRPr>
            </a:lvl1pPr>
          </a:lstStyle>
          <a:p>
            <a:r>
              <a:rPr lang="ja-JP" altLang="en-US" dirty="0">
                <a:hlinkClick r:id="rId13">
                  <a:extLst>
                    <a:ext uri="{A12FA001-AC4F-418D-AE19-62706E023703}">
                      <ahyp:hlinkClr xmlns:ahyp="http://schemas.microsoft.com/office/drawing/2018/hyperlinkcolor" val="tx"/>
                    </a:ext>
                  </a:extLst>
                </a:hlinkClick>
              </a:rPr>
              <a:t>株式会社ゴンチャジャパン様</a:t>
            </a:r>
            <a:endParaRPr lang="en-US" altLang="ja-JP" dirty="0"/>
          </a:p>
        </p:txBody>
      </p:sp>
      <p:sp>
        <p:nvSpPr>
          <p:cNvPr id="23" name="Google Shape;207;p4">
            <a:extLst>
              <a:ext uri="{FF2B5EF4-FFF2-40B4-BE49-F238E27FC236}">
                <a16:creationId xmlns:a16="http://schemas.microsoft.com/office/drawing/2014/main" id="{F6CFF5DE-3018-C349-E37C-644841C21202}"/>
              </a:ext>
            </a:extLst>
          </p:cNvPr>
          <p:cNvSpPr txBox="1"/>
          <p:nvPr/>
        </p:nvSpPr>
        <p:spPr>
          <a:xfrm>
            <a:off x="7411174" y="4514377"/>
            <a:ext cx="2438957"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r>
              <a:rPr lang="en-US" altLang="ja-JP" b="0" i="0" dirty="0">
                <a:solidFill>
                  <a:schemeClr val="tx1"/>
                </a:solidFill>
                <a:effectLst/>
                <a:latin typeface="メイリオ" panose="020B0604030504040204" pitchFamily="50" charset="-128"/>
                <a:ea typeface="メイリオ" panose="020B0604030504040204" pitchFamily="50" charset="-128"/>
                <a:hlinkClick r:id="rId14">
                  <a:extLst>
                    <a:ext uri="{A12FA001-AC4F-418D-AE19-62706E023703}">
                      <ahyp:hlinkClr xmlns:ahyp="http://schemas.microsoft.com/office/drawing/2018/hyperlinkcolor" val="tx"/>
                    </a:ext>
                  </a:extLst>
                </a:hlinkClick>
              </a:rPr>
              <a:t>KIGURUMI.BIZ </a:t>
            </a:r>
            <a:r>
              <a:rPr lang="ja-JP" altLang="en-US" b="0" i="0" dirty="0">
                <a:solidFill>
                  <a:schemeClr val="tx1"/>
                </a:solidFill>
                <a:effectLst/>
                <a:latin typeface="メイリオ" panose="020B0604030504040204" pitchFamily="50" charset="-128"/>
                <a:ea typeface="メイリオ" panose="020B0604030504040204" pitchFamily="50" charset="-128"/>
                <a:hlinkClick r:id="rId14">
                  <a:extLst>
                    <a:ext uri="{A12FA001-AC4F-418D-AE19-62706E023703}">
                      <ahyp:hlinkClr xmlns:ahyp="http://schemas.microsoft.com/office/drawing/2018/hyperlinkcolor" val="tx"/>
                    </a:ext>
                  </a:extLst>
                </a:hlinkClick>
              </a:rPr>
              <a:t>株式会社</a:t>
            </a:r>
            <a:r>
              <a:rPr lang="ja-JP" altLang="en-US" dirty="0">
                <a:solidFill>
                  <a:schemeClr val="tx1"/>
                </a:solidFill>
                <a:latin typeface="メイリオ" panose="020B0604030504040204" pitchFamily="50" charset="-128"/>
                <a:ea typeface="メイリオ" panose="020B0604030504040204" pitchFamily="50" charset="-128"/>
                <a:hlinkClick r:id="rId14">
                  <a:extLst>
                    <a:ext uri="{A12FA001-AC4F-418D-AE19-62706E023703}">
                      <ahyp:hlinkClr xmlns:ahyp="http://schemas.microsoft.com/office/drawing/2018/hyperlinkcolor" val="tx"/>
                    </a:ext>
                  </a:extLst>
                </a:hlinkClick>
              </a:rPr>
              <a:t>様</a:t>
            </a:r>
            <a:endParaRPr lang="en-US" altLang="ja-JP" dirty="0">
              <a:solidFill>
                <a:schemeClr val="tx1"/>
              </a:solidFill>
              <a:latin typeface="メイリオ" panose="020B0604030504040204" pitchFamily="50" charset="-128"/>
              <a:ea typeface="メイリオ" panose="020B0604030504040204" pitchFamily="50" charset="-128"/>
            </a:endParaRPr>
          </a:p>
        </p:txBody>
      </p:sp>
      <p:sp>
        <p:nvSpPr>
          <p:cNvPr id="24" name="Google Shape;207;p4">
            <a:extLst>
              <a:ext uri="{FF2B5EF4-FFF2-40B4-BE49-F238E27FC236}">
                <a16:creationId xmlns:a16="http://schemas.microsoft.com/office/drawing/2014/main" id="{05D2CC0F-DC34-C6DF-8D78-A7ED45ED9BD6}"/>
              </a:ext>
            </a:extLst>
          </p:cNvPr>
          <p:cNvSpPr txBox="1"/>
          <p:nvPr/>
        </p:nvSpPr>
        <p:spPr>
          <a:xfrm>
            <a:off x="10455583" y="4514377"/>
            <a:ext cx="2538535" cy="307736"/>
          </a:xfrm>
          <a:prstGeom prst="rect">
            <a:avLst/>
          </a:prstGeom>
          <a:solidFill>
            <a:schemeClr val="accent4">
              <a:lumMod val="60000"/>
              <a:lumOff val="40000"/>
            </a:schemeClr>
          </a:solidFill>
          <a:ln>
            <a:noFill/>
          </a:ln>
        </p:spPr>
        <p:txBody>
          <a:bodyPr spcFirstLastPara="1" wrap="square" lIns="91425" tIns="45700" rIns="91425" bIns="45700" anchor="t" anchorCtr="0">
            <a:spAutoFit/>
          </a:bodyPr>
          <a:lstStyle/>
          <a:p>
            <a:r>
              <a:rPr lang="ja-JP" altLang="en-US" sz="1400" b="0" i="0" spc="-150" dirty="0">
                <a:solidFill>
                  <a:schemeClr val="tx1"/>
                </a:solidFill>
                <a:effectLst/>
                <a:latin typeface="メイリオ" panose="020B0604030504040204" pitchFamily="50" charset="-128"/>
                <a:ea typeface="メイリオ" panose="020B0604030504040204" pitchFamily="50" charset="-128"/>
                <a:hlinkClick r:id="rId15">
                  <a:extLst>
                    <a:ext uri="{A12FA001-AC4F-418D-AE19-62706E023703}">
                      <ahyp:hlinkClr xmlns:ahyp="http://schemas.microsoft.com/office/drawing/2018/hyperlinkcolor" val="tx"/>
                    </a:ext>
                  </a:extLst>
                </a:hlinkClick>
              </a:rPr>
              <a:t>学生服リユース</a:t>
            </a:r>
            <a:r>
              <a:rPr lang="en-US" altLang="ja-JP" sz="1400" b="0" i="0" dirty="0">
                <a:solidFill>
                  <a:schemeClr val="tx1"/>
                </a:solidFill>
                <a:effectLst/>
                <a:latin typeface="メイリオ" panose="020B0604030504040204" pitchFamily="50" charset="-128"/>
                <a:ea typeface="メイリオ" panose="020B0604030504040204" pitchFamily="50" charset="-128"/>
                <a:hlinkClick r:id="rId15">
                  <a:extLst>
                    <a:ext uri="{A12FA001-AC4F-418D-AE19-62706E023703}">
                      <ahyp:hlinkClr xmlns:ahyp="http://schemas.microsoft.com/office/drawing/2018/hyperlinkcolor" val="tx"/>
                    </a:ext>
                  </a:extLst>
                </a:hlinkClick>
              </a:rPr>
              <a:t>shop</a:t>
            </a:r>
            <a:r>
              <a:rPr lang="ja-JP" altLang="en-US" sz="1400" b="0" i="0" spc="-150" dirty="0">
                <a:solidFill>
                  <a:schemeClr val="tx1"/>
                </a:solidFill>
                <a:effectLst/>
                <a:latin typeface="メイリオ" panose="020B0604030504040204" pitchFamily="50" charset="-128"/>
                <a:ea typeface="メイリオ" panose="020B0604030504040204" pitchFamily="50" charset="-128"/>
                <a:hlinkClick r:id="rId15">
                  <a:extLst>
                    <a:ext uri="{A12FA001-AC4F-418D-AE19-62706E023703}">
                      <ahyp:hlinkClr xmlns:ahyp="http://schemas.microsoft.com/office/drawing/2018/hyperlinkcolor" val="tx"/>
                    </a:ext>
                  </a:extLst>
                </a:hlinkClick>
              </a:rPr>
              <a:t>さくらや様</a:t>
            </a:r>
            <a:endParaRPr lang="en-US" altLang="ja-JP" sz="1400" b="0" i="0" spc="-150" dirty="0">
              <a:solidFill>
                <a:schemeClr val="tx1"/>
              </a:solidFill>
              <a:effectLst/>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94426DA2-4F21-1ED1-1315-10BAD6AA71DE}"/>
              </a:ext>
            </a:extLst>
          </p:cNvPr>
          <p:cNvSpPr txBox="1"/>
          <p:nvPr/>
        </p:nvSpPr>
        <p:spPr>
          <a:xfrm>
            <a:off x="7289486" y="4943006"/>
            <a:ext cx="2730360"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b="0" i="0" dirty="0">
                <a:solidFill>
                  <a:srgbClr val="333333"/>
                </a:solidFill>
                <a:effectLst/>
                <a:latin typeface="Hiragino Kaku Gothic ProN"/>
              </a:rPr>
              <a:t>女性従業員が</a:t>
            </a:r>
            <a:r>
              <a:rPr lang="en-US" altLang="ja-JP" b="0" i="0" dirty="0">
                <a:solidFill>
                  <a:srgbClr val="333333"/>
                </a:solidFill>
                <a:effectLst/>
                <a:latin typeface="Hiragino Kaku Gothic ProN"/>
              </a:rPr>
              <a:t>9</a:t>
            </a:r>
            <a:r>
              <a:rPr lang="ja-JP" altLang="en-US" b="0" i="0" dirty="0">
                <a:solidFill>
                  <a:srgbClr val="333333"/>
                </a:solidFill>
                <a:effectLst/>
                <a:latin typeface="Hiragino Kaku Gothic ProN"/>
              </a:rPr>
              <a:t>割を占める職場。長時間労働からの脱却を果たした働き方改革。</a:t>
            </a:r>
            <a:endParaRPr lang="ja-JP" altLang="en-US" dirty="0"/>
          </a:p>
        </p:txBody>
      </p:sp>
      <p:sp>
        <p:nvSpPr>
          <p:cNvPr id="28" name="テキスト ボックス 27">
            <a:extLst>
              <a:ext uri="{FF2B5EF4-FFF2-40B4-BE49-F238E27FC236}">
                <a16:creationId xmlns:a16="http://schemas.microsoft.com/office/drawing/2014/main" id="{1131A056-23B9-79F7-7768-D9C16F0BA674}"/>
              </a:ext>
            </a:extLst>
          </p:cNvPr>
          <p:cNvSpPr txBox="1"/>
          <p:nvPr/>
        </p:nvSpPr>
        <p:spPr>
          <a:xfrm>
            <a:off x="4095633" y="4864519"/>
            <a:ext cx="2788726" cy="430887"/>
          </a:xfrm>
          <a:prstGeom prst="rect">
            <a:avLst/>
          </a:prstGeom>
          <a:noFill/>
        </p:spPr>
        <p:txBody>
          <a:bodyPr wrap="square" rtlCol="0">
            <a:spAutoFit/>
          </a:bodyPr>
          <a:lstStyle>
            <a:defPPr marR="0" lvl="0" algn="l" rtl="0">
              <a:lnSpc>
                <a:spcPct val="100000"/>
              </a:lnSpc>
              <a:spcBef>
                <a:spcPts val="0"/>
              </a:spcBef>
              <a:spcAft>
                <a:spcPts val="0"/>
              </a:spcAft>
            </a:defPPr>
            <a:lvl1pPr>
              <a:defRPr sz="1100">
                <a:solidFill>
                  <a:srgbClr val="333333"/>
                </a:solidFill>
                <a:effectLst/>
                <a:latin typeface="メイリオ" panose="020B0604030504040204" pitchFamily="50" charset="-128"/>
                <a:ea typeface="メイリオ" panose="020B0604030504040204" pitchFamily="50" charset="-128"/>
              </a:defRPr>
            </a:lvl1pPr>
          </a:lstStyle>
          <a:p>
            <a:r>
              <a:rPr lang="ja-JP" altLang="en-US" b="0" i="0" dirty="0">
                <a:solidFill>
                  <a:srgbClr val="333333"/>
                </a:solidFill>
                <a:effectLst/>
                <a:latin typeface="Hiragino Kaku Gothic ProN"/>
              </a:rPr>
              <a:t>月</a:t>
            </a:r>
            <a:r>
              <a:rPr lang="en-US" altLang="ja-JP" b="0" i="0" dirty="0">
                <a:solidFill>
                  <a:srgbClr val="333333"/>
                </a:solidFill>
                <a:effectLst/>
                <a:latin typeface="Hiragino Kaku Gothic ProN"/>
              </a:rPr>
              <a:t>1</a:t>
            </a:r>
            <a:r>
              <a:rPr lang="ja-JP" altLang="en-US" b="0" i="0" dirty="0">
                <a:solidFill>
                  <a:srgbClr val="333333"/>
                </a:solidFill>
                <a:effectLst/>
                <a:latin typeface="Hiragino Kaku Gothic ProN"/>
              </a:rPr>
              <a:t>回、週休</a:t>
            </a:r>
            <a:r>
              <a:rPr lang="en-US" altLang="ja-JP" b="0" i="0" dirty="0">
                <a:solidFill>
                  <a:srgbClr val="333333"/>
                </a:solidFill>
                <a:effectLst/>
                <a:latin typeface="Hiragino Kaku Gothic ProN"/>
              </a:rPr>
              <a:t>3</a:t>
            </a:r>
            <a:r>
              <a:rPr lang="ja-JP" altLang="en-US" b="0" i="0" dirty="0">
                <a:solidFill>
                  <a:srgbClr val="333333"/>
                </a:solidFill>
                <a:effectLst/>
                <a:latin typeface="Hiragino Kaku Gothic ProN"/>
              </a:rPr>
              <a:t>日制を導入し、年休は約</a:t>
            </a:r>
            <a:r>
              <a:rPr lang="en-US" altLang="ja-JP" b="0" i="0" dirty="0">
                <a:solidFill>
                  <a:srgbClr val="333333"/>
                </a:solidFill>
                <a:effectLst/>
                <a:latin typeface="Hiragino Kaku Gothic ProN"/>
              </a:rPr>
              <a:t>135</a:t>
            </a:r>
            <a:r>
              <a:rPr lang="ja-JP" altLang="en-US" b="0" i="0" dirty="0">
                <a:solidFill>
                  <a:srgbClr val="333333"/>
                </a:solidFill>
                <a:effectLst/>
                <a:latin typeface="Hiragino Kaku Gothic ProN"/>
              </a:rPr>
              <a:t>日を確保するなど働き方改革を実施。</a:t>
            </a:r>
            <a:endParaRPr lang="ja-JP" altLang="en-US" dirty="0"/>
          </a:p>
        </p:txBody>
      </p:sp>
      <p:sp>
        <p:nvSpPr>
          <p:cNvPr id="30" name="テキスト ボックス 29">
            <a:extLst>
              <a:ext uri="{FF2B5EF4-FFF2-40B4-BE49-F238E27FC236}">
                <a16:creationId xmlns:a16="http://schemas.microsoft.com/office/drawing/2014/main" id="{7AB90F07-D56F-7616-870F-5E858623EB52}"/>
              </a:ext>
            </a:extLst>
          </p:cNvPr>
          <p:cNvSpPr txBox="1"/>
          <p:nvPr/>
        </p:nvSpPr>
        <p:spPr>
          <a:xfrm>
            <a:off x="10534314" y="4908662"/>
            <a:ext cx="2337660" cy="430887"/>
          </a:xfrm>
          <a:prstGeom prst="rect">
            <a:avLst/>
          </a:prstGeom>
          <a:noFill/>
        </p:spPr>
        <p:txBody>
          <a:bodyPr wrap="square" rtlCol="0">
            <a:spAutoFit/>
          </a:bodyPr>
          <a:lstStyle>
            <a:defPPr marR="0" lvl="0" algn="l" rtl="0">
              <a:lnSpc>
                <a:spcPct val="100000"/>
              </a:lnSpc>
              <a:spcBef>
                <a:spcPts val="0"/>
              </a:spcBef>
              <a:spcAft>
                <a:spcPts val="0"/>
              </a:spcAft>
              <a:defRPr/>
            </a:defPPr>
            <a:lvl1pPr>
              <a:defRPr sz="1100">
                <a:solidFill>
                  <a:srgbClr val="333333"/>
                </a:solidFill>
                <a:effectLst/>
                <a:latin typeface="Hiragino Kaku Gothic ProN"/>
                <a:ea typeface="メイリオ" panose="020B0604030504040204" pitchFamily="50" charset="-128"/>
              </a:defRPr>
            </a:lvl1pPr>
          </a:lstStyle>
          <a:p>
            <a:r>
              <a:rPr lang="ja-JP" altLang="en-US" dirty="0"/>
              <a:t>「</a:t>
            </a:r>
            <a:r>
              <a:rPr lang="en-US" altLang="ja-JP" dirty="0"/>
              <a:t>10</a:t>
            </a:r>
            <a:r>
              <a:rPr lang="ja-JP" altLang="en-US" dirty="0"/>
              <a:t>～</a:t>
            </a:r>
            <a:r>
              <a:rPr lang="en-US" altLang="ja-JP" dirty="0"/>
              <a:t>15</a:t>
            </a:r>
            <a:r>
              <a:rPr lang="ja-JP" altLang="en-US" dirty="0"/>
              <a:t>時の短時間営業」子ども優先の働き方を実施。</a:t>
            </a:r>
          </a:p>
        </p:txBody>
      </p:sp>
      <p:pic>
        <p:nvPicPr>
          <p:cNvPr id="4" name="図 3">
            <a:extLst>
              <a:ext uri="{FF2B5EF4-FFF2-40B4-BE49-F238E27FC236}">
                <a16:creationId xmlns:a16="http://schemas.microsoft.com/office/drawing/2014/main" id="{6302DF53-C981-5F35-7BFB-617CEF1282B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466015" y="5423356"/>
            <a:ext cx="2020305" cy="1247365"/>
          </a:xfrm>
          <a:prstGeom prst="rect">
            <a:avLst/>
          </a:prstGeom>
        </p:spPr>
      </p:pic>
      <p:pic>
        <p:nvPicPr>
          <p:cNvPr id="6" name="図 5">
            <a:extLst>
              <a:ext uri="{FF2B5EF4-FFF2-40B4-BE49-F238E27FC236}">
                <a16:creationId xmlns:a16="http://schemas.microsoft.com/office/drawing/2014/main" id="{C6F11BBE-4077-6105-4766-C030A90230F4}"/>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1087190" y="5428334"/>
            <a:ext cx="1877332" cy="1237407"/>
          </a:xfrm>
          <a:prstGeom prst="rect">
            <a:avLst/>
          </a:prstGeom>
        </p:spPr>
      </p:pic>
      <p:pic>
        <p:nvPicPr>
          <p:cNvPr id="9" name="図 8">
            <a:extLst>
              <a:ext uri="{FF2B5EF4-FFF2-40B4-BE49-F238E27FC236}">
                <a16:creationId xmlns:a16="http://schemas.microsoft.com/office/drawing/2014/main" id="{DAFE1D41-6768-49D9-5BEC-50994080C1A3}"/>
              </a:ext>
            </a:extLst>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7437783" y="5427939"/>
            <a:ext cx="2125047" cy="1290419"/>
          </a:xfrm>
          <a:prstGeom prst="rect">
            <a:avLst/>
          </a:prstGeom>
        </p:spPr>
      </p:pic>
      <p:pic>
        <p:nvPicPr>
          <p:cNvPr id="12" name="図 11">
            <a:extLst>
              <a:ext uri="{FF2B5EF4-FFF2-40B4-BE49-F238E27FC236}">
                <a16:creationId xmlns:a16="http://schemas.microsoft.com/office/drawing/2014/main" id="{CF41D7E4-8D21-9BE6-5C95-1F98A4BE38A9}"/>
              </a:ext>
            </a:extLst>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10688484" y="5427779"/>
            <a:ext cx="2144037" cy="1326680"/>
          </a:xfrm>
          <a:prstGeom prst="rect">
            <a:avLst/>
          </a:prstGeom>
        </p:spPr>
      </p:pic>
      <p:sp>
        <p:nvSpPr>
          <p:cNvPr id="13" name="Google Shape;207;p4">
            <a:extLst>
              <a:ext uri="{FF2B5EF4-FFF2-40B4-BE49-F238E27FC236}">
                <a16:creationId xmlns:a16="http://schemas.microsoft.com/office/drawing/2014/main" id="{D65C4984-5EFD-8004-73AF-887E46A82731}"/>
              </a:ext>
            </a:extLst>
          </p:cNvPr>
          <p:cNvSpPr txBox="1"/>
          <p:nvPr/>
        </p:nvSpPr>
        <p:spPr>
          <a:xfrm>
            <a:off x="176517" y="194566"/>
            <a:ext cx="1214100" cy="307736"/>
          </a:xfrm>
          <a:prstGeom prst="rect">
            <a:avLst/>
          </a:prstGeom>
          <a:solidFill>
            <a:srgbClr val="00206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ja-JP" altLang="en-US" sz="1400" b="0" i="0" u="none" strike="noStrike" cap="none" dirty="0">
                <a:solidFill>
                  <a:schemeClr val="lt1"/>
                </a:solidFill>
                <a:latin typeface="Meiryo"/>
                <a:ea typeface="Meiryo"/>
                <a:cs typeface="Meiryo"/>
                <a:sym typeface="Meiryo"/>
              </a:rPr>
              <a:t>事例</a:t>
            </a:r>
            <a:endParaRPr sz="1400" b="0" i="0" u="none" strike="noStrike" cap="none" dirty="0">
              <a:solidFill>
                <a:schemeClr val="lt1"/>
              </a:solidFill>
              <a:latin typeface="Meiryo"/>
              <a:ea typeface="Meiryo"/>
              <a:cs typeface="Meiryo"/>
              <a:sym typeface="Meiryo"/>
            </a:endParaRPr>
          </a:p>
        </p:txBody>
      </p:sp>
      <p:sp>
        <p:nvSpPr>
          <p:cNvPr id="2" name="Google Shape;204;p4">
            <a:extLst>
              <a:ext uri="{FF2B5EF4-FFF2-40B4-BE49-F238E27FC236}">
                <a16:creationId xmlns:a16="http://schemas.microsoft.com/office/drawing/2014/main" id="{AEA7DFB1-C9E4-612C-E184-253803E487FA}"/>
              </a:ext>
            </a:extLst>
          </p:cNvPr>
          <p:cNvSpPr txBox="1">
            <a:spLocks noGrp="1"/>
          </p:cNvSpPr>
          <p:nvPr>
            <p:ph type="sldNum" idx="12"/>
          </p:nvPr>
        </p:nvSpPr>
        <p:spPr>
          <a:xfrm>
            <a:off x="10183225" y="7286625"/>
            <a:ext cx="3092244" cy="184666"/>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5</a:t>
            </a:fld>
            <a:endParaRPr dirty="0"/>
          </a:p>
        </p:txBody>
      </p:sp>
    </p:spTree>
    <p:extLst>
      <p:ext uri="{BB962C8B-B14F-4D97-AF65-F5344CB8AC3E}">
        <p14:creationId xmlns:p14="http://schemas.microsoft.com/office/powerpoint/2010/main" val="42625373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2A2B39-AB5E-2837-FD74-89ADEEAA3E2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altLang="ja-JP" smtClean="0"/>
              <a:t>6</a:t>
            </a:fld>
            <a:endParaRPr lang="ja-JP" altLang="en-US"/>
          </a:p>
        </p:txBody>
      </p:sp>
      <p:sp>
        <p:nvSpPr>
          <p:cNvPr id="3" name="Google Shape;1086;p42">
            <a:extLst>
              <a:ext uri="{FF2B5EF4-FFF2-40B4-BE49-F238E27FC236}">
                <a16:creationId xmlns:a16="http://schemas.microsoft.com/office/drawing/2014/main" id="{0BE2353A-6E7B-DC4E-36AC-971FE428878B}"/>
              </a:ext>
            </a:extLst>
          </p:cNvPr>
          <p:cNvSpPr/>
          <p:nvPr/>
        </p:nvSpPr>
        <p:spPr>
          <a:xfrm>
            <a:off x="5895795" y="-454961"/>
            <a:ext cx="8809753" cy="355013"/>
          </a:xfrm>
          <a:prstGeom prst="rect">
            <a:avLst/>
          </a:prstGeom>
          <a:noFill/>
          <a:ln>
            <a:noFill/>
          </a:ln>
        </p:spPr>
        <p:txBody>
          <a:bodyPr spcFirstLastPara="1" wrap="square" lIns="82904" tIns="41441" rIns="82904" bIns="41441" anchor="t" anchorCtr="0">
            <a:noAutofit/>
          </a:bodyPr>
          <a:lstStyle/>
          <a:p>
            <a:pPr>
              <a:buClr>
                <a:srgbClr val="000000"/>
              </a:buClr>
              <a:buSzPts val="900"/>
            </a:pPr>
            <a:endParaRPr sz="907">
              <a:solidFill>
                <a:srgbClr val="000000"/>
              </a:solidFill>
              <a:latin typeface="Meiryo"/>
              <a:ea typeface="Meiryo"/>
              <a:cs typeface="Meiryo"/>
              <a:sym typeface="Meiryo"/>
            </a:endParaRPr>
          </a:p>
        </p:txBody>
      </p:sp>
      <p:grpSp>
        <p:nvGrpSpPr>
          <p:cNvPr id="4" name="Google Shape;1087;p42">
            <a:extLst>
              <a:ext uri="{FF2B5EF4-FFF2-40B4-BE49-F238E27FC236}">
                <a16:creationId xmlns:a16="http://schemas.microsoft.com/office/drawing/2014/main" id="{75907494-7CBA-CBDA-4B09-5A30004590F0}"/>
              </a:ext>
            </a:extLst>
          </p:cNvPr>
          <p:cNvGrpSpPr/>
          <p:nvPr/>
        </p:nvGrpSpPr>
        <p:grpSpPr>
          <a:xfrm>
            <a:off x="1906238" y="1579732"/>
            <a:ext cx="2034024" cy="1453594"/>
            <a:chOff x="2096090" y="1591709"/>
            <a:chExt cx="2756076" cy="1945999"/>
          </a:xfrm>
        </p:grpSpPr>
        <p:pic>
          <p:nvPicPr>
            <p:cNvPr id="5" name="Google Shape;1088;p42">
              <a:extLst>
                <a:ext uri="{FF2B5EF4-FFF2-40B4-BE49-F238E27FC236}">
                  <a16:creationId xmlns:a16="http://schemas.microsoft.com/office/drawing/2014/main" id="{B8BACB98-2FC7-2431-7D72-200515B36A71}"/>
                </a:ext>
              </a:extLst>
            </p:cNvPr>
            <p:cNvPicPr preferRelativeResize="0"/>
            <p:nvPr/>
          </p:nvPicPr>
          <p:blipFill rotWithShape="1">
            <a:blip r:embed="rId2" cstate="email">
              <a:alphaModFix/>
              <a:extLst>
                <a:ext uri="{28A0092B-C50C-407E-A947-70E740481C1C}">
                  <a14:useLocalDpi xmlns:a14="http://schemas.microsoft.com/office/drawing/2010/main"/>
                </a:ext>
              </a:extLst>
            </a:blip>
            <a:srcRect/>
            <a:stretch/>
          </p:blipFill>
          <p:spPr>
            <a:xfrm>
              <a:off x="2120643" y="1591709"/>
              <a:ext cx="2731523" cy="644837"/>
            </a:xfrm>
            <a:prstGeom prst="rect">
              <a:avLst/>
            </a:prstGeom>
            <a:noFill/>
            <a:ln>
              <a:noFill/>
            </a:ln>
          </p:spPr>
        </p:pic>
        <p:pic>
          <p:nvPicPr>
            <p:cNvPr id="6" name="Google Shape;1089;p42">
              <a:extLst>
                <a:ext uri="{FF2B5EF4-FFF2-40B4-BE49-F238E27FC236}">
                  <a16:creationId xmlns:a16="http://schemas.microsoft.com/office/drawing/2014/main" id="{62E9C10B-ED0C-E524-D4E4-D0ADA8DA7E03}"/>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096090" y="2196020"/>
              <a:ext cx="2731523" cy="774710"/>
            </a:xfrm>
            <a:prstGeom prst="rect">
              <a:avLst/>
            </a:prstGeom>
            <a:noFill/>
            <a:ln>
              <a:noFill/>
            </a:ln>
          </p:spPr>
        </p:pic>
        <p:pic>
          <p:nvPicPr>
            <p:cNvPr id="7" name="Google Shape;1090;p42">
              <a:extLst>
                <a:ext uri="{FF2B5EF4-FFF2-40B4-BE49-F238E27FC236}">
                  <a16:creationId xmlns:a16="http://schemas.microsoft.com/office/drawing/2014/main" id="{D19730B8-8F1F-33C0-D3D7-DF4401324389}"/>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096090" y="2949648"/>
              <a:ext cx="2731523" cy="588060"/>
            </a:xfrm>
            <a:prstGeom prst="rect">
              <a:avLst/>
            </a:prstGeom>
            <a:noFill/>
            <a:ln>
              <a:noFill/>
            </a:ln>
          </p:spPr>
        </p:pic>
      </p:grpSp>
      <p:sp>
        <p:nvSpPr>
          <p:cNvPr id="8" name="Google Shape;1091;p42">
            <a:extLst>
              <a:ext uri="{FF2B5EF4-FFF2-40B4-BE49-F238E27FC236}">
                <a16:creationId xmlns:a16="http://schemas.microsoft.com/office/drawing/2014/main" id="{51E1024F-5F50-C02D-D051-5E767A30BF4D}"/>
              </a:ext>
            </a:extLst>
          </p:cNvPr>
          <p:cNvSpPr txBox="1"/>
          <p:nvPr/>
        </p:nvSpPr>
        <p:spPr>
          <a:xfrm>
            <a:off x="267470" y="531347"/>
            <a:ext cx="5628325" cy="1150748"/>
          </a:xfrm>
          <a:prstGeom prst="rect">
            <a:avLst/>
          </a:prstGeom>
          <a:noFill/>
          <a:ln>
            <a:noFill/>
          </a:ln>
        </p:spPr>
        <p:txBody>
          <a:bodyPr spcFirstLastPara="1" wrap="square" lIns="82904" tIns="41441" rIns="82904" bIns="41441" anchor="t" anchorCtr="0">
            <a:noAutofit/>
          </a:bodyPr>
          <a:lstStyle/>
          <a:p>
            <a:pPr>
              <a:buClr>
                <a:srgbClr val="000000"/>
              </a:buClr>
              <a:buSzPts val="1200"/>
            </a:pPr>
            <a:r>
              <a:rPr lang="ja-JP" altLang="en-US" sz="1088">
                <a:solidFill>
                  <a:schemeClr val="dk1"/>
                </a:solidFill>
                <a:latin typeface="Meiryo"/>
                <a:ea typeface="Meiryo"/>
                <a:cs typeface="Meiryo"/>
                <a:sym typeface="Meiryo"/>
              </a:rPr>
              <a:t>ブランド認知～利用意向まで、簡易的な設問（</a:t>
            </a:r>
            <a:r>
              <a:rPr lang="en-US" altLang="ja-JP" sz="1088">
                <a:solidFill>
                  <a:schemeClr val="dk1"/>
                </a:solidFill>
                <a:latin typeface="Meiryo"/>
                <a:ea typeface="Meiryo"/>
                <a:cs typeface="Meiryo"/>
                <a:sym typeface="Meiryo"/>
              </a:rPr>
              <a:t>3</a:t>
            </a:r>
            <a:r>
              <a:rPr lang="ja-JP" altLang="en-US" sz="1088">
                <a:solidFill>
                  <a:schemeClr val="dk1"/>
                </a:solidFill>
                <a:latin typeface="Meiryo"/>
                <a:ea typeface="Meiryo"/>
                <a:cs typeface="Meiryo"/>
                <a:sym typeface="Meiryo"/>
              </a:rPr>
              <a:t>問程）を無償で設置致します。</a:t>
            </a:r>
            <a:endParaRPr sz="1088">
              <a:solidFill>
                <a:schemeClr val="dk1"/>
              </a:solidFill>
              <a:latin typeface="Meiryo"/>
              <a:ea typeface="Meiryo"/>
              <a:cs typeface="Meiryo"/>
              <a:sym typeface="Meiryo"/>
            </a:endParaRPr>
          </a:p>
          <a:p>
            <a:pPr>
              <a:buClr>
                <a:srgbClr val="000000"/>
              </a:buClr>
              <a:buSzPts val="900"/>
            </a:pPr>
            <a:r>
              <a:rPr lang="en-US" altLang="ja-JP" sz="816">
                <a:solidFill>
                  <a:schemeClr val="dk1"/>
                </a:solidFill>
                <a:latin typeface="Meiryo"/>
                <a:ea typeface="Meiryo"/>
                <a:cs typeface="Meiryo"/>
                <a:sym typeface="Meiryo"/>
              </a:rPr>
              <a:t>※</a:t>
            </a:r>
            <a:r>
              <a:rPr lang="ja-JP" altLang="en-US" sz="816">
                <a:solidFill>
                  <a:schemeClr val="dk1"/>
                </a:solidFill>
                <a:latin typeface="Meiryo"/>
                <a:ea typeface="Meiryo"/>
                <a:cs typeface="Meiryo"/>
                <a:sym typeface="Meiryo"/>
              </a:rPr>
              <a:t>最終ページの記事下にアンケートを設置し、読後のデータを取得します。サービスのため回答数は保証致しません。スポンサードポスト計測期間中に実施します。アンケート回答数を保証する場合、営業までお問合せくださいませ。実施の有無は、クライアント様で選択可です。</a:t>
            </a: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sp>
        <p:nvSpPr>
          <p:cNvPr id="9" name="Google Shape;1092;p42">
            <a:extLst>
              <a:ext uri="{FF2B5EF4-FFF2-40B4-BE49-F238E27FC236}">
                <a16:creationId xmlns:a16="http://schemas.microsoft.com/office/drawing/2014/main" id="{34696FF9-D38F-45BE-0560-1FD17784AAD2}"/>
              </a:ext>
            </a:extLst>
          </p:cNvPr>
          <p:cNvSpPr/>
          <p:nvPr/>
        </p:nvSpPr>
        <p:spPr>
          <a:xfrm>
            <a:off x="1812459" y="1216003"/>
            <a:ext cx="2127803" cy="1774812"/>
          </a:xfrm>
          <a:prstGeom prst="rect">
            <a:avLst/>
          </a:prstGeom>
          <a:noFill/>
          <a:ln w="9525" cap="flat" cmpd="sng">
            <a:solidFill>
              <a:srgbClr val="A5A5A5"/>
            </a:solidFill>
            <a:prstDash val="solid"/>
            <a:round/>
            <a:headEnd type="none" w="sm" len="sm"/>
            <a:tailEnd type="none" w="sm" len="sm"/>
          </a:ln>
        </p:spPr>
        <p:txBody>
          <a:bodyPr spcFirstLastPara="1" wrap="square" lIns="82904" tIns="41441" rIns="82904" bIns="41441" anchor="ctr" anchorCtr="0">
            <a:noAutofit/>
          </a:bodyPr>
          <a:lstStyle/>
          <a:p>
            <a:pPr algn="ctr">
              <a:buClr>
                <a:srgbClr val="000000"/>
              </a:buClr>
              <a:buSzPts val="1800"/>
            </a:pPr>
            <a:endParaRPr sz="1088">
              <a:solidFill>
                <a:schemeClr val="lt1"/>
              </a:solidFill>
              <a:latin typeface="Meiryo"/>
              <a:ea typeface="Meiryo"/>
              <a:cs typeface="Meiryo"/>
              <a:sym typeface="Meiryo"/>
            </a:endParaRPr>
          </a:p>
        </p:txBody>
      </p:sp>
      <p:sp>
        <p:nvSpPr>
          <p:cNvPr id="10" name="Google Shape;1093;p42">
            <a:extLst>
              <a:ext uri="{FF2B5EF4-FFF2-40B4-BE49-F238E27FC236}">
                <a16:creationId xmlns:a16="http://schemas.microsoft.com/office/drawing/2014/main" id="{3663F097-5921-0CD3-939B-289170ADA6A9}"/>
              </a:ext>
            </a:extLst>
          </p:cNvPr>
          <p:cNvSpPr/>
          <p:nvPr/>
        </p:nvSpPr>
        <p:spPr>
          <a:xfrm>
            <a:off x="1812459" y="1359974"/>
            <a:ext cx="1854670" cy="123685"/>
          </a:xfrm>
          <a:prstGeom prst="rect">
            <a:avLst/>
          </a:prstGeom>
          <a:noFill/>
          <a:ln>
            <a:noFill/>
          </a:ln>
        </p:spPr>
        <p:txBody>
          <a:bodyPr spcFirstLastPara="1" wrap="square" lIns="82904" tIns="41441" rIns="82904" bIns="41441" anchor="t" anchorCtr="0">
            <a:noAutofit/>
          </a:bodyPr>
          <a:lstStyle/>
          <a:p>
            <a:pPr>
              <a:buClr>
                <a:srgbClr val="000000"/>
              </a:buClr>
              <a:buSzPts val="700"/>
            </a:pPr>
            <a:r>
              <a:rPr lang="ja-JP" altLang="en-US" sz="1088">
                <a:solidFill>
                  <a:schemeClr val="dk1"/>
                </a:solidFill>
                <a:latin typeface="Meiryo"/>
                <a:ea typeface="Meiryo"/>
                <a:cs typeface="Meiryo"/>
                <a:sym typeface="Meiryo"/>
              </a:rPr>
              <a:t>（アンケートイメージ）</a:t>
            </a:r>
            <a:endParaRPr sz="1088">
              <a:solidFill>
                <a:srgbClr val="000000"/>
              </a:solidFill>
              <a:latin typeface="Meiryo"/>
              <a:ea typeface="Meiryo"/>
              <a:cs typeface="Meiryo"/>
              <a:sym typeface="Meiryo"/>
            </a:endParaRPr>
          </a:p>
        </p:txBody>
      </p:sp>
      <p:sp>
        <p:nvSpPr>
          <p:cNvPr id="11" name="Google Shape;1094;p42">
            <a:extLst>
              <a:ext uri="{FF2B5EF4-FFF2-40B4-BE49-F238E27FC236}">
                <a16:creationId xmlns:a16="http://schemas.microsoft.com/office/drawing/2014/main" id="{7AAD43CB-A939-193D-E207-115E4B83D057}"/>
              </a:ext>
            </a:extLst>
          </p:cNvPr>
          <p:cNvSpPr/>
          <p:nvPr/>
        </p:nvSpPr>
        <p:spPr>
          <a:xfrm>
            <a:off x="4525838" y="-752639"/>
            <a:ext cx="8903037" cy="99930"/>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endParaRPr sz="1088" b="1">
              <a:solidFill>
                <a:schemeClr val="dk1"/>
              </a:solidFill>
              <a:latin typeface="Meiryo"/>
              <a:ea typeface="Meiryo"/>
              <a:cs typeface="Meiryo"/>
              <a:sym typeface="Meiryo"/>
            </a:endParaRPr>
          </a:p>
        </p:txBody>
      </p:sp>
      <p:cxnSp>
        <p:nvCxnSpPr>
          <p:cNvPr id="12" name="Google Shape;1095;p42">
            <a:extLst>
              <a:ext uri="{FF2B5EF4-FFF2-40B4-BE49-F238E27FC236}">
                <a16:creationId xmlns:a16="http://schemas.microsoft.com/office/drawing/2014/main" id="{97C6C412-71AE-937E-FD45-2CC58EA02BC3}"/>
              </a:ext>
            </a:extLst>
          </p:cNvPr>
          <p:cNvCxnSpPr>
            <a:cxnSpLocks/>
            <a:endCxn id="9" idx="1"/>
          </p:cNvCxnSpPr>
          <p:nvPr/>
        </p:nvCxnSpPr>
        <p:spPr>
          <a:xfrm flipV="1">
            <a:off x="1300478" y="2103409"/>
            <a:ext cx="511981" cy="810954"/>
          </a:xfrm>
          <a:prstGeom prst="straightConnector1">
            <a:avLst/>
          </a:prstGeom>
          <a:noFill/>
          <a:ln w="9525" cap="flat" cmpd="sng">
            <a:solidFill>
              <a:srgbClr val="A5A5A5"/>
            </a:solidFill>
            <a:prstDash val="solid"/>
            <a:round/>
            <a:headEnd type="none" w="sm" len="sm"/>
            <a:tailEnd type="none" w="sm" len="sm"/>
          </a:ln>
        </p:spPr>
      </p:cxnSp>
      <p:pic>
        <p:nvPicPr>
          <p:cNvPr id="13" name="Google Shape;1096;p42">
            <a:extLst>
              <a:ext uri="{FF2B5EF4-FFF2-40B4-BE49-F238E27FC236}">
                <a16:creationId xmlns:a16="http://schemas.microsoft.com/office/drawing/2014/main" id="{D68F7E94-FFED-F53D-A14B-EDADC9BDA3B7}"/>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85094" y="1065008"/>
            <a:ext cx="1345392" cy="2279358"/>
          </a:xfrm>
          <a:prstGeom prst="rect">
            <a:avLst/>
          </a:prstGeom>
          <a:noFill/>
          <a:ln>
            <a:noFill/>
          </a:ln>
        </p:spPr>
      </p:pic>
      <p:sp>
        <p:nvSpPr>
          <p:cNvPr id="14" name="Google Shape;1097;p42">
            <a:extLst>
              <a:ext uri="{FF2B5EF4-FFF2-40B4-BE49-F238E27FC236}">
                <a16:creationId xmlns:a16="http://schemas.microsoft.com/office/drawing/2014/main" id="{DB410734-0F2C-61E0-A9DE-CB9AD2934CB8}"/>
              </a:ext>
            </a:extLst>
          </p:cNvPr>
          <p:cNvSpPr/>
          <p:nvPr/>
        </p:nvSpPr>
        <p:spPr>
          <a:xfrm>
            <a:off x="207437" y="171882"/>
            <a:ext cx="7537421" cy="355013"/>
          </a:xfrm>
          <a:prstGeom prst="rect">
            <a:avLst/>
          </a:prstGeom>
          <a:noFill/>
          <a:ln>
            <a:noFill/>
          </a:ln>
        </p:spPr>
        <p:txBody>
          <a:bodyPr spcFirstLastPara="1" wrap="square" lIns="82904" tIns="41441" rIns="82904" bIns="41441" anchor="t" anchorCtr="0">
            <a:noAutofit/>
          </a:bodyPr>
          <a:lstStyle/>
          <a:p>
            <a:pPr marL="11515">
              <a:buClr>
                <a:srgbClr val="000000"/>
              </a:buClr>
              <a:buSzPts val="1400"/>
            </a:pPr>
            <a:r>
              <a:rPr lang="ja-JP" altLang="en-US" sz="1814" b="1">
                <a:solidFill>
                  <a:schemeClr val="dk1"/>
                </a:solidFill>
                <a:latin typeface="Meiryo"/>
                <a:ea typeface="Meiryo"/>
                <a:cs typeface="Meiryo"/>
                <a:sym typeface="Meiryo"/>
              </a:rPr>
              <a:t>スポンサードポスト 記事下アンケート：無償で設置</a:t>
            </a:r>
            <a:endParaRPr sz="1814" b="1">
              <a:solidFill>
                <a:schemeClr val="dk1"/>
              </a:solidFill>
              <a:latin typeface="Meiryo"/>
              <a:ea typeface="Meiryo"/>
              <a:cs typeface="Meiryo"/>
              <a:sym typeface="Meiryo"/>
            </a:endParaRPr>
          </a:p>
        </p:txBody>
      </p:sp>
      <p:sp>
        <p:nvSpPr>
          <p:cNvPr id="16" name="Google Shape;1099;p42">
            <a:extLst>
              <a:ext uri="{FF2B5EF4-FFF2-40B4-BE49-F238E27FC236}">
                <a16:creationId xmlns:a16="http://schemas.microsoft.com/office/drawing/2014/main" id="{FAFF520D-905F-67E3-F4B0-8BF5A360E169}"/>
              </a:ext>
            </a:extLst>
          </p:cNvPr>
          <p:cNvSpPr/>
          <p:nvPr/>
        </p:nvSpPr>
        <p:spPr>
          <a:xfrm>
            <a:off x="363121" y="3138609"/>
            <a:ext cx="7537421" cy="355013"/>
          </a:xfrm>
          <a:prstGeom prst="rect">
            <a:avLst/>
          </a:prstGeom>
          <a:noFill/>
          <a:ln>
            <a:noFill/>
          </a:ln>
        </p:spPr>
        <p:txBody>
          <a:bodyPr spcFirstLastPara="1" wrap="square" lIns="82904" tIns="41441" rIns="82904" bIns="41441" anchor="t" anchorCtr="0">
            <a:noAutofit/>
          </a:bodyPr>
          <a:lstStyle/>
          <a:p>
            <a:pPr>
              <a:lnSpc>
                <a:spcPct val="130000"/>
              </a:lnSpc>
              <a:buClr>
                <a:srgbClr val="000000"/>
              </a:buClr>
              <a:buSzPts val="1200"/>
            </a:pPr>
            <a:r>
              <a:rPr lang="ja-JP" altLang="en-US" sz="1814" b="1" dirty="0">
                <a:solidFill>
                  <a:schemeClr val="dk1"/>
                </a:solidFill>
                <a:latin typeface="Meiryo"/>
                <a:ea typeface="Meiryo"/>
                <a:cs typeface="Meiryo"/>
                <a:sym typeface="Meiryo"/>
              </a:rPr>
              <a:t>スポンサードポスト レポートイメージ</a:t>
            </a:r>
            <a:endParaRPr sz="907" dirty="0">
              <a:solidFill>
                <a:srgbClr val="000000"/>
              </a:solidFill>
              <a:latin typeface="Arial"/>
              <a:ea typeface="Arial"/>
              <a:cs typeface="Arial"/>
              <a:sym typeface="Arial"/>
            </a:endParaRPr>
          </a:p>
          <a:p>
            <a:pPr>
              <a:buClr>
                <a:srgbClr val="000000"/>
              </a:buClr>
              <a:buSzPts val="1200"/>
            </a:pPr>
            <a:endParaRPr sz="1088" b="1" dirty="0">
              <a:solidFill>
                <a:schemeClr val="dk1"/>
              </a:solidFill>
              <a:latin typeface="Meiryo"/>
              <a:ea typeface="Meiryo"/>
              <a:cs typeface="Meiryo"/>
              <a:sym typeface="Meiryo"/>
            </a:endParaRPr>
          </a:p>
        </p:txBody>
      </p:sp>
      <p:sp>
        <p:nvSpPr>
          <p:cNvPr id="17" name="Google Shape;1101;p42">
            <a:extLst>
              <a:ext uri="{FF2B5EF4-FFF2-40B4-BE49-F238E27FC236}">
                <a16:creationId xmlns:a16="http://schemas.microsoft.com/office/drawing/2014/main" id="{0D91D718-330E-540F-CDD0-62F91A1337A0}"/>
              </a:ext>
            </a:extLst>
          </p:cNvPr>
          <p:cNvSpPr txBox="1"/>
          <p:nvPr/>
        </p:nvSpPr>
        <p:spPr>
          <a:xfrm>
            <a:off x="6030221" y="3324022"/>
            <a:ext cx="4293239" cy="210398"/>
          </a:xfrm>
          <a:prstGeom prst="rect">
            <a:avLst/>
          </a:prstGeom>
          <a:noFill/>
          <a:ln>
            <a:noFill/>
          </a:ln>
        </p:spPr>
        <p:txBody>
          <a:bodyPr spcFirstLastPara="1" wrap="square" lIns="82904" tIns="41441" rIns="82904" bIns="41441" anchor="t" anchorCtr="0">
            <a:noAutofit/>
          </a:bodyPr>
          <a:lstStyle/>
          <a:p>
            <a:pPr>
              <a:buClr>
                <a:srgbClr val="000000"/>
              </a:buClr>
              <a:buSzPts val="1200"/>
            </a:pPr>
            <a:r>
              <a:rPr lang="ja-JP" altLang="en-US" sz="1088">
                <a:solidFill>
                  <a:srgbClr val="000000"/>
                </a:solidFill>
                <a:latin typeface="Meiryo"/>
                <a:ea typeface="Meiryo"/>
                <a:cs typeface="Meiryo"/>
                <a:sym typeface="Meiryo"/>
              </a:rPr>
              <a:t>（レポートイメージ例：要件に合わせてカスタムして作成）</a:t>
            </a:r>
            <a:endParaRPr sz="1088">
              <a:solidFill>
                <a:srgbClr val="000000"/>
              </a:solidFill>
              <a:latin typeface="Meiryo"/>
              <a:ea typeface="Meiryo"/>
              <a:cs typeface="Meiryo"/>
              <a:sym typeface="Meiryo"/>
            </a:endParaRPr>
          </a:p>
        </p:txBody>
      </p:sp>
      <p:grpSp>
        <p:nvGrpSpPr>
          <p:cNvPr id="18" name="グループ化 17">
            <a:extLst>
              <a:ext uri="{FF2B5EF4-FFF2-40B4-BE49-F238E27FC236}">
                <a16:creationId xmlns:a16="http://schemas.microsoft.com/office/drawing/2014/main" id="{AC900673-9A3D-FD20-BA66-919C7DD5356C}"/>
              </a:ext>
            </a:extLst>
          </p:cNvPr>
          <p:cNvGrpSpPr/>
          <p:nvPr/>
        </p:nvGrpSpPr>
        <p:grpSpPr>
          <a:xfrm>
            <a:off x="6509707" y="3675937"/>
            <a:ext cx="2341437" cy="1317699"/>
            <a:chOff x="6859929" y="4126542"/>
            <a:chExt cx="2582085" cy="1453129"/>
          </a:xfrm>
        </p:grpSpPr>
        <p:pic>
          <p:nvPicPr>
            <p:cNvPr id="19" name="図 18">
              <a:extLst>
                <a:ext uri="{FF2B5EF4-FFF2-40B4-BE49-F238E27FC236}">
                  <a16:creationId xmlns:a16="http://schemas.microsoft.com/office/drawing/2014/main" id="{FF98CA73-4848-8258-A446-C3D31378CD3C}"/>
                </a:ext>
              </a:extLst>
            </p:cNvPr>
            <p:cNvPicPr>
              <a:picLocks noChangeAspect="1"/>
            </p:cNvPicPr>
            <p:nvPr/>
          </p:nvPicPr>
          <p:blipFill>
            <a:blip r:embed="rId6" cstate="email">
              <a:extLst>
                <a:ext uri="{BEBA8EAE-BF5A-486C-A8C5-ECC9F3942E4B}">
                  <a14:imgProps xmlns:a14="http://schemas.microsoft.com/office/drawing/2010/main">
                    <a14:imgLayer r:embed="rId7">
                      <a14:imgEffect>
                        <a14:artisticBlur/>
                      </a14:imgEffect>
                    </a14:imgLayer>
                  </a14:imgProps>
                </a:ext>
                <a:ext uri="{28A0092B-C50C-407E-A947-70E740481C1C}">
                  <a14:useLocalDpi xmlns:a14="http://schemas.microsoft.com/office/drawing/2010/main"/>
                </a:ext>
              </a:extLst>
            </a:blip>
            <a:stretch>
              <a:fillRect/>
            </a:stretch>
          </p:blipFill>
          <p:spPr>
            <a:xfrm>
              <a:off x="6859929" y="4126542"/>
              <a:ext cx="2582085" cy="1453129"/>
            </a:xfrm>
            <a:prstGeom prst="rect">
              <a:avLst/>
            </a:prstGeom>
            <a:ln>
              <a:solidFill>
                <a:schemeClr val="tx1"/>
              </a:solidFill>
            </a:ln>
          </p:spPr>
        </p:pic>
        <p:sp>
          <p:nvSpPr>
            <p:cNvPr id="20" name="Google Shape;1107;p42">
              <a:extLst>
                <a:ext uri="{FF2B5EF4-FFF2-40B4-BE49-F238E27FC236}">
                  <a16:creationId xmlns:a16="http://schemas.microsoft.com/office/drawing/2014/main" id="{3E574277-3878-D6C2-9D08-DC9B3C4B1DF0}"/>
                </a:ext>
              </a:extLst>
            </p:cNvPr>
            <p:cNvSpPr/>
            <p:nvPr/>
          </p:nvSpPr>
          <p:spPr>
            <a:xfrm>
              <a:off x="6927565" y="4334621"/>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要件</a:t>
              </a:r>
              <a:endParaRPr lang="en-US" altLang="ja-JP" sz="1088" b="1" dirty="0">
                <a:solidFill>
                  <a:srgbClr val="7F7F7F"/>
                </a:solidFill>
                <a:latin typeface="Meiryo"/>
                <a:ea typeface="Meiryo"/>
                <a:cs typeface="Meiryo"/>
                <a:sym typeface="Meiryo"/>
              </a:endParaRPr>
            </a:p>
            <a:p>
              <a:pPr algn="ctr">
                <a:buClr>
                  <a:srgbClr val="000000"/>
                </a:buClr>
                <a:buSzPts val="1200"/>
              </a:pPr>
              <a:r>
                <a:rPr lang="ja-JP" altLang="en-US" sz="1088" b="1" dirty="0">
                  <a:solidFill>
                    <a:srgbClr val="7F7F7F"/>
                  </a:solidFill>
                  <a:latin typeface="Meiryo"/>
                  <a:ea typeface="Meiryo"/>
                  <a:cs typeface="Meiryo"/>
                  <a:sym typeface="Meiryo"/>
                </a:rPr>
                <a:t>サマリー</a:t>
              </a:r>
              <a:endParaRPr sz="1088" dirty="0">
                <a:solidFill>
                  <a:srgbClr val="7F7F7F"/>
                </a:solidFill>
                <a:latin typeface="Meiryo"/>
                <a:ea typeface="Meiryo"/>
                <a:cs typeface="Meiryo"/>
                <a:sym typeface="Meiryo"/>
              </a:endParaRPr>
            </a:p>
          </p:txBody>
        </p:sp>
      </p:grpSp>
      <p:graphicFrame>
        <p:nvGraphicFramePr>
          <p:cNvPr id="21" name="Google Shape;1110;p42">
            <a:extLst>
              <a:ext uri="{FF2B5EF4-FFF2-40B4-BE49-F238E27FC236}">
                <a16:creationId xmlns:a16="http://schemas.microsoft.com/office/drawing/2014/main" id="{CA859A07-7F70-23F8-1647-F6A6F0A06798}"/>
              </a:ext>
            </a:extLst>
          </p:cNvPr>
          <p:cNvGraphicFramePr/>
          <p:nvPr>
            <p:extLst>
              <p:ext uri="{D42A27DB-BD31-4B8C-83A1-F6EECF244321}">
                <p14:modId xmlns:p14="http://schemas.microsoft.com/office/powerpoint/2010/main" val="3171172054"/>
              </p:ext>
            </p:extLst>
          </p:nvPr>
        </p:nvGraphicFramePr>
        <p:xfrm>
          <a:off x="470556" y="3589040"/>
          <a:ext cx="5407323" cy="3010144"/>
        </p:xfrm>
        <a:graphic>
          <a:graphicData uri="http://schemas.openxmlformats.org/drawingml/2006/table">
            <a:tbl>
              <a:tblPr>
                <a:noFill/>
              </a:tblPr>
              <a:tblGrid>
                <a:gridCol w="909567">
                  <a:extLst>
                    <a:ext uri="{9D8B030D-6E8A-4147-A177-3AD203B41FA5}">
                      <a16:colId xmlns:a16="http://schemas.microsoft.com/office/drawing/2014/main" val="20000"/>
                    </a:ext>
                  </a:extLst>
                </a:gridCol>
                <a:gridCol w="4497756">
                  <a:extLst>
                    <a:ext uri="{9D8B030D-6E8A-4147-A177-3AD203B41FA5}">
                      <a16:colId xmlns:a16="http://schemas.microsoft.com/office/drawing/2014/main" val="20001"/>
                    </a:ext>
                  </a:extLst>
                </a:gridCol>
              </a:tblGrid>
              <a:tr h="930015">
                <a:tc>
                  <a:txBody>
                    <a:bodyPr/>
                    <a:lstStyle/>
                    <a:p>
                      <a:pPr marL="0" marR="0" lvl="0" indent="0" algn="l" rtl="0">
                        <a:lnSpc>
                          <a:spcPct val="100000"/>
                        </a:lnSpc>
                        <a:spcBef>
                          <a:spcPts val="0"/>
                        </a:spcBef>
                        <a:spcAft>
                          <a:spcPts val="0"/>
                        </a:spcAft>
                        <a:buClr>
                          <a:srgbClr val="595959"/>
                        </a:buClr>
                        <a:buSzPts val="1000"/>
                        <a:buFont typeface="Arial"/>
                        <a:buNone/>
                      </a:pPr>
                      <a:r>
                        <a:rPr lang="ja-JP" sz="1100" b="1" u="none" strike="noStrike" cap="none">
                          <a:solidFill>
                            <a:schemeClr val="tx1"/>
                          </a:solidFill>
                          <a:latin typeface="Meiryo"/>
                          <a:ea typeface="Meiryo"/>
                          <a:cs typeface="Meiryo"/>
                          <a:sym typeface="Meiryo"/>
                        </a:rPr>
                        <a:t>WEB</a:t>
                      </a:r>
                      <a:endParaRPr sz="1100" u="none" strike="noStrike" cap="none">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100" b="1" u="none" strike="noStrike" cap="none">
                          <a:solidFill>
                            <a:schemeClr val="tx1"/>
                          </a:solidFill>
                          <a:latin typeface="Meiryo"/>
                          <a:ea typeface="Meiryo"/>
                          <a:cs typeface="Meiryo"/>
                          <a:sym typeface="Meiryo"/>
                        </a:rPr>
                        <a:t>項目例</a:t>
                      </a:r>
                      <a:endParaRPr sz="1100" b="1" u="none" strike="noStrike" cap="none">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US" altLang="ja-JP" sz="1100" b="0" i="0" u="none" strike="noStrike" cap="none" dirty="0">
                          <a:solidFill>
                            <a:schemeClr val="tx1"/>
                          </a:solidFill>
                          <a:latin typeface="Meiryo"/>
                          <a:ea typeface="Meiryo"/>
                          <a:cs typeface="Meiryo"/>
                          <a:sym typeface="Meiryo"/>
                        </a:rPr>
                        <a:t>PV</a:t>
                      </a:r>
                      <a:r>
                        <a:rPr lang="ja-JP" altLang="en-US" sz="1100" b="0" i="0" u="none" strike="noStrike" cap="none" dirty="0">
                          <a:solidFill>
                            <a:schemeClr val="tx1"/>
                          </a:solidFill>
                          <a:latin typeface="Meiryo"/>
                          <a:ea typeface="Meiryo"/>
                          <a:cs typeface="Meiryo"/>
                          <a:sym typeface="Meiryo"/>
                        </a:rPr>
                        <a:t>数（合計</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日別）、アクティブユーザー数、セッション数、リンククリック数、</a:t>
                      </a:r>
                      <a:r>
                        <a:rPr lang="en-US" altLang="ja-JP" sz="1100" b="0" i="0" u="none" strike="noStrike" cap="none" dirty="0">
                          <a:solidFill>
                            <a:schemeClr val="tx1"/>
                          </a:solidFill>
                          <a:latin typeface="Meiryo"/>
                          <a:ea typeface="Meiryo"/>
                          <a:cs typeface="Meiryo"/>
                          <a:sym typeface="Meiryo"/>
                        </a:rPr>
                        <a:t>CTR</a:t>
                      </a:r>
                      <a:r>
                        <a:rPr lang="ja-JP" altLang="en-US" sz="1100" b="0" i="0" u="none" strike="noStrike" cap="none" dirty="0">
                          <a:solidFill>
                            <a:schemeClr val="tx1"/>
                          </a:solidFill>
                          <a:latin typeface="Meiryo"/>
                          <a:ea typeface="Meiryo"/>
                          <a:cs typeface="Meiryo"/>
                          <a:sym typeface="Meiryo"/>
                        </a:rPr>
                        <a:t>、平均エンゲージメント時間、平均セッション継続時間、読了数、読了率、参照元、ユーザー属性データ</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性別・年齢、地域</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a:t>
                      </a:r>
                      <a:r>
                        <a:rPr lang="ja-JP" sz="1100" b="0" i="0" u="none" strike="noStrike" cap="none" dirty="0">
                          <a:solidFill>
                            <a:schemeClr val="tx1"/>
                          </a:solidFill>
                          <a:latin typeface="Meiryo"/>
                          <a:ea typeface="Meiryo"/>
                          <a:cs typeface="Meiryo"/>
                          <a:sym typeface="Meiryo"/>
                        </a:rPr>
                        <a:t>記事下アンケート結果　所感　等</a:t>
                      </a:r>
                      <a:endParaRPr sz="1100" u="none" strike="noStrike" cap="none" dirty="0">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432508">
                <a:tc>
                  <a:txBody>
                    <a:bodyPr/>
                    <a:lstStyle/>
                    <a:p>
                      <a:pPr marL="0" marR="0" lvl="0" indent="0" algn="l" rtl="0">
                        <a:lnSpc>
                          <a:spcPct val="100000"/>
                        </a:lnSpc>
                        <a:spcBef>
                          <a:spcPts val="0"/>
                        </a:spcBef>
                        <a:spcAft>
                          <a:spcPts val="0"/>
                        </a:spcAft>
                        <a:buClr>
                          <a:srgbClr val="000000"/>
                        </a:buClr>
                        <a:buSzPts val="1000"/>
                        <a:buFont typeface="Arial"/>
                        <a:buNone/>
                      </a:pPr>
                      <a:r>
                        <a:rPr lang="ja-JP" sz="1100" b="1" u="none" strike="noStrike" cap="none" dirty="0">
                          <a:latin typeface="Meiryo"/>
                          <a:ea typeface="Meiryo"/>
                          <a:cs typeface="Meiryo"/>
                          <a:sym typeface="Meiryo"/>
                        </a:rPr>
                        <a:t>計測</a:t>
                      </a:r>
                      <a:endParaRPr sz="1100" b="1" u="none" strike="noStrike" cap="none" dirty="0">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1" u="none" strike="noStrike" cap="none" dirty="0">
                          <a:latin typeface="Meiryo"/>
                          <a:ea typeface="Meiryo"/>
                          <a:cs typeface="Meiryo"/>
                          <a:sym typeface="Meiryo"/>
                        </a:rPr>
                        <a:t>ツール</a:t>
                      </a:r>
                      <a:endParaRPr sz="1100" u="none" strike="noStrike" cap="none" dirty="0">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GoogleAnalytics</a:t>
                      </a:r>
                      <a:endParaRPr sz="1100" b="0" i="0" u="none" strike="noStrike" cap="none" dirty="0">
                        <a:solidFill>
                          <a:srgbClr val="000000"/>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598344">
                <a:tc>
                  <a:txBody>
                    <a:bodyPr/>
                    <a:lstStyle/>
                    <a:p>
                      <a:pPr marL="0" marR="0" lvl="0" indent="0" algn="l" rtl="0">
                        <a:lnSpc>
                          <a:spcPct val="100000"/>
                        </a:lnSpc>
                        <a:spcBef>
                          <a:spcPts val="0"/>
                        </a:spcBef>
                        <a:spcAft>
                          <a:spcPts val="0"/>
                        </a:spcAft>
                        <a:buClr>
                          <a:srgbClr val="595959"/>
                        </a:buClr>
                        <a:buSzPts val="1000"/>
                        <a:buFont typeface="Arial"/>
                        <a:buNone/>
                      </a:pPr>
                      <a:r>
                        <a:rPr lang="ja-JP" sz="1100" b="1" i="0" u="none" strike="noStrike" cap="none">
                          <a:solidFill>
                            <a:schemeClr val="tx1"/>
                          </a:solidFill>
                          <a:latin typeface="Meiryo"/>
                          <a:ea typeface="Meiryo"/>
                          <a:cs typeface="Meiryo"/>
                          <a:sym typeface="Meiryo"/>
                        </a:rPr>
                        <a:t>SNS</a:t>
                      </a:r>
                      <a:endParaRPr sz="1100" u="none" strike="noStrike" cap="none">
                        <a:solidFill>
                          <a:schemeClr val="tx1"/>
                        </a:solidFill>
                        <a:latin typeface="Meiryo"/>
                        <a:ea typeface="Meiryo"/>
                        <a:cs typeface="Meiryo"/>
                        <a:sym typeface="Meiryo"/>
                      </a:endParaRPr>
                    </a:p>
                    <a:p>
                      <a:pPr marL="0" marR="0" lvl="0" indent="0" algn="l" rtl="0">
                        <a:lnSpc>
                          <a:spcPct val="100000"/>
                        </a:lnSpc>
                        <a:spcBef>
                          <a:spcPts val="0"/>
                        </a:spcBef>
                        <a:spcAft>
                          <a:spcPts val="0"/>
                        </a:spcAft>
                        <a:buClr>
                          <a:srgbClr val="595959"/>
                        </a:buClr>
                        <a:buSzPts val="1000"/>
                        <a:buFont typeface="Arial"/>
                        <a:buNone/>
                      </a:pPr>
                      <a:r>
                        <a:rPr lang="ja-JP" sz="1100" b="1" i="0" u="none" strike="noStrike" cap="none">
                          <a:solidFill>
                            <a:schemeClr val="tx1"/>
                          </a:solidFill>
                          <a:latin typeface="Meiryo"/>
                          <a:ea typeface="Meiryo"/>
                          <a:cs typeface="Meiryo"/>
                          <a:sym typeface="Meiryo"/>
                        </a:rPr>
                        <a:t>項目例</a:t>
                      </a:r>
                      <a:endParaRPr sz="1100" b="1" i="0" u="none" strike="noStrike" cap="none">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595959"/>
                        </a:buClr>
                        <a:buSzPts val="1000"/>
                        <a:buFont typeface="Arial"/>
                        <a:buNone/>
                      </a:pPr>
                      <a:r>
                        <a:rPr lang="en-US" altLang="ja-JP" sz="1100" b="0" i="0" u="none" strike="noStrike" cap="none" dirty="0">
                          <a:solidFill>
                            <a:schemeClr val="tx1"/>
                          </a:solidFill>
                          <a:latin typeface="Meiryo"/>
                          <a:ea typeface="Meiryo"/>
                          <a:cs typeface="Meiryo"/>
                          <a:sym typeface="Meiryo"/>
                        </a:rPr>
                        <a:t>SNS</a:t>
                      </a:r>
                      <a:r>
                        <a:rPr lang="ja-JP" altLang="en-US" sz="1100" b="0" i="0" u="none" strike="noStrike" cap="none" dirty="0">
                          <a:solidFill>
                            <a:schemeClr val="tx1"/>
                          </a:solidFill>
                          <a:latin typeface="Meiryo"/>
                          <a:ea typeface="Meiryo"/>
                          <a:cs typeface="Meiryo"/>
                          <a:sym typeface="Meiryo"/>
                        </a:rPr>
                        <a:t>投稿のキャプチャ</a:t>
                      </a:r>
                    </a:p>
                    <a:p>
                      <a:pPr marL="0" marR="0" lvl="0" indent="0" algn="l" rtl="0">
                        <a:lnSpc>
                          <a:spcPct val="100000"/>
                        </a:lnSpc>
                        <a:spcBef>
                          <a:spcPts val="0"/>
                        </a:spcBef>
                        <a:spcAft>
                          <a:spcPts val="0"/>
                        </a:spcAft>
                        <a:buClr>
                          <a:srgbClr val="595959"/>
                        </a:buClr>
                        <a:buSzPts val="1000"/>
                        <a:buFont typeface="Arial"/>
                        <a:buNone/>
                      </a:pPr>
                      <a:r>
                        <a:rPr lang="ja-JP" altLang="en-US" sz="1100" b="0" i="0" u="none" strike="noStrike" cap="none" dirty="0">
                          <a:solidFill>
                            <a:schemeClr val="tx1"/>
                          </a:solidFill>
                          <a:latin typeface="Meiryo"/>
                          <a:ea typeface="Meiryo"/>
                          <a:cs typeface="Meiryo"/>
                          <a:sym typeface="Meiryo"/>
                        </a:rPr>
                        <a:t>ブースト広告実施の場合</a:t>
                      </a:r>
                    </a:p>
                    <a:p>
                      <a:pPr marL="0" marR="0" lvl="0" indent="0" algn="l" rtl="0">
                        <a:lnSpc>
                          <a:spcPct val="100000"/>
                        </a:lnSpc>
                        <a:spcBef>
                          <a:spcPts val="0"/>
                        </a:spcBef>
                        <a:spcAft>
                          <a:spcPts val="0"/>
                        </a:spcAft>
                        <a:buClr>
                          <a:srgbClr val="595959"/>
                        </a:buClr>
                        <a:buSzPts val="1000"/>
                        <a:buFont typeface="Arial"/>
                        <a:buNone/>
                      </a:pPr>
                      <a:r>
                        <a:rPr lang="ja-JP" altLang="en-US" sz="1100" b="0" i="0" u="none" strike="noStrike" cap="none" dirty="0">
                          <a:solidFill>
                            <a:schemeClr val="tx1"/>
                          </a:solidFill>
                          <a:latin typeface="Meiryo"/>
                          <a:ea typeface="Meiryo"/>
                          <a:cs typeface="Meiryo"/>
                          <a:sym typeface="Meiryo"/>
                        </a:rPr>
                        <a:t>インプレッション</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閲覧数</a:t>
                      </a:r>
                      <a:r>
                        <a:rPr lang="en-US" altLang="ja-JP" sz="1100" b="0" i="0" u="none" strike="noStrike" cap="none" dirty="0">
                          <a:solidFill>
                            <a:schemeClr val="tx1"/>
                          </a:solidFill>
                          <a:latin typeface="Meiryo"/>
                          <a:ea typeface="Meiryo"/>
                          <a:cs typeface="Meiryo"/>
                          <a:sym typeface="Meiryo"/>
                        </a:rPr>
                        <a:t>)</a:t>
                      </a:r>
                      <a:r>
                        <a:rPr lang="ja-JP" altLang="en-US" sz="1100" b="0" i="0" u="none" strike="noStrike" cap="none" dirty="0">
                          <a:solidFill>
                            <a:schemeClr val="tx1"/>
                          </a:solidFill>
                          <a:latin typeface="Meiryo"/>
                          <a:ea typeface="Meiryo"/>
                          <a:cs typeface="Meiryo"/>
                          <a:sym typeface="Meiryo"/>
                        </a:rPr>
                        <a:t>、クリック数、</a:t>
                      </a:r>
                      <a:r>
                        <a:rPr lang="en-US" altLang="ja-JP" sz="1100" b="0" i="0" u="none" strike="noStrike" cap="none" dirty="0">
                          <a:solidFill>
                            <a:schemeClr val="tx1"/>
                          </a:solidFill>
                          <a:latin typeface="Meiryo"/>
                          <a:ea typeface="Meiryo"/>
                          <a:cs typeface="Meiryo"/>
                          <a:sym typeface="Meiryo"/>
                        </a:rPr>
                        <a:t>CTR</a:t>
                      </a:r>
                      <a:r>
                        <a:rPr lang="ja-JP" altLang="en-US" sz="1100" b="0" i="0" u="none" strike="noStrike" cap="none" dirty="0">
                          <a:solidFill>
                            <a:schemeClr val="tx1"/>
                          </a:solidFill>
                          <a:latin typeface="Meiryo"/>
                          <a:ea typeface="Meiryo"/>
                          <a:cs typeface="Meiryo"/>
                          <a:sym typeface="Meiryo"/>
                        </a:rPr>
                        <a:t>など</a:t>
                      </a: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436501">
                <a:tc>
                  <a:txBody>
                    <a:bodyPr/>
                    <a:lstStyle/>
                    <a:p>
                      <a:pPr marL="0" marR="0" lvl="0" indent="0" algn="l" rtl="0">
                        <a:lnSpc>
                          <a:spcPct val="100000"/>
                        </a:lnSpc>
                        <a:spcBef>
                          <a:spcPts val="0"/>
                        </a:spcBef>
                        <a:spcAft>
                          <a:spcPts val="0"/>
                        </a:spcAft>
                        <a:buClr>
                          <a:srgbClr val="000000"/>
                        </a:buClr>
                        <a:buSzPts val="1000"/>
                        <a:buFont typeface="Arial"/>
                        <a:buNone/>
                      </a:pPr>
                      <a:r>
                        <a:rPr lang="ja-JP" sz="1100" b="1" u="none" strike="noStrike" cap="none">
                          <a:latin typeface="Meiryo"/>
                          <a:ea typeface="Meiryo"/>
                          <a:cs typeface="Meiryo"/>
                          <a:sym typeface="Meiryo"/>
                        </a:rPr>
                        <a:t>計測</a:t>
                      </a:r>
                      <a:endParaRPr sz="1100" b="1" u="none" strike="noStrike" cap="none">
                        <a:latin typeface="Meiryo"/>
                        <a:ea typeface="Meiryo"/>
                        <a:cs typeface="Meiryo"/>
                        <a:sym typeface="Meiryo"/>
                      </a:endParaRPr>
                    </a:p>
                    <a:p>
                      <a:pPr marL="0" marR="0" lvl="0" indent="0" algn="l" rtl="0">
                        <a:lnSpc>
                          <a:spcPct val="100000"/>
                        </a:lnSpc>
                        <a:spcBef>
                          <a:spcPts val="0"/>
                        </a:spcBef>
                        <a:spcAft>
                          <a:spcPts val="0"/>
                        </a:spcAft>
                        <a:buClr>
                          <a:srgbClr val="000000"/>
                        </a:buClr>
                        <a:buSzPts val="1000"/>
                        <a:buFont typeface="Arial"/>
                        <a:buNone/>
                      </a:pPr>
                      <a:r>
                        <a:rPr lang="ja-JP" sz="1100" b="1" u="none" strike="noStrike" cap="none">
                          <a:latin typeface="Meiryo"/>
                          <a:ea typeface="Meiryo"/>
                          <a:cs typeface="Meiryo"/>
                          <a:sym typeface="Meiryo"/>
                        </a:rPr>
                        <a:t>ツール</a:t>
                      </a:r>
                      <a:endParaRPr sz="1100" b="1" u="none" strike="noStrike" cap="none">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sz="1100" b="0" i="0" u="none" strike="noStrike" cap="none" dirty="0">
                          <a:solidFill>
                            <a:srgbClr val="000000"/>
                          </a:solidFill>
                          <a:latin typeface="Meiryo"/>
                          <a:ea typeface="Meiryo"/>
                          <a:cs typeface="Meiryo"/>
                          <a:sym typeface="Meiryo"/>
                        </a:rPr>
                        <a:t>プラットフォーム別での計測ツール</a:t>
                      </a:r>
                      <a:endParaRPr lang="en-US" altLang="ja-JP" sz="1100" b="0" i="0" u="none" strike="noStrike" cap="none" dirty="0">
                        <a:solidFill>
                          <a:srgbClr val="000000"/>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598344">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100" b="1" u="none" strike="noStrike" cap="none" dirty="0">
                          <a:solidFill>
                            <a:schemeClr val="tx1"/>
                          </a:solidFill>
                          <a:latin typeface="Meiryo"/>
                          <a:ea typeface="Meiryo"/>
                          <a:cs typeface="Meiryo"/>
                          <a:sym typeface="Meiryo"/>
                        </a:rPr>
                        <a:t>注意事項</a:t>
                      </a:r>
                      <a:endParaRPr sz="1100" b="1" u="none" strike="noStrike" cap="none" dirty="0">
                        <a:solidFill>
                          <a:schemeClr val="tx1"/>
                        </a:solidFill>
                        <a:latin typeface="Meiryo"/>
                        <a:ea typeface="Meiryo"/>
                        <a:cs typeface="Meiryo"/>
                        <a:sym typeface="Meiryo"/>
                      </a:endParaRPr>
                    </a:p>
                  </a:txBody>
                  <a:tcPr marL="100814" marR="100814" marT="50418" marB="50418" anchor="ctr">
                    <a:lnL w="9525" cap="flat" cmpd="sng">
                      <a:solidFill>
                        <a:srgbClr val="000000">
                          <a:alpha val="0"/>
                        </a:srgbClr>
                      </a:solidFill>
                      <a:prstDash val="solid"/>
                      <a:round/>
                      <a:headEnd type="none" w="sm" len="sm"/>
                      <a:tailEnd type="none" w="sm" len="sm"/>
                    </a:lnL>
                    <a:lnR w="9525" cap="flat" cmpd="sng" algn="ctr">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ja-JP" altLang="en-US"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・レポートは計測期間終了後、中</a:t>
                      </a:r>
                      <a:r>
                        <a:rPr lang="en-US" altLang="ja-JP"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10</a:t>
                      </a:r>
                      <a:r>
                        <a:rPr lang="ja-JP" altLang="en-US"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rPr>
                        <a:t>営業日以降での調整となります。</a:t>
                      </a:r>
                      <a:endParaRPr lang="en-US" altLang="ja-JP" sz="1100" b="0" i="0" u="none" strike="noStrike" cap="none" dirty="0">
                        <a:solidFill>
                          <a:schemeClr val="tx1"/>
                        </a:solidFill>
                        <a:effectLst/>
                        <a:latin typeface="メイリオ" panose="020B0604030504040204" pitchFamily="50" charset="-128"/>
                        <a:ea typeface="メイリオ" panose="020B0604030504040204" pitchFamily="50" charset="-128"/>
                        <a:cs typeface="+mn-cs"/>
                        <a:sym typeface="Arial"/>
                      </a:endParaRPr>
                    </a:p>
                    <a:p>
                      <a:pPr marL="0" marR="0" lvl="0" indent="0" algn="l" rtl="0">
                        <a:lnSpc>
                          <a:spcPct val="100000"/>
                        </a:lnSpc>
                        <a:spcBef>
                          <a:spcPts val="0"/>
                        </a:spcBef>
                        <a:spcAft>
                          <a:spcPts val="0"/>
                        </a:spcAft>
                        <a:buClr>
                          <a:srgbClr val="000000"/>
                        </a:buClr>
                        <a:buSzPts val="1000"/>
                        <a:buFont typeface="Arial"/>
                        <a:buNone/>
                      </a:pPr>
                      <a:r>
                        <a:rPr lang="ja-JP" altLang="en-US" sz="11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rPr>
                        <a:t>・タイアップの計測期間中に中間報告のレポートをお出しすることはできません。</a:t>
                      </a:r>
                      <a:endParaRPr lang="en-US" altLang="ja-JP" sz="1100" b="0" i="0" u="none" strike="noStrike" cap="none" dirty="0">
                        <a:solidFill>
                          <a:schemeClr val="tx1"/>
                        </a:solidFill>
                        <a:latin typeface="メイリオ" panose="020B0604030504040204" pitchFamily="50" charset="-128"/>
                        <a:ea typeface="メイリオ" panose="020B0604030504040204" pitchFamily="50" charset="-128"/>
                        <a:cs typeface="Meiryo"/>
                        <a:sym typeface="Meiryo"/>
                      </a:endParaRPr>
                    </a:p>
                  </a:txBody>
                  <a:tcPr marL="100814" marR="100814" marT="50418" marB="50418" anchor="ctr">
                    <a:lnL w="9525" cap="flat" cmpd="sng" algn="ctr">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2434438498"/>
                  </a:ext>
                </a:extLst>
              </a:tr>
            </a:tbl>
          </a:graphicData>
        </a:graphic>
      </p:graphicFrame>
      <p:sp>
        <p:nvSpPr>
          <p:cNvPr id="22" name="Google Shape;1111;p42">
            <a:extLst>
              <a:ext uri="{FF2B5EF4-FFF2-40B4-BE49-F238E27FC236}">
                <a16:creationId xmlns:a16="http://schemas.microsoft.com/office/drawing/2014/main" id="{E7AB619E-F021-C224-17A7-DD798AE1D7F4}"/>
              </a:ext>
            </a:extLst>
          </p:cNvPr>
          <p:cNvSpPr/>
          <p:nvPr/>
        </p:nvSpPr>
        <p:spPr>
          <a:xfrm>
            <a:off x="6096000" y="182150"/>
            <a:ext cx="7537421" cy="355013"/>
          </a:xfrm>
          <a:prstGeom prst="rect">
            <a:avLst/>
          </a:prstGeom>
          <a:noFill/>
          <a:ln>
            <a:noFill/>
          </a:ln>
        </p:spPr>
        <p:txBody>
          <a:bodyPr spcFirstLastPara="1" wrap="square" lIns="82904" tIns="41441" rIns="82904" bIns="41441" anchor="t" anchorCtr="0">
            <a:noAutofit/>
          </a:bodyPr>
          <a:lstStyle/>
          <a:p>
            <a:pPr marL="11515">
              <a:buClr>
                <a:srgbClr val="000000"/>
              </a:buClr>
              <a:buSzPts val="1400"/>
            </a:pPr>
            <a:r>
              <a:rPr lang="ja-JP" altLang="en-US" sz="1814" b="1">
                <a:solidFill>
                  <a:schemeClr val="dk1"/>
                </a:solidFill>
                <a:latin typeface="Meiryo"/>
                <a:ea typeface="Meiryo"/>
                <a:cs typeface="Meiryo"/>
                <a:sym typeface="Meiryo"/>
              </a:rPr>
              <a:t>公式</a:t>
            </a:r>
            <a:r>
              <a:rPr lang="en-US" altLang="ja-JP" sz="1814" b="1">
                <a:solidFill>
                  <a:schemeClr val="dk1"/>
                </a:solidFill>
                <a:latin typeface="Meiryo"/>
                <a:ea typeface="Meiryo"/>
                <a:cs typeface="Meiryo"/>
                <a:sym typeface="Meiryo"/>
              </a:rPr>
              <a:t>SNS</a:t>
            </a:r>
            <a:r>
              <a:rPr lang="ja-JP" altLang="en-US" sz="1814" b="1">
                <a:solidFill>
                  <a:schemeClr val="dk1"/>
                </a:solidFill>
                <a:latin typeface="Meiryo"/>
                <a:ea typeface="Meiryo"/>
                <a:cs typeface="Meiryo"/>
                <a:sym typeface="Meiryo"/>
              </a:rPr>
              <a:t>でサービスポストを各１回ずつ</a:t>
            </a:r>
            <a:endParaRPr sz="1814" b="1">
              <a:solidFill>
                <a:schemeClr val="dk1"/>
              </a:solidFill>
              <a:latin typeface="Meiryo"/>
              <a:ea typeface="Meiryo"/>
              <a:cs typeface="Meiryo"/>
              <a:sym typeface="Meiryo"/>
            </a:endParaRPr>
          </a:p>
        </p:txBody>
      </p:sp>
      <p:sp>
        <p:nvSpPr>
          <p:cNvPr id="23" name="Google Shape;1112;p42">
            <a:extLst>
              <a:ext uri="{FF2B5EF4-FFF2-40B4-BE49-F238E27FC236}">
                <a16:creationId xmlns:a16="http://schemas.microsoft.com/office/drawing/2014/main" id="{562CFEB8-910C-F238-A1C4-1084CD5E7E6D}"/>
              </a:ext>
            </a:extLst>
          </p:cNvPr>
          <p:cNvSpPr txBox="1"/>
          <p:nvPr/>
        </p:nvSpPr>
        <p:spPr>
          <a:xfrm>
            <a:off x="6160492" y="560741"/>
            <a:ext cx="4678300" cy="504268"/>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r>
              <a:rPr lang="ja-JP" altLang="en-US" sz="1088">
                <a:solidFill>
                  <a:schemeClr val="dk1"/>
                </a:solidFill>
                <a:latin typeface="Meiryo"/>
                <a:ea typeface="Meiryo"/>
                <a:cs typeface="Meiryo"/>
                <a:sym typeface="Meiryo"/>
              </a:rPr>
              <a:t>スポンサードポストを実施クライアント様限定。</a:t>
            </a:r>
            <a:endParaRPr sz="1270">
              <a:solidFill>
                <a:srgbClr val="000000"/>
              </a:solidFill>
              <a:latin typeface="Arial"/>
              <a:ea typeface="Arial"/>
              <a:cs typeface="Arial"/>
              <a:sym typeface="Arial"/>
            </a:endParaRPr>
          </a:p>
          <a:p>
            <a:pPr>
              <a:lnSpc>
                <a:spcPct val="80000"/>
              </a:lnSpc>
              <a:buClr>
                <a:srgbClr val="000000"/>
              </a:buClr>
              <a:buSzPts val="1000"/>
            </a:pPr>
            <a:r>
              <a:rPr lang="ja-JP" altLang="en-US" sz="1088">
                <a:solidFill>
                  <a:schemeClr val="dk1"/>
                </a:solidFill>
                <a:latin typeface="Meiryo"/>
                <a:ea typeface="Meiryo"/>
                <a:cs typeface="Meiryo"/>
                <a:sym typeface="Meiryo"/>
              </a:rPr>
              <a:t>編集部から</a:t>
            </a:r>
            <a:r>
              <a:rPr lang="en-US" altLang="ja-JP" sz="1088">
                <a:solidFill>
                  <a:schemeClr val="dk1"/>
                </a:solidFill>
                <a:latin typeface="Meiryo"/>
                <a:ea typeface="Meiryo"/>
                <a:cs typeface="Meiryo"/>
                <a:sym typeface="Meiryo"/>
              </a:rPr>
              <a:t>CHANTO</a:t>
            </a:r>
            <a:r>
              <a:rPr lang="ja-JP" altLang="en-US" sz="1088">
                <a:solidFill>
                  <a:schemeClr val="dk1"/>
                </a:solidFill>
                <a:latin typeface="Meiryo"/>
                <a:ea typeface="Meiryo"/>
                <a:cs typeface="Meiryo"/>
                <a:sym typeface="Meiryo"/>
              </a:rPr>
              <a:t>公式</a:t>
            </a:r>
            <a:r>
              <a:rPr lang="en-US" altLang="ja-JP" sz="1088">
                <a:solidFill>
                  <a:schemeClr val="dk1"/>
                </a:solidFill>
                <a:latin typeface="Meiryo"/>
                <a:ea typeface="Meiryo"/>
                <a:cs typeface="Meiryo"/>
                <a:sym typeface="Meiryo"/>
              </a:rPr>
              <a:t>SNS</a:t>
            </a:r>
            <a:r>
              <a:rPr lang="ja-JP" altLang="en-US" sz="1088">
                <a:solidFill>
                  <a:schemeClr val="dk1"/>
                </a:solidFill>
                <a:latin typeface="Meiryo"/>
                <a:ea typeface="Meiryo"/>
                <a:cs typeface="Meiryo"/>
                <a:sym typeface="Meiryo"/>
              </a:rPr>
              <a:t>で、サービスポストを各</a:t>
            </a:r>
            <a:r>
              <a:rPr lang="en-US" altLang="ja-JP" sz="1088">
                <a:solidFill>
                  <a:schemeClr val="dk1"/>
                </a:solidFill>
                <a:latin typeface="Meiryo"/>
                <a:ea typeface="Meiryo"/>
                <a:cs typeface="Meiryo"/>
                <a:sym typeface="Meiryo"/>
              </a:rPr>
              <a:t>1</a:t>
            </a:r>
            <a:r>
              <a:rPr lang="ja-JP" altLang="en-US" sz="1088">
                <a:solidFill>
                  <a:schemeClr val="dk1"/>
                </a:solidFill>
                <a:latin typeface="Meiryo"/>
                <a:ea typeface="Meiryo"/>
                <a:cs typeface="Meiryo"/>
                <a:sym typeface="Meiryo"/>
              </a:rPr>
              <a:t>回づつさせていただきます。タイミングは編集部任意となります。</a:t>
            </a:r>
            <a:endParaRPr sz="1270">
              <a:solidFill>
                <a:srgbClr val="000000"/>
              </a:solidFill>
              <a:latin typeface="Arial"/>
              <a:ea typeface="Arial"/>
              <a:cs typeface="Arial"/>
              <a:sym typeface="Arial"/>
            </a:endParaRPr>
          </a:p>
          <a:p>
            <a:pPr>
              <a:buClr>
                <a:srgbClr val="000000"/>
              </a:buClr>
              <a:buSzPts val="900"/>
            </a:pP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sp>
        <p:nvSpPr>
          <p:cNvPr id="24" name="Google Shape;1113;p42">
            <a:extLst>
              <a:ext uri="{FF2B5EF4-FFF2-40B4-BE49-F238E27FC236}">
                <a16:creationId xmlns:a16="http://schemas.microsoft.com/office/drawing/2014/main" id="{300DE104-AEB8-C5D2-345C-FAC7DF74E3ED}"/>
              </a:ext>
            </a:extLst>
          </p:cNvPr>
          <p:cNvSpPr/>
          <p:nvPr/>
        </p:nvSpPr>
        <p:spPr>
          <a:xfrm>
            <a:off x="6225029" y="1438423"/>
            <a:ext cx="2564552" cy="280850"/>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X</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sp>
        <p:nvSpPr>
          <p:cNvPr id="25" name="Google Shape;1114;p42">
            <a:extLst>
              <a:ext uri="{FF2B5EF4-FFF2-40B4-BE49-F238E27FC236}">
                <a16:creationId xmlns:a16="http://schemas.microsoft.com/office/drawing/2014/main" id="{83F4EA5B-606E-6436-096F-9D346C491836}"/>
              </a:ext>
            </a:extLst>
          </p:cNvPr>
          <p:cNvSpPr/>
          <p:nvPr/>
        </p:nvSpPr>
        <p:spPr>
          <a:xfrm>
            <a:off x="6103758" y="1229881"/>
            <a:ext cx="4236198" cy="284742"/>
          </a:xfrm>
          <a:prstGeom prst="rect">
            <a:avLst/>
          </a:prstGeom>
          <a:noFill/>
          <a:ln>
            <a:noFill/>
          </a:ln>
        </p:spPr>
        <p:txBody>
          <a:bodyPr spcFirstLastPara="1" wrap="square" lIns="82904" tIns="41441" rIns="82904" bIns="41441" anchor="t" anchorCtr="0">
            <a:noAutofit/>
          </a:bodyPr>
          <a:lstStyle/>
          <a:p>
            <a:pPr>
              <a:buClr>
                <a:srgbClr val="000000"/>
              </a:buClr>
              <a:buSzPts val="1600"/>
            </a:pPr>
            <a:r>
              <a:rPr lang="ja-JP" altLang="en-US" sz="1088" b="1">
                <a:solidFill>
                  <a:schemeClr val="dk1"/>
                </a:solidFill>
                <a:latin typeface="Meiryo"/>
                <a:ea typeface="Meiryo"/>
                <a:cs typeface="Meiryo"/>
                <a:sym typeface="Meiryo"/>
              </a:rPr>
              <a:t>▼</a:t>
            </a:r>
            <a:r>
              <a:rPr lang="en-US" altLang="ja-JP" sz="1088" b="1">
                <a:solidFill>
                  <a:schemeClr val="dk1"/>
                </a:solidFill>
                <a:latin typeface="Meiryo"/>
                <a:ea typeface="Meiryo"/>
                <a:cs typeface="Meiryo"/>
                <a:sym typeface="Meiryo"/>
              </a:rPr>
              <a:t>CHANTO WEB</a:t>
            </a:r>
            <a:r>
              <a:rPr lang="ja-JP" altLang="en-US" sz="1088" b="1">
                <a:solidFill>
                  <a:schemeClr val="dk1"/>
                </a:solidFill>
                <a:latin typeface="Meiryo"/>
                <a:ea typeface="Meiryo"/>
                <a:cs typeface="Meiryo"/>
                <a:sym typeface="Meiryo"/>
              </a:rPr>
              <a:t>公式</a:t>
            </a:r>
            <a:r>
              <a:rPr lang="en-US" altLang="ja-JP" sz="1088" b="1">
                <a:solidFill>
                  <a:schemeClr val="dk1"/>
                </a:solidFill>
                <a:latin typeface="Meiryo"/>
                <a:ea typeface="Meiryo"/>
                <a:cs typeface="Meiryo"/>
                <a:sym typeface="Meiryo"/>
              </a:rPr>
              <a:t>SNS</a:t>
            </a:r>
            <a:endParaRPr sz="1088">
              <a:solidFill>
                <a:srgbClr val="000000"/>
              </a:solidFill>
              <a:latin typeface="Meiryo"/>
              <a:ea typeface="Meiryo"/>
              <a:cs typeface="Meiryo"/>
              <a:sym typeface="Meiryo"/>
            </a:endParaRPr>
          </a:p>
        </p:txBody>
      </p:sp>
      <p:sp>
        <p:nvSpPr>
          <p:cNvPr id="26" name="Google Shape;1115;p42">
            <a:extLst>
              <a:ext uri="{FF2B5EF4-FFF2-40B4-BE49-F238E27FC236}">
                <a16:creationId xmlns:a16="http://schemas.microsoft.com/office/drawing/2014/main" id="{CFED137A-8745-15BD-2BD2-FA904B1BB251}"/>
              </a:ext>
            </a:extLst>
          </p:cNvPr>
          <p:cNvSpPr/>
          <p:nvPr/>
        </p:nvSpPr>
        <p:spPr>
          <a:xfrm>
            <a:off x="8508337" y="1521457"/>
            <a:ext cx="2564552" cy="247351"/>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@CHANTO_magazine</a:t>
            </a:r>
            <a:endParaRPr sz="1088">
              <a:solidFill>
                <a:srgbClr val="000000"/>
              </a:solidFill>
              <a:latin typeface="Meiryo"/>
              <a:ea typeface="Meiryo"/>
              <a:cs typeface="Meiryo"/>
              <a:sym typeface="Meiryo"/>
            </a:endParaRPr>
          </a:p>
        </p:txBody>
      </p:sp>
      <p:pic>
        <p:nvPicPr>
          <p:cNvPr id="27" name="Google Shape;1116;p42">
            <a:extLst>
              <a:ext uri="{FF2B5EF4-FFF2-40B4-BE49-F238E27FC236}">
                <a16:creationId xmlns:a16="http://schemas.microsoft.com/office/drawing/2014/main" id="{ACBEE44B-4E8F-E947-4EB8-CD2A63E9804D}"/>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8352831" y="1429642"/>
            <a:ext cx="311013" cy="311013"/>
          </a:xfrm>
          <a:prstGeom prst="rect">
            <a:avLst/>
          </a:prstGeom>
          <a:noFill/>
          <a:ln>
            <a:noFill/>
          </a:ln>
        </p:spPr>
      </p:pic>
      <p:sp>
        <p:nvSpPr>
          <p:cNvPr id="28" name="Google Shape;1117;p42">
            <a:extLst>
              <a:ext uri="{FF2B5EF4-FFF2-40B4-BE49-F238E27FC236}">
                <a16:creationId xmlns:a16="http://schemas.microsoft.com/office/drawing/2014/main" id="{D40010FA-5350-B99A-CF71-3216297D942F}"/>
              </a:ext>
            </a:extLst>
          </p:cNvPr>
          <p:cNvSpPr txBox="1"/>
          <p:nvPr/>
        </p:nvSpPr>
        <p:spPr>
          <a:xfrm>
            <a:off x="6246935" y="2774871"/>
            <a:ext cx="4678300" cy="504268"/>
          </a:xfrm>
          <a:prstGeom prst="rect">
            <a:avLst/>
          </a:prstGeom>
          <a:noFill/>
          <a:ln>
            <a:noFill/>
          </a:ln>
        </p:spPr>
        <p:txBody>
          <a:bodyPr spcFirstLastPara="1" wrap="square" lIns="82904" tIns="41441" rIns="82904" bIns="41441" anchor="t" anchorCtr="0">
            <a:noAutofit/>
          </a:bodyPr>
          <a:lstStyle/>
          <a:p>
            <a:pPr>
              <a:lnSpc>
                <a:spcPct val="80000"/>
              </a:lnSpc>
              <a:buClr>
                <a:srgbClr val="000000"/>
              </a:buClr>
              <a:buSzPts val="1000"/>
            </a:pPr>
            <a:r>
              <a:rPr lang="en-US" altLang="ja-JP" sz="1088">
                <a:solidFill>
                  <a:schemeClr val="dk1"/>
                </a:solidFill>
                <a:latin typeface="Meiryo"/>
                <a:ea typeface="Meiryo"/>
                <a:cs typeface="Meiryo"/>
                <a:sym typeface="Meiryo"/>
              </a:rPr>
              <a:t>※</a:t>
            </a:r>
            <a:r>
              <a:rPr lang="ja-JP" altLang="en-US" sz="1088">
                <a:solidFill>
                  <a:schemeClr val="dk1"/>
                </a:solidFill>
                <a:latin typeface="Meiryo"/>
                <a:ea typeface="Meiryo"/>
                <a:cs typeface="Meiryo"/>
                <a:sym typeface="Meiryo"/>
              </a:rPr>
              <a:t>二次使用詳細については担当営業までお問い合わせください。</a:t>
            </a:r>
            <a:endParaRPr sz="816">
              <a:solidFill>
                <a:srgbClr val="000000"/>
              </a:solidFill>
              <a:latin typeface="Meiryo"/>
              <a:ea typeface="Meiryo"/>
              <a:cs typeface="Meiryo"/>
              <a:sym typeface="Meiryo"/>
            </a:endParaRPr>
          </a:p>
          <a:p>
            <a:pPr>
              <a:buClr>
                <a:srgbClr val="000000"/>
              </a:buClr>
              <a:buSzPts val="1200"/>
            </a:pPr>
            <a:endParaRPr sz="1088">
              <a:solidFill>
                <a:schemeClr val="dk1"/>
              </a:solidFill>
              <a:latin typeface="Meiryo"/>
              <a:ea typeface="Meiryo"/>
              <a:cs typeface="Meiryo"/>
              <a:sym typeface="Meiryo"/>
            </a:endParaRPr>
          </a:p>
        </p:txBody>
      </p:sp>
      <p:pic>
        <p:nvPicPr>
          <p:cNvPr id="29" name="Google Shape;1118;p42">
            <a:extLst>
              <a:ext uri="{FF2B5EF4-FFF2-40B4-BE49-F238E27FC236}">
                <a16:creationId xmlns:a16="http://schemas.microsoft.com/office/drawing/2014/main" id="{BB0AC43B-1F25-0725-0FEB-0AE7F0510B16}"/>
              </a:ext>
            </a:extLst>
          </p:cNvPr>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8335214" y="2317584"/>
            <a:ext cx="360778" cy="369328"/>
          </a:xfrm>
          <a:prstGeom prst="rect">
            <a:avLst/>
          </a:prstGeom>
          <a:noFill/>
          <a:ln>
            <a:noFill/>
          </a:ln>
        </p:spPr>
      </p:pic>
      <p:pic>
        <p:nvPicPr>
          <p:cNvPr id="30" name="Google Shape;1119;p42">
            <a:extLst>
              <a:ext uri="{FF2B5EF4-FFF2-40B4-BE49-F238E27FC236}">
                <a16:creationId xmlns:a16="http://schemas.microsoft.com/office/drawing/2014/main" id="{FE37017B-1176-EA18-C490-4A53854E4DAB}"/>
              </a:ext>
            </a:extLst>
          </p:cNvPr>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8341727" y="1861532"/>
            <a:ext cx="423631" cy="366184"/>
          </a:xfrm>
          <a:prstGeom prst="rect">
            <a:avLst/>
          </a:prstGeom>
          <a:noFill/>
          <a:ln>
            <a:noFill/>
          </a:ln>
        </p:spPr>
      </p:pic>
      <p:sp>
        <p:nvSpPr>
          <p:cNvPr id="31" name="Google Shape;1120;p42">
            <a:extLst>
              <a:ext uri="{FF2B5EF4-FFF2-40B4-BE49-F238E27FC236}">
                <a16:creationId xmlns:a16="http://schemas.microsoft.com/office/drawing/2014/main" id="{4C453538-C6CC-C4C9-20FC-C730ADF58242}"/>
              </a:ext>
            </a:extLst>
          </p:cNvPr>
          <p:cNvSpPr/>
          <p:nvPr/>
        </p:nvSpPr>
        <p:spPr>
          <a:xfrm>
            <a:off x="8649840" y="2390414"/>
            <a:ext cx="2564552" cy="168047"/>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@CHANTO.jp.net </a:t>
            </a:r>
            <a:endParaRPr sz="1088">
              <a:solidFill>
                <a:srgbClr val="000000"/>
              </a:solidFill>
              <a:latin typeface="Meiryo"/>
              <a:ea typeface="Meiryo"/>
              <a:cs typeface="Meiryo"/>
              <a:sym typeface="Meiryo"/>
            </a:endParaRPr>
          </a:p>
        </p:txBody>
      </p:sp>
      <p:sp>
        <p:nvSpPr>
          <p:cNvPr id="32" name="Google Shape;1121;p42">
            <a:extLst>
              <a:ext uri="{FF2B5EF4-FFF2-40B4-BE49-F238E27FC236}">
                <a16:creationId xmlns:a16="http://schemas.microsoft.com/office/drawing/2014/main" id="{F290E5F6-9899-73AF-CA63-7CAFCE324AD0}"/>
              </a:ext>
            </a:extLst>
          </p:cNvPr>
          <p:cNvSpPr/>
          <p:nvPr/>
        </p:nvSpPr>
        <p:spPr>
          <a:xfrm>
            <a:off x="8649839" y="1854922"/>
            <a:ext cx="1454284" cy="271027"/>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　＠</a:t>
            </a:r>
            <a:r>
              <a:rPr lang="en-US" altLang="ja-JP" sz="1088">
                <a:solidFill>
                  <a:srgbClr val="000000"/>
                </a:solidFill>
                <a:latin typeface="Meiryo"/>
                <a:ea typeface="Meiryo"/>
                <a:cs typeface="Meiryo"/>
                <a:sym typeface="Meiryo"/>
              </a:rPr>
              <a:t>chanto_web</a:t>
            </a:r>
            <a:endParaRPr sz="1088">
              <a:solidFill>
                <a:srgbClr val="000000"/>
              </a:solidFill>
              <a:latin typeface="Meiryo"/>
              <a:ea typeface="Meiryo"/>
              <a:cs typeface="Meiryo"/>
              <a:sym typeface="Meiryo"/>
            </a:endParaRPr>
          </a:p>
        </p:txBody>
      </p:sp>
      <p:sp>
        <p:nvSpPr>
          <p:cNvPr id="33" name="Google Shape;1122;p42">
            <a:extLst>
              <a:ext uri="{FF2B5EF4-FFF2-40B4-BE49-F238E27FC236}">
                <a16:creationId xmlns:a16="http://schemas.microsoft.com/office/drawing/2014/main" id="{EBC2BC57-C372-D6A5-2E78-3BAF50B05CE4}"/>
              </a:ext>
            </a:extLst>
          </p:cNvPr>
          <p:cNvSpPr/>
          <p:nvPr/>
        </p:nvSpPr>
        <p:spPr>
          <a:xfrm>
            <a:off x="6225029" y="1878034"/>
            <a:ext cx="2564552" cy="271027"/>
          </a:xfrm>
          <a:prstGeom prst="rect">
            <a:avLst/>
          </a:prstGeom>
          <a:noFill/>
          <a:ln>
            <a:noFill/>
          </a:ln>
        </p:spPr>
        <p:txBody>
          <a:bodyPr spcFirstLastPara="1" wrap="square" lIns="82904" tIns="41441" rIns="82904" bIns="41441" anchor="t" anchorCtr="0">
            <a:noAutofit/>
          </a:bodyPr>
          <a:lstStyle/>
          <a:p>
            <a:pPr>
              <a:lnSpc>
                <a:spcPct val="60000"/>
              </a:lnSpc>
              <a:spcBef>
                <a:spcPts val="635"/>
              </a:spcBef>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Instagram</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sp>
        <p:nvSpPr>
          <p:cNvPr id="34" name="Google Shape;1123;p42">
            <a:extLst>
              <a:ext uri="{FF2B5EF4-FFF2-40B4-BE49-F238E27FC236}">
                <a16:creationId xmlns:a16="http://schemas.microsoft.com/office/drawing/2014/main" id="{03671F11-3D70-3835-6DD9-2141727EAD75}"/>
              </a:ext>
            </a:extLst>
          </p:cNvPr>
          <p:cNvSpPr/>
          <p:nvPr/>
        </p:nvSpPr>
        <p:spPr>
          <a:xfrm>
            <a:off x="6225029" y="2415064"/>
            <a:ext cx="2564552" cy="250227"/>
          </a:xfrm>
          <a:prstGeom prst="rect">
            <a:avLst/>
          </a:prstGeom>
          <a:noFill/>
          <a:ln>
            <a:noFill/>
          </a:ln>
        </p:spPr>
        <p:txBody>
          <a:bodyPr spcFirstLastPara="1" wrap="square" lIns="82904" tIns="41441" rIns="82904" bIns="41441" anchor="t" anchorCtr="0">
            <a:noAutofit/>
          </a:bodyPr>
          <a:lstStyle/>
          <a:p>
            <a:pPr>
              <a:lnSpc>
                <a:spcPct val="60000"/>
              </a:lnSpc>
              <a:buClr>
                <a:srgbClr val="000000"/>
              </a:buClr>
              <a:buSzPts val="1200"/>
            </a:pPr>
            <a:r>
              <a:rPr lang="ja-JP" altLang="en-US" sz="1088">
                <a:solidFill>
                  <a:srgbClr val="000000"/>
                </a:solidFill>
                <a:latin typeface="Meiryo"/>
                <a:ea typeface="Meiryo"/>
                <a:cs typeface="Meiryo"/>
                <a:sym typeface="Meiryo"/>
              </a:rPr>
              <a:t>・</a:t>
            </a:r>
            <a:r>
              <a:rPr lang="en-US" altLang="ja-JP" sz="1088">
                <a:solidFill>
                  <a:srgbClr val="000000"/>
                </a:solidFill>
                <a:latin typeface="Meiryo"/>
                <a:ea typeface="Meiryo"/>
                <a:cs typeface="Meiryo"/>
                <a:sym typeface="Meiryo"/>
              </a:rPr>
              <a:t>Facebook</a:t>
            </a:r>
            <a:r>
              <a:rPr lang="ja-JP" altLang="en-US" sz="1088">
                <a:solidFill>
                  <a:srgbClr val="000000"/>
                </a:solidFill>
                <a:latin typeface="Meiryo"/>
                <a:ea typeface="Meiryo"/>
                <a:cs typeface="Meiryo"/>
                <a:sym typeface="Meiryo"/>
              </a:rPr>
              <a:t>投稿　</a:t>
            </a:r>
            <a:r>
              <a:rPr lang="en-US" altLang="ja-JP" sz="1088">
                <a:solidFill>
                  <a:srgbClr val="000000"/>
                </a:solidFill>
                <a:latin typeface="Meiryo"/>
                <a:ea typeface="Meiryo"/>
                <a:cs typeface="Meiryo"/>
                <a:sym typeface="Meiryo"/>
              </a:rPr>
              <a:t>1</a:t>
            </a:r>
            <a:r>
              <a:rPr lang="ja-JP" altLang="en-US" sz="1088">
                <a:solidFill>
                  <a:srgbClr val="000000"/>
                </a:solidFill>
                <a:latin typeface="Meiryo"/>
                <a:ea typeface="Meiryo"/>
                <a:cs typeface="Meiryo"/>
                <a:sym typeface="Meiryo"/>
              </a:rPr>
              <a:t>回</a:t>
            </a:r>
            <a:endParaRPr sz="1088">
              <a:solidFill>
                <a:srgbClr val="000000"/>
              </a:solidFill>
              <a:latin typeface="Meiryo"/>
              <a:ea typeface="Meiryo"/>
              <a:cs typeface="Meiryo"/>
              <a:sym typeface="Meiryo"/>
            </a:endParaRPr>
          </a:p>
        </p:txBody>
      </p:sp>
      <p:grpSp>
        <p:nvGrpSpPr>
          <p:cNvPr id="35" name="グループ化 34">
            <a:extLst>
              <a:ext uri="{FF2B5EF4-FFF2-40B4-BE49-F238E27FC236}">
                <a16:creationId xmlns:a16="http://schemas.microsoft.com/office/drawing/2014/main" id="{0CEDA8A4-E280-4A01-7AB4-87F4F3DAF375}"/>
              </a:ext>
            </a:extLst>
          </p:cNvPr>
          <p:cNvGrpSpPr/>
          <p:nvPr/>
        </p:nvGrpSpPr>
        <p:grpSpPr>
          <a:xfrm>
            <a:off x="9125218" y="3675937"/>
            <a:ext cx="2341437" cy="1317699"/>
            <a:chOff x="10093176" y="4126542"/>
            <a:chExt cx="2582085" cy="1453129"/>
          </a:xfrm>
        </p:grpSpPr>
        <p:pic>
          <p:nvPicPr>
            <p:cNvPr id="36" name="図 35">
              <a:extLst>
                <a:ext uri="{FF2B5EF4-FFF2-40B4-BE49-F238E27FC236}">
                  <a16:creationId xmlns:a16="http://schemas.microsoft.com/office/drawing/2014/main" id="{50ED7C2E-8AED-FF85-CEC7-8464813E5BEA}"/>
                </a:ext>
              </a:extLst>
            </p:cNvPr>
            <p:cNvPicPr>
              <a:picLocks noChangeAspect="1"/>
            </p:cNvPicPr>
            <p:nvPr/>
          </p:nvPicPr>
          <p:blipFill>
            <a:blip r:embed="rId11" cstate="email">
              <a:extLst>
                <a:ext uri="{BEBA8EAE-BF5A-486C-A8C5-ECC9F3942E4B}">
                  <a14:imgProps xmlns:a14="http://schemas.microsoft.com/office/drawing/2010/main">
                    <a14:imgLayer r:embed="rId12">
                      <a14:imgEffect>
                        <a14:artisticBlur/>
                      </a14:imgEffect>
                    </a14:imgLayer>
                  </a14:imgProps>
                </a:ext>
                <a:ext uri="{28A0092B-C50C-407E-A947-70E740481C1C}">
                  <a14:useLocalDpi xmlns:a14="http://schemas.microsoft.com/office/drawing/2010/main"/>
                </a:ext>
              </a:extLst>
            </a:blip>
            <a:stretch>
              <a:fillRect/>
            </a:stretch>
          </p:blipFill>
          <p:spPr>
            <a:xfrm>
              <a:off x="10093176" y="4126542"/>
              <a:ext cx="2582085" cy="1453129"/>
            </a:xfrm>
            <a:prstGeom prst="rect">
              <a:avLst/>
            </a:prstGeom>
            <a:ln>
              <a:solidFill>
                <a:schemeClr val="tx1"/>
              </a:solidFill>
            </a:ln>
          </p:spPr>
        </p:pic>
        <p:sp>
          <p:nvSpPr>
            <p:cNvPr id="37" name="Google Shape;1107;p42">
              <a:extLst>
                <a:ext uri="{FF2B5EF4-FFF2-40B4-BE49-F238E27FC236}">
                  <a16:creationId xmlns:a16="http://schemas.microsoft.com/office/drawing/2014/main" id="{9437454C-D1E6-05AD-24F3-690138FDF041}"/>
                </a:ext>
              </a:extLst>
            </p:cNvPr>
            <p:cNvSpPr/>
            <p:nvPr/>
          </p:nvSpPr>
          <p:spPr>
            <a:xfrm>
              <a:off x="10160812" y="4417575"/>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リンククリック</a:t>
              </a:r>
              <a:endParaRPr sz="1088" b="1" dirty="0">
                <a:solidFill>
                  <a:srgbClr val="7F7F7F"/>
                </a:solidFill>
                <a:latin typeface="Meiryo"/>
                <a:ea typeface="Meiryo"/>
                <a:cs typeface="Meiryo"/>
                <a:sym typeface="Meiryo"/>
              </a:endParaRPr>
            </a:p>
          </p:txBody>
        </p:sp>
      </p:grpSp>
      <p:grpSp>
        <p:nvGrpSpPr>
          <p:cNvPr id="38" name="グループ化 37">
            <a:extLst>
              <a:ext uri="{FF2B5EF4-FFF2-40B4-BE49-F238E27FC236}">
                <a16:creationId xmlns:a16="http://schemas.microsoft.com/office/drawing/2014/main" id="{CF1D8EEB-466E-69AB-88AD-9B77A7D6D07B}"/>
              </a:ext>
            </a:extLst>
          </p:cNvPr>
          <p:cNvGrpSpPr/>
          <p:nvPr/>
        </p:nvGrpSpPr>
        <p:grpSpPr>
          <a:xfrm>
            <a:off x="6509707" y="5267052"/>
            <a:ext cx="2341437" cy="1317699"/>
            <a:chOff x="6859929" y="5881189"/>
            <a:chExt cx="2582085" cy="1453129"/>
          </a:xfrm>
        </p:grpSpPr>
        <p:pic>
          <p:nvPicPr>
            <p:cNvPr id="39" name="図 38">
              <a:extLst>
                <a:ext uri="{FF2B5EF4-FFF2-40B4-BE49-F238E27FC236}">
                  <a16:creationId xmlns:a16="http://schemas.microsoft.com/office/drawing/2014/main" id="{10271972-F055-1512-8283-CBFF83F1C787}"/>
                </a:ext>
              </a:extLst>
            </p:cNvPr>
            <p:cNvPicPr>
              <a:picLocks noChangeAspect="1"/>
            </p:cNvPicPr>
            <p:nvPr/>
          </p:nvPicPr>
          <p:blipFill>
            <a:blip r:embed="rId13" cstate="email">
              <a:extLst>
                <a:ext uri="{BEBA8EAE-BF5A-486C-A8C5-ECC9F3942E4B}">
                  <a14:imgProps xmlns:a14="http://schemas.microsoft.com/office/drawing/2010/main">
                    <a14:imgLayer r:embed="rId14">
                      <a14:imgEffect>
                        <a14:artisticBlur/>
                      </a14:imgEffect>
                    </a14:imgLayer>
                  </a14:imgProps>
                </a:ext>
                <a:ext uri="{28A0092B-C50C-407E-A947-70E740481C1C}">
                  <a14:useLocalDpi xmlns:a14="http://schemas.microsoft.com/office/drawing/2010/main"/>
                </a:ext>
              </a:extLst>
            </a:blip>
            <a:stretch>
              <a:fillRect/>
            </a:stretch>
          </p:blipFill>
          <p:spPr>
            <a:xfrm>
              <a:off x="6859929" y="5881189"/>
              <a:ext cx="2582085" cy="1453129"/>
            </a:xfrm>
            <a:prstGeom prst="rect">
              <a:avLst/>
            </a:prstGeom>
            <a:ln>
              <a:solidFill>
                <a:schemeClr val="tx1"/>
              </a:solidFill>
            </a:ln>
          </p:spPr>
        </p:pic>
        <p:sp>
          <p:nvSpPr>
            <p:cNvPr id="40" name="Google Shape;1104;p42">
              <a:extLst>
                <a:ext uri="{FF2B5EF4-FFF2-40B4-BE49-F238E27FC236}">
                  <a16:creationId xmlns:a16="http://schemas.microsoft.com/office/drawing/2014/main" id="{8878BF3F-26A0-CE59-BA0B-D408B1E7C72C}"/>
                </a:ext>
              </a:extLst>
            </p:cNvPr>
            <p:cNvSpPr/>
            <p:nvPr/>
          </p:nvSpPr>
          <p:spPr>
            <a:xfrm>
              <a:off x="6961396" y="6096078"/>
              <a:ext cx="2379151" cy="1089633"/>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ja-JP" altLang="en-US" sz="1088" b="1" dirty="0">
                  <a:solidFill>
                    <a:srgbClr val="7F7F7F"/>
                  </a:solidFill>
                  <a:latin typeface="Meiryo"/>
                  <a:ea typeface="Meiryo"/>
                  <a:cs typeface="Meiryo"/>
                  <a:sym typeface="Meiryo"/>
                </a:rPr>
                <a:t>読者情報</a:t>
              </a:r>
              <a:endParaRPr sz="1088" dirty="0">
                <a:solidFill>
                  <a:srgbClr val="7F7F7F"/>
                </a:solidFill>
                <a:latin typeface="Meiryo"/>
                <a:ea typeface="Meiryo"/>
                <a:cs typeface="Meiryo"/>
                <a:sym typeface="Meiryo"/>
              </a:endParaRPr>
            </a:p>
          </p:txBody>
        </p:sp>
      </p:grpSp>
      <p:grpSp>
        <p:nvGrpSpPr>
          <p:cNvPr id="41" name="グループ化 40">
            <a:extLst>
              <a:ext uri="{FF2B5EF4-FFF2-40B4-BE49-F238E27FC236}">
                <a16:creationId xmlns:a16="http://schemas.microsoft.com/office/drawing/2014/main" id="{A93F43F7-8326-30B2-2A52-27F2A23B9B6A}"/>
              </a:ext>
            </a:extLst>
          </p:cNvPr>
          <p:cNvGrpSpPr/>
          <p:nvPr/>
        </p:nvGrpSpPr>
        <p:grpSpPr>
          <a:xfrm>
            <a:off x="9145666" y="5277804"/>
            <a:ext cx="2341437" cy="1317699"/>
            <a:chOff x="10115725" y="5893046"/>
            <a:chExt cx="2582085" cy="1453129"/>
          </a:xfrm>
        </p:grpSpPr>
        <p:pic>
          <p:nvPicPr>
            <p:cNvPr id="42" name="図 41">
              <a:extLst>
                <a:ext uri="{FF2B5EF4-FFF2-40B4-BE49-F238E27FC236}">
                  <a16:creationId xmlns:a16="http://schemas.microsoft.com/office/drawing/2014/main" id="{44D07100-DA53-AFE8-3B77-83C7805CEB86}"/>
                </a:ext>
              </a:extLst>
            </p:cNvPr>
            <p:cNvPicPr>
              <a:picLocks noChangeAspect="1"/>
            </p:cNvPicPr>
            <p:nvPr/>
          </p:nvPicPr>
          <p:blipFill>
            <a:blip r:embed="rId15" cstate="email">
              <a:extLst>
                <a:ext uri="{BEBA8EAE-BF5A-486C-A8C5-ECC9F3942E4B}">
                  <a14:imgProps xmlns:a14="http://schemas.microsoft.com/office/drawing/2010/main">
                    <a14:imgLayer r:embed="rId16">
                      <a14:imgEffect>
                        <a14:artisticBlur/>
                      </a14:imgEffect>
                    </a14:imgLayer>
                  </a14:imgProps>
                </a:ext>
                <a:ext uri="{28A0092B-C50C-407E-A947-70E740481C1C}">
                  <a14:useLocalDpi xmlns:a14="http://schemas.microsoft.com/office/drawing/2010/main"/>
                </a:ext>
              </a:extLst>
            </a:blip>
            <a:stretch>
              <a:fillRect/>
            </a:stretch>
          </p:blipFill>
          <p:spPr>
            <a:xfrm>
              <a:off x="10115725" y="5893046"/>
              <a:ext cx="2582085" cy="1453129"/>
            </a:xfrm>
            <a:prstGeom prst="rect">
              <a:avLst/>
            </a:prstGeom>
            <a:ln>
              <a:solidFill>
                <a:schemeClr val="tx1"/>
              </a:solidFill>
            </a:ln>
          </p:spPr>
        </p:pic>
        <p:sp>
          <p:nvSpPr>
            <p:cNvPr id="43" name="Google Shape;1107;p42">
              <a:extLst>
                <a:ext uri="{FF2B5EF4-FFF2-40B4-BE49-F238E27FC236}">
                  <a16:creationId xmlns:a16="http://schemas.microsoft.com/office/drawing/2014/main" id="{66DD7EB7-5B73-CB8F-FC26-F5EF20FEC41F}"/>
                </a:ext>
              </a:extLst>
            </p:cNvPr>
            <p:cNvSpPr/>
            <p:nvPr/>
          </p:nvSpPr>
          <p:spPr>
            <a:xfrm>
              <a:off x="10160812" y="6089267"/>
              <a:ext cx="2446812" cy="1036971"/>
            </a:xfrm>
            <a:prstGeom prst="rect">
              <a:avLst/>
            </a:prstGeom>
            <a:solidFill>
              <a:srgbClr val="E3F3F1">
                <a:alpha val="80000"/>
              </a:srgbClr>
            </a:solidFill>
            <a:ln>
              <a:noFill/>
            </a:ln>
          </p:spPr>
          <p:txBody>
            <a:bodyPr spcFirstLastPara="1" wrap="square" lIns="82904" tIns="41441" rIns="82904" bIns="41441" anchor="ctr" anchorCtr="0">
              <a:noAutofit/>
            </a:bodyPr>
            <a:lstStyle/>
            <a:p>
              <a:pPr algn="ctr">
                <a:buClr>
                  <a:srgbClr val="000000"/>
                </a:buClr>
                <a:buSzPts val="1200"/>
              </a:pPr>
              <a:r>
                <a:rPr lang="en-US" altLang="ja-JP" sz="1088" b="1" dirty="0">
                  <a:solidFill>
                    <a:srgbClr val="7F7F7F"/>
                  </a:solidFill>
                  <a:latin typeface="Meiryo"/>
                  <a:ea typeface="Meiryo"/>
                  <a:cs typeface="Meiryo"/>
                  <a:sym typeface="Meiryo"/>
                </a:rPr>
                <a:t>SNS</a:t>
              </a:r>
              <a:r>
                <a:rPr lang="ja-JP" altLang="en-US" sz="1088" b="1" dirty="0">
                  <a:solidFill>
                    <a:srgbClr val="7F7F7F"/>
                  </a:solidFill>
                  <a:latin typeface="Meiryo"/>
                  <a:ea typeface="Meiryo"/>
                  <a:cs typeface="Meiryo"/>
                  <a:sym typeface="Meiryo"/>
                </a:rPr>
                <a:t>投稿</a:t>
              </a:r>
              <a:endParaRPr sz="1088" b="1" dirty="0">
                <a:solidFill>
                  <a:srgbClr val="7F7F7F"/>
                </a:solidFill>
                <a:latin typeface="Meiryo"/>
                <a:ea typeface="Meiryo"/>
                <a:cs typeface="Meiryo"/>
                <a:sym typeface="Meiryo"/>
              </a:endParaRPr>
            </a:p>
          </p:txBody>
        </p:sp>
      </p:grpSp>
    </p:spTree>
    <p:extLst>
      <p:ext uri="{BB962C8B-B14F-4D97-AF65-F5344CB8AC3E}">
        <p14:creationId xmlns:p14="http://schemas.microsoft.com/office/powerpoint/2010/main" val="2480112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0"/>
        <p:cNvGrpSpPr/>
        <p:nvPr/>
      </p:nvGrpSpPr>
      <p:grpSpPr>
        <a:xfrm>
          <a:off x="0" y="0"/>
          <a:ext cx="0" cy="0"/>
          <a:chOff x="0" y="0"/>
          <a:chExt cx="0" cy="0"/>
        </a:xfrm>
      </p:grpSpPr>
      <p:sp>
        <p:nvSpPr>
          <p:cNvPr id="1211" name="Google Shape;1211;p47"/>
          <p:cNvSpPr txBox="1"/>
          <p:nvPr/>
        </p:nvSpPr>
        <p:spPr>
          <a:xfrm>
            <a:off x="525950" y="1109677"/>
            <a:ext cx="13837750" cy="5617811"/>
          </a:xfrm>
          <a:prstGeom prst="rect">
            <a:avLst/>
          </a:prstGeom>
          <a:noFill/>
          <a:ln>
            <a:noFill/>
          </a:ln>
        </p:spPr>
        <p:txBody>
          <a:bodyPr spcFirstLastPara="1" wrap="square" lIns="0" tIns="16500"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◆販売している広告について、各商品の料金、枠数、在庫、仕様は予告なく変更される可能性がございますのでお申し込み前に必ずご確認ください。</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◆掲載可否および原稿につきましては、事前に弊社規定に基づき確認させていただきます。尚、掲載可否につきまして 弊社の基準と判断により回答いたします。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可否判断の結果に対する理由については回答することはできかねます。また内容、ジャンルによっては掲載をお断りさせていただく場合がございます。</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◆広告主および広告取扱い代理店は、広告内容について第三者の権利を侵害していないことおよび記載内容に係わる財産権のすべてにつき権利処理が完了していることを</a:t>
            </a:r>
            <a:endParaRPr sz="1200" b="0" i="0" u="none" strike="noStrike" cap="none" dirty="0">
              <a:solidFill>
                <a:schemeClr val="dk1"/>
              </a:solidFill>
              <a:latin typeface="Meiryo"/>
              <a:ea typeface="Meiryo"/>
              <a:cs typeface="Meiryo"/>
              <a:sym typeface="Meiryo"/>
            </a:endParaRPr>
          </a:p>
          <a:p>
            <a:pPr marL="0" marR="125285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弊社に対して保証するものとします。</a:t>
            </a:r>
            <a:endParaRPr sz="1200" b="0" i="0" u="none" strike="noStrike" cap="none" dirty="0">
              <a:solidFill>
                <a:schemeClr val="dk1"/>
              </a:solidFill>
              <a:latin typeface="Meiryo"/>
              <a:ea typeface="Meiryo"/>
              <a:cs typeface="Meiryo"/>
              <a:sym typeface="Meiryo"/>
            </a:endParaRPr>
          </a:p>
          <a:p>
            <a:pPr marL="0" marR="170815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◆記載の想定インプレッション数、想定PV数、想定クリック数は過去実績数値をもとに算出したものであり、 保証されるものではありませんので予めご了承ください。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◆競合・同載の調整はいたしませんので予めご了承ください。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◆入稿審査において、当社からの変更の要請が広告主および広告取り扱い代理店に受け入れていただけなかった場合、または期日までに変更を行わない場合、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当社はお申込に基づく債務を履行する義務を免れるものとします。ただし、当社は当該広告掲載を行うことができなかった期間の広告料金を申込者である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広告主および広告取り扱い代理店に対して請求することができるものとします　</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◆申込受領後、広告主様のご都合で広告掲載のキャンセル、あるいは日程変更をする場合、広告料金(掲載費、製作費)に対して下記の料率で違約金をいただきます。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--掲載開始日の 20営業日前まで：広告料金の50％。10営業日前～当日、掲載後：広告料金の100%</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◆広告の掲載中において、下記の場合当社は当該広告掲載を停止することができるものとし、弊社は広告不掲載の一切の責を負わないものとします。</a:t>
            </a:r>
            <a:endParaRPr sz="1200" b="0" i="0" u="none" strike="noStrike" cap="none" dirty="0">
              <a:solidFill>
                <a:schemeClr val="dk1"/>
              </a:solidFill>
              <a:latin typeface="Meiryo"/>
              <a:ea typeface="Meiryo"/>
              <a:cs typeface="Meiryo"/>
              <a:sym typeface="Meiryo"/>
            </a:endParaRPr>
          </a:p>
          <a:p>
            <a:pPr marL="12700" marR="1250950"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--当該広告からのリンク自体が無効であったり、リンク先のサイトに不具合が発生した場合、またはリンク先を当社に 無断で入稿時と異なるものに変更した場合</a:t>
            </a:r>
            <a:endParaRPr sz="1200" b="0" i="0" u="none" strike="noStrike" cap="none" dirty="0">
              <a:solidFill>
                <a:schemeClr val="dk1"/>
              </a:solidFill>
              <a:latin typeface="Meiryo"/>
              <a:ea typeface="Meiryo"/>
              <a:cs typeface="Meiryo"/>
              <a:sym typeface="Meiryo"/>
            </a:endParaRPr>
          </a:p>
          <a:p>
            <a:pPr marL="12700" marR="866775" lvl="0" indent="95885" algn="l" rtl="0">
              <a:lnSpc>
                <a:spcPct val="100000"/>
              </a:lnSpc>
              <a:spcBef>
                <a:spcPts val="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--広告主と暴力団等反社会的勢力との関係が発覚したり、事件や訴訟問題への関与が発覚した場合など、第三者の権利を侵害、 または第三者の迷惑にになると当社が判断した場合</a:t>
            </a:r>
            <a:endParaRPr sz="1200" b="0" i="0" u="none" strike="noStrike" cap="none" dirty="0">
              <a:solidFill>
                <a:schemeClr val="dk1"/>
              </a:solidFill>
              <a:latin typeface="Meiryo"/>
              <a:ea typeface="Meiryo"/>
              <a:cs typeface="Meiryo"/>
              <a:sym typeface="Meiryo"/>
            </a:endParaRPr>
          </a:p>
          <a:p>
            <a:pPr marL="108585" marR="0" lvl="0" indent="0" algn="l" rtl="0">
              <a:lnSpc>
                <a:spcPct val="100000"/>
              </a:lnSpc>
              <a:spcBef>
                <a:spcPts val="200"/>
              </a:spcBef>
              <a:spcAft>
                <a:spcPts val="0"/>
              </a:spcAft>
              <a:buClr>
                <a:srgbClr val="000000"/>
              </a:buClr>
              <a:buSzPts val="1000"/>
              <a:buFont typeface="Arial"/>
              <a:buNone/>
            </a:pPr>
            <a:r>
              <a:rPr lang="ja-JP" sz="1200" b="0" i="0" u="none" strike="noStrike" cap="none" dirty="0">
                <a:solidFill>
                  <a:schemeClr val="dk1"/>
                </a:solidFill>
                <a:latin typeface="Meiryo"/>
                <a:ea typeface="Meiryo"/>
                <a:cs typeface="Meiryo"/>
                <a:sym typeface="Meiryo"/>
              </a:rPr>
              <a:t>--弊社に広告掲載を提供する提携先が、広告やリンク先内容が不適切であると弊社や提携先が判断した場合</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◆第三者の知的財産権、肖像権その他いかなる権利も侵害するものでなく、かつ、合法的なものであることをそれぞれ保証していただきます。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また、ユーザー保護の観点より、ユーザーからのクレーム等が発生した場合、弊社が掲載承諾した広告に対して 修正、および掲載中止をさせていただく場合がございます。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◆第三者からの弊社に対して広告に関連して損害お被ったという請求がなされた場合は広告主および広告取扱い代理店の責任と負担において 解決するものとします。</a:t>
            </a:r>
            <a:endParaRPr sz="1200" b="0" i="0" u="none" strike="noStrike" cap="none" dirty="0">
              <a:solidFill>
                <a:schemeClr val="dk1"/>
              </a:solidFill>
              <a:latin typeface="Meiryo"/>
              <a:ea typeface="Meiryo"/>
              <a:cs typeface="Meiryo"/>
              <a:sym typeface="Meiryo"/>
            </a:endParaRPr>
          </a:p>
          <a:p>
            <a:pPr marL="0" marR="38862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ただし、当該損害が当社および媒体運営会社の責に帰すべき事由に起因する場合はこの限りではありません。</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◆停電、通信回線の事故、天災等の不可抗力、通信事業者の不履行、インターネットインフラその他サーバー等のシステム上の不具合、 緊急メンテナンス・保守点検の発生など、</a:t>
            </a:r>
            <a:endParaRPr sz="1200" b="0" i="0" u="none" strike="noStrike" cap="none" dirty="0">
              <a:solidFill>
                <a:schemeClr val="dk1"/>
              </a:solidFill>
              <a:latin typeface="Meiryo"/>
              <a:ea typeface="Meiryo"/>
              <a:cs typeface="Meiryo"/>
              <a:sym typeface="Meiryo"/>
            </a:endParaRPr>
          </a:p>
          <a:p>
            <a:pPr marL="0" marR="581025" lvl="0" indent="0" algn="just"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弊社および主婦と生活社の責に帰すべき事由以外の原因により、弊社がお申込みに基づく全て または一部を履行できなかった場合、弊社は当該不履行の責を問われないものとします。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◆掲載終了日時を定めていない記事広告は、掲載開始日より1年間のホスティングを行い、それ以降のホスティングを保証するものではありません。</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◆広告掲載の実施結果報告書の数値は、弊社が使用している計測ツールによる計測数値になりますため広告主および広告取扱い代理店での計測数値と相違がある場合がございます。</a:t>
            </a:r>
            <a:endParaRPr sz="1200" b="0" i="0" u="none" strike="noStrike" cap="none" dirty="0">
              <a:solidFill>
                <a:schemeClr val="dk1"/>
              </a:solidFill>
              <a:latin typeface="Meiryo"/>
              <a:ea typeface="Meiryo"/>
              <a:cs typeface="Meiryo"/>
              <a:sym typeface="Meiryo"/>
            </a:endParaRPr>
          </a:p>
          <a:p>
            <a:pPr marL="0" marR="1349375" lvl="0" indent="0" algn="l" rtl="0">
              <a:lnSpc>
                <a:spcPct val="100000"/>
              </a:lnSpc>
              <a:spcBef>
                <a:spcPts val="0"/>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◆全画面広告は、タイアップ広告の前に関しても掲出予定です</a:t>
            </a:r>
            <a:endParaRPr sz="1200" b="1"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1" i="0" u="none" strike="noStrike" cap="none" dirty="0">
                <a:solidFill>
                  <a:schemeClr val="dk1"/>
                </a:solidFill>
                <a:latin typeface="Meiryo"/>
                <a:ea typeface="Meiryo"/>
                <a:cs typeface="Meiryo"/>
                <a:sym typeface="Meiryo"/>
              </a:rPr>
              <a:t>◆広告掲載につきまして、「掲載事例」として使用させていただくことがございます。予めご了承ください。</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◆お申し込みについては、必ずメールにて営業に連絡するようにお願いします。</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◆停電、通信回線の事故、天災等の不可抗力、通信事業者の不履行、インターネットインフラ、第三者の定める規約変更や仕様変更</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（FacebookやInstagramなどの外部サービスに関するもの）、 その他サーバー等のシステム上の不具合、緊急メンテナンスの発生など主婦と生活社の 責に帰すべき事由以外の</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原因により広告掲載契約に基づく債務の全部または一部を履行できなかった場合、主婦と生活社はその責を問われないものとし、当該履行については、当該原因の影響とみなされる</a:t>
            </a:r>
            <a:endParaRPr sz="1200" b="0" i="0" u="none" strike="noStrike" cap="none" dirty="0">
              <a:solidFill>
                <a:schemeClr val="dk1"/>
              </a:solidFill>
              <a:latin typeface="Meiryo"/>
              <a:ea typeface="Meiryo"/>
              <a:cs typeface="Meiryo"/>
              <a:sym typeface="Meiryo"/>
            </a:endParaRPr>
          </a:p>
          <a:p>
            <a:pPr marL="0" marR="0" lvl="0" indent="0" algn="l" rtl="0">
              <a:lnSpc>
                <a:spcPct val="100000"/>
              </a:lnSpc>
              <a:spcBef>
                <a:spcPts val="5"/>
              </a:spcBef>
              <a:spcAft>
                <a:spcPts val="0"/>
              </a:spcAft>
              <a:buClr>
                <a:srgbClr val="000000"/>
              </a:buClr>
              <a:buSzPts val="1200"/>
              <a:buFont typeface="Arial"/>
              <a:buNone/>
            </a:pPr>
            <a:r>
              <a:rPr lang="ja-JP" sz="1200" b="0" i="0" u="none" strike="noStrike" cap="none" dirty="0">
                <a:solidFill>
                  <a:schemeClr val="dk1"/>
                </a:solidFill>
                <a:latin typeface="Meiryo"/>
                <a:ea typeface="Meiryo"/>
                <a:cs typeface="Meiryo"/>
                <a:sym typeface="Meiryo"/>
              </a:rPr>
              <a:t>　範囲まで義務を免除されるものとします。</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5"/>
              </a:spcBef>
              <a:spcAft>
                <a:spcPts val="0"/>
              </a:spcAft>
              <a:buClr>
                <a:srgbClr val="000000"/>
              </a:buClr>
              <a:buSzPts val="1200"/>
              <a:buFont typeface="Arial"/>
              <a:buNone/>
            </a:pPr>
            <a:endParaRPr sz="1200" b="0" i="0" u="none" strike="noStrike" cap="none" dirty="0">
              <a:solidFill>
                <a:schemeClr val="dk1"/>
              </a:solidFill>
              <a:latin typeface="Meiryo"/>
              <a:ea typeface="Meiryo"/>
              <a:cs typeface="Meiryo"/>
              <a:sym typeface="Meiryo"/>
            </a:endParaRPr>
          </a:p>
        </p:txBody>
      </p:sp>
      <p:sp>
        <p:nvSpPr>
          <p:cNvPr id="1212" name="Google Shape;1212;p47"/>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7</a:t>
            </a:fld>
            <a:endParaRPr/>
          </a:p>
        </p:txBody>
      </p:sp>
      <p:sp>
        <p:nvSpPr>
          <p:cNvPr id="1213" name="Google Shape;1213;p47"/>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214" name="Google Shape;1214;p47"/>
          <p:cNvSpPr/>
          <p:nvPr/>
        </p:nvSpPr>
        <p:spPr>
          <a:xfrm>
            <a:off x="-24117" y="51435"/>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l"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215" name="Google Shape;1215;p47"/>
          <p:cNvSpPr/>
          <p:nvPr/>
        </p:nvSpPr>
        <p:spPr>
          <a:xfrm>
            <a:off x="128176" y="186375"/>
            <a:ext cx="8312217" cy="391627"/>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掲載確認事項</a:t>
            </a:r>
            <a:endParaRPr sz="1200" b="1" i="0" u="none" strike="noStrike" cap="none">
              <a:solidFill>
                <a:schemeClr val="dk1"/>
              </a:solidFill>
              <a:latin typeface="Meiryo"/>
              <a:ea typeface="Meiryo"/>
              <a:cs typeface="Meiryo"/>
              <a:sym typeface="Meiryo"/>
            </a:endParaRPr>
          </a:p>
        </p:txBody>
      </p:sp>
      <p:pic>
        <p:nvPicPr>
          <p:cNvPr id="1216" name="Google Shape;1216;p47"/>
          <p:cNvPicPr preferRelativeResize="0"/>
          <p:nvPr/>
        </p:nvPicPr>
        <p:blipFill rotWithShape="1">
          <a:blip r:embed="rId3">
            <a:alphaModFix/>
          </a:blip>
          <a:srcRect/>
          <a:stretch/>
        </p:blipFill>
        <p:spPr>
          <a:xfrm>
            <a:off x="12340167" y="198288"/>
            <a:ext cx="927854" cy="412525"/>
          </a:xfrm>
          <a:prstGeom prst="rect">
            <a:avLst/>
          </a:prstGeom>
          <a:noFill/>
          <a:ln>
            <a:noFill/>
          </a:ln>
        </p:spPr>
      </p:pic>
      <p:sp>
        <p:nvSpPr>
          <p:cNvPr id="1217" name="Google Shape;1217;p47"/>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Google Shape;1136;p45"/>
          <p:cNvSpPr txBox="1">
            <a:spLocks noGrp="1"/>
          </p:cNvSpPr>
          <p:nvPr>
            <p:ph type="sldNum" idx="12"/>
          </p:nvPr>
        </p:nvSpPr>
        <p:spPr>
          <a:xfrm>
            <a:off x="10183225" y="7286625"/>
            <a:ext cx="3092100" cy="1848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ltLang="ja-JP"/>
              <a:t>8</a:t>
            </a:fld>
            <a:endParaRPr/>
          </a:p>
        </p:txBody>
      </p:sp>
      <p:sp>
        <p:nvSpPr>
          <p:cNvPr id="1137" name="Google Shape;1137;p45"/>
          <p:cNvSpPr txBox="1"/>
          <p:nvPr/>
        </p:nvSpPr>
        <p:spPr>
          <a:xfrm>
            <a:off x="693738" y="1395413"/>
            <a:ext cx="1775342"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①　掲載可否のご確認</a:t>
            </a:r>
            <a:endParaRPr sz="1200" b="0" i="0" u="none" strike="noStrike" cap="none">
              <a:solidFill>
                <a:schemeClr val="dk1"/>
              </a:solidFill>
              <a:latin typeface="Meiryo"/>
              <a:ea typeface="Meiryo"/>
              <a:cs typeface="Meiryo"/>
              <a:sym typeface="Meiryo"/>
            </a:endParaRPr>
          </a:p>
        </p:txBody>
      </p:sp>
      <p:sp>
        <p:nvSpPr>
          <p:cNvPr id="1138" name="Google Shape;1138;p45"/>
          <p:cNvSpPr txBox="1"/>
          <p:nvPr/>
        </p:nvSpPr>
        <p:spPr>
          <a:xfrm>
            <a:off x="7704140" y="1401763"/>
            <a:ext cx="2057400"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掲載可否確認フォーマット</a:t>
            </a:r>
            <a:endParaRPr sz="1200" b="0" i="0" u="none" strike="noStrike" cap="none">
              <a:solidFill>
                <a:schemeClr val="dk1"/>
              </a:solidFill>
              <a:latin typeface="Meiryo"/>
              <a:ea typeface="Meiryo"/>
              <a:cs typeface="Meiryo"/>
              <a:sym typeface="Meiryo"/>
            </a:endParaRPr>
          </a:p>
        </p:txBody>
      </p:sp>
      <p:sp>
        <p:nvSpPr>
          <p:cNvPr id="1139" name="Google Shape;1139;p45"/>
          <p:cNvSpPr txBox="1"/>
          <p:nvPr/>
        </p:nvSpPr>
        <p:spPr>
          <a:xfrm>
            <a:off x="7672389" y="3529632"/>
            <a:ext cx="2031143" cy="101053"/>
          </a:xfrm>
          <a:prstGeom prst="rect">
            <a:avLst/>
          </a:prstGeom>
          <a:solidFill>
            <a:srgbClr val="FEE599">
              <a:alpha val="73333"/>
            </a:srgbClr>
          </a:solidFill>
          <a:ln w="9525" cap="flat" cmpd="sng">
            <a:solidFill>
              <a:srgbClr val="FEE599"/>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お申し込みフォーマット</a:t>
            </a:r>
            <a:endParaRPr sz="1200" b="0" i="0" u="none" strike="noStrike" cap="none">
              <a:solidFill>
                <a:schemeClr val="dk1"/>
              </a:solidFill>
              <a:latin typeface="Meiryo"/>
              <a:ea typeface="Meiryo"/>
              <a:cs typeface="Meiryo"/>
              <a:sym typeface="Meiryo"/>
            </a:endParaRPr>
          </a:p>
        </p:txBody>
      </p:sp>
      <p:sp>
        <p:nvSpPr>
          <p:cNvPr id="1140" name="Google Shape;1140;p45"/>
          <p:cNvSpPr txBox="1"/>
          <p:nvPr/>
        </p:nvSpPr>
        <p:spPr>
          <a:xfrm>
            <a:off x="693738" y="2557604"/>
            <a:ext cx="1405071"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②　お申し込み</a:t>
            </a:r>
            <a:endParaRPr sz="1200" b="0" i="0" u="none" strike="noStrike" cap="none">
              <a:solidFill>
                <a:schemeClr val="dk1"/>
              </a:solidFill>
              <a:latin typeface="Meiryo"/>
              <a:ea typeface="Meiryo"/>
              <a:cs typeface="Meiryo"/>
              <a:sym typeface="Meiryo"/>
            </a:endParaRPr>
          </a:p>
        </p:txBody>
      </p:sp>
      <p:sp>
        <p:nvSpPr>
          <p:cNvPr id="1141" name="Google Shape;1141;p45"/>
          <p:cNvSpPr txBox="1"/>
          <p:nvPr/>
        </p:nvSpPr>
        <p:spPr>
          <a:xfrm>
            <a:off x="693737" y="3582794"/>
            <a:ext cx="1714135"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③　お申し込み完了</a:t>
            </a:r>
            <a:endParaRPr sz="1200" b="0" i="0" u="none" strike="noStrike" cap="none">
              <a:solidFill>
                <a:schemeClr val="dk1"/>
              </a:solidFill>
              <a:latin typeface="Meiryo"/>
              <a:ea typeface="Meiryo"/>
              <a:cs typeface="Meiryo"/>
              <a:sym typeface="Meiryo"/>
            </a:endParaRPr>
          </a:p>
        </p:txBody>
      </p:sp>
      <p:sp>
        <p:nvSpPr>
          <p:cNvPr id="1142" name="Google Shape;1142;p45"/>
          <p:cNvSpPr txBox="1"/>
          <p:nvPr/>
        </p:nvSpPr>
        <p:spPr>
          <a:xfrm>
            <a:off x="693737" y="4476459"/>
            <a:ext cx="1908923" cy="101053"/>
          </a:xfrm>
          <a:prstGeom prst="rect">
            <a:avLst/>
          </a:prstGeom>
          <a:solidFill>
            <a:srgbClr val="FEE599">
              <a:alpha val="73333"/>
            </a:srgbClr>
          </a:solidFill>
          <a:ln>
            <a:noFill/>
          </a:ln>
        </p:spPr>
        <p:txBody>
          <a:bodyPr spcFirstLastPara="1" wrap="square" lIns="0" tIns="0" rIns="0" bIns="0" anchor="t" anchorCtr="0">
            <a:noAutofit/>
          </a:bodyPr>
          <a:lstStyle/>
          <a:p>
            <a:pPr marL="0" marR="0" lvl="0" indent="0" algn="l" rtl="0">
              <a:lnSpc>
                <a:spcPct val="5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④クリエイティブ審査</a:t>
            </a:r>
            <a:endParaRPr sz="1200" b="0" i="0" u="none" strike="noStrike" cap="none">
              <a:solidFill>
                <a:schemeClr val="dk1"/>
              </a:solidFill>
              <a:latin typeface="Meiryo"/>
              <a:ea typeface="Meiryo"/>
              <a:cs typeface="Meiryo"/>
              <a:sym typeface="Meiryo"/>
            </a:endParaRPr>
          </a:p>
        </p:txBody>
      </p:sp>
      <p:sp>
        <p:nvSpPr>
          <p:cNvPr id="1143" name="Google Shape;1143;p45"/>
          <p:cNvSpPr txBox="1"/>
          <p:nvPr/>
        </p:nvSpPr>
        <p:spPr>
          <a:xfrm>
            <a:off x="690562" y="1550988"/>
            <a:ext cx="4268896" cy="689767"/>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これまでに主婦と生活社とお取引実績のない企業様、 または商材につきましては恐れながら原則掲載可否の 審査を実施させていただきます。（基本都度可否必要）</a:t>
            </a:r>
            <a:endParaRPr sz="1200" b="0" i="0" u="none" strike="noStrike" cap="none">
              <a:solidFill>
                <a:schemeClr val="dk1"/>
              </a:solidFill>
              <a:latin typeface="Meiryo"/>
              <a:ea typeface="Meiryo"/>
              <a:cs typeface="Meiryo"/>
              <a:sym typeface="Meiryo"/>
            </a:endParaRPr>
          </a:p>
        </p:txBody>
      </p:sp>
      <p:sp>
        <p:nvSpPr>
          <p:cNvPr id="1144" name="Google Shape;1144;p45"/>
          <p:cNvSpPr txBox="1"/>
          <p:nvPr/>
        </p:nvSpPr>
        <p:spPr>
          <a:xfrm>
            <a:off x="671512" y="2649012"/>
            <a:ext cx="4176257" cy="458934"/>
          </a:xfrm>
          <a:prstGeom prst="rect">
            <a:avLst/>
          </a:prstGeom>
          <a:noFill/>
          <a:ln>
            <a:noFill/>
          </a:ln>
        </p:spPr>
        <p:txBody>
          <a:bodyPr spcFirstLastPara="1" wrap="square" lIns="0" tIns="11500" rIns="0" bIns="0" anchor="t" anchorCtr="0">
            <a:noAutofit/>
          </a:bodyPr>
          <a:lstStyle/>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弊社指定フォーマットにてメールにてお申し込みください。</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（右のフォーマット参照）</a:t>
            </a:r>
            <a:endParaRPr sz="1200" b="0" i="0" u="none" strike="noStrike" cap="none">
              <a:solidFill>
                <a:schemeClr val="dk1"/>
              </a:solidFill>
              <a:latin typeface="Meiryo"/>
              <a:ea typeface="Meiryo"/>
              <a:cs typeface="Meiryo"/>
              <a:sym typeface="Meiryo"/>
            </a:endParaRPr>
          </a:p>
          <a:p>
            <a:pPr marL="11113" marR="0" lvl="0" indent="0" algn="l"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お申込み後のキャンセルはご遠慮ください。</a:t>
            </a:r>
            <a:endParaRPr sz="1200" b="0" i="0" u="none" strike="noStrike" cap="none">
              <a:solidFill>
                <a:schemeClr val="dk1"/>
              </a:solidFill>
              <a:latin typeface="Meiryo"/>
              <a:ea typeface="Meiryo"/>
              <a:cs typeface="Meiryo"/>
              <a:sym typeface="Meiryo"/>
            </a:endParaRPr>
          </a:p>
        </p:txBody>
      </p:sp>
      <p:sp>
        <p:nvSpPr>
          <p:cNvPr id="1145" name="Google Shape;1145;p45"/>
          <p:cNvSpPr txBox="1"/>
          <p:nvPr/>
        </p:nvSpPr>
        <p:spPr>
          <a:xfrm>
            <a:off x="668337" y="3676912"/>
            <a:ext cx="4760005" cy="410773"/>
          </a:xfrm>
          <a:prstGeom prst="rect">
            <a:avLst/>
          </a:prstGeom>
          <a:noFill/>
          <a:ln>
            <a:noFill/>
          </a:ln>
        </p:spPr>
        <p:txBody>
          <a:bodyPr spcFirstLastPara="1" wrap="square" lIns="0" tIns="4102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お申し込み後は受領メールを送付いたしますので、受領メール返送をもって正式なお申し込み完了となります。</a:t>
            </a:r>
            <a:endParaRPr sz="1200" b="0" i="0" u="none" strike="noStrike" cap="none">
              <a:solidFill>
                <a:schemeClr val="dk1"/>
              </a:solidFill>
              <a:latin typeface="Meiryo"/>
              <a:ea typeface="Meiryo"/>
              <a:cs typeface="Meiryo"/>
              <a:sym typeface="Meiryo"/>
            </a:endParaRPr>
          </a:p>
        </p:txBody>
      </p:sp>
      <p:sp>
        <p:nvSpPr>
          <p:cNvPr id="1146" name="Google Shape;1146;p45"/>
          <p:cNvSpPr txBox="1"/>
          <p:nvPr/>
        </p:nvSpPr>
        <p:spPr>
          <a:xfrm>
            <a:off x="690563" y="4657434"/>
            <a:ext cx="4753657" cy="920599"/>
          </a:xfrm>
          <a:prstGeom prst="rect">
            <a:avLst/>
          </a:prstGeom>
          <a:noFill/>
          <a:ln>
            <a:noFill/>
          </a:ln>
        </p:spPr>
        <p:txBody>
          <a:bodyPr spcFirstLastPara="1" wrap="square" lIns="0" tIns="11500" rIns="0" bIns="0" anchor="t" anchorCtr="0">
            <a:noAutofit/>
          </a:bodyPr>
          <a:lstStyle/>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広告クリエイティブ内容によっては弊社判断にて 掲載を見送りさせていただく場合がございます。 </a:t>
            </a:r>
            <a:endParaRPr sz="1200" b="0" i="0" u="none" strike="noStrike" cap="none">
              <a:solidFill>
                <a:schemeClr val="dk1"/>
              </a:solidFill>
              <a:latin typeface="Meiryo"/>
              <a:ea typeface="Meiryo"/>
              <a:cs typeface="Meiryo"/>
              <a:sym typeface="Meiryo"/>
            </a:endParaRPr>
          </a:p>
          <a:p>
            <a:pPr marL="11113" marR="0" lvl="0" indent="1588" algn="just" rtl="0">
              <a:lnSpc>
                <a:spcPct val="125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内容につきましては事前にご確認いただくことを お勧めいたします。（制作前の場合はラフや企画書などで結構ですので、確認をさせていただきます）</a:t>
            </a:r>
            <a:endParaRPr sz="1200" b="0" i="0" u="none" strike="noStrike" cap="none">
              <a:solidFill>
                <a:schemeClr val="dk1"/>
              </a:solidFill>
              <a:latin typeface="Meiryo"/>
              <a:ea typeface="Meiryo"/>
              <a:cs typeface="Meiryo"/>
              <a:sym typeface="Meiryo"/>
            </a:endParaRPr>
          </a:p>
        </p:txBody>
      </p:sp>
      <p:sp>
        <p:nvSpPr>
          <p:cNvPr id="1147" name="Google Shape;1147;p45"/>
          <p:cNvSpPr/>
          <p:nvPr/>
        </p:nvSpPr>
        <p:spPr>
          <a:xfrm rot="10800000" flipH="1">
            <a:off x="668338" y="1079500"/>
            <a:ext cx="2574925" cy="46038"/>
          </a:xfrm>
          <a:custGeom>
            <a:avLst/>
            <a:gdLst/>
            <a:ahLst/>
            <a:cxnLst/>
            <a:rect l="l" t="t" r="r" b="b"/>
            <a:pathLst>
              <a:path w="1026160" h="46038" extrusionOk="0">
                <a:moveTo>
                  <a:pt x="0" y="0"/>
                </a:moveTo>
                <a:lnTo>
                  <a:pt x="1025994"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8" name="Google Shape;1148;p45"/>
          <p:cNvSpPr/>
          <p:nvPr/>
        </p:nvSpPr>
        <p:spPr>
          <a:xfrm rot="10800000" flipH="1">
            <a:off x="7661277" y="1081088"/>
            <a:ext cx="4205288" cy="46037"/>
          </a:xfrm>
          <a:custGeom>
            <a:avLst/>
            <a:gdLst/>
            <a:ahLst/>
            <a:cxnLst/>
            <a:rect l="l" t="t" r="r" b="b"/>
            <a:pathLst>
              <a:path w="1222375" h="46037" extrusionOk="0">
                <a:moveTo>
                  <a:pt x="0" y="0"/>
                </a:moveTo>
                <a:lnTo>
                  <a:pt x="1222197" y="0"/>
                </a:lnTo>
              </a:path>
            </a:pathLst>
          </a:custGeom>
          <a:noFill/>
          <a:ln w="288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49" name="Google Shape;1149;p45"/>
          <p:cNvSpPr txBox="1"/>
          <p:nvPr/>
        </p:nvSpPr>
        <p:spPr>
          <a:xfrm>
            <a:off x="7687497" y="1563856"/>
            <a:ext cx="5757041" cy="100481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・広告主様会社名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・会社名 概要掲載URL </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・広告掲載商材/サービス名</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0"/>
              </a:spcBef>
              <a:spcAft>
                <a:spcPts val="0"/>
              </a:spcAft>
              <a:buClr>
                <a:srgbClr val="000000"/>
              </a:buClr>
              <a:buSzPts val="1200"/>
              <a:buFont typeface="Arial"/>
              <a:buNone/>
            </a:pPr>
            <a:r>
              <a:rPr lang="ja-JP" sz="1200" b="0" i="0" u="none" strike="noStrike" cap="none">
                <a:solidFill>
                  <a:srgbClr val="000000"/>
                </a:solidFill>
                <a:latin typeface="Meiryo"/>
                <a:ea typeface="Meiryo"/>
                <a:cs typeface="Meiryo"/>
                <a:sym typeface="Meiryo"/>
              </a:rPr>
              <a:t>・リンク先URL</a:t>
            </a:r>
            <a:endParaRPr sz="1400" b="0" i="0" u="none" strike="noStrike" cap="none">
              <a:solidFill>
                <a:srgbClr val="000000"/>
              </a:solidFill>
              <a:latin typeface="Arial"/>
              <a:ea typeface="Arial"/>
              <a:cs typeface="Arial"/>
              <a:sym typeface="Arial"/>
            </a:endParaRPr>
          </a:p>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・掲載予定時期</a:t>
            </a: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endParaRPr sz="1200" b="0" i="0" u="none" strike="noStrike" cap="none">
              <a:solidFill>
                <a:srgbClr val="000000"/>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rgbClr val="000000"/>
                </a:solidFill>
                <a:latin typeface="Meiryo"/>
                <a:ea typeface="Meiryo"/>
                <a:cs typeface="Meiryo"/>
                <a:sym typeface="Meiryo"/>
              </a:rPr>
              <a:t>※ 場合によっては、過去の掲載実績等を 確認させていただくことがございます。</a:t>
            </a:r>
            <a:endParaRPr sz="1200" b="0" i="0" u="none" strike="noStrike" cap="none">
              <a:solidFill>
                <a:srgbClr val="000000"/>
              </a:solidFill>
              <a:latin typeface="Meiryo"/>
              <a:ea typeface="Meiryo"/>
              <a:cs typeface="Meiryo"/>
              <a:sym typeface="Meiryo"/>
            </a:endParaRPr>
          </a:p>
        </p:txBody>
      </p:sp>
      <p:sp>
        <p:nvSpPr>
          <p:cNvPr id="1150" name="Google Shape;1150;p45"/>
          <p:cNvSpPr txBox="1"/>
          <p:nvPr/>
        </p:nvSpPr>
        <p:spPr>
          <a:xfrm>
            <a:off x="7763268" y="3644550"/>
            <a:ext cx="4344985" cy="1528038"/>
          </a:xfrm>
          <a:prstGeom prst="rect">
            <a:avLst/>
          </a:prstGeom>
          <a:noFill/>
          <a:ln>
            <a:noFill/>
          </a:ln>
        </p:spPr>
        <p:txBody>
          <a:bodyPr spcFirstLastPara="1" wrap="square" lIns="0" tIns="73075"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・代理店様会社名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・広告主様会社名・広告内容  ・リンク先URL</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・掲載メニュー  </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・掲載希望期間</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4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・お申し込み料金　グロス/ネットそれぞれ</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575"/>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・ご請求書発行月</a:t>
            </a:r>
            <a:endParaRPr sz="1200" b="0" i="0" u="none" strike="noStrike" cap="none">
              <a:solidFill>
                <a:schemeClr val="dk1"/>
              </a:solidFill>
              <a:latin typeface="Meiryo"/>
              <a:ea typeface="Meiryo"/>
              <a:cs typeface="Meiryo"/>
              <a:sym typeface="Meiryo"/>
            </a:endParaRPr>
          </a:p>
        </p:txBody>
      </p:sp>
      <p:sp>
        <p:nvSpPr>
          <p:cNvPr id="1151" name="Google Shape;1151;p45"/>
          <p:cNvSpPr txBox="1"/>
          <p:nvPr/>
        </p:nvSpPr>
        <p:spPr>
          <a:xfrm>
            <a:off x="7661276" y="5813868"/>
            <a:ext cx="1869845" cy="188665"/>
          </a:xfrm>
          <a:prstGeom prst="rect">
            <a:avLst/>
          </a:prstGeom>
          <a:solidFill>
            <a:srgbClr val="FEE599">
              <a:alpha val="73333"/>
            </a:srgbClr>
          </a:solidFill>
          <a:ln>
            <a:noFill/>
          </a:ln>
        </p:spPr>
        <p:txBody>
          <a:bodyPr spcFirstLastPara="1" wrap="square" lIns="0" tIns="3950" rIns="0" bIns="0" anchor="t" anchorCtr="0">
            <a:noAutofit/>
          </a:bodyPr>
          <a:lstStyle/>
          <a:p>
            <a:pPr marL="7938" marR="0" lvl="0" indent="0" algn="l" rtl="0">
              <a:lnSpc>
                <a:spcPct val="100000"/>
              </a:lnSpc>
              <a:spcBef>
                <a:spcPts val="0"/>
              </a:spcBef>
              <a:spcAft>
                <a:spcPts val="0"/>
              </a:spcAft>
              <a:buClr>
                <a:srgbClr val="000000"/>
              </a:buClr>
              <a:buSzPts val="1200"/>
              <a:buFont typeface="Times New Roman"/>
              <a:buNone/>
            </a:pPr>
            <a:r>
              <a:rPr lang="ja-JP" sz="1200" b="0" i="0" u="none" strike="noStrike" cap="none" dirty="0">
                <a:solidFill>
                  <a:schemeClr val="dk1"/>
                </a:solidFill>
                <a:latin typeface="Meiryo"/>
                <a:ea typeface="Meiryo"/>
                <a:cs typeface="Meiryo"/>
                <a:sym typeface="Meiryo"/>
              </a:rPr>
              <a:t>各種お問い合わせ先</a:t>
            </a:r>
            <a:endParaRPr sz="1200" b="0" i="0" u="none" strike="noStrike" cap="none" dirty="0">
              <a:solidFill>
                <a:schemeClr val="dk1"/>
              </a:solidFill>
              <a:latin typeface="Meiryo"/>
              <a:ea typeface="Meiryo"/>
              <a:cs typeface="Meiryo"/>
              <a:sym typeface="Meiryo"/>
            </a:endParaRPr>
          </a:p>
        </p:txBody>
      </p:sp>
      <p:sp>
        <p:nvSpPr>
          <p:cNvPr id="1152" name="Google Shape;1152;p45"/>
          <p:cNvSpPr/>
          <p:nvPr/>
        </p:nvSpPr>
        <p:spPr>
          <a:xfrm>
            <a:off x="7661276" y="6039292"/>
            <a:ext cx="5600387" cy="45719"/>
          </a:xfrm>
          <a:custGeom>
            <a:avLst/>
            <a:gdLst/>
            <a:ahLst/>
            <a:cxnLst/>
            <a:rect l="l" t="t" r="r" b="b"/>
            <a:pathLst>
              <a:path w="4637405" h="1588"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3" name="Google Shape;1153;p45"/>
          <p:cNvSpPr txBox="1"/>
          <p:nvPr/>
        </p:nvSpPr>
        <p:spPr>
          <a:xfrm>
            <a:off x="7656515" y="6182168"/>
            <a:ext cx="1147762"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掲載に関する</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お問い合わせ</a:t>
            </a:r>
            <a:endParaRPr sz="1200" b="0" i="0" u="none" strike="noStrike" cap="none">
              <a:solidFill>
                <a:schemeClr val="dk1"/>
              </a:solidFill>
              <a:latin typeface="Meiryo"/>
              <a:ea typeface="Meiryo"/>
              <a:cs typeface="Meiryo"/>
              <a:sym typeface="Meiryo"/>
            </a:endParaRPr>
          </a:p>
        </p:txBody>
      </p:sp>
      <p:sp>
        <p:nvSpPr>
          <p:cNvPr id="1154" name="Google Shape;1154;p45"/>
          <p:cNvSpPr/>
          <p:nvPr/>
        </p:nvSpPr>
        <p:spPr>
          <a:xfrm rot="10800000" flipH="1">
            <a:off x="7661277" y="7247924"/>
            <a:ext cx="5642589" cy="45719"/>
          </a:xfrm>
          <a:custGeom>
            <a:avLst/>
            <a:gdLst/>
            <a:ahLst/>
            <a:cxnLst/>
            <a:rect l="l" t="t" r="r" b="b"/>
            <a:pathLst>
              <a:path w="4637405" h="1587" extrusionOk="0">
                <a:moveTo>
                  <a:pt x="0" y="0"/>
                </a:moveTo>
                <a:lnTo>
                  <a:pt x="4636795" y="0"/>
                </a:lnTo>
              </a:path>
            </a:pathLst>
          </a:custGeom>
          <a:noFill/>
          <a:ln w="36000"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Meiryo"/>
              <a:ea typeface="Meiryo"/>
              <a:cs typeface="Meiryo"/>
              <a:sym typeface="Meiryo"/>
            </a:endParaRPr>
          </a:p>
        </p:txBody>
      </p:sp>
      <p:sp>
        <p:nvSpPr>
          <p:cNvPr id="1155" name="Google Shape;1155;p45"/>
          <p:cNvSpPr/>
          <p:nvPr/>
        </p:nvSpPr>
        <p:spPr>
          <a:xfrm>
            <a:off x="8958265" y="815975"/>
            <a:ext cx="1578294"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ご連絡フォーマット</a:t>
            </a:r>
            <a:endParaRPr sz="1200" b="0" i="0" u="none" strike="noStrike" cap="none">
              <a:solidFill>
                <a:schemeClr val="dk1"/>
              </a:solidFill>
              <a:latin typeface="Meiryo"/>
              <a:ea typeface="Meiryo"/>
              <a:cs typeface="Meiryo"/>
              <a:sym typeface="Meiryo"/>
            </a:endParaRPr>
          </a:p>
        </p:txBody>
      </p:sp>
      <p:sp>
        <p:nvSpPr>
          <p:cNvPr id="1156" name="Google Shape;1156;p45"/>
          <p:cNvSpPr/>
          <p:nvPr/>
        </p:nvSpPr>
        <p:spPr>
          <a:xfrm>
            <a:off x="1198563" y="819150"/>
            <a:ext cx="1270517" cy="279180"/>
          </a:xfrm>
          <a:prstGeom prst="rect">
            <a:avLst/>
          </a:prstGeom>
          <a:noFill/>
          <a:ln>
            <a:noFill/>
          </a:ln>
        </p:spPr>
        <p:txBody>
          <a:bodyPr spcFirstLastPara="1" wrap="square" lIns="90000" tIns="46800" rIns="90000" bIns="4680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1" i="0" u="none" strike="noStrike" cap="none">
                <a:solidFill>
                  <a:schemeClr val="dk1"/>
                </a:solidFill>
                <a:latin typeface="Meiryo"/>
                <a:ea typeface="Meiryo"/>
                <a:cs typeface="Meiryo"/>
                <a:sym typeface="Meiryo"/>
              </a:rPr>
              <a:t>お申し込み手順</a:t>
            </a:r>
            <a:endParaRPr sz="1200" b="0" i="0" u="none" strike="noStrike" cap="none">
              <a:solidFill>
                <a:schemeClr val="dk1"/>
              </a:solidFill>
              <a:latin typeface="Meiryo"/>
              <a:ea typeface="Meiryo"/>
              <a:cs typeface="Meiryo"/>
              <a:sym typeface="Meiryo"/>
            </a:endParaRPr>
          </a:p>
        </p:txBody>
      </p:sp>
      <p:sp>
        <p:nvSpPr>
          <p:cNvPr id="1157" name="Google Shape;1157;p45"/>
          <p:cNvSpPr txBox="1"/>
          <p:nvPr/>
        </p:nvSpPr>
        <p:spPr>
          <a:xfrm>
            <a:off x="7727499" y="6758439"/>
            <a:ext cx="1147763" cy="393788"/>
          </a:xfrm>
          <a:prstGeom prst="rect">
            <a:avLst/>
          </a:prstGeom>
          <a:noFill/>
          <a:ln>
            <a:noFill/>
          </a:ln>
        </p:spPr>
        <p:txBody>
          <a:bodyPr spcFirstLastPara="1" wrap="square" lIns="0" tIns="11500" rIns="0" bIns="0" anchor="t" anchorCtr="0">
            <a:noAutofit/>
          </a:bodyPr>
          <a:lstStyle/>
          <a:p>
            <a:pPr marL="11113" marR="0" lvl="0" indent="0" algn="l" rtl="0">
              <a:lnSpc>
                <a:spcPct val="100000"/>
              </a:lnSpc>
              <a:spcBef>
                <a:spcPts val="0"/>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お申し込み</a:t>
            </a:r>
            <a:endParaRPr sz="1200" b="0" i="0" u="none" strike="noStrike" cap="none">
              <a:solidFill>
                <a:schemeClr val="dk1"/>
              </a:solidFill>
              <a:latin typeface="Meiryo"/>
              <a:ea typeface="Meiryo"/>
              <a:cs typeface="Meiryo"/>
              <a:sym typeface="Meiryo"/>
            </a:endParaRPr>
          </a:p>
          <a:p>
            <a:pPr marL="11113" marR="0" lvl="0" indent="0" algn="l" rtl="0">
              <a:lnSpc>
                <a:spcPct val="100000"/>
              </a:lnSpc>
              <a:spcBef>
                <a:spcPts val="88"/>
              </a:spcBef>
              <a:spcAft>
                <a:spcPts val="0"/>
              </a:spcAft>
              <a:buClr>
                <a:srgbClr val="000000"/>
              </a:buClr>
              <a:buSzPts val="1200"/>
              <a:buFont typeface="Times New Roman"/>
              <a:buNone/>
            </a:pPr>
            <a:r>
              <a:rPr lang="ja-JP" sz="1200" b="0" i="0" u="none" strike="noStrike" cap="none">
                <a:solidFill>
                  <a:schemeClr val="dk1"/>
                </a:solidFill>
                <a:latin typeface="Meiryo"/>
                <a:ea typeface="Meiryo"/>
                <a:cs typeface="Meiryo"/>
                <a:sym typeface="Meiryo"/>
              </a:rPr>
              <a:t>アドレス</a:t>
            </a:r>
            <a:endParaRPr sz="1200" b="0" i="0" u="none" strike="noStrike" cap="none">
              <a:solidFill>
                <a:schemeClr val="dk1"/>
              </a:solidFill>
              <a:latin typeface="Meiryo"/>
              <a:ea typeface="Meiryo"/>
              <a:cs typeface="Meiryo"/>
              <a:sym typeface="Meiryo"/>
            </a:endParaRPr>
          </a:p>
        </p:txBody>
      </p:sp>
      <p:sp>
        <p:nvSpPr>
          <p:cNvPr id="1158" name="Google Shape;1158;p45"/>
          <p:cNvSpPr/>
          <p:nvPr/>
        </p:nvSpPr>
        <p:spPr>
          <a:xfrm>
            <a:off x="9043497" y="6224348"/>
            <a:ext cx="52450" cy="792671"/>
          </a:xfrm>
          <a:custGeom>
            <a:avLst/>
            <a:gdLst/>
            <a:ahLst/>
            <a:cxnLst/>
            <a:rect l="l" t="t" r="r" b="b"/>
            <a:pathLst>
              <a:path w="1587" h="241300" extrusionOk="0">
                <a:moveTo>
                  <a:pt x="0" y="0"/>
                </a:moveTo>
                <a:lnTo>
                  <a:pt x="0" y="241198"/>
                </a:lnTo>
              </a:path>
            </a:pathLst>
          </a:custGeom>
          <a:noFill/>
          <a:ln w="9525" cap="sq"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Meiryo"/>
              <a:ea typeface="Meiryo"/>
              <a:cs typeface="Meiryo"/>
              <a:sym typeface="Meiryo"/>
            </a:endParaRPr>
          </a:p>
        </p:txBody>
      </p:sp>
      <p:sp>
        <p:nvSpPr>
          <p:cNvPr id="1159" name="Google Shape;1159;p45"/>
          <p:cNvSpPr txBox="1"/>
          <p:nvPr/>
        </p:nvSpPr>
        <p:spPr>
          <a:xfrm>
            <a:off x="9240840" y="6182168"/>
            <a:ext cx="2387466" cy="30777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hlinkClick r:id="rId3">
                  <a:extLst>
                    <a:ext uri="{A12FA001-AC4F-418D-AE19-62706E023703}">
                      <ahyp:hlinkClr xmlns:ahyp="http://schemas.microsoft.com/office/drawing/2018/hyperlinkcolor" val="tx"/>
                    </a:ext>
                  </a:extLst>
                </a:hlinkClick>
              </a:rPr>
              <a:t>kokoku3@mb.shufu.co.jp</a:t>
            </a:r>
            <a:endParaRPr sz="1200" b="0" i="0" u="none" strike="noStrike" cap="none">
              <a:solidFill>
                <a:schemeClr val="dk1"/>
              </a:solidFill>
              <a:latin typeface="Meiryo"/>
              <a:ea typeface="Meiryo"/>
              <a:cs typeface="Meiryo"/>
              <a:sym typeface="Meiryo"/>
            </a:endParaRPr>
          </a:p>
        </p:txBody>
      </p:sp>
      <p:sp>
        <p:nvSpPr>
          <p:cNvPr id="1160" name="Google Shape;1160;p45"/>
          <p:cNvSpPr txBox="1"/>
          <p:nvPr/>
        </p:nvSpPr>
        <p:spPr>
          <a:xfrm>
            <a:off x="9128357" y="6828054"/>
            <a:ext cx="29133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ja-JP" sz="1200" b="0" i="0" u="sng" strike="noStrike" cap="none">
                <a:solidFill>
                  <a:schemeClr val="dk1"/>
                </a:solidFill>
                <a:latin typeface="Meiryo"/>
                <a:ea typeface="Meiryo"/>
                <a:cs typeface="Meiryo"/>
                <a:sym typeface="Meiryo"/>
              </a:rPr>
              <a:t>御社担当営業メールアドレス</a:t>
            </a:r>
            <a:endParaRPr sz="1200" b="0" i="0" u="none" strike="noStrike" cap="none">
              <a:solidFill>
                <a:schemeClr val="dk1"/>
              </a:solidFill>
              <a:latin typeface="Meiryo"/>
              <a:ea typeface="Meiryo"/>
              <a:cs typeface="Meiryo"/>
              <a:sym typeface="Meiryo"/>
            </a:endParaRPr>
          </a:p>
        </p:txBody>
      </p:sp>
      <p:sp>
        <p:nvSpPr>
          <p:cNvPr id="1161" name="Google Shape;1161;p45"/>
          <p:cNvSpPr txBox="1"/>
          <p:nvPr/>
        </p:nvSpPr>
        <p:spPr>
          <a:xfrm>
            <a:off x="9549832" y="5749399"/>
            <a:ext cx="355656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株式会社 主婦と生活社 メディアビジネス部</a:t>
            </a:r>
            <a:endParaRPr sz="1200" b="0" i="0" u="none" strike="noStrike" cap="none">
              <a:solidFill>
                <a:schemeClr val="dk1"/>
              </a:solidFill>
              <a:latin typeface="Meiryo"/>
              <a:ea typeface="Meiryo"/>
              <a:cs typeface="Meiryo"/>
              <a:sym typeface="Meiryo"/>
            </a:endParaRPr>
          </a:p>
        </p:txBody>
      </p:sp>
      <p:sp>
        <p:nvSpPr>
          <p:cNvPr id="1162" name="Google Shape;1162;p45"/>
          <p:cNvSpPr txBox="1"/>
          <p:nvPr/>
        </p:nvSpPr>
        <p:spPr>
          <a:xfrm>
            <a:off x="11483333" y="6160206"/>
            <a:ext cx="1781506" cy="4616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TEL　03-3563-5131</a:t>
            </a:r>
            <a:endParaRPr sz="1200" b="0" i="0" u="none" strike="noStrike" cap="none">
              <a:solidFill>
                <a:schemeClr val="dk1"/>
              </a:solidFill>
              <a:latin typeface="Meiryo"/>
              <a:ea typeface="Meiryo"/>
              <a:cs typeface="Meiryo"/>
              <a:sym typeface="Meiryo"/>
            </a:endParaRPr>
          </a:p>
          <a:p>
            <a:pPr marL="0" marR="0" lvl="0" indent="0" algn="ctr"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FAX　03-3563-0531</a:t>
            </a:r>
            <a:endParaRPr sz="1200" b="0" i="0" u="none" strike="noStrike" cap="none">
              <a:solidFill>
                <a:schemeClr val="dk1"/>
              </a:solidFill>
              <a:latin typeface="Meiryo"/>
              <a:ea typeface="Meiryo"/>
              <a:cs typeface="Meiryo"/>
              <a:sym typeface="Meiryo"/>
            </a:endParaRPr>
          </a:p>
        </p:txBody>
      </p:sp>
      <p:sp>
        <p:nvSpPr>
          <p:cNvPr id="1163" name="Google Shape;1163;p45"/>
          <p:cNvSpPr txBox="1"/>
          <p:nvPr/>
        </p:nvSpPr>
        <p:spPr>
          <a:xfrm>
            <a:off x="10090325" y="6498850"/>
            <a:ext cx="383700" cy="369302"/>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ja-JP" sz="1200" b="0" i="0" u="none" strike="noStrike" cap="none">
                <a:solidFill>
                  <a:schemeClr val="dk1"/>
                </a:solidFill>
                <a:latin typeface="Meiryo"/>
                <a:ea typeface="Meiryo"/>
                <a:cs typeface="Meiryo"/>
                <a:sym typeface="Meiryo"/>
              </a:rPr>
              <a:t>＋</a:t>
            </a:r>
            <a:endParaRPr sz="1200" b="0" i="0" u="none" strike="noStrike" cap="none">
              <a:solidFill>
                <a:schemeClr val="dk1"/>
              </a:solidFill>
              <a:latin typeface="Meiryo"/>
              <a:ea typeface="Meiryo"/>
              <a:cs typeface="Meiryo"/>
              <a:sym typeface="Meiryo"/>
            </a:endParaRPr>
          </a:p>
        </p:txBody>
      </p:sp>
      <p:sp>
        <p:nvSpPr>
          <p:cNvPr id="1164" name="Google Shape;1164;p45"/>
          <p:cNvSpPr/>
          <p:nvPr/>
        </p:nvSpPr>
        <p:spPr>
          <a:xfrm>
            <a:off x="48235" y="51435"/>
            <a:ext cx="13348068" cy="7481671"/>
          </a:xfrm>
          <a:prstGeom prst="rect">
            <a:avLst/>
          </a:prstGeom>
          <a:noFill/>
          <a:ln w="114300" cap="flat" cmpd="sng">
            <a:solidFill>
              <a:srgbClr val="F1C2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1"/>
              <a:buFont typeface="Arial"/>
              <a:buNone/>
            </a:pPr>
            <a:endParaRPr sz="1801" b="0" i="0" u="none" strike="noStrike" cap="none">
              <a:solidFill>
                <a:srgbClr val="FD7623"/>
              </a:solidFill>
              <a:latin typeface="Meiryo"/>
              <a:ea typeface="Meiryo"/>
              <a:cs typeface="Meiryo"/>
              <a:sym typeface="Meiryo"/>
            </a:endParaRPr>
          </a:p>
        </p:txBody>
      </p:sp>
      <p:sp>
        <p:nvSpPr>
          <p:cNvPr id="1165" name="Google Shape;1165;p45"/>
          <p:cNvSpPr/>
          <p:nvPr/>
        </p:nvSpPr>
        <p:spPr>
          <a:xfrm>
            <a:off x="9944" y="0"/>
            <a:ext cx="13444538" cy="800903"/>
          </a:xfrm>
          <a:prstGeom prst="rect">
            <a:avLst/>
          </a:prstGeom>
          <a:solidFill>
            <a:schemeClr val="accent4"/>
          </a:solidFill>
          <a:ln>
            <a:noFill/>
          </a:ln>
        </p:spPr>
        <p:txBody>
          <a:bodyPr spcFirstLastPara="1" wrap="square" lIns="100825" tIns="50400" rIns="100825" bIns="50400" anchor="ctr" anchorCtr="0">
            <a:noAutofit/>
          </a:bodyPr>
          <a:lstStyle/>
          <a:p>
            <a:pPr marL="0" marR="0" lvl="0" indent="0" algn="ctr" rtl="0">
              <a:lnSpc>
                <a:spcPct val="100000"/>
              </a:lnSpc>
              <a:spcBef>
                <a:spcPts val="0"/>
              </a:spcBef>
              <a:spcAft>
                <a:spcPts val="0"/>
              </a:spcAft>
              <a:buClr>
                <a:srgbClr val="000000"/>
              </a:buClr>
              <a:buSzPts val="1985"/>
              <a:buFont typeface="Arial"/>
              <a:buNone/>
            </a:pPr>
            <a:endParaRPr sz="1200" b="0" i="0" u="none" strike="noStrike" cap="none">
              <a:solidFill>
                <a:schemeClr val="lt1"/>
              </a:solidFill>
              <a:latin typeface="Meiryo"/>
              <a:ea typeface="Meiryo"/>
              <a:cs typeface="Meiryo"/>
              <a:sym typeface="Meiryo"/>
            </a:endParaRPr>
          </a:p>
        </p:txBody>
      </p:sp>
      <p:sp>
        <p:nvSpPr>
          <p:cNvPr id="1166" name="Google Shape;1166;p45"/>
          <p:cNvSpPr/>
          <p:nvPr/>
        </p:nvSpPr>
        <p:spPr>
          <a:xfrm>
            <a:off x="166894" y="211412"/>
            <a:ext cx="8312100" cy="3915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1200"/>
              <a:buFont typeface="Arial"/>
              <a:buNone/>
            </a:pPr>
            <a:r>
              <a:rPr lang="ja-JP" sz="2000" b="1" i="0" u="none" strike="noStrike" cap="none">
                <a:solidFill>
                  <a:schemeClr val="dk1"/>
                </a:solidFill>
                <a:latin typeface="Meiryo"/>
                <a:ea typeface="Meiryo"/>
                <a:cs typeface="Meiryo"/>
                <a:sym typeface="Meiryo"/>
              </a:rPr>
              <a:t>申し込みについて：タイアップ、SNS投稿など</a:t>
            </a:r>
            <a:endParaRPr sz="1200" b="1" i="0" u="none" strike="noStrike" cap="none">
              <a:solidFill>
                <a:schemeClr val="dk1"/>
              </a:solidFill>
              <a:latin typeface="Meiryo"/>
              <a:ea typeface="Meiryo"/>
              <a:cs typeface="Meiryo"/>
              <a:sym typeface="Meiryo"/>
            </a:endParaRPr>
          </a:p>
        </p:txBody>
      </p:sp>
      <p:pic>
        <p:nvPicPr>
          <p:cNvPr id="1167" name="Google Shape;1167;p45"/>
          <p:cNvPicPr preferRelativeResize="0"/>
          <p:nvPr/>
        </p:nvPicPr>
        <p:blipFill rotWithShape="1">
          <a:blip r:embed="rId4">
            <a:alphaModFix/>
          </a:blip>
          <a:srcRect/>
          <a:stretch/>
        </p:blipFill>
        <p:spPr>
          <a:xfrm>
            <a:off x="12366185" y="185920"/>
            <a:ext cx="927854" cy="412525"/>
          </a:xfrm>
          <a:prstGeom prst="rect">
            <a:avLst/>
          </a:prstGeom>
          <a:noFill/>
          <a:ln>
            <a:noFill/>
          </a:ln>
        </p:spPr>
      </p:pic>
      <p:sp>
        <p:nvSpPr>
          <p:cNvPr id="1168" name="Google Shape;1168;p45"/>
          <p:cNvSpPr txBox="1"/>
          <p:nvPr/>
        </p:nvSpPr>
        <p:spPr>
          <a:xfrm>
            <a:off x="0" y="7412301"/>
            <a:ext cx="3191100" cy="224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ja-JP" sz="600" b="0" i="0" u="none" strike="noStrike" cap="none" dirty="0">
                <a:solidFill>
                  <a:schemeClr val="dk1"/>
                </a:solidFill>
                <a:latin typeface="Meiryo"/>
                <a:ea typeface="Meiryo"/>
                <a:cs typeface="Meiryo"/>
                <a:sym typeface="Meiryo"/>
              </a:rPr>
              <a:t>© 202</a:t>
            </a:r>
            <a:r>
              <a:rPr lang="en-US" altLang="ja-JP" sz="600" b="0" i="0" u="none" strike="noStrike" cap="none" dirty="0">
                <a:solidFill>
                  <a:schemeClr val="dk1"/>
                </a:solidFill>
                <a:latin typeface="Meiryo"/>
                <a:ea typeface="Meiryo"/>
                <a:cs typeface="Meiryo"/>
                <a:sym typeface="Meiryo"/>
              </a:rPr>
              <a:t>5</a:t>
            </a:r>
            <a:r>
              <a:rPr lang="ja-JP" sz="600" b="0" i="0" u="none" strike="noStrike" cap="none" dirty="0">
                <a:solidFill>
                  <a:schemeClr val="dk1"/>
                </a:solidFill>
                <a:latin typeface="Meiryo"/>
                <a:ea typeface="Meiryo"/>
                <a:cs typeface="Meiryo"/>
                <a:sym typeface="Meiryo"/>
              </a:rPr>
              <a:t> SHUFU TO SEIKATSU SHA CO.,LTD. All Rights Reserved.　</a:t>
            </a:r>
            <a:endParaRPr sz="600" b="0" i="0" u="none" strike="noStrike" cap="none" dirty="0">
              <a:solidFill>
                <a:srgbClr val="FF0000"/>
              </a:solidFill>
              <a:latin typeface="Meiryo"/>
              <a:ea typeface="Meiryo"/>
              <a:cs typeface="Meiryo"/>
              <a:sym typeface="Meiryo"/>
            </a:endParaRPr>
          </a:p>
        </p:txBody>
      </p:sp>
    </p:spTree>
  </p:cSld>
  <p:clrMapOvr>
    <a:masterClrMapping/>
  </p:clrMapOvr>
</p:sld>
</file>

<file path=ppt/theme/theme1.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2700">
          <a:solidFill>
            <a:schemeClr val="tx1"/>
          </a:solid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5609</TotalTime>
  <Words>2894</Words>
  <Application>Microsoft Office PowerPoint</Application>
  <PresentationFormat>ユーザー設定</PresentationFormat>
  <Paragraphs>233</Paragraphs>
  <Slides>8</Slides>
  <Notes>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8</vt:i4>
      </vt:variant>
    </vt:vector>
  </HeadingPairs>
  <TitlesOfParts>
    <vt:vector size="16" baseType="lpstr">
      <vt:lpstr>Hiragino Kaku Gothic ProN</vt:lpstr>
      <vt:lpstr>Noto Sans Symbols</vt:lpstr>
      <vt:lpstr>メイリオ</vt:lpstr>
      <vt:lpstr>メイリオ</vt:lpstr>
      <vt:lpstr>Arial</vt:lpstr>
      <vt:lpstr>Calibri</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加藤 紗織</dc:creator>
  <cp:lastModifiedBy>杉木 智子</cp:lastModifiedBy>
  <cp:revision>151</cp:revision>
  <cp:lastPrinted>2025-01-28T04:43:07Z</cp:lastPrinted>
  <dcterms:modified xsi:type="dcterms:W3CDTF">2025-04-03T09:29:01Z</dcterms:modified>
</cp:coreProperties>
</file>