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7.jpg" ContentType="image/jpg"/>
  <Override PartName="/ppt/media/image28.jpg" ContentType="image/jpg"/>
  <Override PartName="/ppt/media/image29.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notesSlides/notesSlide10.xml" ContentType="application/vnd.openxmlformats-officedocument.presentationml.notesSlide+xml"/>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1.jpg" ContentType="image/jpg"/>
  <Override PartName="/ppt/media/image72.jpg" ContentType="image/jpg"/>
  <Override PartName="/ppt/media/image73.jpg" ContentType="image/jpg"/>
  <Override PartName="/ppt/media/image75.jpg" ContentType="image/jpg"/>
  <Override PartName="/ppt/notesSlides/notesSlide16.xml" ContentType="application/vnd.openxmlformats-officedocument.presentationml.notesSlide+xml"/>
  <Override PartName="/ppt/media/image79.jpg" ContentType="image/jpg"/>
  <Override PartName="/ppt/media/image80.jpg" ContentType="image/jpg"/>
  <Override PartName="/ppt/media/image81.jpg" ContentType="image/jpg"/>
  <Override PartName="/ppt/media/image83.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57" r:id="rId3"/>
    <p:sldId id="267" r:id="rId4"/>
    <p:sldId id="258" r:id="rId5"/>
    <p:sldId id="260" r:id="rId6"/>
    <p:sldId id="259" r:id="rId7"/>
    <p:sldId id="262" r:id="rId8"/>
    <p:sldId id="268" r:id="rId9"/>
    <p:sldId id="280" r:id="rId10"/>
    <p:sldId id="281" r:id="rId11"/>
    <p:sldId id="270" r:id="rId12"/>
    <p:sldId id="261" r:id="rId13"/>
    <p:sldId id="275" r:id="rId14"/>
    <p:sldId id="269" r:id="rId15"/>
    <p:sldId id="276" r:id="rId16"/>
    <p:sldId id="285" r:id="rId17"/>
    <p:sldId id="265" r:id="rId18"/>
    <p:sldId id="266" r:id="rId19"/>
    <p:sldId id="290" r:id="rId20"/>
    <p:sldId id="293" r:id="rId21"/>
    <p:sldId id="292" r:id="rId2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FF"/>
    <a:srgbClr val="FFCC66"/>
    <a:srgbClr val="FF66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5026" autoAdjust="0"/>
  </p:normalViewPr>
  <p:slideViewPr>
    <p:cSldViewPr snapToGrid="0">
      <p:cViewPr varScale="1">
        <p:scale>
          <a:sx n="113" d="100"/>
          <a:sy n="113" d="100"/>
        </p:scale>
        <p:origin x="5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moru-takahashi\Desktop\download.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moru-takahashi\Desktop\download.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49449058692308"/>
          <c:y val="7.5708801297183867E-2"/>
          <c:w val="0.55679460449312079"/>
          <c:h val="0.84858239740563224"/>
        </c:manualLayout>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Sheet1!$F$8:$F$13</c:f>
              <c:strCache>
                <c:ptCount val="6"/>
                <c:pt idx="0">
                  <c:v>18-24才</c:v>
                </c:pt>
                <c:pt idx="1">
                  <c:v>25-34才</c:v>
                </c:pt>
                <c:pt idx="2">
                  <c:v>35-44才</c:v>
                </c:pt>
                <c:pt idx="3">
                  <c:v>45-54才</c:v>
                </c:pt>
                <c:pt idx="4">
                  <c:v>55-64才</c:v>
                </c:pt>
                <c:pt idx="5">
                  <c:v>65才以上</c:v>
                </c:pt>
              </c:strCache>
            </c:strRef>
          </c:cat>
          <c:val>
            <c:numRef>
              <c:f>Sheet1!$G$8:$G$13</c:f>
              <c:numCache>
                <c:formatCode>0.0%</c:formatCode>
                <c:ptCount val="6"/>
                <c:pt idx="0">
                  <c:v>0.12623083654749942</c:v>
                </c:pt>
                <c:pt idx="1">
                  <c:v>0.22582568956017243</c:v>
                </c:pt>
                <c:pt idx="2">
                  <c:v>0.27914951544420313</c:v>
                </c:pt>
                <c:pt idx="3">
                  <c:v>0.23008135351505526</c:v>
                </c:pt>
                <c:pt idx="4">
                  <c:v>9.1329854471202149E-2</c:v>
                </c:pt>
                <c:pt idx="5">
                  <c:v>4.7382750461867566E-2</c:v>
                </c:pt>
              </c:numCache>
            </c:numRef>
          </c:val>
          <c:extLst>
            <c:ext xmlns:c16="http://schemas.microsoft.com/office/drawing/2014/chart" uri="{C3380CC4-5D6E-409C-BE32-E72D297353CC}">
              <c16:uniqueId val="{00000000-1776-4CB6-97DF-A0F6AA379B9A}"/>
            </c:ext>
          </c:extLst>
        </c:ser>
        <c:dLbls>
          <c:dLblPos val="outEnd"/>
          <c:showLegendKey val="0"/>
          <c:showVal val="1"/>
          <c:showCatName val="0"/>
          <c:showSerName val="0"/>
          <c:showPercent val="0"/>
          <c:showBubbleSize val="0"/>
        </c:dLbls>
        <c:gapWidth val="182"/>
        <c:axId val="1033682896"/>
        <c:axId val="1033678096"/>
      </c:barChart>
      <c:catAx>
        <c:axId val="103368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033678096"/>
        <c:crosses val="autoZero"/>
        <c:auto val="1"/>
        <c:lblAlgn val="ctr"/>
        <c:lblOffset val="100"/>
        <c:noMultiLvlLbl val="0"/>
      </c:catAx>
      <c:valAx>
        <c:axId val="1033678096"/>
        <c:scaling>
          <c:orientation val="minMax"/>
        </c:scaling>
        <c:delete val="1"/>
        <c:axPos val="b"/>
        <c:numFmt formatCode="0.0%" sourceLinked="1"/>
        <c:majorTickMark val="none"/>
        <c:minorTickMark val="none"/>
        <c:tickLblPos val="nextTo"/>
        <c:crossAx val="1033682896"/>
        <c:crosses val="autoZero"/>
        <c:crossBetween val="between"/>
      </c:valAx>
      <c:spPr>
        <a:noFill/>
        <a:ln>
          <a:noFill/>
        </a:ln>
        <a:effectLst/>
      </c:spPr>
    </c:plotArea>
    <c:plotVisOnly val="1"/>
    <c:dispBlanksAs val="gap"/>
    <c:showDLblsOverMax val="0"/>
  </c:chart>
  <c:spPr>
    <a:noFill/>
    <a:ln>
      <a:noFill/>
    </a:ln>
    <a:effectLst/>
  </c:spPr>
  <c:txPr>
    <a:bodyPr/>
    <a:lstStyle/>
    <a:p>
      <a:pPr>
        <a:defRPr sz="800" b="1">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11431835422575"/>
          <c:y val="0.46653632963561936"/>
          <c:w val="0.62289825188650194"/>
          <c:h val="0.47288315212695203"/>
        </c:manualLayout>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女性</c:v>
                </c:pt>
                <c:pt idx="1">
                  <c:v>男性</c:v>
                </c:pt>
              </c:strCache>
            </c:strRef>
          </c:cat>
          <c:val>
            <c:numRef>
              <c:f>Sheet1!$B$3:$B$4</c:f>
              <c:numCache>
                <c:formatCode>0.0%</c:formatCode>
                <c:ptCount val="2"/>
                <c:pt idx="0">
                  <c:v>0.75900000000000001</c:v>
                </c:pt>
                <c:pt idx="1">
                  <c:v>0.24099999999999999</c:v>
                </c:pt>
              </c:numCache>
            </c:numRef>
          </c:val>
          <c:extLst>
            <c:ext xmlns:c16="http://schemas.microsoft.com/office/drawing/2014/chart" uri="{C3380CC4-5D6E-409C-BE32-E72D297353CC}">
              <c16:uniqueId val="{00000000-9A49-4227-A1FC-54D48F51FAEE}"/>
            </c:ext>
          </c:extLst>
        </c:ser>
        <c:dLbls>
          <c:dLblPos val="outEnd"/>
          <c:showLegendKey val="0"/>
          <c:showVal val="1"/>
          <c:showCatName val="0"/>
          <c:showSerName val="0"/>
          <c:showPercent val="0"/>
          <c:showBubbleSize val="0"/>
        </c:dLbls>
        <c:gapWidth val="182"/>
        <c:axId val="1041973216"/>
        <c:axId val="1041969856"/>
      </c:barChart>
      <c:catAx>
        <c:axId val="10419732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041969856"/>
        <c:crosses val="autoZero"/>
        <c:auto val="1"/>
        <c:lblAlgn val="ctr"/>
        <c:lblOffset val="100"/>
        <c:noMultiLvlLbl val="0"/>
      </c:catAx>
      <c:valAx>
        <c:axId val="1041969856"/>
        <c:scaling>
          <c:orientation val="minMax"/>
        </c:scaling>
        <c:delete val="1"/>
        <c:axPos val="b"/>
        <c:numFmt formatCode="0.0%" sourceLinked="1"/>
        <c:majorTickMark val="out"/>
        <c:minorTickMark val="none"/>
        <c:tickLblPos val="nextTo"/>
        <c:crossAx val="1041973216"/>
        <c:crosses val="autoZero"/>
        <c:crossBetween val="between"/>
      </c:valAx>
      <c:spPr>
        <a:noFill/>
        <a:ln>
          <a:noFill/>
        </a:ln>
        <a:effectLst/>
      </c:spPr>
    </c:plotArea>
    <c:plotVisOnly val="1"/>
    <c:dispBlanksAs val="gap"/>
    <c:showDLblsOverMax val="0"/>
  </c:chart>
  <c:spPr>
    <a:noFill/>
    <a:ln>
      <a:noFill/>
    </a:ln>
    <a:effectLst/>
  </c:spPr>
  <c:txPr>
    <a:bodyPr/>
    <a:lstStyle/>
    <a:p>
      <a:pPr>
        <a:defRPr sz="800" b="1">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170AB9E-A7F5-5CD1-C7D7-4659851B7B5E}"/>
              </a:ext>
            </a:extLst>
          </p:cNvPr>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85DB622-22B4-1821-D5C9-0A2A4DAEA017}"/>
              </a:ext>
            </a:extLst>
          </p:cNvPr>
          <p:cNvSpPr>
            <a:spLocks noGrp="1"/>
          </p:cNvSpPr>
          <p:nvPr>
            <p:ph type="dt" sz="quarter" idx="1"/>
          </p:nvPr>
        </p:nvSpPr>
        <p:spPr>
          <a:xfrm>
            <a:off x="3856039" y="1"/>
            <a:ext cx="2949575" cy="498475"/>
          </a:xfrm>
          <a:prstGeom prst="rect">
            <a:avLst/>
          </a:prstGeom>
        </p:spPr>
        <p:txBody>
          <a:bodyPr vert="horz" lIns="91434" tIns="45717" rIns="91434" bIns="45717" rtlCol="0"/>
          <a:lstStyle>
            <a:lvl1pPr algn="r">
              <a:defRPr sz="1200"/>
            </a:lvl1pPr>
          </a:lstStyle>
          <a:p>
            <a:fld id="{96BED329-F35E-44A8-89C6-3B22AAC77FD9}" type="datetimeFigureOut">
              <a:rPr kumimoji="1" lang="ja-JP" altLang="en-US" smtClean="0"/>
              <a:t>2025/4/15</a:t>
            </a:fld>
            <a:endParaRPr kumimoji="1" lang="ja-JP" altLang="en-US"/>
          </a:p>
        </p:txBody>
      </p:sp>
      <p:sp>
        <p:nvSpPr>
          <p:cNvPr id="4" name="フッター プレースホルダー 3">
            <a:extLst>
              <a:ext uri="{FF2B5EF4-FFF2-40B4-BE49-F238E27FC236}">
                <a16:creationId xmlns:a16="http://schemas.microsoft.com/office/drawing/2014/main" id="{D4B7D3A1-A932-4629-5680-5E1B62BCF0BF}"/>
              </a:ext>
            </a:extLst>
          </p:cNvPr>
          <p:cNvSpPr>
            <a:spLocks noGrp="1"/>
          </p:cNvSpPr>
          <p:nvPr>
            <p:ph type="ftr" sz="quarter" idx="2"/>
          </p:nvPr>
        </p:nvSpPr>
        <p:spPr>
          <a:xfrm>
            <a:off x="1" y="9440864"/>
            <a:ext cx="2949575" cy="498475"/>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CCE6724-4643-191E-5317-D61485E002F0}"/>
              </a:ext>
            </a:extLst>
          </p:cNvPr>
          <p:cNvSpPr>
            <a:spLocks noGrp="1"/>
          </p:cNvSpPr>
          <p:nvPr>
            <p:ph type="sldNum" sz="quarter" idx="3"/>
          </p:nvPr>
        </p:nvSpPr>
        <p:spPr>
          <a:xfrm>
            <a:off x="3856039" y="9440864"/>
            <a:ext cx="2949575" cy="498475"/>
          </a:xfrm>
          <a:prstGeom prst="rect">
            <a:avLst/>
          </a:prstGeom>
        </p:spPr>
        <p:txBody>
          <a:bodyPr vert="horz" lIns="91434" tIns="45717" rIns="91434" bIns="45717" rtlCol="0" anchor="b"/>
          <a:lstStyle>
            <a:lvl1pPr algn="r">
              <a:defRPr sz="1200"/>
            </a:lvl1pPr>
          </a:lstStyle>
          <a:p>
            <a:fld id="{C2D1330D-F740-48BE-AC56-C4D54A9538CD}" type="slidenum">
              <a:rPr kumimoji="1" lang="ja-JP" altLang="en-US" smtClean="0"/>
              <a:t>‹#›</a:t>
            </a:fld>
            <a:endParaRPr kumimoji="1" lang="ja-JP" altLang="en-US"/>
          </a:p>
        </p:txBody>
      </p:sp>
    </p:spTree>
    <p:extLst>
      <p:ext uri="{BB962C8B-B14F-4D97-AF65-F5344CB8AC3E}">
        <p14:creationId xmlns:p14="http://schemas.microsoft.com/office/powerpoint/2010/main" val="35059431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4" tIns="45717" rIns="91434" bIns="45717" rtlCol="0"/>
          <a:lstStyle>
            <a:lvl1pPr algn="r">
              <a:defRPr sz="1200"/>
            </a:lvl1pPr>
          </a:lstStyle>
          <a:p>
            <a:fld id="{89AA1B41-95F4-40E4-9493-4476789C5134}" type="datetimeFigureOut">
              <a:rPr kumimoji="1" lang="ja-JP" altLang="en-US" smtClean="0"/>
              <a:t>2025/4/15</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34" tIns="45717" rIns="91434"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4" tIns="45717" rIns="91434" bIns="45717" rtlCol="0" anchor="b"/>
          <a:lstStyle>
            <a:lvl1pPr algn="r">
              <a:defRPr sz="1200"/>
            </a:lvl1pPr>
          </a:lstStyle>
          <a:p>
            <a:fld id="{009799D5-0497-483D-A466-84E8D53E7D8B}" type="slidenum">
              <a:rPr kumimoji="1" lang="ja-JP" altLang="en-US" smtClean="0"/>
              <a:t>‹#›</a:t>
            </a:fld>
            <a:endParaRPr kumimoji="1" lang="ja-JP" altLang="en-US"/>
          </a:p>
        </p:txBody>
      </p:sp>
    </p:spTree>
    <p:extLst>
      <p:ext uri="{BB962C8B-B14F-4D97-AF65-F5344CB8AC3E}">
        <p14:creationId xmlns:p14="http://schemas.microsoft.com/office/powerpoint/2010/main" val="8118134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8720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1ABF-6C62-16C0-5A1F-01652210F6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7310EC-4906-93AE-60DB-D793FF8584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2DCCC6-405D-DA27-7D0C-378424972AFC}"/>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8153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70A97-CF20-03F7-5626-9B137D15FA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1F4FC7-4255-DAED-A984-10B2A6711C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014E76-866F-558C-717E-7C016E049DFE}"/>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7012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97E4-3315-1672-1696-0127300393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5C5A4B-2156-BCFE-F5A7-C40A55C9E6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AEDFE9D-BFC0-4DF3-7AF3-DE29DED3DB6B}"/>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3068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D8E2F-2794-07FB-9DC7-20C6A8ED5A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78A8D6-35B0-085E-FE5F-47066DDA53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96DE1E-CE9C-357F-EBF6-68909C229AF3}"/>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0716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324D0-B2DB-83A2-09BB-F893975469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8DB482-1493-D7B2-B295-94BA18462A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A1F361-FDCF-2786-E7D8-D6BB5ED8889F}"/>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1724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0B914-1FF7-D717-BE7C-FF4F923AAA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A7AB6E-E216-FC8C-AED9-4380FFBB8A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330F5D-92FF-FA82-293C-229090029670}"/>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0341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4D35A-1F89-6CFD-A6FD-96918B2519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EB3DFF-9744-6368-24C0-EEEC788709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8587C0-07B9-EE44-AF9F-FD250529A39E}"/>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0932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1A54-298F-54BD-60D4-6F46F16365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3F531C-1FC9-3693-E7B7-E64A011038C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CC0089-FB0A-3BE7-577B-7A4CB3BB7997}"/>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6061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86E8-84A0-B0CD-3B42-707DFEA1B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202D8C-3F17-DA24-5AA6-2C1BEF2133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E38BCC-77A5-CD01-3AB2-FF332C772C4A}"/>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423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219B0-BC1A-6C7D-A522-E6FADBF951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F5E3DF-21F7-2BC9-32AF-B00A149DA7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A45E75-B16F-DA1C-5C4F-6A4B9F1A6263}"/>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6532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ED7E1-42EC-8EC0-8EC3-1E51D08728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83B38D-2470-A450-BA73-B8D0F5A9E6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F7A683-AF9A-FE5D-F406-A99AA24A78E1}"/>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71396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59C3-AAB2-AA74-8DE1-6EA1A99072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AA127A-0621-5212-C558-054F6ACAFF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473AF4-82A8-4CF0-1969-3095B442ECCB}"/>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8560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B98EE-12B8-98F5-92FB-1F6CDE5C6A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915B4D-76F7-34D1-0DA5-2427856D7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14F740-B214-A2CD-5407-7742CA9E9089}"/>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5581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9E705-DD6C-EB9D-1E94-5823AA33B7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BD70E8-139B-5F1D-59BA-D24219E9B6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49E38F-92DD-E79E-E8C0-F057FEDE85C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0233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D1EF-505C-975E-33E8-AF4999F92C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EDAC50-304B-5FE1-2F5C-8BB6F12AA5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C6614A-C256-A923-ABC4-2628931693FF}"/>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9680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30974-7389-F79E-5DE3-2C78719FD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F94D44-42D8-FC55-7E7F-D204DE35A6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4435AB-C83C-763D-F5C6-3C2B693B462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8594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51C7-6649-52CA-7E8D-12CB8D868F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9FF63F-413F-3A75-90E8-F593C509F07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9C1318-808E-02A0-949B-9D95D69B06B6}"/>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8665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71D3-FD20-E840-129B-78D71FF25F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A5EC84-08DC-897F-C110-2B17A1C68F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94A5D8-8860-9ADC-D249-D43F800574C5}"/>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0342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6C2C4-2040-43C8-6A24-698BF42919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9FE113-DE34-33D8-8CF5-8255CD4384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BCA119-60BE-D837-9DF7-3DDEF33EABBC}"/>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7483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02FC-ADC1-799F-53D2-16A9C6E3F6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AC51FC-08A4-012E-084C-E1926C9CE0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C14D6EF-274D-0131-6F1E-C1FCB6E7300F}"/>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7399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85D74E-F164-F95B-61A3-FDD32CA37E6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528BD60-6469-7C44-E592-03513A2DB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6C49F1A-56AE-9B30-C4E3-63C0834E7628}"/>
              </a:ext>
            </a:extLst>
          </p:cNvPr>
          <p:cNvSpPr>
            <a:spLocks noGrp="1"/>
          </p:cNvSpPr>
          <p:nvPr>
            <p:ph type="dt" sz="half" idx="10"/>
          </p:nvPr>
        </p:nvSpPr>
        <p:spPr/>
        <p:txBody>
          <a:bodyPr/>
          <a:lstStyle/>
          <a:p>
            <a:fld id="{4F5B49D5-6D3D-467E-A2CD-D8A7E1C41989}" type="datetime1">
              <a:rPr kumimoji="1" lang="ja-JP" altLang="en-US" smtClean="0"/>
              <a:t>2025/4/15</a:t>
            </a:fld>
            <a:endParaRPr kumimoji="1" lang="ja-JP" altLang="en-US"/>
          </a:p>
        </p:txBody>
      </p:sp>
      <p:sp>
        <p:nvSpPr>
          <p:cNvPr id="5" name="フッター プレースホルダー 4">
            <a:extLst>
              <a:ext uri="{FF2B5EF4-FFF2-40B4-BE49-F238E27FC236}">
                <a16:creationId xmlns:a16="http://schemas.microsoft.com/office/drawing/2014/main" id="{7D0449E2-12C0-A7A7-DDF3-A9A0CE6629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100A48-E6CD-913D-792E-ED081ADADE4C}"/>
              </a:ext>
            </a:extLst>
          </p:cNvPr>
          <p:cNvSpPr>
            <a:spLocks noGrp="1"/>
          </p:cNvSpPr>
          <p:nvPr>
            <p:ph type="sldNum" sz="quarter" idx="12"/>
          </p:nvPr>
        </p:nvSpPr>
        <p:spPr>
          <a:xfrm>
            <a:off x="9448800" y="0"/>
            <a:ext cx="2743200" cy="365125"/>
          </a:xfrm>
        </p:spPr>
        <p:txBody>
          <a:bodyPr/>
          <a:lstStyle>
            <a:lvl1pPr>
              <a:defRPr sz="1050" b="0">
                <a:solidFill>
                  <a:schemeClr val="tx1"/>
                </a:solidFill>
                <a:latin typeface="メイリオ" panose="020B0604030504040204" pitchFamily="50" charset="-128"/>
                <a:ea typeface="メイリオ" panose="020B0604030504040204" pitchFamily="50" charset="-128"/>
              </a:defRPr>
            </a:lvl1pPr>
          </a:lstStyle>
          <a:p>
            <a:fld id="{4C22509A-C899-46C9-9CE8-8B052445AE72}" type="slidenum">
              <a:rPr lang="ja-JP" altLang="en-US" smtClean="0"/>
              <a:pPr/>
              <a:t>‹#›</a:t>
            </a:fld>
            <a:endParaRPr lang="ja-JP" altLang="en-US"/>
          </a:p>
        </p:txBody>
      </p:sp>
    </p:spTree>
    <p:extLst>
      <p:ext uri="{BB962C8B-B14F-4D97-AF65-F5344CB8AC3E}">
        <p14:creationId xmlns:p14="http://schemas.microsoft.com/office/powerpoint/2010/main" val="3273967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FB42B2-6FB1-F87D-4627-48334DB5998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4AA1C6E-E0F6-A2A3-2437-F4262E849A7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FF0C26D-E26E-07BF-F58A-16DD5B2E0AB4}"/>
              </a:ext>
            </a:extLst>
          </p:cNvPr>
          <p:cNvSpPr>
            <a:spLocks noGrp="1"/>
          </p:cNvSpPr>
          <p:nvPr>
            <p:ph type="dt" sz="half" idx="10"/>
          </p:nvPr>
        </p:nvSpPr>
        <p:spPr/>
        <p:txBody>
          <a:bodyPr/>
          <a:lstStyle/>
          <a:p>
            <a:fld id="{81F2E307-C143-46A3-A701-4EBAD5B510AF}" type="datetime1">
              <a:rPr kumimoji="1" lang="ja-JP" altLang="en-US" smtClean="0"/>
              <a:t>2025/4/15</a:t>
            </a:fld>
            <a:endParaRPr kumimoji="1" lang="ja-JP" altLang="en-US"/>
          </a:p>
        </p:txBody>
      </p:sp>
      <p:sp>
        <p:nvSpPr>
          <p:cNvPr id="5" name="フッター プレースホルダー 4">
            <a:extLst>
              <a:ext uri="{FF2B5EF4-FFF2-40B4-BE49-F238E27FC236}">
                <a16:creationId xmlns:a16="http://schemas.microsoft.com/office/drawing/2014/main" id="{B2935E21-0CDF-D9D0-3D30-A9C8C99001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5D2177-E107-1E87-457D-A1842256D0EC}"/>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395148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D4881CB-90D5-B7C8-494C-ADF85C7814E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EBBA07D-1ED5-271D-C687-2150E95A42D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97E25D-6387-287D-3AC1-82DCE6C489BF}"/>
              </a:ext>
            </a:extLst>
          </p:cNvPr>
          <p:cNvSpPr>
            <a:spLocks noGrp="1"/>
          </p:cNvSpPr>
          <p:nvPr>
            <p:ph type="dt" sz="half" idx="10"/>
          </p:nvPr>
        </p:nvSpPr>
        <p:spPr/>
        <p:txBody>
          <a:bodyPr/>
          <a:lstStyle/>
          <a:p>
            <a:fld id="{F2169141-7CCC-4383-8BFE-D8280F490078}" type="datetime1">
              <a:rPr kumimoji="1" lang="ja-JP" altLang="en-US" smtClean="0"/>
              <a:t>2025/4/15</a:t>
            </a:fld>
            <a:endParaRPr kumimoji="1" lang="ja-JP" altLang="en-US"/>
          </a:p>
        </p:txBody>
      </p:sp>
      <p:sp>
        <p:nvSpPr>
          <p:cNvPr id="5" name="フッター プレースホルダー 4">
            <a:extLst>
              <a:ext uri="{FF2B5EF4-FFF2-40B4-BE49-F238E27FC236}">
                <a16:creationId xmlns:a16="http://schemas.microsoft.com/office/drawing/2014/main" id="{E3251A32-9D69-32DA-3884-B38A881866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4CC033-0548-9581-315E-A020641238C0}"/>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1973764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26B211-F36E-91BD-55E4-0C8BFBBC579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94C55F-328F-9CA2-DCFE-47A6127CB54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18A3BE-AA00-57FD-4DC5-B58F4D37B834}"/>
              </a:ext>
            </a:extLst>
          </p:cNvPr>
          <p:cNvSpPr>
            <a:spLocks noGrp="1"/>
          </p:cNvSpPr>
          <p:nvPr>
            <p:ph type="dt" sz="half" idx="10"/>
          </p:nvPr>
        </p:nvSpPr>
        <p:spPr/>
        <p:txBody>
          <a:bodyPr/>
          <a:lstStyle/>
          <a:p>
            <a:fld id="{AD8DD929-87F7-45B3-A2AD-F7D6B9D39FB3}" type="datetime1">
              <a:rPr kumimoji="1" lang="ja-JP" altLang="en-US" smtClean="0"/>
              <a:t>2025/4/15</a:t>
            </a:fld>
            <a:endParaRPr kumimoji="1" lang="ja-JP" altLang="en-US"/>
          </a:p>
        </p:txBody>
      </p:sp>
      <p:sp>
        <p:nvSpPr>
          <p:cNvPr id="5" name="フッター プレースホルダー 4">
            <a:extLst>
              <a:ext uri="{FF2B5EF4-FFF2-40B4-BE49-F238E27FC236}">
                <a16:creationId xmlns:a16="http://schemas.microsoft.com/office/drawing/2014/main" id="{E6EF4360-98AE-1861-D067-3B717888CD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B7E50F-60D5-0284-7FED-D68459327CC2}"/>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396842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9FC75-C1B2-9D92-58F8-C7367EFE0C8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A73E89-0BD7-E38A-6887-D322950764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672FF47-0FBF-35DE-1696-608369AD95D3}"/>
              </a:ext>
            </a:extLst>
          </p:cNvPr>
          <p:cNvSpPr>
            <a:spLocks noGrp="1"/>
          </p:cNvSpPr>
          <p:nvPr>
            <p:ph type="dt" sz="half" idx="10"/>
          </p:nvPr>
        </p:nvSpPr>
        <p:spPr/>
        <p:txBody>
          <a:bodyPr/>
          <a:lstStyle/>
          <a:p>
            <a:fld id="{CFEB9C41-5A27-4EEE-A5DF-D9D37E72B4D7}" type="datetime1">
              <a:rPr kumimoji="1" lang="ja-JP" altLang="en-US" smtClean="0"/>
              <a:t>2025/4/15</a:t>
            </a:fld>
            <a:endParaRPr kumimoji="1" lang="ja-JP" altLang="en-US"/>
          </a:p>
        </p:txBody>
      </p:sp>
      <p:sp>
        <p:nvSpPr>
          <p:cNvPr id="5" name="フッター プレースホルダー 4">
            <a:extLst>
              <a:ext uri="{FF2B5EF4-FFF2-40B4-BE49-F238E27FC236}">
                <a16:creationId xmlns:a16="http://schemas.microsoft.com/office/drawing/2014/main" id="{CA99FCE8-315C-8236-3ECE-1023DE0508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C4599-1BBA-FDC5-C5AA-C64C67682649}"/>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162350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BFC234-EA57-1215-2D89-5BBC58C470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20E07A2-40AE-56F6-ECFC-A061E38CBCC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84203E9-C5EC-09BA-43B9-1D57C6FFE92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37A7364-1F81-9BD1-135B-C188ACB2CFAE}"/>
              </a:ext>
            </a:extLst>
          </p:cNvPr>
          <p:cNvSpPr>
            <a:spLocks noGrp="1"/>
          </p:cNvSpPr>
          <p:nvPr>
            <p:ph type="dt" sz="half" idx="10"/>
          </p:nvPr>
        </p:nvSpPr>
        <p:spPr/>
        <p:txBody>
          <a:bodyPr/>
          <a:lstStyle/>
          <a:p>
            <a:fld id="{71DB01C0-1126-4DB9-BC98-B3FE867B3EB0}" type="datetime1">
              <a:rPr kumimoji="1" lang="ja-JP" altLang="en-US" smtClean="0"/>
              <a:t>2025/4/15</a:t>
            </a:fld>
            <a:endParaRPr kumimoji="1" lang="ja-JP" altLang="en-US"/>
          </a:p>
        </p:txBody>
      </p:sp>
      <p:sp>
        <p:nvSpPr>
          <p:cNvPr id="6" name="フッター プレースホルダー 5">
            <a:extLst>
              <a:ext uri="{FF2B5EF4-FFF2-40B4-BE49-F238E27FC236}">
                <a16:creationId xmlns:a16="http://schemas.microsoft.com/office/drawing/2014/main" id="{3C8039F9-A3CA-4921-34D2-F42E516433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982DFE8-EAD1-2C23-2BCA-10D799B00F4C}"/>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239736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7286E-724A-F367-754A-B82D7784588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C76A13-309C-8920-6CCB-86F37B7E1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D0F5FA7-988E-7AF5-6022-ABEAE8651F7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F4418C-457C-8DDC-7E36-10F602B624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29BF0F6-71DE-EDB5-6D95-3D6986BE0B6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BB88A1B-125A-26F8-FFD2-62A15CA26ECB}"/>
              </a:ext>
            </a:extLst>
          </p:cNvPr>
          <p:cNvSpPr>
            <a:spLocks noGrp="1"/>
          </p:cNvSpPr>
          <p:nvPr>
            <p:ph type="dt" sz="half" idx="10"/>
          </p:nvPr>
        </p:nvSpPr>
        <p:spPr/>
        <p:txBody>
          <a:bodyPr/>
          <a:lstStyle/>
          <a:p>
            <a:fld id="{CDE4ABBE-2884-467E-B738-8796D856DA1D}" type="datetime1">
              <a:rPr kumimoji="1" lang="ja-JP" altLang="en-US" smtClean="0"/>
              <a:t>2025/4/15</a:t>
            </a:fld>
            <a:endParaRPr kumimoji="1" lang="ja-JP" altLang="en-US"/>
          </a:p>
        </p:txBody>
      </p:sp>
      <p:sp>
        <p:nvSpPr>
          <p:cNvPr id="8" name="フッター プレースホルダー 7">
            <a:extLst>
              <a:ext uri="{FF2B5EF4-FFF2-40B4-BE49-F238E27FC236}">
                <a16:creationId xmlns:a16="http://schemas.microsoft.com/office/drawing/2014/main" id="{6C2725B3-9F29-C49A-C50A-DAD262D077B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6C8F605-F1D8-13B9-CDA4-2456741953BB}"/>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11984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A3C187-F15A-D1B3-86B9-2945C27609D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2614E95-8443-3728-28DE-9340B2DD39DE}"/>
              </a:ext>
            </a:extLst>
          </p:cNvPr>
          <p:cNvSpPr>
            <a:spLocks noGrp="1"/>
          </p:cNvSpPr>
          <p:nvPr>
            <p:ph type="dt" sz="half" idx="10"/>
          </p:nvPr>
        </p:nvSpPr>
        <p:spPr/>
        <p:txBody>
          <a:bodyPr/>
          <a:lstStyle/>
          <a:p>
            <a:fld id="{14C94FED-B078-459F-9CF1-C0B21AFC64C4}" type="datetime1">
              <a:rPr kumimoji="1" lang="ja-JP" altLang="en-US" smtClean="0"/>
              <a:t>2025/4/15</a:t>
            </a:fld>
            <a:endParaRPr kumimoji="1" lang="ja-JP" altLang="en-US"/>
          </a:p>
        </p:txBody>
      </p:sp>
      <p:sp>
        <p:nvSpPr>
          <p:cNvPr id="4" name="フッター プレースホルダー 3">
            <a:extLst>
              <a:ext uri="{FF2B5EF4-FFF2-40B4-BE49-F238E27FC236}">
                <a16:creationId xmlns:a16="http://schemas.microsoft.com/office/drawing/2014/main" id="{9447CC6C-C51B-FC16-2247-8973B400963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8D68EFF-5A91-2CFF-D08A-F40A91D42CE3}"/>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83464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C4F33CA-ADEA-2F9E-B0B2-979640FE321F}"/>
              </a:ext>
            </a:extLst>
          </p:cNvPr>
          <p:cNvSpPr>
            <a:spLocks noGrp="1"/>
          </p:cNvSpPr>
          <p:nvPr>
            <p:ph type="dt" sz="half" idx="10"/>
          </p:nvPr>
        </p:nvSpPr>
        <p:spPr/>
        <p:txBody>
          <a:bodyPr/>
          <a:lstStyle/>
          <a:p>
            <a:fld id="{234FB1BD-B81D-4E63-8CDC-CFFEB6BCEC1F}" type="datetime1">
              <a:rPr kumimoji="1" lang="ja-JP" altLang="en-US" smtClean="0"/>
              <a:t>2025/4/15</a:t>
            </a:fld>
            <a:endParaRPr kumimoji="1" lang="ja-JP" altLang="en-US"/>
          </a:p>
        </p:txBody>
      </p:sp>
      <p:sp>
        <p:nvSpPr>
          <p:cNvPr id="3" name="フッター プレースホルダー 2">
            <a:extLst>
              <a:ext uri="{FF2B5EF4-FFF2-40B4-BE49-F238E27FC236}">
                <a16:creationId xmlns:a16="http://schemas.microsoft.com/office/drawing/2014/main" id="{F6DBDC5E-78E3-21C1-8761-027FA350E75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FA630F9-CC62-C157-5F33-375CBB1B5823}"/>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671857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B6A92F-B4F4-2B2E-FDF7-99877F8351A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7E6F71-476D-F85F-B18C-4310914E2E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CD2E481-E3FA-6E26-376E-4F05B2722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EF4CE3-F840-6420-F3EC-49E3A7C8F19D}"/>
              </a:ext>
            </a:extLst>
          </p:cNvPr>
          <p:cNvSpPr>
            <a:spLocks noGrp="1"/>
          </p:cNvSpPr>
          <p:nvPr>
            <p:ph type="dt" sz="half" idx="10"/>
          </p:nvPr>
        </p:nvSpPr>
        <p:spPr/>
        <p:txBody>
          <a:bodyPr/>
          <a:lstStyle/>
          <a:p>
            <a:fld id="{8F9622E1-6ECF-40C0-B1B2-6CC9837C5076}" type="datetime1">
              <a:rPr kumimoji="1" lang="ja-JP" altLang="en-US" smtClean="0"/>
              <a:t>2025/4/15</a:t>
            </a:fld>
            <a:endParaRPr kumimoji="1" lang="ja-JP" altLang="en-US"/>
          </a:p>
        </p:txBody>
      </p:sp>
      <p:sp>
        <p:nvSpPr>
          <p:cNvPr id="6" name="フッター プレースホルダー 5">
            <a:extLst>
              <a:ext uri="{FF2B5EF4-FFF2-40B4-BE49-F238E27FC236}">
                <a16:creationId xmlns:a16="http://schemas.microsoft.com/office/drawing/2014/main" id="{715E6EA3-35BC-8E00-116A-F5556E2D4FF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E77879F-5D49-1E89-02BE-2021E8C5F5D3}"/>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1955151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0E9884-06FD-FAA2-03B7-5AD569E3333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9612203-B197-EA13-E1E0-67B6A33056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5B417C5-1298-5E3F-C788-B86EC5722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4ED8300-EB93-6D01-949C-A2F2301F5180}"/>
              </a:ext>
            </a:extLst>
          </p:cNvPr>
          <p:cNvSpPr>
            <a:spLocks noGrp="1"/>
          </p:cNvSpPr>
          <p:nvPr>
            <p:ph type="dt" sz="half" idx="10"/>
          </p:nvPr>
        </p:nvSpPr>
        <p:spPr/>
        <p:txBody>
          <a:bodyPr/>
          <a:lstStyle/>
          <a:p>
            <a:fld id="{D7A672A9-2666-43B7-A1EA-B7A14FB246E0}" type="datetime1">
              <a:rPr kumimoji="1" lang="ja-JP" altLang="en-US" smtClean="0"/>
              <a:t>2025/4/15</a:t>
            </a:fld>
            <a:endParaRPr kumimoji="1" lang="ja-JP" altLang="en-US"/>
          </a:p>
        </p:txBody>
      </p:sp>
      <p:sp>
        <p:nvSpPr>
          <p:cNvPr id="6" name="フッター プレースホルダー 5">
            <a:extLst>
              <a:ext uri="{FF2B5EF4-FFF2-40B4-BE49-F238E27FC236}">
                <a16:creationId xmlns:a16="http://schemas.microsoft.com/office/drawing/2014/main" id="{EDD5FE19-E1EF-A484-967D-9317F9AB0E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0B835B-33E5-929F-01A7-3896EFC703FB}"/>
              </a:ext>
            </a:extLst>
          </p:cNvPr>
          <p:cNvSpPr>
            <a:spLocks noGrp="1"/>
          </p:cNvSpPr>
          <p:nvPr>
            <p:ph type="sldNum" sz="quarter" idx="12"/>
          </p:nvPr>
        </p:nvSpPr>
        <p:spPr/>
        <p:txBody>
          <a:body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429315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15C3759-D963-380F-6A7D-37A6107A8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4A69B9-D422-BA87-52B8-1351A2196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3A8AA0-92E2-77AC-B211-C9A96EAB0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44BFF-BA9F-4AD4-B505-AC87A4DB14B5}" type="datetime1">
              <a:rPr kumimoji="1" lang="ja-JP" altLang="en-US" smtClean="0"/>
              <a:t>2025/4/15</a:t>
            </a:fld>
            <a:endParaRPr kumimoji="1" lang="ja-JP" altLang="en-US"/>
          </a:p>
        </p:txBody>
      </p:sp>
      <p:sp>
        <p:nvSpPr>
          <p:cNvPr id="5" name="フッター プレースホルダー 4">
            <a:extLst>
              <a:ext uri="{FF2B5EF4-FFF2-40B4-BE49-F238E27FC236}">
                <a16:creationId xmlns:a16="http://schemas.microsoft.com/office/drawing/2014/main" id="{04877E45-FF66-02F8-5D67-039FC196E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09A9DD0-B381-9A9F-FD0B-22F20E468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2509A-C899-46C9-9CE8-8B052445AE72}" type="slidenum">
              <a:rPr kumimoji="1" lang="ja-JP" altLang="en-US" smtClean="0"/>
              <a:t>‹#›</a:t>
            </a:fld>
            <a:endParaRPr kumimoji="1" lang="ja-JP" altLang="en-US"/>
          </a:p>
        </p:txBody>
      </p:sp>
    </p:spTree>
    <p:extLst>
      <p:ext uri="{BB962C8B-B14F-4D97-AF65-F5344CB8AC3E}">
        <p14:creationId xmlns:p14="http://schemas.microsoft.com/office/powerpoint/2010/main" val="102819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65.png"/><Relationship Id="rId10" Type="http://schemas.openxmlformats.org/officeDocument/2006/relationships/chart" Target="../charts/chart2.xml"/><Relationship Id="rId4" Type="http://schemas.openxmlformats.org/officeDocument/2006/relationships/image" Target="../media/image64.png"/><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junon-tv.jp/"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0.jpg"/><Relationship Id="rId11" Type="http://schemas.openxmlformats.org/officeDocument/2006/relationships/image" Target="../media/image84.png"/><Relationship Id="rId5" Type="http://schemas.openxmlformats.org/officeDocument/2006/relationships/image" Target="../media/image79.jpg"/><Relationship Id="rId10" Type="http://schemas.openxmlformats.org/officeDocument/2006/relationships/image" Target="../media/image83.jpg"/><Relationship Id="rId4" Type="http://schemas.openxmlformats.org/officeDocument/2006/relationships/image" Target="../media/image78.pn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hyperlink" Target="mailto:kokoku3@mb.shufu.co.jp"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hyperlink" Target="https://prtimes.jp/main/html/rd/p/000000292.000028974.html" TargetMode="External"/><Relationship Id="rId21" Type="http://schemas.openxmlformats.org/officeDocument/2006/relationships/image" Target="../media/image100.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notesSlide" Target="../notesSlides/notesSlide18.xml"/><Relationship Id="rId16" Type="http://schemas.openxmlformats.org/officeDocument/2006/relationships/image" Target="../media/image96.png"/><Relationship Id="rId20" Type="http://schemas.openxmlformats.org/officeDocument/2006/relationships/hyperlink" Target="https://prtimes.jp/main/html/rd/p/000000141.000037629.html" TargetMode="External"/><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3.jpeg"/><Relationship Id="rId5" Type="http://schemas.openxmlformats.org/officeDocument/2006/relationships/image" Target="../media/image86.jpeg"/><Relationship Id="rId15" Type="http://schemas.openxmlformats.org/officeDocument/2006/relationships/image" Target="../media/image95.png"/><Relationship Id="rId23" Type="http://schemas.openxmlformats.org/officeDocument/2006/relationships/image" Target="../media/image102.jpeg"/><Relationship Id="rId10" Type="http://schemas.openxmlformats.org/officeDocument/2006/relationships/image" Target="../media/image91.png"/><Relationship Id="rId19" Type="http://schemas.openxmlformats.org/officeDocument/2006/relationships/image" Target="../media/image99.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hyperlink" Target="https://prtimes.jp/main/html/rd/p/000000043.000019738.html" TargetMode="External"/><Relationship Id="rId22"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hyperlink" Target="https://prtimes.jp/main/html/rd/p/000000575.000066462.html" TargetMode="External"/><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19.xml"/><Relationship Id="rId16" Type="http://schemas.openxmlformats.org/officeDocument/2006/relationships/image" Target="../media/image113.jpeg"/><Relationship Id="rId1" Type="http://schemas.openxmlformats.org/officeDocument/2006/relationships/slideLayout" Target="../slideLayouts/slideLayout1.xml"/><Relationship Id="rId6" Type="http://schemas.openxmlformats.org/officeDocument/2006/relationships/hyperlink" Target="https://prtimes.jp/main/html/rd/p/000000058.000009439.html" TargetMode="External"/><Relationship Id="rId11" Type="http://schemas.openxmlformats.org/officeDocument/2006/relationships/image" Target="../media/image108.png"/><Relationship Id="rId5" Type="http://schemas.openxmlformats.org/officeDocument/2006/relationships/hyperlink" Target="https://prtimes.jp/main/html/rd/p/000000045.000031712.html" TargetMode="External"/><Relationship Id="rId15" Type="http://schemas.openxmlformats.org/officeDocument/2006/relationships/image" Target="../media/image112.jpeg"/><Relationship Id="rId10" Type="http://schemas.openxmlformats.org/officeDocument/2006/relationships/image" Target="../media/image107.png"/><Relationship Id="rId4" Type="http://schemas.openxmlformats.org/officeDocument/2006/relationships/image" Target="../media/image86.jpeg"/><Relationship Id="rId9" Type="http://schemas.openxmlformats.org/officeDocument/2006/relationships/image" Target="../media/image106.png"/><Relationship Id="rId14" Type="http://schemas.openxmlformats.org/officeDocument/2006/relationships/image" Target="../media/image11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jpg"/><Relationship Id="rId3" Type="http://schemas.openxmlformats.org/officeDocument/2006/relationships/hyperlink" Target="https://prtimes.jp/main/html/rd/p/000000578.000002302.html" TargetMode="External"/><Relationship Id="rId7" Type="http://schemas.openxmlformats.org/officeDocument/2006/relationships/image" Target="../media/image119.jpg"/><Relationship Id="rId12" Type="http://schemas.openxmlformats.org/officeDocument/2006/relationships/image" Target="../media/image124.png"/><Relationship Id="rId17" Type="http://schemas.openxmlformats.org/officeDocument/2006/relationships/image" Target="../media/image129.png"/><Relationship Id="rId2" Type="http://schemas.openxmlformats.org/officeDocument/2006/relationships/notesSlide" Target="../notesSlides/notesSlide20.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5" Type="http://schemas.openxmlformats.org/officeDocument/2006/relationships/image" Target="../media/image127.png"/><Relationship Id="rId10" Type="http://schemas.openxmlformats.org/officeDocument/2006/relationships/image" Target="../media/image122.jp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jpg"/></Relationships>
</file>

<file path=ppt/slides/_rels/slide21.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18" Type="http://schemas.openxmlformats.org/officeDocument/2006/relationships/image" Target="../media/image147.png"/><Relationship Id="rId3" Type="http://schemas.openxmlformats.org/officeDocument/2006/relationships/hyperlink" Target="https://prtimes.jp/main/html/rd/p/000000070.000072639.html" TargetMode="External"/><Relationship Id="rId21" Type="http://schemas.openxmlformats.org/officeDocument/2006/relationships/image" Target="../media/image150.jpe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jpeg"/><Relationship Id="rId2" Type="http://schemas.openxmlformats.org/officeDocument/2006/relationships/notesSlide" Target="../notesSlides/notesSlide21.xml"/><Relationship Id="rId16" Type="http://schemas.openxmlformats.org/officeDocument/2006/relationships/image" Target="../media/image145.jpeg"/><Relationship Id="rId20"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jpe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www.instagram.com/junon_jp/" TargetMode="External"/><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hyperlink" Target="https://ar-mag.jp/" TargetMode="External"/><Relationship Id="rId12" Type="http://schemas.openxmlformats.org/officeDocument/2006/relationships/hyperlink" Target="https://www.showroom-live.com/room/profile?room_id=185141" TargetMode="External"/><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www.junon-tv.jp/" TargetMode="External"/><Relationship Id="rId11" Type="http://schemas.openxmlformats.org/officeDocument/2006/relationships/hyperlink" Target="https://www.youtube.com/@junontv7333" TargetMode="External"/><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hyperlink" Target="https://www.tiktok.com/@junon_official" TargetMode="External"/><Relationship Id="rId19"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hyperlink" Target="https://x.com/junon_jp" TargetMode="Externa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10" Type="http://schemas.openxmlformats.org/officeDocument/2006/relationships/image" Target="../media/image4.png"/><Relationship Id="rId4" Type="http://schemas.openxmlformats.org/officeDocument/2006/relationships/image" Target="../media/image31.JP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youtube.com/@junontv7333/videos" TargetMode="External"/><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4.png"/><Relationship Id="rId5" Type="http://schemas.openxmlformats.org/officeDocument/2006/relationships/image" Target="../media/image46.png"/><Relationship Id="rId10" Type="http://schemas.openxmlformats.org/officeDocument/2006/relationships/hyperlink" Target="https://www.junon-tv.jp/articles/3355" TargetMode="External"/><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4.png"/><Relationship Id="rId4" Type="http://schemas.openxmlformats.org/officeDocument/2006/relationships/image" Target="../media/image52.jp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FA8433E-C729-094F-7808-FDDB04A69526}"/>
              </a:ext>
            </a:extLst>
          </p:cNvPr>
          <p:cNvSpPr/>
          <p:nvPr/>
        </p:nvSpPr>
        <p:spPr>
          <a:xfrm>
            <a:off x="0" y="-14664"/>
            <a:ext cx="12192000" cy="687266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正方形/長方形 2">
            <a:extLst>
              <a:ext uri="{FF2B5EF4-FFF2-40B4-BE49-F238E27FC236}">
                <a16:creationId xmlns:a16="http://schemas.microsoft.com/office/drawing/2014/main" id="{99CCF91F-11CB-7034-FBC9-C6AAC3054379}"/>
              </a:ext>
            </a:extLst>
          </p:cNvPr>
          <p:cNvSpPr/>
          <p:nvPr/>
        </p:nvSpPr>
        <p:spPr>
          <a:xfrm>
            <a:off x="394102" y="4159992"/>
            <a:ext cx="11208509" cy="2255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F62904F-FEB5-6130-804C-E9A37C7D09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0229" y="4343517"/>
            <a:ext cx="1473618" cy="1999295"/>
          </a:xfrm>
          <a:prstGeom prst="rect">
            <a:avLst/>
          </a:prstGeom>
        </p:spPr>
      </p:pic>
      <p:sp>
        <p:nvSpPr>
          <p:cNvPr id="10" name="Google Shape;90;p1">
            <a:extLst>
              <a:ext uri="{FF2B5EF4-FFF2-40B4-BE49-F238E27FC236}">
                <a16:creationId xmlns:a16="http://schemas.microsoft.com/office/drawing/2014/main" id="{BF71476C-961C-28E4-604E-D6279B6A5F1E}"/>
              </a:ext>
            </a:extLst>
          </p:cNvPr>
          <p:cNvSpPr txBox="1"/>
          <p:nvPr/>
        </p:nvSpPr>
        <p:spPr>
          <a:xfrm>
            <a:off x="2076515" y="4466799"/>
            <a:ext cx="1011091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第3</a:t>
            </a:r>
            <a:r>
              <a:rPr lang="en-US" altLang="ja-JP"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8</a:t>
            </a:r>
            <a:r>
              <a:rPr lang="ja-JP"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回</a:t>
            </a:r>
            <a:endParaRPr lang="en-US" altLang="ja-JP"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endParaRPr>
          </a:p>
          <a:p>
            <a:pPr marL="0" marR="0" lvl="0" indent="0" algn="ctr" rtl="0">
              <a:lnSpc>
                <a:spcPct val="100000"/>
              </a:lnSpc>
              <a:spcBef>
                <a:spcPts val="0"/>
              </a:spcBef>
              <a:spcAft>
                <a:spcPts val="0"/>
              </a:spcAft>
              <a:buClr>
                <a:srgbClr val="000000"/>
              </a:buClr>
              <a:buSzPts val="1400"/>
              <a:buFont typeface="Arial"/>
              <a:buNone/>
            </a:pPr>
            <a:r>
              <a:rPr lang="ja-JP" altLang="en-US"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ジュノン・スーパーボーイ・コンテスト</a:t>
            </a:r>
            <a:endParaRPr sz="3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marR="0" lvl="0" indent="0" algn="ctr" rtl="0">
              <a:lnSpc>
                <a:spcPct val="100000"/>
              </a:lnSpc>
              <a:spcBef>
                <a:spcPts val="0"/>
              </a:spcBef>
              <a:spcAft>
                <a:spcPts val="0"/>
              </a:spcAft>
              <a:buClr>
                <a:srgbClr val="000000"/>
              </a:buClr>
              <a:buSzPts val="1400"/>
              <a:buFont typeface="Arial"/>
              <a:buNone/>
            </a:pPr>
            <a:r>
              <a:rPr lang="ja-JP"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協賛企画のご案内</a:t>
            </a:r>
            <a:r>
              <a:rPr lang="ja-JP" altLang="en-US" sz="3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 </a:t>
            </a:r>
            <a:r>
              <a:rPr lang="en-US" altLang="ja-JP" sz="32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ver.1</a:t>
            </a:r>
            <a:r>
              <a:rPr lang="ja-JP" altLang="en-US"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a:t>
            </a:r>
            <a:r>
              <a:rPr lang="en-US" altLang="ja-JP"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2025</a:t>
            </a:r>
            <a:r>
              <a:rPr lang="ja-JP" altLang="en-US"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年</a:t>
            </a:r>
            <a:r>
              <a:rPr lang="en-US" altLang="ja-JP"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4</a:t>
            </a:r>
            <a:r>
              <a:rPr lang="ja-JP" altLang="en-US"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rPr>
              <a:t>月）</a:t>
            </a:r>
            <a:endParaRPr lang="ja-JP" altLang="en-US" sz="3200" b="1" i="0" u="sng" strike="noStrike" cap="none"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Black"/>
              <a:sym typeface="M PLUS 1 Black"/>
            </a:endParaRPr>
          </a:p>
        </p:txBody>
      </p:sp>
      <p:sp>
        <p:nvSpPr>
          <p:cNvPr id="11" name="Google Shape;91;p1">
            <a:extLst>
              <a:ext uri="{FF2B5EF4-FFF2-40B4-BE49-F238E27FC236}">
                <a16:creationId xmlns:a16="http://schemas.microsoft.com/office/drawing/2014/main" id="{3E509907-B47D-FFFF-28A5-5FC6FC7F8991}"/>
              </a:ext>
            </a:extLst>
          </p:cNvPr>
          <p:cNvSpPr txBox="1"/>
          <p:nvPr/>
        </p:nvSpPr>
        <p:spPr>
          <a:xfrm>
            <a:off x="6096000" y="6482827"/>
            <a:ext cx="6032391"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ja-JP" altLang="en-US" sz="1400" b="0" i="0" u="none" strike="noStrike" cap="none" dirty="0">
                <a:latin typeface="メイリオ" panose="020B0604030504040204" pitchFamily="50" charset="-128"/>
                <a:ea typeface="メイリオ" panose="020B0604030504040204" pitchFamily="50" charset="-128"/>
                <a:cs typeface="M PLUS 1 Black"/>
                <a:sym typeface="M PLUS 1 Black"/>
              </a:rPr>
              <a:t>（株）</a:t>
            </a:r>
            <a:r>
              <a:rPr lang="ja-JP" sz="1400" b="0" i="0" u="none" strike="noStrike" cap="none" dirty="0">
                <a:latin typeface="メイリオ" panose="020B0604030504040204" pitchFamily="50" charset="-128"/>
                <a:ea typeface="メイリオ" panose="020B0604030504040204" pitchFamily="50" charset="-128"/>
                <a:cs typeface="M PLUS 1 Black"/>
                <a:sym typeface="M PLUS 1 Black"/>
              </a:rPr>
              <a:t>主婦と生活社</a:t>
            </a:r>
            <a:r>
              <a:rPr lang="ja-JP" altLang="en-US" sz="1400" b="0" i="0" u="none" strike="noStrike" cap="none" dirty="0">
                <a:latin typeface="メイリオ" panose="020B0604030504040204" pitchFamily="50" charset="-128"/>
                <a:ea typeface="メイリオ" panose="020B0604030504040204" pitchFamily="50" charset="-128"/>
                <a:cs typeface="M PLUS 1 Black"/>
                <a:sym typeface="M PLUS 1 Black"/>
              </a:rPr>
              <a:t>　</a:t>
            </a:r>
            <a:r>
              <a:rPr lang="ja-JP" sz="1400" b="0" i="0" u="none" strike="noStrike" cap="none" dirty="0">
                <a:latin typeface="メイリオ" panose="020B0604030504040204" pitchFamily="50" charset="-128"/>
                <a:ea typeface="メイリオ" panose="020B0604030504040204" pitchFamily="50" charset="-128"/>
                <a:cs typeface="M PLUS 1 Black"/>
                <a:sym typeface="M PLUS 1 Black"/>
              </a:rPr>
              <a:t>メディアビジネス部</a:t>
            </a:r>
            <a:endParaRPr sz="1050" b="0" i="0" u="none" strike="noStrike" cap="none" dirty="0">
              <a:latin typeface="メイリオ" panose="020B0604030504040204" pitchFamily="50" charset="-128"/>
              <a:ea typeface="メイリオ" panose="020B0604030504040204" pitchFamily="50" charset="-128"/>
              <a:cs typeface="M PLUS 1 Black"/>
              <a:sym typeface="M PLUS 1 Black"/>
            </a:endParaRPr>
          </a:p>
        </p:txBody>
      </p:sp>
      <p:pic>
        <p:nvPicPr>
          <p:cNvPr id="2" name="図 1">
            <a:extLst>
              <a:ext uri="{FF2B5EF4-FFF2-40B4-BE49-F238E27FC236}">
                <a16:creationId xmlns:a16="http://schemas.microsoft.com/office/drawing/2014/main" id="{E014B493-1676-2941-000C-CA6406E25BC9}"/>
              </a:ext>
            </a:extLst>
          </p:cNvPr>
          <p:cNvPicPr>
            <a:picLocks noChangeAspect="1"/>
          </p:cNvPicPr>
          <p:nvPr/>
        </p:nvPicPr>
        <p:blipFill rotWithShape="1">
          <a:blip r:embed="rId4"/>
          <a:srcRect l="10299" r="6316" b="22987"/>
          <a:stretch/>
        </p:blipFill>
        <p:spPr>
          <a:xfrm>
            <a:off x="394102" y="515188"/>
            <a:ext cx="5811878" cy="3578402"/>
          </a:xfrm>
          <a:prstGeom prst="rect">
            <a:avLst/>
          </a:prstGeom>
        </p:spPr>
      </p:pic>
      <p:pic>
        <p:nvPicPr>
          <p:cNvPr id="4" name="図 3">
            <a:extLst>
              <a:ext uri="{FF2B5EF4-FFF2-40B4-BE49-F238E27FC236}">
                <a16:creationId xmlns:a16="http://schemas.microsoft.com/office/drawing/2014/main" id="{5EF0FAA0-7E77-7A5F-6AE2-DF5B321F6620}"/>
              </a:ext>
            </a:extLst>
          </p:cNvPr>
          <p:cNvPicPr>
            <a:picLocks noChangeAspect="1"/>
          </p:cNvPicPr>
          <p:nvPr/>
        </p:nvPicPr>
        <p:blipFill rotWithShape="1">
          <a:blip r:embed="rId5"/>
          <a:srcRect l="5804" t="18149" r="11902"/>
          <a:stretch/>
        </p:blipFill>
        <p:spPr>
          <a:xfrm>
            <a:off x="6205981" y="514154"/>
            <a:ext cx="5396630" cy="3578402"/>
          </a:xfrm>
          <a:prstGeom prst="rect">
            <a:avLst/>
          </a:prstGeom>
        </p:spPr>
      </p:pic>
      <p:pic>
        <p:nvPicPr>
          <p:cNvPr id="9" name="図 8">
            <a:extLst>
              <a:ext uri="{FF2B5EF4-FFF2-40B4-BE49-F238E27FC236}">
                <a16:creationId xmlns:a16="http://schemas.microsoft.com/office/drawing/2014/main" id="{43D4ACED-8F0F-E971-8325-57D9B4D294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1741973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CFB13-6B56-93C2-2CB8-31C035C59D1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A9BC54B-BA4D-0D40-5967-E1C5309EDBAE}"/>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テキスト ボックス 6">
            <a:extLst>
              <a:ext uri="{FF2B5EF4-FFF2-40B4-BE49-F238E27FC236}">
                <a16:creationId xmlns:a16="http://schemas.microsoft.com/office/drawing/2014/main" id="{C63314AF-F6E3-40CA-AF52-D5DB1AFAA6E0}"/>
              </a:ext>
            </a:extLst>
          </p:cNvPr>
          <p:cNvSpPr txBox="1"/>
          <p:nvPr/>
        </p:nvSpPr>
        <p:spPr>
          <a:xfrm>
            <a:off x="10391" y="604116"/>
            <a:ext cx="12101637"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メディア露出</a:t>
            </a:r>
          </a:p>
        </p:txBody>
      </p:sp>
      <p:cxnSp>
        <p:nvCxnSpPr>
          <p:cNvPr id="10" name="直線コネクタ 9">
            <a:extLst>
              <a:ext uri="{FF2B5EF4-FFF2-40B4-BE49-F238E27FC236}">
                <a16:creationId xmlns:a16="http://schemas.microsoft.com/office/drawing/2014/main" id="{8EA0E5DD-A9D8-C16D-56AD-A0E4129201A1}"/>
              </a:ext>
            </a:extLst>
          </p:cNvPr>
          <p:cNvCxnSpPr/>
          <p:nvPr/>
        </p:nvCxnSpPr>
        <p:spPr>
          <a:xfrm>
            <a:off x="0" y="906382"/>
            <a:ext cx="12192000" cy="15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5D7A4D-3B43-C58D-15FE-E6AA352C45D0}"/>
              </a:ext>
            </a:extLst>
          </p:cNvPr>
          <p:cNvSpPr txBox="1"/>
          <p:nvPr/>
        </p:nvSpPr>
        <p:spPr>
          <a:xfrm>
            <a:off x="117395" y="1054344"/>
            <a:ext cx="3413745" cy="923330"/>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TV	</a:t>
            </a:r>
            <a:r>
              <a:rPr lang="ja-JP" altLang="en-US" b="1" dirty="0">
                <a:latin typeface="メイリオ" panose="020B0604030504040204" pitchFamily="50" charset="-128"/>
                <a:ea typeface="メイリオ" panose="020B0604030504040204" pitchFamily="50" charset="-128"/>
              </a:rPr>
              <a:t>　 ：  </a:t>
            </a:r>
            <a:r>
              <a:rPr lang="en-US" altLang="ja-JP" b="1" dirty="0">
                <a:latin typeface="メイリオ" panose="020B0604030504040204" pitchFamily="50" charset="-128"/>
                <a:ea typeface="メイリオ" panose="020B0604030504040204" pitchFamily="50" charset="-128"/>
              </a:rPr>
              <a:t>8</a:t>
            </a:r>
            <a:r>
              <a:rPr lang="ja-JP" altLang="en-US" b="1" dirty="0">
                <a:latin typeface="メイリオ" panose="020B0604030504040204" pitchFamily="50" charset="-128"/>
                <a:ea typeface="メイリオ" panose="020B0604030504040204" pitchFamily="50" charset="-128"/>
              </a:rPr>
              <a:t>番組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新聞・雑誌 ：  </a:t>
            </a:r>
            <a:r>
              <a:rPr lang="en-US" altLang="ja-JP" b="1" dirty="0">
                <a:latin typeface="メイリオ" panose="020B0604030504040204" pitchFamily="50" charset="-128"/>
                <a:ea typeface="メイリオ" panose="020B0604030504040204" pitchFamily="50" charset="-128"/>
              </a:rPr>
              <a:t>33</a:t>
            </a:r>
            <a:r>
              <a:rPr lang="ja-JP" altLang="en-US" b="1" dirty="0">
                <a:latin typeface="メイリオ" panose="020B0604030504040204" pitchFamily="50" charset="-128"/>
                <a:ea typeface="メイリオ" panose="020B0604030504040204" pitchFamily="50" charset="-128"/>
              </a:rPr>
              <a:t>媒体	</a:t>
            </a:r>
            <a:r>
              <a:rPr lang="en-US" altLang="ja-JP" b="1" dirty="0">
                <a:latin typeface="メイリオ" panose="020B0604030504040204" pitchFamily="50" charset="-128"/>
                <a:ea typeface="メイリオ" panose="020B0604030504040204" pitchFamily="50" charset="-128"/>
              </a:rPr>
              <a:t> </a:t>
            </a:r>
          </a:p>
          <a:p>
            <a:r>
              <a:rPr lang="en-US" altLang="ja-JP" b="1" dirty="0">
                <a:latin typeface="メイリオ" panose="020B0604030504040204" pitchFamily="50" charset="-128"/>
                <a:ea typeface="メイリオ" panose="020B0604030504040204" pitchFamily="50" charset="-128"/>
              </a:rPr>
              <a:t>WEB </a:t>
            </a:r>
            <a:r>
              <a:rPr lang="ja-JP" altLang="en-US" b="1" dirty="0">
                <a:latin typeface="メイリオ" panose="020B0604030504040204" pitchFamily="50" charset="-128"/>
                <a:ea typeface="メイリオ" panose="020B0604030504040204" pitchFamily="50" charset="-128"/>
              </a:rPr>
              <a:t>　　  ：  </a:t>
            </a:r>
            <a:r>
              <a:rPr lang="en-US" altLang="ja-JP" b="1" dirty="0">
                <a:latin typeface="メイリオ" panose="020B0604030504040204" pitchFamily="50" charset="-128"/>
                <a:ea typeface="メイリオ" panose="020B0604030504040204" pitchFamily="50" charset="-128"/>
              </a:rPr>
              <a:t>739</a:t>
            </a:r>
            <a:r>
              <a:rPr lang="ja-JP" altLang="en-US" b="1" dirty="0">
                <a:latin typeface="メイリオ" panose="020B0604030504040204" pitchFamily="50" charset="-128"/>
                <a:ea typeface="メイリオ" panose="020B0604030504040204" pitchFamily="50" charset="-128"/>
              </a:rPr>
              <a:t>媒体	</a:t>
            </a:r>
            <a:endParaRPr lang="en-US" altLang="ja-JP" b="1" dirty="0">
              <a:latin typeface="メイリオ" panose="020B0604030504040204" pitchFamily="50" charset="-128"/>
              <a:ea typeface="メイリオ" panose="020B0604030504040204" pitchFamily="50" charset="-128"/>
            </a:endParaRPr>
          </a:p>
        </p:txBody>
      </p:sp>
      <p:pic>
        <p:nvPicPr>
          <p:cNvPr id="4" name="object 2">
            <a:extLst>
              <a:ext uri="{FF2B5EF4-FFF2-40B4-BE49-F238E27FC236}">
                <a16:creationId xmlns:a16="http://schemas.microsoft.com/office/drawing/2014/main" id="{F45387E7-8F39-0AA0-B359-A2485F3C3F1F}"/>
              </a:ext>
            </a:extLst>
          </p:cNvPr>
          <p:cNvPicPr>
            <a:picLocks noChangeAspect="1"/>
          </p:cNvPicPr>
          <p:nvPr/>
        </p:nvPicPr>
        <p:blipFill>
          <a:blip r:embed="rId3" cstate="print"/>
          <a:stretch>
            <a:fillRect/>
          </a:stretch>
        </p:blipFill>
        <p:spPr>
          <a:xfrm>
            <a:off x="380024" y="2096114"/>
            <a:ext cx="4625470" cy="1497174"/>
          </a:xfrm>
          <a:prstGeom prst="rect">
            <a:avLst/>
          </a:prstGeom>
        </p:spPr>
      </p:pic>
      <p:sp>
        <p:nvSpPr>
          <p:cNvPr id="5" name="テキスト ボックス 4">
            <a:extLst>
              <a:ext uri="{FF2B5EF4-FFF2-40B4-BE49-F238E27FC236}">
                <a16:creationId xmlns:a16="http://schemas.microsoft.com/office/drawing/2014/main" id="{C0941970-947C-CD77-6E1A-1981382AC921}"/>
              </a:ext>
            </a:extLst>
          </p:cNvPr>
          <p:cNvSpPr txBox="1"/>
          <p:nvPr/>
        </p:nvSpPr>
        <p:spPr>
          <a:xfrm>
            <a:off x="252919" y="3683052"/>
            <a:ext cx="2389061"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日刊スポーツ</a:t>
            </a:r>
          </a:p>
        </p:txBody>
      </p:sp>
      <p:pic>
        <p:nvPicPr>
          <p:cNvPr id="20" name="object 5">
            <a:extLst>
              <a:ext uri="{FF2B5EF4-FFF2-40B4-BE49-F238E27FC236}">
                <a16:creationId xmlns:a16="http://schemas.microsoft.com/office/drawing/2014/main" id="{F5E882FB-BF71-56DE-ED1C-FDC0A38B8244}"/>
              </a:ext>
            </a:extLst>
          </p:cNvPr>
          <p:cNvPicPr/>
          <p:nvPr/>
        </p:nvPicPr>
        <p:blipFill>
          <a:blip r:embed="rId4" cstate="print"/>
          <a:stretch>
            <a:fillRect/>
          </a:stretch>
        </p:blipFill>
        <p:spPr>
          <a:xfrm>
            <a:off x="8622024" y="2087471"/>
            <a:ext cx="3121819" cy="3978927"/>
          </a:xfrm>
          <a:prstGeom prst="rect">
            <a:avLst/>
          </a:prstGeom>
        </p:spPr>
      </p:pic>
      <p:sp>
        <p:nvSpPr>
          <p:cNvPr id="21" name="テキスト ボックス 20">
            <a:extLst>
              <a:ext uri="{FF2B5EF4-FFF2-40B4-BE49-F238E27FC236}">
                <a16:creationId xmlns:a16="http://schemas.microsoft.com/office/drawing/2014/main" id="{11EFFE24-3F8C-3235-9F02-4BB331D5A85A}"/>
              </a:ext>
            </a:extLst>
          </p:cNvPr>
          <p:cNvSpPr txBox="1"/>
          <p:nvPr/>
        </p:nvSpPr>
        <p:spPr>
          <a:xfrm>
            <a:off x="8612085" y="6132530"/>
            <a:ext cx="2389061"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スポーツニッポン</a:t>
            </a:r>
          </a:p>
        </p:txBody>
      </p:sp>
      <p:pic>
        <p:nvPicPr>
          <p:cNvPr id="22" name="object 6">
            <a:extLst>
              <a:ext uri="{FF2B5EF4-FFF2-40B4-BE49-F238E27FC236}">
                <a16:creationId xmlns:a16="http://schemas.microsoft.com/office/drawing/2014/main" id="{0BC3E569-31A5-FF4B-2A12-A02B86F89579}"/>
              </a:ext>
            </a:extLst>
          </p:cNvPr>
          <p:cNvPicPr/>
          <p:nvPr/>
        </p:nvPicPr>
        <p:blipFill>
          <a:blip r:embed="rId5" cstate="print"/>
          <a:stretch>
            <a:fillRect/>
          </a:stretch>
        </p:blipFill>
        <p:spPr>
          <a:xfrm>
            <a:off x="6222721" y="2087471"/>
            <a:ext cx="2075588" cy="3993394"/>
          </a:xfrm>
          <a:prstGeom prst="rect">
            <a:avLst/>
          </a:prstGeom>
        </p:spPr>
      </p:pic>
      <p:sp>
        <p:nvSpPr>
          <p:cNvPr id="23" name="テキスト ボックス 22">
            <a:extLst>
              <a:ext uri="{FF2B5EF4-FFF2-40B4-BE49-F238E27FC236}">
                <a16:creationId xmlns:a16="http://schemas.microsoft.com/office/drawing/2014/main" id="{D096D2DD-64E9-4AD2-31E1-EC56FC2AE397}"/>
              </a:ext>
            </a:extLst>
          </p:cNvPr>
          <p:cNvSpPr txBox="1"/>
          <p:nvPr/>
        </p:nvSpPr>
        <p:spPr>
          <a:xfrm>
            <a:off x="6128852" y="6197027"/>
            <a:ext cx="2389061"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サンケイスポーツ</a:t>
            </a:r>
          </a:p>
        </p:txBody>
      </p:sp>
      <p:pic>
        <p:nvPicPr>
          <p:cNvPr id="26" name="object 3">
            <a:extLst>
              <a:ext uri="{FF2B5EF4-FFF2-40B4-BE49-F238E27FC236}">
                <a16:creationId xmlns:a16="http://schemas.microsoft.com/office/drawing/2014/main" id="{9A5D1130-BCE4-6985-D97A-1A4355ACB5E6}"/>
              </a:ext>
            </a:extLst>
          </p:cNvPr>
          <p:cNvPicPr/>
          <p:nvPr/>
        </p:nvPicPr>
        <p:blipFill>
          <a:blip r:embed="rId6" cstate="print"/>
          <a:stretch>
            <a:fillRect/>
          </a:stretch>
        </p:blipFill>
        <p:spPr>
          <a:xfrm>
            <a:off x="347356" y="4049815"/>
            <a:ext cx="2429831" cy="2057448"/>
          </a:xfrm>
          <a:prstGeom prst="rect">
            <a:avLst/>
          </a:prstGeom>
        </p:spPr>
      </p:pic>
      <p:sp>
        <p:nvSpPr>
          <p:cNvPr id="27" name="テキスト ボックス 26">
            <a:extLst>
              <a:ext uri="{FF2B5EF4-FFF2-40B4-BE49-F238E27FC236}">
                <a16:creationId xmlns:a16="http://schemas.microsoft.com/office/drawing/2014/main" id="{3AFE0AA8-429E-8C14-D1CC-3857A84884EB}"/>
              </a:ext>
            </a:extLst>
          </p:cNvPr>
          <p:cNvSpPr txBox="1"/>
          <p:nvPr/>
        </p:nvSpPr>
        <p:spPr>
          <a:xfrm>
            <a:off x="238193" y="6197027"/>
            <a:ext cx="2389061"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東京中日スポーツ</a:t>
            </a:r>
          </a:p>
        </p:txBody>
      </p:sp>
      <p:pic>
        <p:nvPicPr>
          <p:cNvPr id="28" name="object 3">
            <a:extLst>
              <a:ext uri="{FF2B5EF4-FFF2-40B4-BE49-F238E27FC236}">
                <a16:creationId xmlns:a16="http://schemas.microsoft.com/office/drawing/2014/main" id="{9E514BDB-5385-5222-CC2F-10B9ACD8CA01}"/>
              </a:ext>
            </a:extLst>
          </p:cNvPr>
          <p:cNvPicPr/>
          <p:nvPr/>
        </p:nvPicPr>
        <p:blipFill>
          <a:blip r:embed="rId7" cstate="print"/>
          <a:stretch>
            <a:fillRect/>
          </a:stretch>
        </p:blipFill>
        <p:spPr>
          <a:xfrm>
            <a:off x="3213242" y="4008950"/>
            <a:ext cx="2680411" cy="2057448"/>
          </a:xfrm>
          <a:prstGeom prst="rect">
            <a:avLst/>
          </a:prstGeom>
        </p:spPr>
      </p:pic>
      <p:sp>
        <p:nvSpPr>
          <p:cNvPr id="40" name="テキスト ボックス 39">
            <a:extLst>
              <a:ext uri="{FF2B5EF4-FFF2-40B4-BE49-F238E27FC236}">
                <a16:creationId xmlns:a16="http://schemas.microsoft.com/office/drawing/2014/main" id="{0F5C6432-68F8-6F5C-1F0B-FF58720E9025}"/>
              </a:ext>
            </a:extLst>
          </p:cNvPr>
          <p:cNvSpPr txBox="1"/>
          <p:nvPr/>
        </p:nvSpPr>
        <p:spPr>
          <a:xfrm>
            <a:off x="3213242" y="6132530"/>
            <a:ext cx="2389061"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デイリースポーツ</a:t>
            </a:r>
          </a:p>
        </p:txBody>
      </p:sp>
      <p:sp>
        <p:nvSpPr>
          <p:cNvPr id="6" name="Google Shape;96;p2">
            <a:extLst>
              <a:ext uri="{FF2B5EF4-FFF2-40B4-BE49-F238E27FC236}">
                <a16:creationId xmlns:a16="http://schemas.microsoft.com/office/drawing/2014/main" id="{1F51BF9C-9235-3175-A648-CBAF24A5AC17}"/>
              </a:ext>
            </a:extLst>
          </p:cNvPr>
          <p:cNvSpPr txBox="1"/>
          <p:nvPr/>
        </p:nvSpPr>
        <p:spPr>
          <a:xfrm>
            <a:off x="0" y="86558"/>
            <a:ext cx="10586718"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開催実績（</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37</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9" name="スライド番号プレースホルダー 8">
            <a:extLst>
              <a:ext uri="{FF2B5EF4-FFF2-40B4-BE49-F238E27FC236}">
                <a16:creationId xmlns:a16="http://schemas.microsoft.com/office/drawing/2014/main" id="{62F47870-84D7-81B0-0BBA-67F2531E4834}"/>
              </a:ext>
            </a:extLst>
          </p:cNvPr>
          <p:cNvSpPr>
            <a:spLocks noGrp="1"/>
          </p:cNvSpPr>
          <p:nvPr>
            <p:ph type="sldNum" sz="quarter" idx="12"/>
          </p:nvPr>
        </p:nvSpPr>
        <p:spPr/>
        <p:txBody>
          <a:bodyPr/>
          <a:lstStyle/>
          <a:p>
            <a:fld id="{4C22509A-C899-46C9-9CE8-8B052445AE72}" type="slidenum">
              <a:rPr kumimoji="1" lang="ja-JP" altLang="en-US" smtClean="0"/>
              <a:t>10</a:t>
            </a:fld>
            <a:endParaRPr kumimoji="1" lang="ja-JP" altLang="en-US"/>
          </a:p>
        </p:txBody>
      </p:sp>
      <p:pic>
        <p:nvPicPr>
          <p:cNvPr id="3" name="図 2">
            <a:extLst>
              <a:ext uri="{FF2B5EF4-FFF2-40B4-BE49-F238E27FC236}">
                <a16:creationId xmlns:a16="http://schemas.microsoft.com/office/drawing/2014/main" id="{B55E88BB-DEB7-191E-016E-615C17F798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2983533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08988-F7EC-F478-3422-46F6700706B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B11CC7-C73F-1016-9721-813646DD8CFB}"/>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87DBB7E0-11E4-E3FF-4C40-8E414D3B8D22}"/>
              </a:ext>
            </a:extLst>
          </p:cNvPr>
          <p:cNvSpPr txBox="1"/>
          <p:nvPr/>
        </p:nvSpPr>
        <p:spPr>
          <a:xfrm>
            <a:off x="0" y="112857"/>
            <a:ext cx="10586718"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b="1" i="0" u="none" strike="noStrike" cap="none">
                <a:solidFill>
                  <a:schemeClr val="dk1"/>
                </a:solidFill>
                <a:latin typeface="Meiryo" panose="020B0604030504040204" pitchFamily="34" charset="-128"/>
                <a:ea typeface="Meiryo" panose="020B0604030504040204" pitchFamily="34" charset="-128"/>
                <a:cs typeface="Rounded Mplus 1c Black" panose="020B0902020203020207" pitchFamily="50" charset="-128"/>
                <a:sym typeface="Arial"/>
              </a:rPr>
              <a:t>ジュノン・スーパーボーイ・コンテストの</a:t>
            </a:r>
            <a:r>
              <a:rPr lang="ja-JP" altLang="en-US" b="1" i="0" u="none" strike="noStrike" cap="none" dirty="0">
                <a:solidFill>
                  <a:schemeClr val="dk1"/>
                </a:solidFill>
                <a:latin typeface="Meiryo" panose="020B0604030504040204" pitchFamily="34" charset="-128"/>
                <a:ea typeface="Meiryo" panose="020B0604030504040204" pitchFamily="34" charset="-128"/>
                <a:cs typeface="Rounded Mplus 1c Black" panose="020B0902020203020207" pitchFamily="50" charset="-128"/>
                <a:sym typeface="Arial"/>
              </a:rPr>
              <a:t>ファン</a:t>
            </a:r>
            <a:endParaRPr sz="1050" b="1" i="0" u="none" strike="noStrike" cap="none" dirty="0">
              <a:solidFill>
                <a:srgbClr val="000000"/>
              </a:solidFill>
              <a:latin typeface="Meiryo" panose="020B0604030504040204" pitchFamily="34" charset="-128"/>
              <a:ea typeface="Meiryo" panose="020B0604030504040204" pitchFamily="34" charset="-128"/>
              <a:cs typeface="Rounded Mplus 1c Black" panose="020B0902020203020207" pitchFamily="50" charset="-128"/>
              <a:sym typeface="Arial"/>
            </a:endParaRPr>
          </a:p>
        </p:txBody>
      </p:sp>
      <p:sp>
        <p:nvSpPr>
          <p:cNvPr id="6" name="スライド番号プレースホルダー 5">
            <a:extLst>
              <a:ext uri="{FF2B5EF4-FFF2-40B4-BE49-F238E27FC236}">
                <a16:creationId xmlns:a16="http://schemas.microsoft.com/office/drawing/2014/main" id="{387B4967-5D11-A3FC-0E60-B002B2960935}"/>
              </a:ext>
            </a:extLst>
          </p:cNvPr>
          <p:cNvSpPr>
            <a:spLocks noGrp="1"/>
          </p:cNvSpPr>
          <p:nvPr>
            <p:ph type="sldNum" sz="quarter" idx="12"/>
          </p:nvPr>
        </p:nvSpPr>
        <p:spPr/>
        <p:txBody>
          <a:bodyPr/>
          <a:lstStyle/>
          <a:p>
            <a:fld id="{4C22509A-C899-46C9-9CE8-8B052445AE72}" type="slidenum">
              <a:rPr kumimoji="1" lang="ja-JP" altLang="en-US" smtClean="0"/>
              <a:t>11</a:t>
            </a:fld>
            <a:endParaRPr kumimoji="1" lang="ja-JP" altLang="en-US"/>
          </a:p>
        </p:txBody>
      </p:sp>
      <p:pic>
        <p:nvPicPr>
          <p:cNvPr id="20" name="図 19">
            <a:extLst>
              <a:ext uri="{FF2B5EF4-FFF2-40B4-BE49-F238E27FC236}">
                <a16:creationId xmlns:a16="http://schemas.microsoft.com/office/drawing/2014/main" id="{B192693E-7635-2FEE-D3E6-A21333A75D26}"/>
              </a:ext>
            </a:extLst>
          </p:cNvPr>
          <p:cNvPicPr>
            <a:picLocks noChangeAspect="1"/>
          </p:cNvPicPr>
          <p:nvPr/>
        </p:nvPicPr>
        <p:blipFill>
          <a:blip r:embed="rId3"/>
          <a:stretch>
            <a:fillRect/>
          </a:stretch>
        </p:blipFill>
        <p:spPr>
          <a:xfrm>
            <a:off x="342302" y="1749115"/>
            <a:ext cx="2675153" cy="1819586"/>
          </a:xfrm>
          <a:prstGeom prst="rect">
            <a:avLst/>
          </a:prstGeom>
        </p:spPr>
      </p:pic>
      <p:pic>
        <p:nvPicPr>
          <p:cNvPr id="24" name="図 23">
            <a:extLst>
              <a:ext uri="{FF2B5EF4-FFF2-40B4-BE49-F238E27FC236}">
                <a16:creationId xmlns:a16="http://schemas.microsoft.com/office/drawing/2014/main" id="{FF925D29-21A1-9241-9EA3-10CB62B77D89}"/>
              </a:ext>
            </a:extLst>
          </p:cNvPr>
          <p:cNvPicPr>
            <a:picLocks noChangeAspect="1"/>
          </p:cNvPicPr>
          <p:nvPr/>
        </p:nvPicPr>
        <p:blipFill>
          <a:blip r:embed="rId4"/>
          <a:stretch>
            <a:fillRect/>
          </a:stretch>
        </p:blipFill>
        <p:spPr>
          <a:xfrm>
            <a:off x="3242520" y="1599729"/>
            <a:ext cx="2675153" cy="2023122"/>
          </a:xfrm>
          <a:prstGeom prst="rect">
            <a:avLst/>
          </a:prstGeom>
        </p:spPr>
      </p:pic>
      <p:pic>
        <p:nvPicPr>
          <p:cNvPr id="26" name="図 25">
            <a:extLst>
              <a:ext uri="{FF2B5EF4-FFF2-40B4-BE49-F238E27FC236}">
                <a16:creationId xmlns:a16="http://schemas.microsoft.com/office/drawing/2014/main" id="{3E96D830-0D5C-1D47-C13B-5C1DC73DEBE5}"/>
              </a:ext>
            </a:extLst>
          </p:cNvPr>
          <p:cNvPicPr>
            <a:picLocks noChangeAspect="1"/>
          </p:cNvPicPr>
          <p:nvPr/>
        </p:nvPicPr>
        <p:blipFill>
          <a:blip r:embed="rId5"/>
          <a:stretch>
            <a:fillRect/>
          </a:stretch>
        </p:blipFill>
        <p:spPr>
          <a:xfrm>
            <a:off x="6274329" y="1724431"/>
            <a:ext cx="2242611" cy="1782876"/>
          </a:xfrm>
          <a:prstGeom prst="rect">
            <a:avLst/>
          </a:prstGeom>
        </p:spPr>
      </p:pic>
      <p:pic>
        <p:nvPicPr>
          <p:cNvPr id="32" name="図 31">
            <a:extLst>
              <a:ext uri="{FF2B5EF4-FFF2-40B4-BE49-F238E27FC236}">
                <a16:creationId xmlns:a16="http://schemas.microsoft.com/office/drawing/2014/main" id="{23503A9B-D22E-6D0F-AA0A-206C05FE3D46}"/>
              </a:ext>
            </a:extLst>
          </p:cNvPr>
          <p:cNvPicPr>
            <a:picLocks noChangeAspect="1"/>
          </p:cNvPicPr>
          <p:nvPr/>
        </p:nvPicPr>
        <p:blipFill>
          <a:blip r:embed="rId6"/>
          <a:stretch>
            <a:fillRect/>
          </a:stretch>
        </p:blipFill>
        <p:spPr>
          <a:xfrm>
            <a:off x="105411" y="721802"/>
            <a:ext cx="1496010" cy="426889"/>
          </a:xfrm>
          <a:prstGeom prst="rect">
            <a:avLst/>
          </a:prstGeom>
        </p:spPr>
      </p:pic>
      <p:sp>
        <p:nvSpPr>
          <p:cNvPr id="33" name="テキスト ボックス 32">
            <a:extLst>
              <a:ext uri="{FF2B5EF4-FFF2-40B4-BE49-F238E27FC236}">
                <a16:creationId xmlns:a16="http://schemas.microsoft.com/office/drawing/2014/main" id="{F2E036F7-E58C-442A-FE28-4C055449D059}"/>
              </a:ext>
            </a:extLst>
          </p:cNvPr>
          <p:cNvSpPr txBox="1"/>
          <p:nvPr/>
        </p:nvSpPr>
        <p:spPr>
          <a:xfrm>
            <a:off x="1635109" y="773701"/>
            <a:ext cx="7429500" cy="369332"/>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読者データ</a:t>
            </a:r>
          </a:p>
        </p:txBody>
      </p:sp>
      <p:pic>
        <p:nvPicPr>
          <p:cNvPr id="35" name="図 34">
            <a:extLst>
              <a:ext uri="{FF2B5EF4-FFF2-40B4-BE49-F238E27FC236}">
                <a16:creationId xmlns:a16="http://schemas.microsoft.com/office/drawing/2014/main" id="{3B7A18DD-8C50-F88E-52D6-EFD5F3503EF3}"/>
              </a:ext>
            </a:extLst>
          </p:cNvPr>
          <p:cNvPicPr>
            <a:picLocks noChangeAspect="1"/>
          </p:cNvPicPr>
          <p:nvPr/>
        </p:nvPicPr>
        <p:blipFill>
          <a:blip r:embed="rId7"/>
          <a:stretch>
            <a:fillRect/>
          </a:stretch>
        </p:blipFill>
        <p:spPr>
          <a:xfrm>
            <a:off x="8873596" y="1658996"/>
            <a:ext cx="3153304" cy="1873365"/>
          </a:xfrm>
          <a:prstGeom prst="rect">
            <a:avLst/>
          </a:prstGeom>
        </p:spPr>
      </p:pic>
      <p:sp>
        <p:nvSpPr>
          <p:cNvPr id="7" name="テキスト ボックス 6">
            <a:extLst>
              <a:ext uri="{FF2B5EF4-FFF2-40B4-BE49-F238E27FC236}">
                <a16:creationId xmlns:a16="http://schemas.microsoft.com/office/drawing/2014/main" id="{F5F87FCD-292C-782B-CC19-3ABD62779EBD}"/>
              </a:ext>
            </a:extLst>
          </p:cNvPr>
          <p:cNvSpPr txBox="1"/>
          <p:nvPr/>
        </p:nvSpPr>
        <p:spPr>
          <a:xfrm>
            <a:off x="2641074" y="3804347"/>
            <a:ext cx="4907590" cy="369332"/>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コンテスト応援者データ</a:t>
            </a:r>
          </a:p>
        </p:txBody>
      </p:sp>
      <p:pic>
        <p:nvPicPr>
          <p:cNvPr id="9" name="図 8">
            <a:extLst>
              <a:ext uri="{FF2B5EF4-FFF2-40B4-BE49-F238E27FC236}">
                <a16:creationId xmlns:a16="http://schemas.microsoft.com/office/drawing/2014/main" id="{C2C21BF3-FACA-AB6B-C32E-43B79A8B2532}"/>
              </a:ext>
            </a:extLst>
          </p:cNvPr>
          <p:cNvPicPr>
            <a:picLocks noChangeAspect="1"/>
          </p:cNvPicPr>
          <p:nvPr/>
        </p:nvPicPr>
        <p:blipFill>
          <a:blip r:embed="rId8"/>
          <a:stretch>
            <a:fillRect/>
          </a:stretch>
        </p:blipFill>
        <p:spPr>
          <a:xfrm>
            <a:off x="0" y="3630975"/>
            <a:ext cx="2675154" cy="609061"/>
          </a:xfrm>
          <a:prstGeom prst="rect">
            <a:avLst/>
          </a:prstGeom>
        </p:spPr>
      </p:pic>
      <p:sp>
        <p:nvSpPr>
          <p:cNvPr id="10" name="テキスト ボックス 9">
            <a:extLst>
              <a:ext uri="{FF2B5EF4-FFF2-40B4-BE49-F238E27FC236}">
                <a16:creationId xmlns:a16="http://schemas.microsoft.com/office/drawing/2014/main" id="{E45CF575-0986-EDE4-6E2A-BBA812B480FB}"/>
              </a:ext>
            </a:extLst>
          </p:cNvPr>
          <p:cNvSpPr txBox="1"/>
          <p:nvPr/>
        </p:nvSpPr>
        <p:spPr>
          <a:xfrm>
            <a:off x="1044109" y="1371852"/>
            <a:ext cx="982129"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性別</a:t>
            </a:r>
          </a:p>
        </p:txBody>
      </p:sp>
      <p:sp>
        <p:nvSpPr>
          <p:cNvPr id="11" name="テキスト ボックス 10">
            <a:extLst>
              <a:ext uri="{FF2B5EF4-FFF2-40B4-BE49-F238E27FC236}">
                <a16:creationId xmlns:a16="http://schemas.microsoft.com/office/drawing/2014/main" id="{FCAAF2B3-553B-3DF7-1660-332415E97543}"/>
              </a:ext>
            </a:extLst>
          </p:cNvPr>
          <p:cNvSpPr txBox="1"/>
          <p:nvPr/>
        </p:nvSpPr>
        <p:spPr>
          <a:xfrm>
            <a:off x="3879407" y="1324529"/>
            <a:ext cx="982129"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年齢</a:t>
            </a:r>
          </a:p>
        </p:txBody>
      </p:sp>
      <p:sp>
        <p:nvSpPr>
          <p:cNvPr id="12" name="テキスト ボックス 11">
            <a:extLst>
              <a:ext uri="{FF2B5EF4-FFF2-40B4-BE49-F238E27FC236}">
                <a16:creationId xmlns:a16="http://schemas.microsoft.com/office/drawing/2014/main" id="{206ABA89-DA7B-49D1-C877-747713BCD628}"/>
              </a:ext>
            </a:extLst>
          </p:cNvPr>
          <p:cNvSpPr txBox="1"/>
          <p:nvPr/>
        </p:nvSpPr>
        <p:spPr>
          <a:xfrm>
            <a:off x="6779002" y="1386979"/>
            <a:ext cx="982129"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結婚</a:t>
            </a:r>
          </a:p>
        </p:txBody>
      </p:sp>
      <p:sp>
        <p:nvSpPr>
          <p:cNvPr id="13" name="テキスト ボックス 12">
            <a:extLst>
              <a:ext uri="{FF2B5EF4-FFF2-40B4-BE49-F238E27FC236}">
                <a16:creationId xmlns:a16="http://schemas.microsoft.com/office/drawing/2014/main" id="{71940CDD-1E8C-1D5F-E49A-7B9C05A40E80}"/>
              </a:ext>
            </a:extLst>
          </p:cNvPr>
          <p:cNvSpPr txBox="1"/>
          <p:nvPr/>
        </p:nvSpPr>
        <p:spPr>
          <a:xfrm>
            <a:off x="9528389" y="1358648"/>
            <a:ext cx="982129"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職業</a:t>
            </a:r>
          </a:p>
        </p:txBody>
      </p:sp>
      <p:graphicFrame>
        <p:nvGraphicFramePr>
          <p:cNvPr id="5" name="グラフ 4">
            <a:extLst>
              <a:ext uri="{FF2B5EF4-FFF2-40B4-BE49-F238E27FC236}">
                <a16:creationId xmlns:a16="http://schemas.microsoft.com/office/drawing/2014/main" id="{E5EE5234-709B-C0C5-5957-7D8C8B5576AA}"/>
              </a:ext>
            </a:extLst>
          </p:cNvPr>
          <p:cNvGraphicFramePr>
            <a:graphicFrameLocks/>
          </p:cNvGraphicFramePr>
          <p:nvPr>
            <p:extLst>
              <p:ext uri="{D42A27DB-BD31-4B8C-83A1-F6EECF244321}">
                <p14:modId xmlns:p14="http://schemas.microsoft.com/office/powerpoint/2010/main" val="4164476882"/>
              </p:ext>
            </p:extLst>
          </p:nvPr>
        </p:nvGraphicFramePr>
        <p:xfrm>
          <a:off x="3456233" y="4855526"/>
          <a:ext cx="2755916" cy="1845228"/>
        </p:xfrm>
        <a:graphic>
          <a:graphicData uri="http://schemas.openxmlformats.org/drawingml/2006/chart">
            <c:chart xmlns:c="http://schemas.openxmlformats.org/drawingml/2006/chart" xmlns:r="http://schemas.openxmlformats.org/officeDocument/2006/relationships" r:id="rId9"/>
          </a:graphicData>
        </a:graphic>
      </p:graphicFrame>
      <p:sp>
        <p:nvSpPr>
          <p:cNvPr id="8" name="テキスト ボックス 7">
            <a:extLst>
              <a:ext uri="{FF2B5EF4-FFF2-40B4-BE49-F238E27FC236}">
                <a16:creationId xmlns:a16="http://schemas.microsoft.com/office/drawing/2014/main" id="{7B328F09-C30F-071F-23ED-60521394F5A0}"/>
              </a:ext>
            </a:extLst>
          </p:cNvPr>
          <p:cNvSpPr txBox="1"/>
          <p:nvPr/>
        </p:nvSpPr>
        <p:spPr>
          <a:xfrm>
            <a:off x="3135937" y="4660330"/>
            <a:ext cx="982129"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年齢</a:t>
            </a:r>
          </a:p>
        </p:txBody>
      </p:sp>
      <p:graphicFrame>
        <p:nvGraphicFramePr>
          <p:cNvPr id="14" name="グラフ 13">
            <a:extLst>
              <a:ext uri="{FF2B5EF4-FFF2-40B4-BE49-F238E27FC236}">
                <a16:creationId xmlns:a16="http://schemas.microsoft.com/office/drawing/2014/main" id="{6C193EE1-E91C-D082-39F6-6D90DA060766}"/>
              </a:ext>
            </a:extLst>
          </p:cNvPr>
          <p:cNvGraphicFramePr>
            <a:graphicFrameLocks/>
          </p:cNvGraphicFramePr>
          <p:nvPr>
            <p:extLst>
              <p:ext uri="{D42A27DB-BD31-4B8C-83A1-F6EECF244321}">
                <p14:modId xmlns:p14="http://schemas.microsoft.com/office/powerpoint/2010/main" val="2064162298"/>
              </p:ext>
            </p:extLst>
          </p:nvPr>
        </p:nvGraphicFramePr>
        <p:xfrm>
          <a:off x="648948" y="4184215"/>
          <a:ext cx="2716889" cy="1998669"/>
        </p:xfrm>
        <a:graphic>
          <a:graphicData uri="http://schemas.openxmlformats.org/drawingml/2006/chart">
            <c:chart xmlns:c="http://schemas.openxmlformats.org/drawingml/2006/chart" xmlns:r="http://schemas.openxmlformats.org/officeDocument/2006/relationships" r:id="rId10"/>
          </a:graphicData>
        </a:graphic>
      </p:graphicFrame>
      <p:sp>
        <p:nvSpPr>
          <p:cNvPr id="15" name="テキスト ボックス 14">
            <a:extLst>
              <a:ext uri="{FF2B5EF4-FFF2-40B4-BE49-F238E27FC236}">
                <a16:creationId xmlns:a16="http://schemas.microsoft.com/office/drawing/2014/main" id="{055388C1-C846-89D2-A61F-3EEDED914C3F}"/>
              </a:ext>
            </a:extLst>
          </p:cNvPr>
          <p:cNvSpPr txBox="1"/>
          <p:nvPr/>
        </p:nvSpPr>
        <p:spPr>
          <a:xfrm>
            <a:off x="387783" y="4680757"/>
            <a:ext cx="982129"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性別</a:t>
            </a:r>
          </a:p>
        </p:txBody>
      </p:sp>
      <p:sp>
        <p:nvSpPr>
          <p:cNvPr id="16" name="テキスト ボックス 15">
            <a:extLst>
              <a:ext uri="{FF2B5EF4-FFF2-40B4-BE49-F238E27FC236}">
                <a16:creationId xmlns:a16="http://schemas.microsoft.com/office/drawing/2014/main" id="{D037AB5F-55B6-E7C1-AF56-1E464D49A180}"/>
              </a:ext>
            </a:extLst>
          </p:cNvPr>
          <p:cNvSpPr txBox="1"/>
          <p:nvPr/>
        </p:nvSpPr>
        <p:spPr>
          <a:xfrm>
            <a:off x="6626205" y="4710276"/>
            <a:ext cx="1472767" cy="307777"/>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年間有料会員数</a:t>
            </a:r>
          </a:p>
        </p:txBody>
      </p:sp>
      <p:sp>
        <p:nvSpPr>
          <p:cNvPr id="17" name="テキスト ボックス 16">
            <a:extLst>
              <a:ext uri="{FF2B5EF4-FFF2-40B4-BE49-F238E27FC236}">
                <a16:creationId xmlns:a16="http://schemas.microsoft.com/office/drawing/2014/main" id="{99EF31C2-E8DF-0C12-9EF8-65A0A622ABD2}"/>
              </a:ext>
            </a:extLst>
          </p:cNvPr>
          <p:cNvSpPr txBox="1"/>
          <p:nvPr/>
        </p:nvSpPr>
        <p:spPr>
          <a:xfrm>
            <a:off x="6665232" y="5119480"/>
            <a:ext cx="1472767" cy="400110"/>
          </a:xfrm>
          <a:prstGeom prst="rect">
            <a:avLst/>
          </a:prstGeom>
          <a:noFill/>
          <a:ln>
            <a:noFill/>
          </a:ln>
        </p:spPr>
        <p:txBody>
          <a:bodyPr wrap="square" rtlCol="0">
            <a:spAutoFit/>
          </a:bodyPr>
          <a:lstStyle/>
          <a:p>
            <a:pPr algn="ctr"/>
            <a:r>
              <a:rPr lang="ja-JP" altLang="en-US" sz="2000" b="1" u="sng" dirty="0">
                <a:solidFill>
                  <a:srgbClr val="FF0000"/>
                </a:solidFill>
                <a:latin typeface="メイリオ" panose="020B0604030504040204" pitchFamily="50" charset="-128"/>
                <a:ea typeface="メイリオ" panose="020B0604030504040204" pitchFamily="50" charset="-128"/>
              </a:rPr>
              <a:t>約</a:t>
            </a:r>
            <a:r>
              <a:rPr lang="en-US" altLang="ja-JP" sz="2000" b="1" u="sng" dirty="0">
                <a:solidFill>
                  <a:srgbClr val="FF0000"/>
                </a:solidFill>
                <a:latin typeface="メイリオ" panose="020B0604030504040204" pitchFamily="50" charset="-128"/>
                <a:ea typeface="メイリオ" panose="020B0604030504040204" pitchFamily="50" charset="-128"/>
              </a:rPr>
              <a:t>5,000</a:t>
            </a:r>
            <a:r>
              <a:rPr lang="ja-JP" altLang="en-US" sz="2000" b="1" u="sng" dirty="0">
                <a:solidFill>
                  <a:srgbClr val="FF0000"/>
                </a:solidFill>
                <a:latin typeface="メイリオ" panose="020B0604030504040204" pitchFamily="50" charset="-128"/>
                <a:ea typeface="メイリオ" panose="020B0604030504040204" pitchFamily="50" charset="-128"/>
              </a:rPr>
              <a:t>人</a:t>
            </a:r>
          </a:p>
        </p:txBody>
      </p:sp>
      <p:sp>
        <p:nvSpPr>
          <p:cNvPr id="18" name="テキスト ボックス 17">
            <a:extLst>
              <a:ext uri="{FF2B5EF4-FFF2-40B4-BE49-F238E27FC236}">
                <a16:creationId xmlns:a16="http://schemas.microsoft.com/office/drawing/2014/main" id="{D8A7B0BB-17E7-F91A-F0E6-C6AC63C434F9}"/>
              </a:ext>
            </a:extLst>
          </p:cNvPr>
          <p:cNvSpPr txBox="1"/>
          <p:nvPr/>
        </p:nvSpPr>
        <p:spPr>
          <a:xfrm>
            <a:off x="9411683" y="4650554"/>
            <a:ext cx="1797909" cy="523220"/>
          </a:xfrm>
          <a:prstGeom prst="rect">
            <a:avLst/>
          </a:prstGeom>
          <a:noFill/>
          <a:ln>
            <a:noFill/>
          </a:ln>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会員ひとり当たりの平均投票額</a:t>
            </a:r>
          </a:p>
        </p:txBody>
      </p:sp>
      <p:sp>
        <p:nvSpPr>
          <p:cNvPr id="19" name="テキスト ボックス 18">
            <a:extLst>
              <a:ext uri="{FF2B5EF4-FFF2-40B4-BE49-F238E27FC236}">
                <a16:creationId xmlns:a16="http://schemas.microsoft.com/office/drawing/2014/main" id="{E7740DD1-1A2D-AC2B-C3A0-817198D67D26}"/>
              </a:ext>
            </a:extLst>
          </p:cNvPr>
          <p:cNvSpPr txBox="1"/>
          <p:nvPr/>
        </p:nvSpPr>
        <p:spPr>
          <a:xfrm>
            <a:off x="9446313" y="5183550"/>
            <a:ext cx="1728650" cy="400110"/>
          </a:xfrm>
          <a:prstGeom prst="rect">
            <a:avLst/>
          </a:prstGeom>
          <a:noFill/>
          <a:ln>
            <a:noFill/>
          </a:ln>
        </p:spPr>
        <p:txBody>
          <a:bodyPr wrap="square" rtlCol="0">
            <a:spAutoFit/>
          </a:bodyPr>
          <a:lstStyle/>
          <a:p>
            <a:pPr algn="ctr"/>
            <a:r>
              <a:rPr lang="ja-JP" altLang="en-US" sz="2000" b="1" u="sng" dirty="0">
                <a:solidFill>
                  <a:srgbClr val="FF0000"/>
                </a:solidFill>
                <a:latin typeface="メイリオ" panose="020B0604030504040204" pitchFamily="50" charset="-128"/>
                <a:ea typeface="メイリオ" panose="020B0604030504040204" pitchFamily="50" charset="-128"/>
              </a:rPr>
              <a:t>約￥</a:t>
            </a:r>
            <a:r>
              <a:rPr lang="en-US" altLang="ja-JP" sz="2000" b="1" u="sng" dirty="0">
                <a:solidFill>
                  <a:srgbClr val="FF0000"/>
                </a:solidFill>
                <a:latin typeface="メイリオ" panose="020B0604030504040204" pitchFamily="50" charset="-128"/>
                <a:ea typeface="メイリオ" panose="020B0604030504040204" pitchFamily="50" charset="-128"/>
              </a:rPr>
              <a:t>11,000</a:t>
            </a:r>
            <a:endParaRPr lang="ja-JP" altLang="en-US" sz="2000" b="1" u="sng" dirty="0">
              <a:solidFill>
                <a:srgbClr val="FF0000"/>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43D2BFEA-B181-3FA2-5EF5-C07F3DF804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
        <p:nvSpPr>
          <p:cNvPr id="3" name="テキスト ボックス 2">
            <a:extLst>
              <a:ext uri="{FF2B5EF4-FFF2-40B4-BE49-F238E27FC236}">
                <a16:creationId xmlns:a16="http://schemas.microsoft.com/office/drawing/2014/main" id="{5F3D2C3B-AC2A-B370-F7F5-4E9564DBD363}"/>
              </a:ext>
            </a:extLst>
          </p:cNvPr>
          <p:cNvSpPr txBox="1"/>
          <p:nvPr/>
        </p:nvSpPr>
        <p:spPr>
          <a:xfrm>
            <a:off x="1450883" y="1404815"/>
            <a:ext cx="982129" cy="261610"/>
          </a:xfrm>
          <a:prstGeom prst="rect">
            <a:avLst/>
          </a:prstGeom>
          <a:noFill/>
          <a:ln>
            <a:noFill/>
          </a:ln>
        </p:spPr>
        <p:txBody>
          <a:bodyPr wrap="square" rtlCol="0">
            <a:spAutoFit/>
          </a:bodyPr>
          <a:lstStyle/>
          <a:p>
            <a:pPr algn="ctr"/>
            <a:r>
              <a:rPr lang="ja-JP" altLang="en-US" sz="1100" dirty="0">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C352A171-EC39-CC25-0407-3C54D57F68C8}"/>
              </a:ext>
            </a:extLst>
          </p:cNvPr>
          <p:cNvSpPr txBox="1"/>
          <p:nvPr/>
        </p:nvSpPr>
        <p:spPr>
          <a:xfrm>
            <a:off x="4269568" y="1353151"/>
            <a:ext cx="982129" cy="261610"/>
          </a:xfrm>
          <a:prstGeom prst="rect">
            <a:avLst/>
          </a:prstGeom>
          <a:noFill/>
          <a:ln>
            <a:noFill/>
          </a:ln>
        </p:spPr>
        <p:txBody>
          <a:bodyPr wrap="square" rtlCol="0">
            <a:spAutoFit/>
          </a:bodyPr>
          <a:lstStyle/>
          <a:p>
            <a:pPr algn="ctr"/>
            <a:r>
              <a:rPr lang="ja-JP" altLang="en-US" sz="1100" dirty="0">
                <a:latin typeface="メイリオ" panose="020B0604030504040204" pitchFamily="50" charset="-128"/>
                <a:ea typeface="メイリオ" panose="020B0604030504040204" pitchFamily="50" charset="-128"/>
              </a:rPr>
              <a:t>％</a:t>
            </a:r>
          </a:p>
        </p:txBody>
      </p:sp>
      <p:sp>
        <p:nvSpPr>
          <p:cNvPr id="23" name="テキスト ボックス 22">
            <a:extLst>
              <a:ext uri="{FF2B5EF4-FFF2-40B4-BE49-F238E27FC236}">
                <a16:creationId xmlns:a16="http://schemas.microsoft.com/office/drawing/2014/main" id="{C458948A-A2DD-532C-2ADF-7DB931EDA9C2}"/>
              </a:ext>
            </a:extLst>
          </p:cNvPr>
          <p:cNvSpPr txBox="1"/>
          <p:nvPr/>
        </p:nvSpPr>
        <p:spPr>
          <a:xfrm>
            <a:off x="7114452" y="1397386"/>
            <a:ext cx="982129" cy="261610"/>
          </a:xfrm>
          <a:prstGeom prst="rect">
            <a:avLst/>
          </a:prstGeom>
          <a:noFill/>
          <a:ln>
            <a:noFill/>
          </a:ln>
        </p:spPr>
        <p:txBody>
          <a:bodyPr wrap="square" rtlCol="0">
            <a:spAutoFit/>
          </a:bodyPr>
          <a:lstStyle/>
          <a:p>
            <a:pPr algn="ctr"/>
            <a:r>
              <a:rPr lang="ja-JP" altLang="en-US" sz="1100" dirty="0">
                <a:latin typeface="メイリオ" panose="020B0604030504040204" pitchFamily="50" charset="-128"/>
                <a:ea typeface="メイリオ" panose="020B0604030504040204" pitchFamily="50" charset="-128"/>
              </a:rPr>
              <a:t>％</a:t>
            </a:r>
          </a:p>
        </p:txBody>
      </p:sp>
      <p:sp>
        <p:nvSpPr>
          <p:cNvPr id="25" name="テキスト ボックス 24">
            <a:extLst>
              <a:ext uri="{FF2B5EF4-FFF2-40B4-BE49-F238E27FC236}">
                <a16:creationId xmlns:a16="http://schemas.microsoft.com/office/drawing/2014/main" id="{7CC56320-2EDA-1F70-25A3-B9F8FC91F576}"/>
              </a:ext>
            </a:extLst>
          </p:cNvPr>
          <p:cNvSpPr txBox="1"/>
          <p:nvPr/>
        </p:nvSpPr>
        <p:spPr>
          <a:xfrm>
            <a:off x="9875705" y="1379803"/>
            <a:ext cx="982129" cy="261610"/>
          </a:xfrm>
          <a:prstGeom prst="rect">
            <a:avLst/>
          </a:prstGeom>
          <a:noFill/>
          <a:ln>
            <a:noFill/>
          </a:ln>
        </p:spPr>
        <p:txBody>
          <a:bodyPr wrap="square" rtlCol="0">
            <a:spAutoFit/>
          </a:bodyPr>
          <a:lstStyle/>
          <a:p>
            <a:pPr algn="ctr"/>
            <a:r>
              <a:rPr lang="ja-JP" altLang="en-US"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97944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1BD1D-6364-27D2-CB58-A9DEC23D08C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3EE28B5-E2C1-CFBA-B840-2DCEBE87406C}"/>
              </a:ext>
            </a:extLst>
          </p:cNvPr>
          <p:cNvSpPr/>
          <p:nvPr/>
        </p:nvSpPr>
        <p:spPr>
          <a:xfrm>
            <a:off x="0" y="-5428"/>
            <a:ext cx="12197561" cy="537884"/>
          </a:xfrm>
          <a:prstGeom prst="rect">
            <a:avLst/>
          </a:prstGeom>
          <a:solidFill>
            <a:srgbClr val="FF66C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96;p2">
            <a:extLst>
              <a:ext uri="{FF2B5EF4-FFF2-40B4-BE49-F238E27FC236}">
                <a16:creationId xmlns:a16="http://schemas.microsoft.com/office/drawing/2014/main" id="{297D9E41-872F-EFE6-DF7B-96CB034118A6}"/>
              </a:ext>
            </a:extLst>
          </p:cNvPr>
          <p:cNvSpPr txBox="1"/>
          <p:nvPr/>
        </p:nvSpPr>
        <p:spPr>
          <a:xfrm>
            <a:off x="0" y="118140"/>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38</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回開催概要</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(2025</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23</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3" name="テキスト ボックス 2">
            <a:extLst>
              <a:ext uri="{FF2B5EF4-FFF2-40B4-BE49-F238E27FC236}">
                <a16:creationId xmlns:a16="http://schemas.microsoft.com/office/drawing/2014/main" id="{B1CA42AB-DD70-E02B-2048-EBA18DE53A7C}"/>
              </a:ext>
            </a:extLst>
          </p:cNvPr>
          <p:cNvSpPr txBox="1"/>
          <p:nvPr/>
        </p:nvSpPr>
        <p:spPr>
          <a:xfrm>
            <a:off x="0" y="719824"/>
            <a:ext cx="12192000" cy="4524315"/>
          </a:xfrm>
          <a:prstGeom prst="rect">
            <a:avLst/>
          </a:prstGeom>
          <a:noFill/>
          <a:ln>
            <a:noFill/>
          </a:ln>
        </p:spPr>
        <p:txBody>
          <a:bodyPr wrap="square" rtlCol="0">
            <a:spAutoFit/>
          </a:bodyPr>
          <a:lstStyle/>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名称：第</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38</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回 ジュノン・スーパーボーイ・コンテスト最終選考会</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日時：</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11</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23</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日（日）</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14:00</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17:00(</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予定</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開催会場：</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TFT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ホール</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1000</a:t>
            </a:r>
            <a:endParaRPr lang="en-US" altLang="ja-JP" sz="1600" b="1" dirty="0">
              <a:solidFill>
                <a:srgbClr val="FF0000"/>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　　　　　　東京都江東区有明</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3-4-10</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 </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TFT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ビル西館</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2F</a:t>
            </a: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入場料金：プレミアムシート／一般シート　</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600" b="1" dirty="0">
                <a:latin typeface="メイリオ" panose="020B0604030504040204" pitchFamily="50" charset="-128"/>
                <a:ea typeface="メイリオ" panose="020B0604030504040204" pitchFamily="50" charset="-128"/>
                <a:cs typeface="メイリオ"/>
              </a:rPr>
              <a:t>◆</a:t>
            </a:r>
            <a:r>
              <a:rPr lang="ja-JP" altLang="en-US" sz="1600" b="1" dirty="0">
                <a:latin typeface="メイリオ" panose="020B0604030504040204" pitchFamily="50" charset="-128"/>
                <a:ea typeface="メイリオ" panose="020B0604030504040204" pitchFamily="50" charset="-128"/>
                <a:cs typeface="メイリオ"/>
              </a:rPr>
              <a:t>想定来場者数：</a:t>
            </a:r>
            <a:r>
              <a:rPr lang="en-US" altLang="ja-JP" sz="1600" b="1" dirty="0">
                <a:latin typeface="メイリオ" panose="020B0604030504040204" pitchFamily="50" charset="-128"/>
                <a:ea typeface="メイリオ" panose="020B0604030504040204" pitchFamily="50" charset="-128"/>
                <a:cs typeface="メイリオ"/>
              </a:rPr>
              <a:t>800</a:t>
            </a:r>
            <a:r>
              <a:rPr lang="ja-JP" altLang="en-US" sz="1600" b="1" dirty="0">
                <a:latin typeface="メイリオ" panose="020B0604030504040204" pitchFamily="50" charset="-128"/>
                <a:ea typeface="メイリオ" panose="020B0604030504040204" pitchFamily="50" charset="-128"/>
                <a:cs typeface="メイリオ"/>
              </a:rPr>
              <a:t>人＋業界関係者</a:t>
            </a:r>
            <a:endParaRPr lang="en-US" altLang="ja-JP" sz="1600" b="1" dirty="0">
              <a:latin typeface="メイリオ" panose="020B0604030504040204" pitchFamily="50" charset="-128"/>
              <a:ea typeface="メイリオ" panose="020B0604030504040204" pitchFamily="50" charset="-128"/>
              <a:cs typeface="メイリオ"/>
            </a:endParaRP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公式ホームページ：</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hlinkClick r:id="rId3"/>
              </a:rPr>
              <a:t>https://www.junon-tv.jp/</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◆コンテンツ</a:t>
            </a:r>
            <a:endParaRPr lang="en-US" altLang="ja-JP" sz="1600" b="1"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・オープニングアクト</a:t>
            </a:r>
            <a:endParaRPr lang="en-US" altLang="ja-JP" sz="1600"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・第</a:t>
            </a:r>
            <a:r>
              <a:rPr lang="en-US" altLang="ja-JP" sz="1600" dirty="0">
                <a:latin typeface="メイリオ" panose="020B0604030504040204" pitchFamily="50" charset="-128"/>
                <a:ea typeface="メイリオ" panose="020B0604030504040204" pitchFamily="50" charset="-128"/>
                <a:cs typeface="メイリオ"/>
              </a:rPr>
              <a:t>1</a:t>
            </a:r>
            <a:r>
              <a:rPr lang="ja-JP" altLang="en-US" sz="1600" dirty="0">
                <a:latin typeface="メイリオ" panose="020B0604030504040204" pitchFamily="50" charset="-128"/>
                <a:ea typeface="メイリオ" panose="020B0604030504040204" pitchFamily="50" charset="-128"/>
                <a:cs typeface="メイリオ"/>
              </a:rPr>
              <a:t>次審査（自由演技）</a:t>
            </a:r>
            <a:endParaRPr lang="en-US" altLang="ja-JP" sz="1600"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・第</a:t>
            </a:r>
            <a:r>
              <a:rPr lang="en-US" altLang="ja-JP" sz="1600" dirty="0">
                <a:latin typeface="メイリオ" panose="020B0604030504040204" pitchFamily="50" charset="-128"/>
                <a:ea typeface="メイリオ" panose="020B0604030504040204" pitchFamily="50" charset="-128"/>
                <a:cs typeface="メイリオ"/>
              </a:rPr>
              <a:t>2</a:t>
            </a:r>
            <a:r>
              <a:rPr lang="ja-JP" altLang="en-US" sz="1600" dirty="0">
                <a:latin typeface="メイリオ" panose="020B0604030504040204" pitchFamily="50" charset="-128"/>
                <a:ea typeface="メイリオ" panose="020B0604030504040204" pitchFamily="50" charset="-128"/>
                <a:cs typeface="メイリオ"/>
              </a:rPr>
              <a:t>次審査（告白演技）</a:t>
            </a:r>
            <a:endParaRPr lang="en-US" altLang="ja-JP" sz="1600"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・受賞式</a:t>
            </a:r>
            <a:endParaRPr lang="ja-JP" altLang="en-US" sz="1600" dirty="0">
              <a:latin typeface="メイリオ" panose="020B0604030504040204" pitchFamily="50" charset="-128"/>
              <a:ea typeface="メイリオ" panose="020B0604030504040204" pitchFamily="50" charset="-128"/>
            </a:endParaRPr>
          </a:p>
        </p:txBody>
      </p:sp>
      <p:pic>
        <p:nvPicPr>
          <p:cNvPr id="1028" name="Picture 4">
            <a:extLst>
              <a:ext uri="{FF2B5EF4-FFF2-40B4-BE49-F238E27FC236}">
                <a16:creationId xmlns:a16="http://schemas.microsoft.com/office/drawing/2014/main" id="{A19A2590-2C62-98E8-1820-D1D7B39C5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00" y="2976641"/>
            <a:ext cx="2762756" cy="19519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520F429-3984-09AB-00EF-60372A3F5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786" y="2985488"/>
            <a:ext cx="2905125" cy="19431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753E6E9-2E15-8659-CE80-4D5D19922246}"/>
              </a:ext>
            </a:extLst>
          </p:cNvPr>
          <p:cNvSpPr txBox="1"/>
          <p:nvPr/>
        </p:nvSpPr>
        <p:spPr>
          <a:xfrm>
            <a:off x="5943499" y="5101041"/>
            <a:ext cx="5807411" cy="1169551"/>
          </a:xfrm>
          <a:prstGeom prst="rect">
            <a:avLst/>
          </a:prstGeom>
          <a:solidFill>
            <a:schemeClr val="bg1"/>
          </a:solidFill>
          <a:ln>
            <a:noFill/>
          </a:ln>
        </p:spPr>
        <p:txBody>
          <a:bodyPr wrap="square" rtlCol="0" anchor="ctr">
            <a:spAutoFit/>
          </a:bodyPr>
          <a:lstStyle/>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TFT</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ホールとは</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TFT</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ホール</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1000</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は、東京ビッグサイトの</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TFT</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ビル西館</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階にある多目的ホールです。広さ</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900m²</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、高さ</a:t>
            </a:r>
            <a:r>
              <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6.25</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ｍの広さを持ち、ファッションショー、各種コンテスト、展示会、発表会、見本市など、幅広い用途で利用されています。</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sp>
        <p:nvSpPr>
          <p:cNvPr id="7" name="スライド番号プレースホルダー 6">
            <a:extLst>
              <a:ext uri="{FF2B5EF4-FFF2-40B4-BE49-F238E27FC236}">
                <a16:creationId xmlns:a16="http://schemas.microsoft.com/office/drawing/2014/main" id="{C039E328-FFFC-D441-CBAC-FF12980D7947}"/>
              </a:ext>
            </a:extLst>
          </p:cNvPr>
          <p:cNvSpPr>
            <a:spLocks noGrp="1"/>
          </p:cNvSpPr>
          <p:nvPr>
            <p:ph type="sldNum" sz="quarter" idx="12"/>
          </p:nvPr>
        </p:nvSpPr>
        <p:spPr/>
        <p:txBody>
          <a:bodyPr/>
          <a:lstStyle/>
          <a:p>
            <a:fld id="{4C22509A-C899-46C9-9CE8-8B052445AE72}" type="slidenum">
              <a:rPr kumimoji="1" lang="ja-JP" altLang="en-US" smtClean="0"/>
              <a:t>12</a:t>
            </a:fld>
            <a:endParaRPr kumimoji="1" lang="ja-JP" altLang="en-US"/>
          </a:p>
        </p:txBody>
      </p:sp>
    </p:spTree>
    <p:extLst>
      <p:ext uri="{BB962C8B-B14F-4D97-AF65-F5344CB8AC3E}">
        <p14:creationId xmlns:p14="http://schemas.microsoft.com/office/powerpoint/2010/main" val="380099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927D-9E91-C3BC-1677-BE06AEE2DED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AB5E288-F73D-2C86-0CDF-B2E7A92FF1DF}"/>
              </a:ext>
            </a:extLst>
          </p:cNvPr>
          <p:cNvSpPr/>
          <p:nvPr/>
        </p:nvSpPr>
        <p:spPr>
          <a:xfrm>
            <a:off x="0" y="-5428"/>
            <a:ext cx="12197561" cy="537884"/>
          </a:xfrm>
          <a:prstGeom prst="rect">
            <a:avLst/>
          </a:prstGeom>
          <a:solidFill>
            <a:srgbClr val="FF66C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96;p2">
            <a:extLst>
              <a:ext uri="{FF2B5EF4-FFF2-40B4-BE49-F238E27FC236}">
                <a16:creationId xmlns:a16="http://schemas.microsoft.com/office/drawing/2014/main" id="{B42A5276-0766-E2BA-5317-5D0153292580}"/>
              </a:ext>
            </a:extLst>
          </p:cNvPr>
          <p:cNvSpPr txBox="1"/>
          <p:nvPr/>
        </p:nvSpPr>
        <p:spPr>
          <a:xfrm>
            <a:off x="0" y="111781"/>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38</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回選考スケジュール</a:t>
            </a:r>
            <a:endParaRPr sz="20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106" name="テキスト ボックス 105">
            <a:extLst>
              <a:ext uri="{FF2B5EF4-FFF2-40B4-BE49-F238E27FC236}">
                <a16:creationId xmlns:a16="http://schemas.microsoft.com/office/drawing/2014/main" id="{4D4A124A-25CE-8636-8825-A0253DD478E1}"/>
              </a:ext>
            </a:extLst>
          </p:cNvPr>
          <p:cNvSpPr txBox="1"/>
          <p:nvPr/>
        </p:nvSpPr>
        <p:spPr>
          <a:xfrm>
            <a:off x="60820" y="1220363"/>
            <a:ext cx="3541673" cy="4616648"/>
          </a:xfrm>
          <a:prstGeom prst="rect">
            <a:avLst/>
          </a:prstGeom>
          <a:noFill/>
          <a:ln>
            <a:noFill/>
          </a:ln>
        </p:spPr>
        <p:txBody>
          <a:bodyPr wrap="square" rtlCol="0">
            <a:spAutoFit/>
          </a:bodyPr>
          <a:lstStyle/>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16</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日</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rgbClr val="FF0000"/>
              </a:solidFill>
              <a:latin typeface="メイリオ" panose="020B0604030504040204" pitchFamily="50" charset="-128"/>
              <a:ea typeface="メイリオ" panose="020B0604030504040204" pitchFamily="50" charset="-128"/>
              <a:cs typeface="メイリオ"/>
            </a:endParaRPr>
          </a:p>
          <a:p>
            <a:endParaRPr lang="en-US" altLang="ja-JP" sz="1400" b="1" dirty="0">
              <a:solidFill>
                <a:srgbClr val="FF0000"/>
              </a:solidFill>
              <a:latin typeface="メイリオ" panose="020B0604030504040204" pitchFamily="50" charset="-128"/>
              <a:ea typeface="メイリオ" panose="020B0604030504040204" pitchFamily="50" charset="-128"/>
              <a:cs typeface="メイリオ"/>
            </a:endParaRPr>
          </a:p>
          <a:p>
            <a:r>
              <a:rPr lang="en-US" altLang="ja-JP" sz="1400" b="1" dirty="0">
                <a:latin typeface="メイリオ" panose="020B0604030504040204" pitchFamily="50" charset="-128"/>
                <a:ea typeface="メイリオ" panose="020B0604030504040204" pitchFamily="50" charset="-128"/>
                <a:cs typeface="メイリオ"/>
              </a:rPr>
              <a:t>3</a:t>
            </a:r>
            <a:r>
              <a:rPr lang="ja-JP" altLang="en-US" sz="1400" b="1" dirty="0">
                <a:latin typeface="メイリオ" panose="020B0604030504040204" pitchFamily="50" charset="-128"/>
                <a:ea typeface="メイリオ" panose="020B0604030504040204" pitchFamily="50" charset="-128"/>
                <a:cs typeface="メイリオ"/>
              </a:rPr>
              <a:t>月末　</a:t>
            </a:r>
            <a:endParaRPr lang="en-US" altLang="ja-JP" sz="1400" b="1" dirty="0">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6</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月中旬　</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7</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月中旬</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8</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月中旬</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9</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月上旬　</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10</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月中旬　</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11</a:t>
            </a:r>
            <a:r>
              <a:rPr lang="ja-JP" altLang="en-US" sz="14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a:t>
            </a:r>
            <a:r>
              <a:rPr lang="en-US" altLang="ja-JP" sz="14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23</a:t>
            </a:r>
            <a:r>
              <a:rPr lang="ja-JP" altLang="en-US" sz="14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日</a:t>
            </a:r>
            <a:endParaRPr lang="en-US" altLang="ja-JP" sz="14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26</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　</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26</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4</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sp>
        <p:nvSpPr>
          <p:cNvPr id="107" name="テキスト ボックス 106">
            <a:extLst>
              <a:ext uri="{FF2B5EF4-FFF2-40B4-BE49-F238E27FC236}">
                <a16:creationId xmlns:a16="http://schemas.microsoft.com/office/drawing/2014/main" id="{01D65A59-3557-8876-D89D-ED0B5E490412}"/>
              </a:ext>
            </a:extLst>
          </p:cNvPr>
          <p:cNvSpPr txBox="1"/>
          <p:nvPr/>
        </p:nvSpPr>
        <p:spPr>
          <a:xfrm>
            <a:off x="909828" y="1213645"/>
            <a:ext cx="2581171" cy="4616648"/>
          </a:xfrm>
          <a:prstGeom prst="rect">
            <a:avLst/>
          </a:prstGeom>
          <a:noFill/>
          <a:ln>
            <a:noFill/>
          </a:ln>
        </p:spPr>
        <p:txBody>
          <a:bodyPr wrap="square" rtlCol="0">
            <a:spAutoFit/>
          </a:bodyPr>
          <a:lstStyle/>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：応募締め切り</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BEST1000</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決定</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BEST150</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決定</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BEST75</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決定</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BEST30</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決定</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BEST20</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決定</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BEST15</a:t>
            </a:r>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決定</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最終選考会</a:t>
            </a:r>
            <a:endParaRPr lang="en-US" altLang="ja-JP"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：卒業イベント</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：舞台（仮）</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：事務所所属</a:t>
            </a:r>
            <a:endParaRPr lang="en-US" altLang="ja-JP" sz="14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pic>
        <p:nvPicPr>
          <p:cNvPr id="124" name="図 123">
            <a:extLst>
              <a:ext uri="{FF2B5EF4-FFF2-40B4-BE49-F238E27FC236}">
                <a16:creationId xmlns:a16="http://schemas.microsoft.com/office/drawing/2014/main" id="{30BDF67A-792E-DADE-BB5E-E04BE6FC32BD}"/>
              </a:ext>
            </a:extLst>
          </p:cNvPr>
          <p:cNvPicPr>
            <a:picLocks noChangeAspect="1"/>
          </p:cNvPicPr>
          <p:nvPr/>
        </p:nvPicPr>
        <p:blipFill>
          <a:blip r:embed="rId3"/>
          <a:stretch>
            <a:fillRect/>
          </a:stretch>
        </p:blipFill>
        <p:spPr>
          <a:xfrm>
            <a:off x="3088296" y="1220363"/>
            <a:ext cx="8660906" cy="5001516"/>
          </a:xfrm>
          <a:prstGeom prst="rect">
            <a:avLst/>
          </a:prstGeom>
        </p:spPr>
      </p:pic>
      <p:sp>
        <p:nvSpPr>
          <p:cNvPr id="4" name="テキスト ボックス 3">
            <a:extLst>
              <a:ext uri="{FF2B5EF4-FFF2-40B4-BE49-F238E27FC236}">
                <a16:creationId xmlns:a16="http://schemas.microsoft.com/office/drawing/2014/main" id="{245DD568-C5BB-3663-82D2-1E74B251E5E9}"/>
              </a:ext>
            </a:extLst>
          </p:cNvPr>
          <p:cNvSpPr txBox="1"/>
          <p:nvPr/>
        </p:nvSpPr>
        <p:spPr>
          <a:xfrm>
            <a:off x="16554" y="719301"/>
            <a:ext cx="6128424" cy="369332"/>
          </a:xfrm>
          <a:prstGeom prst="rect">
            <a:avLst/>
          </a:prstGeom>
          <a:noFill/>
        </p:spPr>
        <p:txBody>
          <a:bodyPr wrap="square">
            <a:spAutoFit/>
          </a:bodyPr>
          <a:lstStyle/>
          <a:p>
            <a:r>
              <a:rPr lang="en-US" altLang="ja-JP" sz="18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38</a:t>
            </a:r>
            <a:r>
              <a:rPr lang="ja-JP" altLang="en-US" sz="18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回 </a:t>
            </a:r>
            <a:r>
              <a:rPr lang="en-US" altLang="ja-JP" sz="18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JUNON SUPERBOY CONTEST</a:t>
            </a:r>
          </a:p>
        </p:txBody>
      </p:sp>
      <p:sp>
        <p:nvSpPr>
          <p:cNvPr id="5" name="正方形/長方形 4">
            <a:extLst>
              <a:ext uri="{FF2B5EF4-FFF2-40B4-BE49-F238E27FC236}">
                <a16:creationId xmlns:a16="http://schemas.microsoft.com/office/drawing/2014/main" id="{F22CA0D5-F849-B8C3-035C-EB3357808F46}"/>
              </a:ext>
            </a:extLst>
          </p:cNvPr>
          <p:cNvSpPr/>
          <p:nvPr/>
        </p:nvSpPr>
        <p:spPr>
          <a:xfrm>
            <a:off x="3305175" y="5209403"/>
            <a:ext cx="1590675"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全国</a:t>
            </a:r>
            <a:r>
              <a:rPr kumimoji="1" lang="en-US" altLang="ja-JP" sz="800" dirty="0">
                <a:solidFill>
                  <a:schemeClr val="tx1"/>
                </a:solidFill>
                <a:latin typeface="メイリオ" panose="020B0604030504040204" pitchFamily="50" charset="-128"/>
                <a:ea typeface="メイリオ" panose="020B0604030504040204" pitchFamily="50" charset="-128"/>
              </a:rPr>
              <a:t>6</a:t>
            </a:r>
            <a:r>
              <a:rPr kumimoji="1" lang="ja-JP" altLang="en-US" sz="800" dirty="0">
                <a:solidFill>
                  <a:schemeClr val="tx1"/>
                </a:solidFill>
                <a:latin typeface="メイリオ" panose="020B0604030504040204" pitchFamily="50" charset="-128"/>
                <a:ea typeface="メイリオ" panose="020B0604030504040204" pitchFamily="50" charset="-128"/>
              </a:rPr>
              <a:t>都市</a:t>
            </a:r>
            <a:endParaRPr kumimoji="1" lang="en-US" altLang="ja-JP" sz="800" dirty="0">
              <a:solidFill>
                <a:schemeClr val="tx1"/>
              </a:solidFill>
              <a:latin typeface="メイリオ" panose="020B0604030504040204" pitchFamily="50" charset="-128"/>
              <a:ea typeface="メイリオ" panose="020B0604030504040204" pitchFamily="50" charset="-128"/>
            </a:endParaRPr>
          </a:p>
          <a:p>
            <a:pPr algn="ctr"/>
            <a:r>
              <a:rPr lang="ja-JP" altLang="en-US" sz="800" dirty="0">
                <a:solidFill>
                  <a:schemeClr val="tx1"/>
                </a:solidFill>
                <a:latin typeface="メイリオ" panose="020B0604030504040204" pitchFamily="50" charset="-128"/>
                <a:ea typeface="メイリオ" panose="020B0604030504040204" pitchFamily="50" charset="-128"/>
              </a:rPr>
              <a:t>札幌・仙台・東京・大阪・</a:t>
            </a:r>
            <a:endParaRPr lang="en-US" altLang="ja-JP" sz="800" dirty="0">
              <a:solidFill>
                <a:schemeClr val="tx1"/>
              </a:solidFill>
              <a:latin typeface="メイリオ" panose="020B0604030504040204" pitchFamily="50" charset="-128"/>
              <a:ea typeface="メイリオ" panose="020B0604030504040204" pitchFamily="50" charset="-128"/>
            </a:endParaRPr>
          </a:p>
          <a:p>
            <a:pPr algn="ctr"/>
            <a:r>
              <a:rPr lang="ja-JP" altLang="en-US" sz="800" dirty="0">
                <a:solidFill>
                  <a:schemeClr val="tx1"/>
                </a:solidFill>
                <a:latin typeface="メイリオ" panose="020B0604030504040204" pitchFamily="50" charset="-128"/>
                <a:ea typeface="メイリオ" panose="020B0604030504040204" pitchFamily="50" charset="-128"/>
              </a:rPr>
              <a:t>京都・福岡</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9F6A44B8-460D-9BA3-3863-6DC5ED43B701}"/>
              </a:ext>
            </a:extLst>
          </p:cNvPr>
          <p:cNvSpPr/>
          <p:nvPr/>
        </p:nvSpPr>
        <p:spPr>
          <a:xfrm>
            <a:off x="5251373" y="4828402"/>
            <a:ext cx="836188" cy="169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b="1" u="sng" dirty="0">
                <a:solidFill>
                  <a:schemeClr val="tx1"/>
                </a:solidFill>
                <a:latin typeface="メイリオ" panose="020B0604030504040204" pitchFamily="50" charset="-128"/>
                <a:ea typeface="メイリオ" panose="020B0604030504040204" pitchFamily="50" charset="-128"/>
              </a:rPr>
              <a:t>7</a:t>
            </a:r>
            <a:r>
              <a:rPr kumimoji="1" lang="ja-JP" altLang="en-US" sz="1000" b="1" u="sng" dirty="0">
                <a:solidFill>
                  <a:schemeClr val="tx1"/>
                </a:solidFill>
                <a:latin typeface="メイリオ" panose="020B0604030504040204" pitchFamily="50" charset="-128"/>
                <a:ea typeface="メイリオ" panose="020B0604030504040204" pitchFamily="50" charset="-128"/>
              </a:rPr>
              <a:t>月中旬</a:t>
            </a:r>
          </a:p>
        </p:txBody>
      </p:sp>
      <p:sp>
        <p:nvSpPr>
          <p:cNvPr id="7" name="正方形/長方形 6">
            <a:extLst>
              <a:ext uri="{FF2B5EF4-FFF2-40B4-BE49-F238E27FC236}">
                <a16:creationId xmlns:a16="http://schemas.microsoft.com/office/drawing/2014/main" id="{5D039A9A-E338-A912-5BEB-8E7910B0D5C0}"/>
              </a:ext>
            </a:extLst>
          </p:cNvPr>
          <p:cNvSpPr/>
          <p:nvPr/>
        </p:nvSpPr>
        <p:spPr>
          <a:xfrm>
            <a:off x="8523206" y="3552055"/>
            <a:ext cx="958928" cy="196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u="sng" dirty="0">
                <a:solidFill>
                  <a:schemeClr val="tx1"/>
                </a:solidFill>
                <a:latin typeface="メイリオ" panose="020B0604030504040204" pitchFamily="50" charset="-128"/>
                <a:ea typeface="メイリオ" panose="020B0604030504040204" pitchFamily="50" charset="-128"/>
              </a:rPr>
              <a:t>10</a:t>
            </a:r>
            <a:r>
              <a:rPr kumimoji="1" lang="ja-JP" altLang="en-US" sz="1200" b="1" u="sng" dirty="0">
                <a:solidFill>
                  <a:schemeClr val="tx1"/>
                </a:solidFill>
                <a:latin typeface="メイリオ" panose="020B0604030504040204" pitchFamily="50" charset="-128"/>
                <a:ea typeface="メイリオ" panose="020B0604030504040204" pitchFamily="50" charset="-128"/>
              </a:rPr>
              <a:t>月中旬</a:t>
            </a:r>
          </a:p>
        </p:txBody>
      </p:sp>
      <p:sp>
        <p:nvSpPr>
          <p:cNvPr id="8" name="正方形/長方形 7">
            <a:extLst>
              <a:ext uri="{FF2B5EF4-FFF2-40B4-BE49-F238E27FC236}">
                <a16:creationId xmlns:a16="http://schemas.microsoft.com/office/drawing/2014/main" id="{0147D6FC-7E0C-993F-2B0E-85DC8C552710}"/>
              </a:ext>
            </a:extLst>
          </p:cNvPr>
          <p:cNvSpPr/>
          <p:nvPr/>
        </p:nvSpPr>
        <p:spPr>
          <a:xfrm>
            <a:off x="9813843" y="5209403"/>
            <a:ext cx="1792370" cy="196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u="sng"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240872CC-36B3-2307-BD63-1314D5884570}"/>
              </a:ext>
            </a:extLst>
          </p:cNvPr>
          <p:cNvSpPr/>
          <p:nvPr/>
        </p:nvSpPr>
        <p:spPr>
          <a:xfrm>
            <a:off x="10287335" y="5064723"/>
            <a:ext cx="896185" cy="196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latin typeface="メイリオ" panose="020B0604030504040204" pitchFamily="50" charset="-128"/>
                <a:ea typeface="メイリオ" panose="020B0604030504040204" pitchFamily="50" charset="-128"/>
              </a:rPr>
              <a:t>舞台（仮）</a:t>
            </a: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E1DA68BE-3392-9A77-7472-3D6791CA659F}"/>
              </a:ext>
            </a:extLst>
          </p:cNvPr>
          <p:cNvSpPr/>
          <p:nvPr/>
        </p:nvSpPr>
        <p:spPr>
          <a:xfrm>
            <a:off x="9969500" y="2354194"/>
            <a:ext cx="1214020" cy="11176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第</a:t>
            </a:r>
            <a:r>
              <a:rPr kumimoji="1" lang="en-US" altLang="ja-JP"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38</a:t>
            </a:r>
            <a:r>
              <a:rPr kumimoji="1" lang="ja-JP" altLang="en-US"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回</a:t>
            </a:r>
            <a:endParaRPr kumimoji="1" lang="en-US" altLang="ja-JP"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en-US" altLang="ja-JP"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JUNON</a:t>
            </a:r>
          </a:p>
          <a:p>
            <a:pPr algn="ctr"/>
            <a:r>
              <a:rPr kumimoji="1" lang="en-US" altLang="ja-JP"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SUPERBOY</a:t>
            </a:r>
          </a:p>
          <a:p>
            <a:pPr algn="ctr"/>
            <a:r>
              <a:rPr lang="en-US" altLang="ja-JP"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CONTEST</a:t>
            </a:r>
          </a:p>
          <a:p>
            <a:pPr algn="ctr"/>
            <a:r>
              <a:rPr kumimoji="1" lang="ja-JP" altLang="en-US" sz="11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最終選考会</a:t>
            </a:r>
          </a:p>
        </p:txBody>
      </p:sp>
      <p:sp>
        <p:nvSpPr>
          <p:cNvPr id="12" name="スライド番号プレースホルダー 11">
            <a:extLst>
              <a:ext uri="{FF2B5EF4-FFF2-40B4-BE49-F238E27FC236}">
                <a16:creationId xmlns:a16="http://schemas.microsoft.com/office/drawing/2014/main" id="{53045C97-C8D0-4B7D-6486-891A7D7B6ABD}"/>
              </a:ext>
            </a:extLst>
          </p:cNvPr>
          <p:cNvSpPr>
            <a:spLocks noGrp="1"/>
          </p:cNvSpPr>
          <p:nvPr>
            <p:ph type="sldNum" sz="quarter" idx="12"/>
          </p:nvPr>
        </p:nvSpPr>
        <p:spPr/>
        <p:txBody>
          <a:bodyPr/>
          <a:lstStyle/>
          <a:p>
            <a:fld id="{4C22509A-C899-46C9-9CE8-8B052445AE72}" type="slidenum">
              <a:rPr kumimoji="1" lang="ja-JP" altLang="en-US" smtClean="0"/>
              <a:t>13</a:t>
            </a:fld>
            <a:endParaRPr kumimoji="1" lang="ja-JP" altLang="en-US"/>
          </a:p>
        </p:txBody>
      </p:sp>
      <p:cxnSp>
        <p:nvCxnSpPr>
          <p:cNvPr id="14" name="直線コネクタ 13">
            <a:extLst>
              <a:ext uri="{FF2B5EF4-FFF2-40B4-BE49-F238E27FC236}">
                <a16:creationId xmlns:a16="http://schemas.microsoft.com/office/drawing/2014/main" id="{9A68EB02-21A9-62BE-12EA-996EB7C29808}"/>
              </a:ext>
            </a:extLst>
          </p:cNvPr>
          <p:cNvCxnSpPr/>
          <p:nvPr/>
        </p:nvCxnSpPr>
        <p:spPr>
          <a:xfrm>
            <a:off x="3364018" y="4415060"/>
            <a:ext cx="1364102" cy="0"/>
          </a:xfrm>
          <a:prstGeom prst="line">
            <a:avLst/>
          </a:prstGeom>
          <a:ln w="381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8E67A81-406F-059D-6893-B4AA9CF56102}"/>
              </a:ext>
            </a:extLst>
          </p:cNvPr>
          <p:cNvCxnSpPr>
            <a:cxnSpLocks/>
          </p:cNvCxnSpPr>
          <p:nvPr/>
        </p:nvCxnSpPr>
        <p:spPr>
          <a:xfrm>
            <a:off x="60820" y="2186453"/>
            <a:ext cx="2880784" cy="0"/>
          </a:xfrm>
          <a:prstGeom prst="line">
            <a:avLst/>
          </a:prstGeom>
          <a:ln w="381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986E91A-37F5-0D13-D905-DEC9AC614530}"/>
              </a:ext>
            </a:extLst>
          </p:cNvPr>
          <p:cNvSpPr txBox="1"/>
          <p:nvPr/>
        </p:nvSpPr>
        <p:spPr>
          <a:xfrm>
            <a:off x="2854254" y="4276560"/>
            <a:ext cx="526106" cy="276999"/>
          </a:xfrm>
          <a:prstGeom prst="rect">
            <a:avLst/>
          </a:prstGeom>
          <a:noFill/>
        </p:spPr>
        <p:txBody>
          <a:bodyPr wrap="none" rtlCol="0">
            <a:spAutoFit/>
          </a:bodyPr>
          <a:lstStyle/>
          <a:p>
            <a:r>
              <a:rPr kumimoji="1" lang="en-US" altLang="ja-JP" sz="1200" b="1" dirty="0">
                <a:solidFill>
                  <a:srgbClr val="FF0000"/>
                </a:solidFill>
                <a:latin typeface="メイリオ" panose="020B0604030504040204" pitchFamily="50" charset="-128"/>
                <a:ea typeface="メイリオ" panose="020B0604030504040204" pitchFamily="50" charset="-128"/>
              </a:rPr>
              <a:t>now</a:t>
            </a:r>
            <a:endParaRPr kumimoji="1" lang="ja-JP" altLang="en-US" sz="1200" b="1" dirty="0">
              <a:solidFill>
                <a:srgbClr val="FF000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44DD760-B463-66D5-2969-3A9F7264D908}"/>
              </a:ext>
            </a:extLst>
          </p:cNvPr>
          <p:cNvSpPr txBox="1"/>
          <p:nvPr/>
        </p:nvSpPr>
        <p:spPr>
          <a:xfrm>
            <a:off x="2488844" y="1861949"/>
            <a:ext cx="526106" cy="276999"/>
          </a:xfrm>
          <a:prstGeom prst="rect">
            <a:avLst/>
          </a:prstGeom>
          <a:noFill/>
        </p:spPr>
        <p:txBody>
          <a:bodyPr wrap="none" rtlCol="0">
            <a:spAutoFit/>
          </a:bodyPr>
          <a:lstStyle/>
          <a:p>
            <a:r>
              <a:rPr kumimoji="1" lang="en-US" altLang="ja-JP" sz="1200" b="1" dirty="0">
                <a:solidFill>
                  <a:srgbClr val="FF0000"/>
                </a:solidFill>
                <a:latin typeface="メイリオ" panose="020B0604030504040204" pitchFamily="50" charset="-128"/>
                <a:ea typeface="メイリオ" panose="020B0604030504040204" pitchFamily="50" charset="-128"/>
              </a:rPr>
              <a:t>now</a:t>
            </a:r>
            <a:endParaRPr kumimoji="1" lang="ja-JP" altLang="en-US" sz="1200" b="1" dirty="0">
              <a:solidFill>
                <a:srgbClr val="FF0000"/>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F89EDBBC-5A5A-FF3C-EE1B-D2058F17DEA2}"/>
              </a:ext>
            </a:extLst>
          </p:cNvPr>
          <p:cNvSpPr txBox="1"/>
          <p:nvPr/>
        </p:nvSpPr>
        <p:spPr>
          <a:xfrm>
            <a:off x="1069823" y="1475327"/>
            <a:ext cx="1651282" cy="261610"/>
          </a:xfrm>
          <a:prstGeom prst="rect">
            <a:avLst/>
          </a:prstGeom>
          <a:noFill/>
          <a:ln>
            <a:noFill/>
          </a:ln>
        </p:spPr>
        <p:txBody>
          <a:bodyPr wrap="square" rtlCol="0">
            <a:spAutoFit/>
          </a:bodyPr>
          <a:lstStyle/>
          <a:p>
            <a:r>
              <a:rPr lang="en-US" altLang="ja-JP" sz="11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1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総数</a:t>
            </a:r>
            <a:r>
              <a:rPr lang="en-US" altLang="ja-JP" sz="11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12,868</a:t>
            </a:r>
            <a:r>
              <a:rPr lang="ja-JP" altLang="en-US" sz="11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人</a:t>
            </a:r>
            <a:endParaRPr lang="en-US" altLang="ja-JP" sz="11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sp>
        <p:nvSpPr>
          <p:cNvPr id="13" name="四角形: 角を丸くする 12">
            <a:extLst>
              <a:ext uri="{FF2B5EF4-FFF2-40B4-BE49-F238E27FC236}">
                <a16:creationId xmlns:a16="http://schemas.microsoft.com/office/drawing/2014/main" id="{94E7D1EE-03F4-0339-94CF-2D179902D587}"/>
              </a:ext>
            </a:extLst>
          </p:cNvPr>
          <p:cNvSpPr/>
          <p:nvPr/>
        </p:nvSpPr>
        <p:spPr>
          <a:xfrm>
            <a:off x="6694848" y="2354194"/>
            <a:ext cx="1214019" cy="293756"/>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第</a:t>
            </a:r>
            <a:r>
              <a:rPr lang="en-US" altLang="ja-JP" sz="1100" b="1" dirty="0">
                <a:solidFill>
                  <a:schemeClr val="tx1"/>
                </a:solidFill>
                <a:latin typeface="メイリオ" panose="020B0604030504040204" pitchFamily="50" charset="-128"/>
                <a:ea typeface="メイリオ" panose="020B0604030504040204" pitchFamily="50" charset="-128"/>
              </a:rPr>
              <a:t>4</a:t>
            </a:r>
            <a:r>
              <a:rPr kumimoji="1" lang="ja-JP" altLang="en-US" sz="1100" b="1" dirty="0">
                <a:solidFill>
                  <a:schemeClr val="tx1"/>
                </a:solidFill>
                <a:latin typeface="メイリオ" panose="020B0604030504040204" pitchFamily="50" charset="-128"/>
                <a:ea typeface="メイリオ" panose="020B0604030504040204" pitchFamily="50" charset="-128"/>
              </a:rPr>
              <a:t>次審査</a:t>
            </a:r>
            <a:endParaRPr kumimoji="1" lang="en-US" altLang="ja-JP" sz="1100" b="1"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FD74AF8F-85EC-1C69-D9C4-8B6EE44A4248}"/>
              </a:ext>
            </a:extLst>
          </p:cNvPr>
          <p:cNvSpPr/>
          <p:nvPr/>
        </p:nvSpPr>
        <p:spPr>
          <a:xfrm>
            <a:off x="8339498" y="1758104"/>
            <a:ext cx="1214019" cy="293756"/>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第</a:t>
            </a:r>
            <a:r>
              <a:rPr kumimoji="1" lang="en-US" altLang="ja-JP" sz="1100" b="1" dirty="0">
                <a:solidFill>
                  <a:schemeClr val="tx1"/>
                </a:solidFill>
                <a:latin typeface="メイリオ" panose="020B0604030504040204" pitchFamily="50" charset="-128"/>
                <a:ea typeface="メイリオ" panose="020B0604030504040204" pitchFamily="50" charset="-128"/>
              </a:rPr>
              <a:t>5</a:t>
            </a:r>
            <a:r>
              <a:rPr lang="ja-JP" altLang="en-US" sz="1100" b="1" dirty="0">
                <a:solidFill>
                  <a:schemeClr val="tx1"/>
                </a:solidFill>
                <a:latin typeface="メイリオ" panose="020B0604030504040204" pitchFamily="50" charset="-128"/>
                <a:ea typeface="メイリオ" panose="020B0604030504040204" pitchFamily="50" charset="-128"/>
              </a:rPr>
              <a:t>次</a:t>
            </a:r>
            <a:r>
              <a:rPr kumimoji="1" lang="ja-JP" altLang="en-US" sz="1100" b="1" dirty="0">
                <a:solidFill>
                  <a:schemeClr val="tx1"/>
                </a:solidFill>
                <a:latin typeface="メイリオ" panose="020B0604030504040204" pitchFamily="50" charset="-128"/>
                <a:ea typeface="メイリオ" panose="020B0604030504040204" pitchFamily="50" charset="-128"/>
              </a:rPr>
              <a:t>６次審査</a:t>
            </a:r>
            <a:endParaRPr kumimoji="1" lang="en-US" altLang="ja-JP" sz="11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7906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2C8E-C515-6E22-24ED-D006420F414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9A18BBC-5014-FB5A-BA2F-BAC27049C6A7}"/>
              </a:ext>
            </a:extLst>
          </p:cNvPr>
          <p:cNvSpPr/>
          <p:nvPr/>
        </p:nvSpPr>
        <p:spPr>
          <a:xfrm>
            <a:off x="0" y="-14664"/>
            <a:ext cx="12185720" cy="6872664"/>
          </a:xfrm>
          <a:prstGeom prst="rect">
            <a:avLst/>
          </a:prstGeom>
          <a:solidFill>
            <a:srgbClr val="FFCCFF">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正方形/長方形 2">
            <a:extLst>
              <a:ext uri="{FF2B5EF4-FFF2-40B4-BE49-F238E27FC236}">
                <a16:creationId xmlns:a16="http://schemas.microsoft.com/office/drawing/2014/main" id="{D39E8756-7184-D68D-4A79-E01578312B17}"/>
              </a:ext>
            </a:extLst>
          </p:cNvPr>
          <p:cNvSpPr/>
          <p:nvPr/>
        </p:nvSpPr>
        <p:spPr>
          <a:xfrm>
            <a:off x="0" y="-5428"/>
            <a:ext cx="12197561" cy="537884"/>
          </a:xfrm>
          <a:prstGeom prst="rect">
            <a:avLst/>
          </a:prstGeom>
          <a:solidFill>
            <a:srgbClr val="FF66C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96;p2">
            <a:extLst>
              <a:ext uri="{FF2B5EF4-FFF2-40B4-BE49-F238E27FC236}">
                <a16:creationId xmlns:a16="http://schemas.microsoft.com/office/drawing/2014/main" id="{EEE5AF9A-BBF8-50A7-4F4F-46F29AD430FB}"/>
              </a:ext>
            </a:extLst>
          </p:cNvPr>
          <p:cNvSpPr txBox="1"/>
          <p:nvPr/>
        </p:nvSpPr>
        <p:spPr>
          <a:xfrm>
            <a:off x="0" y="94078"/>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38</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回協賛メニュー</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47" name="Google Shape;346;p11">
            <a:extLst>
              <a:ext uri="{FF2B5EF4-FFF2-40B4-BE49-F238E27FC236}">
                <a16:creationId xmlns:a16="http://schemas.microsoft.com/office/drawing/2014/main" id="{8CC0506B-A4C5-4995-1ECF-825CED2E144C}"/>
              </a:ext>
            </a:extLst>
          </p:cNvPr>
          <p:cNvSpPr txBox="1"/>
          <p:nvPr/>
        </p:nvSpPr>
        <p:spPr>
          <a:xfrm>
            <a:off x="2068285" y="555759"/>
            <a:ext cx="805542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メイリオ" panose="020B0604030504040204" pitchFamily="50" charset="-128"/>
                <a:ea typeface="メイリオ" panose="020B0604030504040204" pitchFamily="50" charset="-128"/>
                <a:cs typeface="M PLUS 1 ExtraBold"/>
                <a:sym typeface="M PLUS 1 ExtraBold"/>
              </a:rPr>
              <a:t>下記4つのプランをベースとして、クライアント様のご要望に応じたカスタマイズ提案が可能。</a:t>
            </a:r>
            <a:endParaRPr sz="1400" b="1" i="0" u="none" strike="noStrike" cap="none" dirty="0">
              <a:solidFill>
                <a:schemeClr val="dk1"/>
              </a:solidFill>
              <a:latin typeface="メイリオ" panose="020B0604030504040204" pitchFamily="50" charset="-128"/>
              <a:ea typeface="メイリオ" panose="020B0604030504040204" pitchFamily="50" charset="-128"/>
              <a:cs typeface="M PLUS 1 ExtraBold"/>
              <a:sym typeface="M PLUS 1 ExtraBold"/>
            </a:endParaRPr>
          </a:p>
        </p:txBody>
      </p:sp>
      <p:graphicFrame>
        <p:nvGraphicFramePr>
          <p:cNvPr id="49" name="Google Shape;348;p11">
            <a:extLst>
              <a:ext uri="{FF2B5EF4-FFF2-40B4-BE49-F238E27FC236}">
                <a16:creationId xmlns:a16="http://schemas.microsoft.com/office/drawing/2014/main" id="{8656B558-FE3C-2A8D-5687-9C98B9CD6BC6}"/>
              </a:ext>
            </a:extLst>
          </p:cNvPr>
          <p:cNvGraphicFramePr/>
          <p:nvPr>
            <p:extLst>
              <p:ext uri="{D42A27DB-BD31-4B8C-83A1-F6EECF244321}">
                <p14:modId xmlns:p14="http://schemas.microsoft.com/office/powerpoint/2010/main" val="1859045424"/>
              </p:ext>
            </p:extLst>
          </p:nvPr>
        </p:nvGraphicFramePr>
        <p:xfrm>
          <a:off x="139806" y="1005944"/>
          <a:ext cx="11640861" cy="4258265"/>
        </p:xfrm>
        <a:graphic>
          <a:graphicData uri="http://schemas.openxmlformats.org/drawingml/2006/table">
            <a:tbl>
              <a:tblPr>
                <a:noFill/>
              </a:tblPr>
              <a:tblGrid>
                <a:gridCol w="930878">
                  <a:extLst>
                    <a:ext uri="{9D8B030D-6E8A-4147-A177-3AD203B41FA5}">
                      <a16:colId xmlns:a16="http://schemas.microsoft.com/office/drawing/2014/main" val="20000"/>
                    </a:ext>
                  </a:extLst>
                </a:gridCol>
                <a:gridCol w="951663">
                  <a:extLst>
                    <a:ext uri="{9D8B030D-6E8A-4147-A177-3AD203B41FA5}">
                      <a16:colId xmlns:a16="http://schemas.microsoft.com/office/drawing/2014/main" val="20001"/>
                    </a:ext>
                  </a:extLst>
                </a:gridCol>
                <a:gridCol w="1957586">
                  <a:extLst>
                    <a:ext uri="{9D8B030D-6E8A-4147-A177-3AD203B41FA5}">
                      <a16:colId xmlns:a16="http://schemas.microsoft.com/office/drawing/2014/main" val="20002"/>
                    </a:ext>
                  </a:extLst>
                </a:gridCol>
                <a:gridCol w="1104737">
                  <a:extLst>
                    <a:ext uri="{9D8B030D-6E8A-4147-A177-3AD203B41FA5}">
                      <a16:colId xmlns:a16="http://schemas.microsoft.com/office/drawing/2014/main" val="20003"/>
                    </a:ext>
                  </a:extLst>
                </a:gridCol>
                <a:gridCol w="1020537">
                  <a:extLst>
                    <a:ext uri="{9D8B030D-6E8A-4147-A177-3AD203B41FA5}">
                      <a16:colId xmlns:a16="http://schemas.microsoft.com/office/drawing/2014/main" val="20004"/>
                    </a:ext>
                  </a:extLst>
                </a:gridCol>
                <a:gridCol w="1076213">
                  <a:extLst>
                    <a:ext uri="{9D8B030D-6E8A-4147-A177-3AD203B41FA5}">
                      <a16:colId xmlns:a16="http://schemas.microsoft.com/office/drawing/2014/main" val="20005"/>
                    </a:ext>
                  </a:extLst>
                </a:gridCol>
                <a:gridCol w="1161072">
                  <a:extLst>
                    <a:ext uri="{9D8B030D-6E8A-4147-A177-3AD203B41FA5}">
                      <a16:colId xmlns:a16="http://schemas.microsoft.com/office/drawing/2014/main" val="20006"/>
                    </a:ext>
                  </a:extLst>
                </a:gridCol>
                <a:gridCol w="1161072">
                  <a:extLst>
                    <a:ext uri="{9D8B030D-6E8A-4147-A177-3AD203B41FA5}">
                      <a16:colId xmlns:a16="http://schemas.microsoft.com/office/drawing/2014/main" val="20007"/>
                    </a:ext>
                  </a:extLst>
                </a:gridCol>
                <a:gridCol w="1206195">
                  <a:extLst>
                    <a:ext uri="{9D8B030D-6E8A-4147-A177-3AD203B41FA5}">
                      <a16:colId xmlns:a16="http://schemas.microsoft.com/office/drawing/2014/main" val="20009"/>
                    </a:ext>
                  </a:extLst>
                </a:gridCol>
                <a:gridCol w="1070908">
                  <a:extLst>
                    <a:ext uri="{9D8B030D-6E8A-4147-A177-3AD203B41FA5}">
                      <a16:colId xmlns:a16="http://schemas.microsoft.com/office/drawing/2014/main" val="20010"/>
                    </a:ext>
                  </a:extLst>
                </a:gridCol>
              </a:tblGrid>
              <a:tr h="33828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メイリオ" panose="020B0604030504040204" pitchFamily="50" charset="-128"/>
                        <a:ea typeface="メイリオ" panose="020B0604030504040204" pitchFamily="50" charset="-128"/>
                        <a:cs typeface="Arial"/>
                        <a:sym typeface="Arial"/>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メイリオ" panose="020B0604030504040204" pitchFamily="50" charset="-128"/>
                        <a:ea typeface="メイリオ" panose="020B0604030504040204" pitchFamily="50" charset="-128"/>
                        <a:cs typeface="Arial"/>
                        <a:sym typeface="Arial"/>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本誌または</a:t>
                      </a:r>
                      <a:r>
                        <a:rPr lang="en-US" alt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SNS</a:t>
                      </a: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動画</a:t>
                      </a:r>
                      <a:endParaRPr sz="1000" b="1" u="none" strike="noStrike" cap="none" dirty="0">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hMerge="1">
                  <a:txBody>
                    <a:bodyPr/>
                    <a:lstStyle/>
                    <a:p>
                      <a:endParaRPr lang="ja-JP"/>
                    </a:p>
                  </a:txBody>
                  <a:tcPr/>
                </a:tc>
                <a:tc gridSpan="4">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　　　　　　　　　　　　　　　</a:t>
                      </a: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コンテスト本番</a:t>
                      </a:r>
                      <a:endParaRPr sz="1000" b="1" u="none" strike="noStrike" cap="none" dirty="0">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12700" cap="flat" cmpd="sng" algn="ctr">
                      <a:solidFill>
                        <a:schemeClr val="tx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solidFill>
                      <a:prstDash val="solid"/>
                      <a:round/>
                      <a:headEnd type="none" w="sm" len="sm"/>
                      <a:tailEnd type="none" w="sm" len="sm"/>
                    </a:lnB>
                    <a:solidFill>
                      <a:srgbClr val="FFCCFF"/>
                    </a:solidFill>
                  </a:tcPr>
                </a:tc>
                <a:tc hMerge="1">
                  <a:txBody>
                    <a:bodyPr/>
                    <a:lstStyle/>
                    <a:p>
                      <a:endParaRPr lang="ja-JP"/>
                    </a:p>
                  </a:txBody>
                  <a:tcPr/>
                </a:tc>
                <a:tc hMerge="1">
                  <a:txBody>
                    <a:bodyPr/>
                    <a:lstStyle/>
                    <a:p>
                      <a:endParaRPr lang="ja-JP"/>
                    </a:p>
                  </a:txBody>
                  <a:tcPr/>
                </a:tc>
                <a:tc hMerge="1">
                  <a:txBody>
                    <a:bodyPr/>
                    <a:lstStyle/>
                    <a:p>
                      <a:endParaRPr lang="ja-JP"/>
                    </a:p>
                  </a:txBody>
                  <a:tcPr/>
                </a:tc>
                <a:tc gridSpan="2">
                  <a:txBody>
                    <a:bodyPr/>
                    <a:lstStyle/>
                    <a:p>
                      <a:pPr marL="0" marR="0" lvl="0" indent="0" algn="ctr" rtl="0">
                        <a:lnSpc>
                          <a:spcPct val="100000"/>
                        </a:lnSpc>
                        <a:spcBef>
                          <a:spcPts val="0"/>
                        </a:spcBef>
                        <a:spcAft>
                          <a:spcPts val="0"/>
                        </a:spcAft>
                        <a:buClr>
                          <a:srgbClr val="000000"/>
                        </a:buClr>
                        <a:buSzPts val="1100"/>
                        <a:buFont typeface="Arial"/>
                        <a:buNone/>
                      </a:pPr>
                      <a:endParaRPr sz="1000" b="1" u="none" strike="noStrike" cap="none" dirty="0">
                        <a:latin typeface="メイリオ" panose="020B0604030504040204" pitchFamily="50" charset="-128"/>
                        <a:ea typeface="メイリオ" panose="020B0604030504040204" pitchFamily="50" charset="-128"/>
                      </a:endParaRPr>
                    </a:p>
                  </a:txBody>
                  <a:tcPr marL="7575" marR="7575" marT="7575" marB="0" anchor="ctr">
                    <a:lnL w="9525" cap="flat" cmpd="sng" algn="ctr">
                      <a:solidFill>
                        <a:srgbClr val="000000">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sm" len="sm"/>
                      <a:tailEnd type="none" w="sm" len="sm"/>
                    </a:lnB>
                    <a:solidFill>
                      <a:srgbClr val="FFCCFF"/>
                    </a:solidFill>
                  </a:tcPr>
                </a:tc>
                <a:tc hMerge="1">
                  <a:txBody>
                    <a:bodyPr/>
                    <a:lstStyle/>
                    <a:p>
                      <a:endParaRPr lang="ja-JP"/>
                    </a:p>
                  </a:txBody>
                  <a:tcPr/>
                </a:tc>
                <a:extLst>
                  <a:ext uri="{0D108BD9-81ED-4DB2-BD59-A6C34878D82A}">
                    <a16:rowId xmlns:a16="http://schemas.microsoft.com/office/drawing/2014/main" val="10000"/>
                  </a:ext>
                </a:extLst>
              </a:tr>
              <a:tr h="786694">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協賛プラン</a:t>
                      </a:r>
                      <a:endParaRPr sz="1000" b="1" u="none" strike="noStrike" cap="none" dirty="0">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協賛金</a:t>
                      </a:r>
                      <a:b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b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（税別）</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露出媒体</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（本誌または動画）</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※1</a:t>
                      </a:r>
                      <a:endParaRPr sz="1000" b="1" dirty="0">
                        <a:latin typeface="メイリオ" panose="020B0604030504040204" pitchFamily="50" charset="-128"/>
                        <a:ea typeface="メイリオ" panose="020B0604030504040204"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ﾊﾟﾌﾞﾘｼﾃｨ</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掲載枠</a:t>
                      </a:r>
                      <a:b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b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(本誌：7月売～</a:t>
                      </a:r>
                      <a:b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b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12月売号まで)</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協賛社</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特別賞</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※2</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12700" cap="flat" cmpd="sng" algn="ctr">
                      <a:solidFill>
                        <a:schemeClr val="tx1"/>
                      </a:solidFill>
                      <a:prstDash val="solid"/>
                      <a:round/>
                      <a:headEnd type="none" w="med" len="med"/>
                      <a:tailEnd type="none" w="med" len="med"/>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MCによる</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商品紹介</a:t>
                      </a:r>
                      <a:endParaRPr sz="1000" b="1" u="none" strike="noStrike" cap="none" dirty="0">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コンテスト当日</a:t>
                      </a:r>
                      <a:b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b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CM放映</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※3</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会場内</a:t>
                      </a:r>
                      <a:endParaRPr lang="en-US" alt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ロゴ掲載</a:t>
                      </a:r>
                      <a:b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b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※4</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JUNON公式</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サイト ロゴ掲載</a:t>
                      </a:r>
                      <a:endParaRPr sz="1000" b="1" u="none" strike="noStrike" cap="none" dirty="0">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来場者</a:t>
                      </a:r>
                      <a:b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b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サンプリング</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（最大</a:t>
                      </a:r>
                      <a:r>
                        <a:rPr lang="en-US" alt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5</a:t>
                      </a: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rPr>
                        <a:t>00名）</a:t>
                      </a:r>
                      <a:endParaRPr sz="1000" b="1"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extLst>
                  <a:ext uri="{0D108BD9-81ED-4DB2-BD59-A6C34878D82A}">
                    <a16:rowId xmlns:a16="http://schemas.microsoft.com/office/drawing/2014/main" val="10001"/>
                  </a:ext>
                </a:extLst>
              </a:tr>
              <a:tr h="791613">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プラチナ</a:t>
                      </a:r>
                      <a:endParaRPr sz="1000" b="1"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rPr>
                        <a:t>¥7,500,000</a:t>
                      </a:r>
                      <a:endParaRPr sz="100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中面5ページ</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または</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縦型動画3本（各30秒程度）</a:t>
                      </a:r>
                      <a:endParaRPr lang="en-US" alt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※二次使用込</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b="1"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12700" cap="flat" cmpd="sng" algn="ctr">
                      <a:solidFill>
                        <a:schemeClr val="tx1"/>
                      </a:solidFill>
                      <a:prstDash val="solid"/>
                      <a:round/>
                      <a:headEnd type="none" w="med" len="med"/>
                      <a:tailEnd type="none" w="med" len="med"/>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90秒</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878872">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ゴールド</a:t>
                      </a:r>
                      <a:endParaRPr sz="1000" b="1"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rPr>
                        <a:t>¥5,000,000</a:t>
                      </a:r>
                      <a:endParaRPr sz="100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中面5ページ</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または</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縦型動画3本</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（各30秒程度）</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b="1"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12700" cap="flat" cmpd="sng" algn="ctr">
                      <a:solidFill>
                        <a:schemeClr val="tx1"/>
                      </a:solidFill>
                      <a:prstDash val="solid"/>
                      <a:round/>
                      <a:headEnd type="none" w="med" len="med"/>
                      <a:tailEnd type="none" w="med" len="med"/>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60秒</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b="0" i="0" u="none" strike="noStrike" cap="none">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endParaRPr sz="1000" u="none" strike="noStrike" cap="none">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773679">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シルバー</a:t>
                      </a:r>
                      <a:endParaRPr sz="1000" b="1"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rPr>
                        <a:t>¥3,000,000</a:t>
                      </a:r>
                      <a:endParaRPr sz="100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中面3ページ</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または</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縦型動画1本</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（45秒程度）</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ー</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12700" cap="flat" cmpd="sng" algn="ctr">
                      <a:solidFill>
                        <a:schemeClr val="tx1"/>
                      </a:solidFill>
                      <a:prstDash val="solid"/>
                      <a:round/>
                      <a:headEnd type="none" w="med" len="med"/>
                      <a:tailEnd type="none" w="med" len="med"/>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30秒</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〇</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89125">
                <a:tc>
                  <a:txBody>
                    <a:bodyPr/>
                    <a:lstStyle/>
                    <a:p>
                      <a:pPr marL="0" marR="0" lvl="0" indent="0" algn="ctr" rtl="0">
                        <a:lnSpc>
                          <a:spcPct val="100000"/>
                        </a:lnSpc>
                        <a:spcBef>
                          <a:spcPts val="0"/>
                        </a:spcBef>
                        <a:spcAft>
                          <a:spcPts val="0"/>
                        </a:spcAft>
                        <a:buClr>
                          <a:srgbClr val="000000"/>
                        </a:buClr>
                        <a:buSzPts val="1100"/>
                        <a:buFont typeface="Arial"/>
                        <a:buNone/>
                      </a:pPr>
                      <a:r>
                        <a:rPr lang="ja-JP" sz="1000" b="1" u="none" strike="noStrike" cap="none" dirty="0">
                          <a:latin typeface="メイリオ" panose="020B0604030504040204" pitchFamily="50" charset="-128"/>
                          <a:ea typeface="メイリオ" panose="020B0604030504040204" pitchFamily="50" charset="-128"/>
                          <a:cs typeface="M PLUS 1 Light"/>
                          <a:sym typeface="M PLUS 1 Light"/>
                        </a:rPr>
                        <a:t>ブロンズ</a:t>
                      </a:r>
                      <a:endParaRPr sz="1000" b="1"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1"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rPr>
                        <a:t>￥1,800,000</a:t>
                      </a:r>
                      <a:endParaRPr sz="1000" b="1"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中面1ページ</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または</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縦型動画1本</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（30秒程度）</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000" u="none" strike="noStrike" cap="none" dirty="0">
                          <a:latin typeface="メイリオ" panose="020B0604030504040204" pitchFamily="50" charset="-128"/>
                          <a:ea typeface="メイリオ" panose="020B0604030504040204" pitchFamily="50" charset="-128"/>
                          <a:cs typeface="M PLUS 1 Light"/>
                          <a:sym typeface="M PLUS 1 Light"/>
                        </a:rPr>
                        <a:t>ー</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000" u="none" strike="noStrike" cap="none" dirty="0">
                          <a:latin typeface="メイリオ" panose="020B0604030504040204" pitchFamily="50" charset="-128"/>
                          <a:ea typeface="メイリオ" panose="020B0604030504040204" pitchFamily="50" charset="-128"/>
                          <a:cs typeface="M PLUS 1 Light"/>
                          <a:sym typeface="M PLUS 1 Light"/>
                        </a:rPr>
                        <a:t>ー</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12700" cap="flat" cmpd="sng" algn="ctr">
                      <a:solidFill>
                        <a:schemeClr val="tx1"/>
                      </a:solidFill>
                      <a:prstDash val="solid"/>
                      <a:round/>
                      <a:headEnd type="none" w="med" len="med"/>
                      <a:tailEnd type="none" w="med" len="med"/>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30秒</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u="none" strike="noStrike" cap="none" dirty="0">
                          <a:latin typeface="メイリオ" panose="020B0604030504040204" pitchFamily="50" charset="-128"/>
                          <a:ea typeface="メイリオ" panose="020B0604030504040204" pitchFamily="50" charset="-128"/>
                          <a:cs typeface="M PLUS 1 Light"/>
                          <a:sym typeface="M PLUS 1 Light"/>
                        </a:rPr>
                        <a:t>○</a:t>
                      </a:r>
                      <a:endParaRPr sz="1000" u="none" strike="noStrike" cap="none" dirty="0">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rPr>
                        <a:t>○</a:t>
                      </a:r>
                      <a:endParaRPr sz="10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txBody>
                  <a:tcPr marL="7575" marR="7575" marT="7575" marB="0" anchor="ctr">
                    <a:lnL w="9525" cap="flat" cmpd="sng">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000000"/>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0005"/>
                  </a:ext>
                </a:extLst>
              </a:tr>
            </a:tbl>
          </a:graphicData>
        </a:graphic>
      </p:graphicFrame>
      <p:sp>
        <p:nvSpPr>
          <p:cNvPr id="50" name="Google Shape;349;p11">
            <a:extLst>
              <a:ext uri="{FF2B5EF4-FFF2-40B4-BE49-F238E27FC236}">
                <a16:creationId xmlns:a16="http://schemas.microsoft.com/office/drawing/2014/main" id="{C0738E10-A359-EED2-5988-8272D681095C}"/>
              </a:ext>
            </a:extLst>
          </p:cNvPr>
          <p:cNvSpPr txBox="1"/>
          <p:nvPr/>
        </p:nvSpPr>
        <p:spPr>
          <a:xfrm>
            <a:off x="129530" y="5333968"/>
            <a:ext cx="11916383"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※1 露出媒体</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      </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：【本誌】決定タイミング～2025年3月売までの掲載。タイアップの場合、別途制作費が発生します。（1ページあたりの実費は￥300,000）</a:t>
            </a:r>
            <a:endParaRPr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　　　　　　　</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      </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【縦型動画】編集部公式TikTokおよびInstagramアカウントにて投稿。費用には広告配信費も含まれます。（想定平均再生回数：30,000回～）</a:t>
            </a:r>
            <a:endParaRPr sz="1400" b="0" i="0" u="none" strike="noStrike" cap="none" dirty="0">
              <a:solidFill>
                <a:srgbClr val="000000"/>
              </a:solidFill>
              <a:latin typeface="メイリオ" panose="020B0604030504040204" pitchFamily="50" charset="-128"/>
              <a:ea typeface="メイリオ" panose="020B0604030504040204" pitchFamily="50" charset="-128"/>
              <a:cs typeface="M PLUS 1 Light"/>
              <a:sym typeface="M PLUS 1 Light"/>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※2 協賛社特別賞：協賛社様に審査員として本選にご参加頂き、ファイナリストから１名を選出。202</a:t>
            </a:r>
            <a:r>
              <a:rPr lang="en-US" altLang="ja-JP" sz="1200" dirty="0">
                <a:solidFill>
                  <a:schemeClr val="dk1"/>
                </a:solidFill>
                <a:latin typeface="メイリオ" panose="020B0604030504040204" pitchFamily="50" charset="-128"/>
                <a:ea typeface="メイリオ" panose="020B0604030504040204" pitchFamily="50" charset="-128"/>
                <a:cs typeface="M PLUS 1 Light"/>
                <a:sym typeface="M PLUS 1 Light"/>
              </a:rPr>
              <a:t>6</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年11月まで</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JB</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を</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プロモーションに活用可能</a:t>
            </a:r>
            <a:endParaRPr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※3 CM放映　  </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  </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舞台上にて放映、SHOWROOMでも生配信</a:t>
            </a:r>
            <a:endParaRPr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※4 ロゴ掲載　　：取材用バックボード、ステージ、パンフレット</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JUNON</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rPr>
              <a:t>公式サイト</a:t>
            </a:r>
            <a:endPar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 PLUS 1 Light"/>
              <a:sym typeface="M PLUS 1 Light"/>
            </a:endParaRPr>
          </a:p>
          <a:p>
            <a:pPr marL="0" marR="0" lvl="0" indent="0" algn="l" rtl="0">
              <a:lnSpc>
                <a:spcPct val="100000"/>
              </a:lnSpc>
              <a:spcBef>
                <a:spcPts val="0"/>
              </a:spcBef>
              <a:spcAft>
                <a:spcPts val="0"/>
              </a:spcAft>
              <a:buClr>
                <a:srgbClr val="000000"/>
              </a:buClr>
              <a:buSzPts val="1200"/>
              <a:buFont typeface="Arial"/>
              <a:buNone/>
            </a:pPr>
            <a:endParaRPr lang="en-US" sz="1200" dirty="0">
              <a:solidFill>
                <a:schemeClr val="dk1"/>
              </a:solidFill>
              <a:latin typeface="メイリオ" panose="020B0604030504040204" pitchFamily="50" charset="-128"/>
              <a:ea typeface="メイリオ" panose="020B0604030504040204" pitchFamily="50" charset="-128"/>
              <a:cs typeface="M PLUS 1 Light"/>
              <a:sym typeface="M PLUS 1 Light"/>
            </a:endParaRPr>
          </a:p>
          <a:p>
            <a:pPr marL="0" marR="0" lvl="0" indent="0" algn="r" rtl="0">
              <a:lnSpc>
                <a:spcPct val="100000"/>
              </a:lnSpc>
              <a:spcBef>
                <a:spcPts val="0"/>
              </a:spcBef>
              <a:spcAft>
                <a:spcPts val="0"/>
              </a:spcAft>
              <a:buClr>
                <a:srgbClr val="000000"/>
              </a:buClr>
              <a:buSzPts val="1200"/>
              <a:buFont typeface="Arial"/>
              <a:buNone/>
            </a:pPr>
            <a:r>
              <a:rPr lang="ja-JP" altLang="en-US" sz="1200" b="1" i="0" u="sng" strike="noStrike" cap="none" dirty="0">
                <a:solidFill>
                  <a:schemeClr val="dk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rPr>
              <a:t>ステージコンテンツ協賛、ブース出展、キャンペーン施策などもご相談ください。</a:t>
            </a:r>
            <a:endParaRPr sz="1400" b="1" i="0" u="sng" strike="noStrike" cap="none"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Light"/>
              <a:sym typeface="M PLUS 1 Light"/>
            </a:endParaRPr>
          </a:p>
        </p:txBody>
      </p:sp>
      <p:sp>
        <p:nvSpPr>
          <p:cNvPr id="48" name="Google Shape;347;p11">
            <a:extLst>
              <a:ext uri="{FF2B5EF4-FFF2-40B4-BE49-F238E27FC236}">
                <a16:creationId xmlns:a16="http://schemas.microsoft.com/office/drawing/2014/main" id="{07EB8475-315B-FE79-839F-F0F63A785D59}"/>
              </a:ext>
            </a:extLst>
          </p:cNvPr>
          <p:cNvSpPr txBox="1"/>
          <p:nvPr/>
        </p:nvSpPr>
        <p:spPr>
          <a:xfrm>
            <a:off x="254351" y="2172585"/>
            <a:ext cx="702382" cy="261570"/>
          </a:xfrm>
          <a:prstGeom prst="rect">
            <a:avLst/>
          </a:prstGeom>
          <a:noFill/>
          <a:ln w="9525" cap="flat" cmpd="sng">
            <a:solidFill>
              <a:srgbClr val="FF83C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100"/>
              <a:buFont typeface="Arial"/>
              <a:buNone/>
            </a:pPr>
            <a:r>
              <a:rPr lang="ja-JP" sz="105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a:sym typeface="M PLUS 1"/>
              </a:rPr>
              <a:t>限定</a:t>
            </a:r>
            <a:r>
              <a:rPr lang="en-US" altLang="ja-JP" sz="105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a:sym typeface="M PLUS 1"/>
              </a:rPr>
              <a:t>1</a:t>
            </a:r>
            <a:r>
              <a:rPr lang="ja-JP" altLang="en-US" sz="105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a:sym typeface="M PLUS 1"/>
              </a:rPr>
              <a:t>社</a:t>
            </a:r>
            <a:endParaRPr sz="1050" b="1" i="0" u="sng"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 PLUS 1"/>
              <a:sym typeface="M PLUS 1"/>
            </a:endParaRPr>
          </a:p>
        </p:txBody>
      </p:sp>
      <p:sp>
        <p:nvSpPr>
          <p:cNvPr id="5" name="スライド番号プレースホルダー 4">
            <a:extLst>
              <a:ext uri="{FF2B5EF4-FFF2-40B4-BE49-F238E27FC236}">
                <a16:creationId xmlns:a16="http://schemas.microsoft.com/office/drawing/2014/main" id="{149B337C-A587-057C-6FFB-CB2A45B08A8A}"/>
              </a:ext>
            </a:extLst>
          </p:cNvPr>
          <p:cNvSpPr>
            <a:spLocks noGrp="1"/>
          </p:cNvSpPr>
          <p:nvPr>
            <p:ph type="sldNum" sz="quarter" idx="12"/>
          </p:nvPr>
        </p:nvSpPr>
        <p:spPr/>
        <p:txBody>
          <a:bodyPr/>
          <a:lstStyle/>
          <a:p>
            <a:fld id="{4C22509A-C899-46C9-9CE8-8B052445AE72}" type="slidenum">
              <a:rPr kumimoji="1" lang="ja-JP" altLang="en-US" smtClean="0"/>
              <a:t>14</a:t>
            </a:fld>
            <a:endParaRPr kumimoji="1" lang="ja-JP" altLang="en-US"/>
          </a:p>
        </p:txBody>
      </p:sp>
    </p:spTree>
    <p:extLst>
      <p:ext uri="{BB962C8B-B14F-4D97-AF65-F5344CB8AC3E}">
        <p14:creationId xmlns:p14="http://schemas.microsoft.com/office/powerpoint/2010/main" val="2546958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6717-A9B5-6868-3A95-338F2CCFEB29}"/>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154FF8EC-2E2E-C072-3343-2E18995BC63F}"/>
              </a:ext>
            </a:extLst>
          </p:cNvPr>
          <p:cNvSpPr/>
          <p:nvPr/>
        </p:nvSpPr>
        <p:spPr>
          <a:xfrm>
            <a:off x="0" y="-5428"/>
            <a:ext cx="12197561" cy="537884"/>
          </a:xfrm>
          <a:prstGeom prst="rect">
            <a:avLst/>
          </a:prstGeom>
          <a:solidFill>
            <a:srgbClr val="FF66C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96;p2">
            <a:extLst>
              <a:ext uri="{FF2B5EF4-FFF2-40B4-BE49-F238E27FC236}">
                <a16:creationId xmlns:a16="http://schemas.microsoft.com/office/drawing/2014/main" id="{C48CC3FC-0F81-73C9-F198-10DEA525383A}"/>
              </a:ext>
            </a:extLst>
          </p:cNvPr>
          <p:cNvSpPr txBox="1"/>
          <p:nvPr/>
        </p:nvSpPr>
        <p:spPr>
          <a:xfrm>
            <a:off x="0" y="102545"/>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38</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回協賛メニュー（プラチナ・ゴールド／協賛社特別賞・審査権付き）</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3" name="テキスト ボックス 2">
            <a:extLst>
              <a:ext uri="{FF2B5EF4-FFF2-40B4-BE49-F238E27FC236}">
                <a16:creationId xmlns:a16="http://schemas.microsoft.com/office/drawing/2014/main" id="{E8F619A1-A73F-B06C-9DAA-1128E2BE2EAA}"/>
              </a:ext>
            </a:extLst>
          </p:cNvPr>
          <p:cNvSpPr txBox="1"/>
          <p:nvPr/>
        </p:nvSpPr>
        <p:spPr>
          <a:xfrm>
            <a:off x="0" y="719824"/>
            <a:ext cx="7422204" cy="5355312"/>
          </a:xfrm>
          <a:prstGeom prst="rect">
            <a:avLst/>
          </a:prstGeom>
          <a:noFill/>
          <a:ln>
            <a:noFill/>
          </a:ln>
        </p:spPr>
        <p:txBody>
          <a:bodyPr wrap="square" rtlCol="0">
            <a:spAutoFit/>
          </a:bodyPr>
          <a:lstStyle/>
          <a:p>
            <a:r>
              <a:rPr lang="en-US" altLang="ja-JP"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a:t>
            </a:r>
            <a:r>
              <a:rPr lang="ja-JP" altLang="en-US"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プラチナ協賛　￥</a:t>
            </a:r>
            <a:r>
              <a:rPr lang="en-US" altLang="ja-JP"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7,500,000</a:t>
            </a:r>
            <a:r>
              <a:rPr lang="ja-JP" altLang="en-US"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（限定</a:t>
            </a:r>
            <a:r>
              <a:rPr lang="en-US" altLang="ja-JP"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1</a:t>
            </a:r>
            <a:r>
              <a:rPr lang="ja-JP" altLang="en-US"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社）</a:t>
            </a:r>
            <a:endParaRPr lang="en-US" altLang="ja-JP"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endParaRPr>
          </a:p>
          <a:p>
            <a:r>
              <a:rPr lang="en-US" altLang="ja-JP"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a:t>
            </a: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・本誌タイアップ計５</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P</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2026</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月売まで）</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　または　動画制作</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a:t>
            </a:r>
            <a:r>
              <a:rPr lang="en-US" altLang="ja-JP" sz="12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a:t>
            </a:r>
            <a:r>
              <a:rPr lang="ja-JP" altLang="en-US" sz="12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次使用込み</a:t>
            </a:r>
            <a:endParaRPr lang="en-US" altLang="ja-JP" sz="12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・本誌告知ページにてパブリシティ掲載（</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7</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12</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月売まで毎号）</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 TV</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にてロゴ掲出（</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2026</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月まで）</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コンテスト当日</a:t>
            </a:r>
            <a:endParaRPr lang="en-US" altLang="ja-JP"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・最終選考会審査員参加権（紹介・コメント・集合写真）</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・協賛社特別賞付与権</a:t>
            </a:r>
            <a:r>
              <a:rPr lang="ja-JP" altLang="en-US"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ja-JP" altLang="en-US" sz="1200" b="1" u="sng"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グランプリも指名可能</a:t>
            </a:r>
            <a:r>
              <a:rPr lang="ja-JP" altLang="en-US"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endParaRPr lang="en-US" altLang="ja-JP"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MC</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によるご紹介</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・大型モニター（＆</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SHOWROOM</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配信）にて</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CM</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放送</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・ロゴ掲出：ステージ、パンフレット、バックボード</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・来場者サンプリング</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500</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名</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・パンフレットロゴ掲出</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◆ゴールド協賛　￥</a:t>
            </a:r>
            <a:r>
              <a:rPr lang="en-US" altLang="ja-JP" sz="1400" b="1" u="sng"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a:rPr>
              <a:t>5,000,000</a:t>
            </a:r>
          </a:p>
          <a:p>
            <a:r>
              <a:rPr lang="en-US" altLang="ja-JP" sz="12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a:t>
            </a: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・本誌タイアップ計５</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P</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2026</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月売まで）</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　または　動画制作</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・本誌告知ページにてパブリシティ掲載（</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7</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12</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月売まで毎号）</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 TV</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にてロゴ掲出（</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2025</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2026</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年</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3</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月まで）</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コンテスト</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・最終選考会審査員参加権（紹介・コメント・集合写真）</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・協賛社特別賞付与権</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MC</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によるご紹介</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・大型モニター（＆</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SHOWROOM</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配信）にて</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CM</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放送</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・ロゴ掲出：ステージ、パンフレット、バックボード</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・来場者サンプリング</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500</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名</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sp>
        <p:nvSpPr>
          <p:cNvPr id="11" name="スライド番号プレースホルダー 10">
            <a:extLst>
              <a:ext uri="{FF2B5EF4-FFF2-40B4-BE49-F238E27FC236}">
                <a16:creationId xmlns:a16="http://schemas.microsoft.com/office/drawing/2014/main" id="{89F08605-77B5-83E4-7DC1-DCD0E1C5353D}"/>
              </a:ext>
            </a:extLst>
          </p:cNvPr>
          <p:cNvSpPr>
            <a:spLocks noGrp="1"/>
          </p:cNvSpPr>
          <p:nvPr>
            <p:ph type="sldNum" sz="quarter" idx="12"/>
          </p:nvPr>
        </p:nvSpPr>
        <p:spPr/>
        <p:txBody>
          <a:bodyPr/>
          <a:lstStyle/>
          <a:p>
            <a:fld id="{4C22509A-C899-46C9-9CE8-8B052445AE72}" type="slidenum">
              <a:rPr kumimoji="1" lang="ja-JP" altLang="en-US" smtClean="0"/>
              <a:t>15</a:t>
            </a:fld>
            <a:endParaRPr kumimoji="1" lang="ja-JP" altLang="en-US"/>
          </a:p>
        </p:txBody>
      </p:sp>
      <p:grpSp>
        <p:nvGrpSpPr>
          <p:cNvPr id="12" name="グループ化 11">
            <a:extLst>
              <a:ext uri="{FF2B5EF4-FFF2-40B4-BE49-F238E27FC236}">
                <a16:creationId xmlns:a16="http://schemas.microsoft.com/office/drawing/2014/main" id="{9AD58EE1-8F53-13FD-34D7-9683DE1CA02A}"/>
              </a:ext>
            </a:extLst>
          </p:cNvPr>
          <p:cNvGrpSpPr>
            <a:grpSpLocks noChangeAspect="1"/>
          </p:cNvGrpSpPr>
          <p:nvPr/>
        </p:nvGrpSpPr>
        <p:grpSpPr>
          <a:xfrm>
            <a:off x="6831343" y="813929"/>
            <a:ext cx="4935968" cy="5546231"/>
            <a:chOff x="6709423" y="793609"/>
            <a:chExt cx="5212794" cy="5857283"/>
          </a:xfrm>
        </p:grpSpPr>
        <p:pic>
          <p:nvPicPr>
            <p:cNvPr id="4" name="object 4">
              <a:extLst>
                <a:ext uri="{FF2B5EF4-FFF2-40B4-BE49-F238E27FC236}">
                  <a16:creationId xmlns:a16="http://schemas.microsoft.com/office/drawing/2014/main" id="{6CDD082E-8493-E87C-A305-69951FDE836F}"/>
                </a:ext>
              </a:extLst>
            </p:cNvPr>
            <p:cNvPicPr preferRelativeResize="0">
              <a:picLocks noChangeAspect="1"/>
            </p:cNvPicPr>
            <p:nvPr/>
          </p:nvPicPr>
          <p:blipFill>
            <a:blip r:embed="rId3" cstate="print"/>
            <a:stretch>
              <a:fillRect/>
            </a:stretch>
          </p:blipFill>
          <p:spPr>
            <a:xfrm>
              <a:off x="6709423" y="793609"/>
              <a:ext cx="2408950" cy="1590818"/>
            </a:xfrm>
            <a:prstGeom prst="rect">
              <a:avLst/>
            </a:prstGeom>
          </p:spPr>
        </p:pic>
        <p:pic>
          <p:nvPicPr>
            <p:cNvPr id="6" name="object 10">
              <a:extLst>
                <a:ext uri="{FF2B5EF4-FFF2-40B4-BE49-F238E27FC236}">
                  <a16:creationId xmlns:a16="http://schemas.microsoft.com/office/drawing/2014/main" id="{CB7914DF-27CD-45BC-F770-FA66417ECA19}"/>
                </a:ext>
              </a:extLst>
            </p:cNvPr>
            <p:cNvPicPr preferRelativeResize="0">
              <a:picLocks noChangeAspect="1"/>
            </p:cNvPicPr>
            <p:nvPr/>
          </p:nvPicPr>
          <p:blipFill>
            <a:blip r:embed="rId4" cstate="print"/>
            <a:stretch>
              <a:fillRect/>
            </a:stretch>
          </p:blipFill>
          <p:spPr>
            <a:xfrm>
              <a:off x="9251214" y="3045224"/>
              <a:ext cx="2671003" cy="1780627"/>
            </a:xfrm>
            <a:prstGeom prst="rect">
              <a:avLst/>
            </a:prstGeom>
          </p:spPr>
        </p:pic>
        <p:pic>
          <p:nvPicPr>
            <p:cNvPr id="7" name="object 9">
              <a:extLst>
                <a:ext uri="{FF2B5EF4-FFF2-40B4-BE49-F238E27FC236}">
                  <a16:creationId xmlns:a16="http://schemas.microsoft.com/office/drawing/2014/main" id="{D1B6F05E-62DA-6C5E-ED6B-B496A2114334}"/>
                </a:ext>
              </a:extLst>
            </p:cNvPr>
            <p:cNvPicPr preferRelativeResize="0">
              <a:picLocks noChangeAspect="1"/>
            </p:cNvPicPr>
            <p:nvPr/>
          </p:nvPicPr>
          <p:blipFill>
            <a:blip r:embed="rId5" cstate="print"/>
            <a:stretch>
              <a:fillRect/>
            </a:stretch>
          </p:blipFill>
          <p:spPr>
            <a:xfrm>
              <a:off x="6709423" y="2571795"/>
              <a:ext cx="2386285" cy="1590818"/>
            </a:xfrm>
            <a:prstGeom prst="rect">
              <a:avLst/>
            </a:prstGeom>
          </p:spPr>
        </p:pic>
        <p:pic>
          <p:nvPicPr>
            <p:cNvPr id="8" name="object 13">
              <a:extLst>
                <a:ext uri="{FF2B5EF4-FFF2-40B4-BE49-F238E27FC236}">
                  <a16:creationId xmlns:a16="http://schemas.microsoft.com/office/drawing/2014/main" id="{FB3EEC0B-8B6B-3B68-1AFD-0803AF8B1C0C}"/>
                </a:ext>
              </a:extLst>
            </p:cNvPr>
            <p:cNvPicPr preferRelativeResize="0">
              <a:picLocks noChangeAspect="1"/>
            </p:cNvPicPr>
            <p:nvPr/>
          </p:nvPicPr>
          <p:blipFill>
            <a:blip r:embed="rId6" cstate="print"/>
            <a:stretch>
              <a:fillRect/>
            </a:stretch>
          </p:blipFill>
          <p:spPr>
            <a:xfrm>
              <a:off x="6732091" y="4349981"/>
              <a:ext cx="2386282" cy="1590818"/>
            </a:xfrm>
            <a:prstGeom prst="rect">
              <a:avLst/>
            </a:prstGeom>
          </p:spPr>
        </p:pic>
        <p:pic>
          <p:nvPicPr>
            <p:cNvPr id="10" name="object 5">
              <a:extLst>
                <a:ext uri="{FF2B5EF4-FFF2-40B4-BE49-F238E27FC236}">
                  <a16:creationId xmlns:a16="http://schemas.microsoft.com/office/drawing/2014/main" id="{C36619BC-5A18-740F-CD77-32122D30E628}"/>
                </a:ext>
              </a:extLst>
            </p:cNvPr>
            <p:cNvPicPr/>
            <p:nvPr/>
          </p:nvPicPr>
          <p:blipFill>
            <a:blip r:embed="rId7" cstate="print"/>
            <a:stretch>
              <a:fillRect/>
            </a:stretch>
          </p:blipFill>
          <p:spPr>
            <a:xfrm>
              <a:off x="9251214" y="1052310"/>
              <a:ext cx="2671003" cy="1780627"/>
            </a:xfrm>
            <a:prstGeom prst="rect">
              <a:avLst/>
            </a:prstGeom>
          </p:spPr>
        </p:pic>
        <p:pic>
          <p:nvPicPr>
            <p:cNvPr id="9" name="Google Shape;361;p9" descr="\\192.168.11.3\share\各案件データ\JB2018\オフィシャル写真\DSC_4137.JPG">
              <a:extLst>
                <a:ext uri="{FF2B5EF4-FFF2-40B4-BE49-F238E27FC236}">
                  <a16:creationId xmlns:a16="http://schemas.microsoft.com/office/drawing/2014/main" id="{60BBE670-3414-F5F6-43B5-2DF70A4D54E4}"/>
                </a:ext>
              </a:extLst>
            </p:cNvPr>
            <p:cNvPicPr preferRelativeResize="0">
              <a:picLocks noChangeAspect="1"/>
            </p:cNvPicPr>
            <p:nvPr/>
          </p:nvPicPr>
          <p:blipFill rotWithShape="1">
            <a:blip r:embed="rId8">
              <a:alphaModFix/>
            </a:blip>
            <a:srcRect/>
            <a:stretch/>
          </p:blipFill>
          <p:spPr>
            <a:xfrm>
              <a:off x="9273629" y="4960488"/>
              <a:ext cx="2626171" cy="1690404"/>
            </a:xfrm>
            <a:prstGeom prst="rect">
              <a:avLst/>
            </a:prstGeom>
            <a:noFill/>
            <a:ln>
              <a:noFill/>
            </a:ln>
          </p:spPr>
        </p:pic>
      </p:grpSp>
    </p:spTree>
    <p:extLst>
      <p:ext uri="{BB962C8B-B14F-4D97-AF65-F5344CB8AC3E}">
        <p14:creationId xmlns:p14="http://schemas.microsoft.com/office/powerpoint/2010/main" val="1293959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9D4B-A882-3A47-D7B6-E893782E384E}"/>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9865B4ED-BEE0-986F-DB2C-680967C50DB5}"/>
              </a:ext>
            </a:extLst>
          </p:cNvPr>
          <p:cNvSpPr/>
          <p:nvPr/>
        </p:nvSpPr>
        <p:spPr>
          <a:xfrm>
            <a:off x="0" y="-5428"/>
            <a:ext cx="12197561" cy="537884"/>
          </a:xfrm>
          <a:prstGeom prst="rect">
            <a:avLst/>
          </a:prstGeom>
          <a:solidFill>
            <a:srgbClr val="FF66C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96;p2">
            <a:extLst>
              <a:ext uri="{FF2B5EF4-FFF2-40B4-BE49-F238E27FC236}">
                <a16:creationId xmlns:a16="http://schemas.microsoft.com/office/drawing/2014/main" id="{2F764847-AFE5-F216-9F9E-2C4F55260A27}"/>
              </a:ext>
            </a:extLst>
          </p:cNvPr>
          <p:cNvSpPr txBox="1"/>
          <p:nvPr/>
        </p:nvSpPr>
        <p:spPr>
          <a:xfrm>
            <a:off x="0" y="102545"/>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協賛メニューの露出</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11" name="スライド番号プレースホルダー 10">
            <a:extLst>
              <a:ext uri="{FF2B5EF4-FFF2-40B4-BE49-F238E27FC236}">
                <a16:creationId xmlns:a16="http://schemas.microsoft.com/office/drawing/2014/main" id="{5D6FBAC5-6844-12F2-4E8F-B8512ADF236B}"/>
              </a:ext>
            </a:extLst>
          </p:cNvPr>
          <p:cNvSpPr>
            <a:spLocks noGrp="1"/>
          </p:cNvSpPr>
          <p:nvPr>
            <p:ph type="sldNum" sz="quarter" idx="12"/>
          </p:nvPr>
        </p:nvSpPr>
        <p:spPr/>
        <p:txBody>
          <a:bodyPr/>
          <a:lstStyle/>
          <a:p>
            <a:fld id="{4C22509A-C899-46C9-9CE8-8B052445AE72}" type="slidenum">
              <a:rPr kumimoji="1" lang="ja-JP" altLang="en-US" smtClean="0"/>
              <a:t>16</a:t>
            </a:fld>
            <a:endParaRPr kumimoji="1" lang="ja-JP" altLang="en-US"/>
          </a:p>
        </p:txBody>
      </p:sp>
      <p:sp>
        <p:nvSpPr>
          <p:cNvPr id="36" name="テキスト ボックス 35">
            <a:extLst>
              <a:ext uri="{FF2B5EF4-FFF2-40B4-BE49-F238E27FC236}">
                <a16:creationId xmlns:a16="http://schemas.microsoft.com/office/drawing/2014/main" id="{A20B607F-9DE0-791A-1BDE-87EF62CAFBC6}"/>
              </a:ext>
            </a:extLst>
          </p:cNvPr>
          <p:cNvSpPr txBox="1"/>
          <p:nvPr/>
        </p:nvSpPr>
        <p:spPr>
          <a:xfrm>
            <a:off x="-1" y="719824"/>
            <a:ext cx="5583678" cy="3293209"/>
          </a:xfrm>
          <a:prstGeom prst="rect">
            <a:avLst/>
          </a:prstGeom>
          <a:noFill/>
          <a:ln>
            <a:noFill/>
          </a:ln>
        </p:spPr>
        <p:txBody>
          <a:bodyPr wrap="square" rtlCol="0">
            <a:spAutoFit/>
          </a:bodyPr>
          <a:lstStyle/>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本誌</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①コンテスト通過者紹介ページにてパブリシティ掲載</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7</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12</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月売まで各号）</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 TV</a:t>
            </a: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②</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TOP</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ページ：ロゴ掲出＆リンク先指定可能</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最終選考会当日（</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11</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月</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23</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日）</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③バックボード：ロゴ掲出</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④メインモニターにて</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CM</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放映／</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SHOWROOM</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同時配信</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⑤ステージ：ロゴ掲出</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⑥来場者サンプリング＆公式パンフロゴ掲出（</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2000</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部）</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a:p>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⑦</a:t>
            </a:r>
            <a:r>
              <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MC</a:t>
            </a:r>
            <a:r>
              <a:rPr lang="ja-JP" altLang="en-US"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紹介</a:t>
            </a:r>
            <a:endParaRPr lang="en-US" altLang="ja-JP" sz="16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sp>
        <p:nvSpPr>
          <p:cNvPr id="39" name="テキスト ボックス 38">
            <a:extLst>
              <a:ext uri="{FF2B5EF4-FFF2-40B4-BE49-F238E27FC236}">
                <a16:creationId xmlns:a16="http://schemas.microsoft.com/office/drawing/2014/main" id="{035A94F5-3B5B-C626-D14A-738FFCB7B88B}"/>
              </a:ext>
            </a:extLst>
          </p:cNvPr>
          <p:cNvSpPr txBox="1"/>
          <p:nvPr/>
        </p:nvSpPr>
        <p:spPr>
          <a:xfrm>
            <a:off x="5977646" y="605159"/>
            <a:ext cx="3116095" cy="276999"/>
          </a:xfrm>
          <a:prstGeom prst="rect">
            <a:avLst/>
          </a:prstGeom>
          <a:noFill/>
          <a:ln>
            <a:noFill/>
          </a:ln>
        </p:spPr>
        <p:txBody>
          <a:bodyPr wrap="square" rtlCol="0">
            <a:spAutoFit/>
          </a:bodyPr>
          <a:lstStyle/>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①本誌パブリシティ</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grpSp>
        <p:nvGrpSpPr>
          <p:cNvPr id="41" name="グループ化 40">
            <a:extLst>
              <a:ext uri="{FF2B5EF4-FFF2-40B4-BE49-F238E27FC236}">
                <a16:creationId xmlns:a16="http://schemas.microsoft.com/office/drawing/2014/main" id="{0A4C12F8-3990-5209-FBD4-E29989EA1224}"/>
              </a:ext>
            </a:extLst>
          </p:cNvPr>
          <p:cNvGrpSpPr/>
          <p:nvPr/>
        </p:nvGrpSpPr>
        <p:grpSpPr>
          <a:xfrm>
            <a:off x="6095999" y="882158"/>
            <a:ext cx="3869151" cy="2444702"/>
            <a:chOff x="6095999" y="882158"/>
            <a:chExt cx="3869151" cy="2444702"/>
          </a:xfrm>
        </p:grpSpPr>
        <p:pic>
          <p:nvPicPr>
            <p:cNvPr id="38" name="図 37">
              <a:extLst>
                <a:ext uri="{FF2B5EF4-FFF2-40B4-BE49-F238E27FC236}">
                  <a16:creationId xmlns:a16="http://schemas.microsoft.com/office/drawing/2014/main" id="{39AE6DEC-2C3A-1993-1C29-BE9072364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882158"/>
              <a:ext cx="3869151" cy="2444702"/>
            </a:xfrm>
            <a:prstGeom prst="rect">
              <a:avLst/>
            </a:prstGeom>
          </p:spPr>
        </p:pic>
        <p:sp>
          <p:nvSpPr>
            <p:cNvPr id="40" name="正方形/長方形 39">
              <a:extLst>
                <a:ext uri="{FF2B5EF4-FFF2-40B4-BE49-F238E27FC236}">
                  <a16:creationId xmlns:a16="http://schemas.microsoft.com/office/drawing/2014/main" id="{2D338773-B376-EB65-026B-0399047D94AA}"/>
                </a:ext>
              </a:extLst>
            </p:cNvPr>
            <p:cNvSpPr/>
            <p:nvPr/>
          </p:nvSpPr>
          <p:spPr>
            <a:xfrm>
              <a:off x="6141720" y="2827398"/>
              <a:ext cx="1813559" cy="447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図 42">
            <a:extLst>
              <a:ext uri="{FF2B5EF4-FFF2-40B4-BE49-F238E27FC236}">
                <a16:creationId xmlns:a16="http://schemas.microsoft.com/office/drawing/2014/main" id="{577CE40B-E6E0-D022-72F9-6C2E5717F87A}"/>
              </a:ext>
            </a:extLst>
          </p:cNvPr>
          <p:cNvPicPr>
            <a:picLocks noChangeAspect="1"/>
          </p:cNvPicPr>
          <p:nvPr/>
        </p:nvPicPr>
        <p:blipFill>
          <a:blip r:embed="rId4"/>
          <a:stretch>
            <a:fillRect/>
          </a:stretch>
        </p:blipFill>
        <p:spPr>
          <a:xfrm>
            <a:off x="10166798" y="882158"/>
            <a:ext cx="1634531" cy="2844967"/>
          </a:xfrm>
          <a:prstGeom prst="rect">
            <a:avLst/>
          </a:prstGeom>
        </p:spPr>
      </p:pic>
      <p:sp>
        <p:nvSpPr>
          <p:cNvPr id="44" name="正方形/長方形 43">
            <a:extLst>
              <a:ext uri="{FF2B5EF4-FFF2-40B4-BE49-F238E27FC236}">
                <a16:creationId xmlns:a16="http://schemas.microsoft.com/office/drawing/2014/main" id="{9A6554B1-3D0E-DA57-FAE4-B2AE1919EB9D}"/>
              </a:ext>
            </a:extLst>
          </p:cNvPr>
          <p:cNvSpPr/>
          <p:nvPr/>
        </p:nvSpPr>
        <p:spPr>
          <a:xfrm>
            <a:off x="10323662" y="3503388"/>
            <a:ext cx="1477667" cy="2237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8E4AF1C-9EE1-DA1B-40E6-CFC947D3D711}"/>
              </a:ext>
            </a:extLst>
          </p:cNvPr>
          <p:cNvSpPr txBox="1"/>
          <p:nvPr/>
        </p:nvSpPr>
        <p:spPr>
          <a:xfrm>
            <a:off x="10083503" y="642125"/>
            <a:ext cx="1969067" cy="276999"/>
          </a:xfrm>
          <a:prstGeom prst="rect">
            <a:avLst/>
          </a:prstGeom>
          <a:noFill/>
          <a:ln>
            <a:noFill/>
          </a:ln>
        </p:spPr>
        <p:txBody>
          <a:bodyPr wrap="square" rtlCol="0">
            <a:spAutoFit/>
          </a:bodyPr>
          <a:lstStyle/>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②</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JUNON TV</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 ロゴ</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pic>
        <p:nvPicPr>
          <p:cNvPr id="46" name="object 5">
            <a:extLst>
              <a:ext uri="{FF2B5EF4-FFF2-40B4-BE49-F238E27FC236}">
                <a16:creationId xmlns:a16="http://schemas.microsoft.com/office/drawing/2014/main" id="{81A4E246-87DA-7868-5A7D-22ED22E738AA}"/>
              </a:ext>
            </a:extLst>
          </p:cNvPr>
          <p:cNvPicPr/>
          <p:nvPr/>
        </p:nvPicPr>
        <p:blipFill>
          <a:blip r:embed="rId5" cstate="print"/>
          <a:stretch>
            <a:fillRect/>
          </a:stretch>
        </p:blipFill>
        <p:spPr>
          <a:xfrm>
            <a:off x="143898" y="4479755"/>
            <a:ext cx="2700020" cy="1799971"/>
          </a:xfrm>
          <a:prstGeom prst="rect">
            <a:avLst/>
          </a:prstGeom>
        </p:spPr>
      </p:pic>
      <p:sp>
        <p:nvSpPr>
          <p:cNvPr id="47" name="テキスト ボックス 46">
            <a:extLst>
              <a:ext uri="{FF2B5EF4-FFF2-40B4-BE49-F238E27FC236}">
                <a16:creationId xmlns:a16="http://schemas.microsoft.com/office/drawing/2014/main" id="{A760B62C-6BDA-E9C1-76FD-B8E04CF5C38E}"/>
              </a:ext>
            </a:extLst>
          </p:cNvPr>
          <p:cNvSpPr txBox="1"/>
          <p:nvPr/>
        </p:nvSpPr>
        <p:spPr>
          <a:xfrm>
            <a:off x="66311" y="4202756"/>
            <a:ext cx="2777608" cy="276999"/>
          </a:xfrm>
          <a:prstGeom prst="rect">
            <a:avLst/>
          </a:prstGeom>
          <a:noFill/>
          <a:ln>
            <a:noFill/>
          </a:ln>
        </p:spPr>
        <p:txBody>
          <a:bodyPr wrap="square" rtlCol="0">
            <a:spAutoFit/>
          </a:bodyPr>
          <a:lstStyle/>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③最終選考会：バックボード</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pic>
        <p:nvPicPr>
          <p:cNvPr id="48" name="object 3">
            <a:extLst>
              <a:ext uri="{FF2B5EF4-FFF2-40B4-BE49-F238E27FC236}">
                <a16:creationId xmlns:a16="http://schemas.microsoft.com/office/drawing/2014/main" id="{3759BFCC-525F-7CC2-93F0-F3C70AAEA480}"/>
              </a:ext>
            </a:extLst>
          </p:cNvPr>
          <p:cNvPicPr/>
          <p:nvPr/>
        </p:nvPicPr>
        <p:blipFill>
          <a:blip r:embed="rId6" cstate="print"/>
          <a:stretch>
            <a:fillRect/>
          </a:stretch>
        </p:blipFill>
        <p:spPr>
          <a:xfrm>
            <a:off x="3058594" y="4479755"/>
            <a:ext cx="2700019" cy="1799971"/>
          </a:xfrm>
          <a:prstGeom prst="rect">
            <a:avLst/>
          </a:prstGeom>
        </p:spPr>
      </p:pic>
      <p:sp>
        <p:nvSpPr>
          <p:cNvPr id="49" name="テキスト ボックス 48">
            <a:extLst>
              <a:ext uri="{FF2B5EF4-FFF2-40B4-BE49-F238E27FC236}">
                <a16:creationId xmlns:a16="http://schemas.microsoft.com/office/drawing/2014/main" id="{FE46DE08-0D92-F652-A029-AFDC2CD57A3D}"/>
              </a:ext>
            </a:extLst>
          </p:cNvPr>
          <p:cNvSpPr txBox="1"/>
          <p:nvPr/>
        </p:nvSpPr>
        <p:spPr>
          <a:xfrm>
            <a:off x="3077389" y="4212483"/>
            <a:ext cx="2777608" cy="276999"/>
          </a:xfrm>
          <a:prstGeom prst="rect">
            <a:avLst/>
          </a:prstGeom>
          <a:noFill/>
          <a:ln>
            <a:noFill/>
          </a:ln>
        </p:spPr>
        <p:txBody>
          <a:bodyPr wrap="square" rtlCol="0">
            <a:spAutoFit/>
          </a:bodyPr>
          <a:lstStyle/>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④最終選考会：</a:t>
            </a:r>
            <a:r>
              <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CM</a:t>
            </a:r>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放映</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pic>
        <p:nvPicPr>
          <p:cNvPr id="50" name="object 4">
            <a:extLst>
              <a:ext uri="{FF2B5EF4-FFF2-40B4-BE49-F238E27FC236}">
                <a16:creationId xmlns:a16="http://schemas.microsoft.com/office/drawing/2014/main" id="{7FAA30AE-8712-CEBE-3BBF-CDB4517FF7A5}"/>
              </a:ext>
            </a:extLst>
          </p:cNvPr>
          <p:cNvPicPr/>
          <p:nvPr/>
        </p:nvPicPr>
        <p:blipFill>
          <a:blip r:embed="rId7" cstate="print"/>
          <a:stretch>
            <a:fillRect/>
          </a:stretch>
        </p:blipFill>
        <p:spPr>
          <a:xfrm>
            <a:off x="6079951" y="4479754"/>
            <a:ext cx="2700020" cy="1799971"/>
          </a:xfrm>
          <a:prstGeom prst="rect">
            <a:avLst/>
          </a:prstGeom>
        </p:spPr>
      </p:pic>
      <p:sp>
        <p:nvSpPr>
          <p:cNvPr id="52" name="テキスト ボックス 51">
            <a:extLst>
              <a:ext uri="{FF2B5EF4-FFF2-40B4-BE49-F238E27FC236}">
                <a16:creationId xmlns:a16="http://schemas.microsoft.com/office/drawing/2014/main" id="{FE46DE08-0D92-F652-A029-AFDC2CD57A3D}"/>
              </a:ext>
            </a:extLst>
          </p:cNvPr>
          <p:cNvSpPr txBox="1"/>
          <p:nvPr/>
        </p:nvSpPr>
        <p:spPr>
          <a:xfrm>
            <a:off x="5936960" y="4212482"/>
            <a:ext cx="2777608" cy="276999"/>
          </a:xfrm>
          <a:prstGeom prst="rect">
            <a:avLst/>
          </a:prstGeom>
          <a:noFill/>
          <a:ln>
            <a:noFill/>
          </a:ln>
        </p:spPr>
        <p:txBody>
          <a:bodyPr wrap="square" rtlCol="0">
            <a:spAutoFit/>
          </a:bodyPr>
          <a:lstStyle/>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⑤最終選考会：ステージロゴ</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pic>
        <p:nvPicPr>
          <p:cNvPr id="53" name="object 13">
            <a:extLst>
              <a:ext uri="{FF2B5EF4-FFF2-40B4-BE49-F238E27FC236}">
                <a16:creationId xmlns:a16="http://schemas.microsoft.com/office/drawing/2014/main" id="{C11A3C24-B752-A087-DC7D-2F4880564B25}"/>
              </a:ext>
            </a:extLst>
          </p:cNvPr>
          <p:cNvPicPr preferRelativeResize="0">
            <a:picLocks noChangeAspect="1"/>
          </p:cNvPicPr>
          <p:nvPr/>
        </p:nvPicPr>
        <p:blipFill>
          <a:blip r:embed="rId8" cstate="print"/>
          <a:stretch>
            <a:fillRect/>
          </a:stretch>
        </p:blipFill>
        <p:spPr>
          <a:xfrm>
            <a:off x="9101309" y="4511417"/>
            <a:ext cx="2700020" cy="1799972"/>
          </a:xfrm>
          <a:prstGeom prst="rect">
            <a:avLst/>
          </a:prstGeom>
        </p:spPr>
      </p:pic>
      <p:sp>
        <p:nvSpPr>
          <p:cNvPr id="54" name="テキスト ボックス 53">
            <a:extLst>
              <a:ext uri="{FF2B5EF4-FFF2-40B4-BE49-F238E27FC236}">
                <a16:creationId xmlns:a16="http://schemas.microsoft.com/office/drawing/2014/main" id="{3EA02FAB-B13B-D861-0FB2-231AA6A81563}"/>
              </a:ext>
            </a:extLst>
          </p:cNvPr>
          <p:cNvSpPr txBox="1"/>
          <p:nvPr/>
        </p:nvSpPr>
        <p:spPr>
          <a:xfrm>
            <a:off x="8961951" y="4235795"/>
            <a:ext cx="2777608" cy="276999"/>
          </a:xfrm>
          <a:prstGeom prst="rect">
            <a:avLst/>
          </a:prstGeom>
          <a:noFill/>
          <a:ln>
            <a:noFill/>
          </a:ln>
        </p:spPr>
        <p:txBody>
          <a:bodyPr wrap="square" rtlCol="0">
            <a:spAutoFit/>
          </a:bodyPr>
          <a:lstStyle/>
          <a:p>
            <a:r>
              <a:rPr lang="ja-JP" altLang="en-US"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rPr>
              <a:t>⑥最終選考会：サンプリング</a:t>
            </a:r>
            <a:endParaRPr lang="en-US" altLang="ja-JP" sz="1200" dirty="0">
              <a:solidFill>
                <a:schemeClr val="tx1">
                  <a:lumMod val="85000"/>
                  <a:lumOff val="15000"/>
                </a:schemeClr>
              </a:solidFill>
              <a:latin typeface="メイリオ" panose="020B0604030504040204" pitchFamily="50" charset="-128"/>
              <a:ea typeface="メイリオ" panose="020B0604030504040204" pitchFamily="50" charset="-128"/>
              <a:cs typeface="メイリオ"/>
            </a:endParaRPr>
          </a:p>
        </p:txBody>
      </p:sp>
      <p:pic>
        <p:nvPicPr>
          <p:cNvPr id="55" name="Google Shape;350;p9">
            <a:extLst>
              <a:ext uri="{FF2B5EF4-FFF2-40B4-BE49-F238E27FC236}">
                <a16:creationId xmlns:a16="http://schemas.microsoft.com/office/drawing/2014/main" id="{AC90F499-53F5-FCC6-529D-C8FAE6C1D8C5}"/>
              </a:ext>
            </a:extLst>
          </p:cNvPr>
          <p:cNvPicPr preferRelativeResize="0"/>
          <p:nvPr/>
        </p:nvPicPr>
        <p:blipFill rotWithShape="1">
          <a:blip r:embed="rId9">
            <a:alphaModFix/>
          </a:blip>
          <a:srcRect/>
          <a:stretch/>
        </p:blipFill>
        <p:spPr>
          <a:xfrm>
            <a:off x="1577961" y="5636472"/>
            <a:ext cx="1343544" cy="1003407"/>
          </a:xfrm>
          <a:prstGeom prst="rect">
            <a:avLst/>
          </a:prstGeom>
          <a:noFill/>
          <a:ln w="19050">
            <a:solidFill>
              <a:schemeClr val="bg1"/>
            </a:solidFill>
          </a:ln>
        </p:spPr>
      </p:pic>
      <p:pic>
        <p:nvPicPr>
          <p:cNvPr id="56" name="object 7">
            <a:extLst>
              <a:ext uri="{FF2B5EF4-FFF2-40B4-BE49-F238E27FC236}">
                <a16:creationId xmlns:a16="http://schemas.microsoft.com/office/drawing/2014/main" id="{884F6B22-567C-E6E9-4B1A-6F9384B5052D}"/>
              </a:ext>
            </a:extLst>
          </p:cNvPr>
          <p:cNvPicPr preferRelativeResize="0">
            <a:picLocks noChangeAspect="1"/>
          </p:cNvPicPr>
          <p:nvPr/>
        </p:nvPicPr>
        <p:blipFill>
          <a:blip r:embed="rId10" cstate="print"/>
          <a:stretch>
            <a:fillRect/>
          </a:stretch>
        </p:blipFill>
        <p:spPr>
          <a:xfrm>
            <a:off x="11183360" y="5445221"/>
            <a:ext cx="802218" cy="1141790"/>
          </a:xfrm>
          <a:prstGeom prst="rect">
            <a:avLst/>
          </a:prstGeom>
          <a:ln w="19050">
            <a:solidFill>
              <a:schemeClr val="bg1"/>
            </a:solidFill>
          </a:ln>
        </p:spPr>
      </p:pic>
      <p:pic>
        <p:nvPicPr>
          <p:cNvPr id="57" name="Google Shape;358;p9">
            <a:extLst>
              <a:ext uri="{FF2B5EF4-FFF2-40B4-BE49-F238E27FC236}">
                <a16:creationId xmlns:a16="http://schemas.microsoft.com/office/drawing/2014/main" id="{230BA1B2-8025-294C-B3C6-2F288D24FC99}"/>
              </a:ext>
            </a:extLst>
          </p:cNvPr>
          <p:cNvPicPr preferRelativeResize="0">
            <a:picLocks noChangeAspect="1"/>
          </p:cNvPicPr>
          <p:nvPr/>
        </p:nvPicPr>
        <p:blipFill rotWithShape="1">
          <a:blip r:embed="rId11">
            <a:alphaModFix/>
          </a:blip>
          <a:srcRect/>
          <a:stretch/>
        </p:blipFill>
        <p:spPr>
          <a:xfrm>
            <a:off x="4552157" y="5832272"/>
            <a:ext cx="1343545" cy="894906"/>
          </a:xfrm>
          <a:prstGeom prst="rect">
            <a:avLst/>
          </a:prstGeom>
          <a:noFill/>
          <a:ln w="19050">
            <a:solidFill>
              <a:schemeClr val="bg1"/>
            </a:solidFill>
          </a:ln>
        </p:spPr>
      </p:pic>
      <p:sp>
        <p:nvSpPr>
          <p:cNvPr id="3" name="正方形/長方形 2">
            <a:extLst>
              <a:ext uri="{FF2B5EF4-FFF2-40B4-BE49-F238E27FC236}">
                <a16:creationId xmlns:a16="http://schemas.microsoft.com/office/drawing/2014/main" id="{30151DC7-FDE3-0281-D3C7-6EC7E4A3AFB2}"/>
              </a:ext>
            </a:extLst>
          </p:cNvPr>
          <p:cNvSpPr/>
          <p:nvPr/>
        </p:nvSpPr>
        <p:spPr>
          <a:xfrm>
            <a:off x="11167799" y="6475142"/>
            <a:ext cx="884771" cy="1647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9EA10DD-AD05-F881-2A37-7A2E14C688D1}"/>
              </a:ext>
            </a:extLst>
          </p:cNvPr>
          <p:cNvSpPr/>
          <p:nvPr/>
        </p:nvSpPr>
        <p:spPr>
          <a:xfrm>
            <a:off x="4048326" y="4964188"/>
            <a:ext cx="828474" cy="4810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449CCE0-BC79-C8FC-7FE5-D6C4254DC0BC}"/>
              </a:ext>
            </a:extLst>
          </p:cNvPr>
          <p:cNvSpPr/>
          <p:nvPr/>
        </p:nvSpPr>
        <p:spPr>
          <a:xfrm>
            <a:off x="6987575" y="4463645"/>
            <a:ext cx="884771" cy="16154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875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3D85-FDB5-D4D3-085C-B29071D1596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AB4824E-DACE-7F8C-11B3-8D81CD9DF5D4}"/>
              </a:ext>
            </a:extLst>
          </p:cNvPr>
          <p:cNvSpPr/>
          <p:nvPr/>
        </p:nvSpPr>
        <p:spPr>
          <a:xfrm>
            <a:off x="0" y="-5428"/>
            <a:ext cx="12191999" cy="537884"/>
          </a:xfrm>
          <a:prstGeom prst="rect">
            <a:avLst/>
          </a:prstGeom>
          <a:solidFill>
            <a:srgbClr val="FF66C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96;p2">
            <a:extLst>
              <a:ext uri="{FF2B5EF4-FFF2-40B4-BE49-F238E27FC236}">
                <a16:creationId xmlns:a16="http://schemas.microsoft.com/office/drawing/2014/main" id="{46468A91-0161-2BDE-BA78-80BC3FEF5EFF}"/>
              </a:ext>
            </a:extLst>
          </p:cNvPr>
          <p:cNvSpPr txBox="1"/>
          <p:nvPr/>
        </p:nvSpPr>
        <p:spPr>
          <a:xfrm>
            <a:off x="0" y="111781"/>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ご留意事項</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4" name="Google Shape;471;p15">
            <a:extLst>
              <a:ext uri="{FF2B5EF4-FFF2-40B4-BE49-F238E27FC236}">
                <a16:creationId xmlns:a16="http://schemas.microsoft.com/office/drawing/2014/main" id="{1B00974E-7951-3A5F-D061-B243D45A9B98}"/>
              </a:ext>
            </a:extLst>
          </p:cNvPr>
          <p:cNvSpPr/>
          <p:nvPr/>
        </p:nvSpPr>
        <p:spPr>
          <a:xfrm>
            <a:off x="0" y="5878664"/>
            <a:ext cx="12175446"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1800" b="1" i="0" u="none" strike="noStrike" cap="none" dirty="0">
                <a:solidFill>
                  <a:schemeClr val="dk1"/>
                </a:solidFill>
                <a:latin typeface="メイリオ" panose="020B0604030504040204" pitchFamily="50" charset="-128"/>
                <a:ea typeface="メイリオ" panose="020B0604030504040204" pitchFamily="50" charset="-128"/>
                <a:cs typeface="M PLUS 1"/>
                <a:sym typeface="M PLUS 1"/>
              </a:rPr>
              <a:t>【お問合せ先】　</a:t>
            </a:r>
            <a:endParaRPr sz="1800" b="1" i="0" u="none" strike="noStrike" cap="none" dirty="0">
              <a:solidFill>
                <a:schemeClr val="dk1"/>
              </a:solidFill>
              <a:latin typeface="メイリオ" panose="020B0604030504040204" pitchFamily="50" charset="-128"/>
              <a:ea typeface="メイリオ" panose="020B0604030504040204" pitchFamily="50" charset="-128"/>
              <a:cs typeface="M PLUS 1"/>
              <a:sym typeface="M PLUS 1"/>
            </a:endParaRPr>
          </a:p>
          <a:p>
            <a:pPr marL="0" marR="0" lvl="0" indent="0" algn="ctr" rtl="0">
              <a:lnSpc>
                <a:spcPct val="100000"/>
              </a:lnSpc>
              <a:spcBef>
                <a:spcPts val="0"/>
              </a:spcBef>
              <a:spcAft>
                <a:spcPts val="0"/>
              </a:spcAft>
              <a:buClr>
                <a:srgbClr val="000000"/>
              </a:buClr>
              <a:buSzPts val="2000"/>
              <a:buFont typeface="Arial"/>
              <a:buNone/>
            </a:pPr>
            <a:endParaRPr sz="1000" b="1"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（株）主婦と生活社　メディアビジネス部　　〒104-8357　東京都中央区京橋 3-5-7</a:t>
            </a:r>
            <a:endParaRPr sz="1200" b="0" i="0" u="sng" strike="noStrike" cap="none" dirty="0">
              <a:solidFill>
                <a:schemeClr val="accent2"/>
              </a:solidFill>
              <a:latin typeface="メイリオ" panose="020B0604030504040204" pitchFamily="50" charset="-128"/>
              <a:ea typeface="メイリオ" panose="020B0604030504040204" pitchFamily="50" charset="-128"/>
              <a:cs typeface="M PLUS 1 Medium"/>
              <a:sym typeface="M PLUS 1 Medium"/>
              <a:hlinkClick r:id="rId3">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200"/>
              <a:buFont typeface="Arial"/>
              <a:buNone/>
            </a:pPr>
            <a:r>
              <a:rPr lang="ja-JP" sz="1200" b="0" i="0" u="sng" strike="noStrike" cap="none" dirty="0">
                <a:solidFill>
                  <a:schemeClr val="accent2"/>
                </a:solidFill>
                <a:latin typeface="メイリオ" panose="020B0604030504040204" pitchFamily="50" charset="-128"/>
                <a:ea typeface="メイリオ" panose="020B0604030504040204" pitchFamily="50" charset="-128"/>
                <a:cs typeface="M PLUS 1 Medium"/>
                <a:sym typeface="M PLUS 1 Medium"/>
                <a:hlinkClick r:id="rId3">
                  <a:extLst>
                    <a:ext uri="{A12FA001-AC4F-418D-AE19-62706E023703}">
                      <ahyp:hlinkClr xmlns:ahyp="http://schemas.microsoft.com/office/drawing/2018/hyperlinkcolor" val="tx"/>
                    </a:ext>
                  </a:extLst>
                </a:hlinkClick>
              </a:rPr>
              <a:t>kokoku3@mb.shufu.co.jp</a:t>
            </a:r>
            <a:r>
              <a:rPr lang="ja-JP" sz="1200" b="0" i="0" u="none" strike="noStrike" cap="none" dirty="0">
                <a:solidFill>
                  <a:schemeClr val="accent2"/>
                </a:solidFill>
                <a:latin typeface="メイリオ" panose="020B0604030504040204" pitchFamily="50" charset="-128"/>
                <a:ea typeface="メイリオ" panose="020B0604030504040204" pitchFamily="50" charset="-128"/>
                <a:cs typeface="M PLUS 1 Medium"/>
                <a:sym typeface="M PLUS 1 Medium"/>
              </a:rPr>
              <a:t>　</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TEL：03-3563-5131</a:t>
            </a:r>
            <a:endParaRPr sz="1400" b="0" i="0" u="none" strike="noStrike" cap="none" dirty="0">
              <a:solidFill>
                <a:srgbClr val="000000"/>
              </a:solidFill>
              <a:latin typeface="メイリオ" panose="020B0604030504040204" pitchFamily="50" charset="-128"/>
              <a:ea typeface="メイリオ" panose="020B0604030504040204" pitchFamily="50" charset="-128"/>
              <a:cs typeface="M PLUS 1 Medium"/>
              <a:sym typeface="M PLUS 1 Medium"/>
            </a:endParaRPr>
          </a:p>
        </p:txBody>
      </p:sp>
      <p:sp>
        <p:nvSpPr>
          <p:cNvPr id="5" name="Google Shape;472;p15">
            <a:extLst>
              <a:ext uri="{FF2B5EF4-FFF2-40B4-BE49-F238E27FC236}">
                <a16:creationId xmlns:a16="http://schemas.microsoft.com/office/drawing/2014/main" id="{C0D3EF85-CCCF-4F94-104D-E061ACAE7E6F}"/>
              </a:ext>
            </a:extLst>
          </p:cNvPr>
          <p:cNvSpPr txBox="1"/>
          <p:nvPr/>
        </p:nvSpPr>
        <p:spPr>
          <a:xfrm>
            <a:off x="142851" y="930696"/>
            <a:ext cx="10787602" cy="4431983"/>
          </a:xfrm>
          <a:prstGeom prst="rect">
            <a:avLst/>
          </a:prstGeom>
          <a:noFill/>
          <a:ln>
            <a:noFill/>
          </a:ln>
        </p:spPr>
        <p:txBody>
          <a:bodyPr spcFirstLastPara="1" wrap="square" lIns="0" tIns="0" rIns="0" bIns="0" anchor="t" anchorCtr="0">
            <a:spAutoFit/>
          </a:bodyPr>
          <a:lstStyle/>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a:t>
            </a:r>
            <a:r>
              <a:rPr lang="ja-JP" sz="1600" b="1" i="0" u="sng" strike="noStrike" cap="none" dirty="0">
                <a:solidFill>
                  <a:srgbClr val="FF0000"/>
                </a:solidFill>
                <a:latin typeface="メイリオ" panose="020B0604030504040204" pitchFamily="50" charset="-128"/>
                <a:ea typeface="メイリオ" panose="020B0604030504040204" pitchFamily="50" charset="-128"/>
                <a:cs typeface="M PLUS 1 Medium"/>
                <a:sym typeface="M PLUS 1 Medium"/>
              </a:rPr>
              <a:t>競合排除はいたしません。</a:t>
            </a:r>
            <a:r>
              <a:rPr lang="ja-JP"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（先に決定している競合クライアントへ確認・打診をする場合がございます）</a:t>
            </a:r>
            <a:endParaRPr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・協賛社特別賞につきましては、</a:t>
            </a:r>
            <a:r>
              <a:rPr lang="ja-JP" sz="1600" b="1" i="0" u="none" strike="noStrike" cap="none" dirty="0">
                <a:solidFill>
                  <a:srgbClr val="FF0000"/>
                </a:solidFill>
                <a:latin typeface="メイリオ" panose="020B0604030504040204" pitchFamily="50" charset="-128"/>
                <a:ea typeface="メイリオ" panose="020B0604030504040204" pitchFamily="50" charset="-128"/>
                <a:cs typeface="M PLUS 1 Medium"/>
                <a:sym typeface="M PLUS 1 Medium"/>
              </a:rPr>
              <a:t>グランプリ以外からの選考</a:t>
            </a:r>
            <a:r>
              <a:rPr lang="ja-JP" altLang="en-US" sz="1600" b="1" dirty="0">
                <a:solidFill>
                  <a:srgbClr val="FF0000"/>
                </a:solidFill>
                <a:latin typeface="メイリオ" panose="020B0604030504040204" pitchFamily="50" charset="-128"/>
                <a:ea typeface="メイリオ" panose="020B0604030504040204" pitchFamily="50" charset="-128"/>
                <a:cs typeface="M PLUS 1 Medium"/>
                <a:sym typeface="M PLUS 1 Medium"/>
              </a:rPr>
              <a:t>（プラチナ協賛は可）</a:t>
            </a:r>
            <a:r>
              <a:rPr lang="ja-JP"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とさせていただきます。</a:t>
            </a:r>
            <a:endParaRPr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rPr>
              <a:t>・協賛社特別賞の希望者は2社まで重複可といたします。それ以上の重複は抽選になります。</a:t>
            </a:r>
            <a:endParaRPr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・協賛社特別賞につきましては、協賛金とは別途、</a:t>
            </a:r>
            <a:r>
              <a:rPr lang="ja-JP" altLang="en-US" sz="1600" b="0" i="0" u="none" strike="noStrike" cap="none" dirty="0">
                <a:latin typeface="メイリオ" panose="020B0604030504040204" pitchFamily="50" charset="-128"/>
                <a:ea typeface="メイリオ" panose="020B0604030504040204" pitchFamily="50" charset="-128"/>
                <a:cs typeface="M PLUS 1 Medium"/>
                <a:sym typeface="M PLUS 1 Medium"/>
              </a:rPr>
              <a:t>受賞者特典として</a:t>
            </a: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5万円相当の商品もしくは商品券のご</a:t>
            </a:r>
            <a:r>
              <a:rPr lang="ja-JP" altLang="en-US" sz="1600" b="0" i="0" u="none" strike="noStrike" cap="none" dirty="0">
                <a:latin typeface="メイリオ" panose="020B0604030504040204" pitchFamily="50" charset="-128"/>
                <a:ea typeface="メイリオ" panose="020B0604030504040204" pitchFamily="50" charset="-128"/>
                <a:cs typeface="M PLUS 1 Medium"/>
                <a:sym typeface="M PLUS 1 Medium"/>
              </a:rPr>
              <a:t>用意を</a:t>
            </a:r>
            <a:endParaRPr lang="en-US" altLang="ja-JP"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altLang="en-US" sz="1600" dirty="0">
                <a:latin typeface="メイリオ" panose="020B0604030504040204" pitchFamily="50" charset="-128"/>
                <a:ea typeface="メイリオ" panose="020B0604030504040204" pitchFamily="50" charset="-128"/>
                <a:cs typeface="M PLUS 1 Medium"/>
                <a:sym typeface="M PLUS 1 Medium"/>
              </a:rPr>
              <a:t>　</a:t>
            </a: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お願いいたします。</a:t>
            </a: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・協賛社様ステージに特別な演出が必要な場合、またはキャスティングの指定がある場合、別途出演料が生じます。</a:t>
            </a: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・ファイナリストの起用方法につきましては、営業担当者までお問い合わせください。</a:t>
            </a: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・協賛メニューに含まれる露出媒体への起用はファイナリストを想定しておりますが、</a:t>
            </a: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　スペシャルブッキングをご希望の場合は別途起用費のご負担をお願いいたします。</a:t>
            </a: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r>
              <a:rPr lang="ja-JP" sz="1600" b="0" i="0" u="none" strike="noStrike" cap="none" dirty="0">
                <a:latin typeface="メイリオ" panose="020B0604030504040204" pitchFamily="50" charset="-128"/>
                <a:ea typeface="メイリオ" panose="020B0604030504040204" pitchFamily="50" charset="-128"/>
                <a:cs typeface="M PLUS 1 Medium"/>
                <a:sym typeface="M PLUS 1 Medium"/>
              </a:rPr>
              <a:t>・会場放映CM素材および、掲出ポスターは各協賛社様による制作をお願いしております。</a:t>
            </a:r>
            <a:endParaRPr sz="1600" b="0" i="0" u="none" strike="noStrike" cap="none" dirty="0">
              <a:latin typeface="メイリオ" panose="020B0604030504040204" pitchFamily="50" charset="-128"/>
              <a:ea typeface="メイリオ" panose="020B0604030504040204" pitchFamily="50" charset="-128"/>
              <a:cs typeface="M PLUS 1 Medium"/>
              <a:sym typeface="M PLUS 1 Medium"/>
            </a:endParaRPr>
          </a:p>
          <a:p>
            <a:pPr marL="10256"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chemeClr val="dk1"/>
              </a:solidFill>
              <a:latin typeface="メイリオ" panose="020B0604030504040204" pitchFamily="50" charset="-128"/>
              <a:ea typeface="メイリオ" panose="020B0604030504040204" pitchFamily="50" charset="-128"/>
              <a:cs typeface="M PLUS 1 Medium"/>
              <a:sym typeface="M PLUS 1 Medium"/>
            </a:endParaRPr>
          </a:p>
        </p:txBody>
      </p:sp>
      <p:sp>
        <p:nvSpPr>
          <p:cNvPr id="9" name="スライド番号プレースホルダー 8">
            <a:extLst>
              <a:ext uri="{FF2B5EF4-FFF2-40B4-BE49-F238E27FC236}">
                <a16:creationId xmlns:a16="http://schemas.microsoft.com/office/drawing/2014/main" id="{97607222-7237-C7B9-22EA-06D714C950CC}"/>
              </a:ext>
            </a:extLst>
          </p:cNvPr>
          <p:cNvSpPr>
            <a:spLocks noGrp="1"/>
          </p:cNvSpPr>
          <p:nvPr>
            <p:ph type="sldNum" sz="quarter" idx="12"/>
          </p:nvPr>
        </p:nvSpPr>
        <p:spPr/>
        <p:txBody>
          <a:bodyPr/>
          <a:lstStyle/>
          <a:p>
            <a:fld id="{4C22509A-C899-46C9-9CE8-8B052445AE72}" type="slidenum">
              <a:rPr kumimoji="1" lang="ja-JP" altLang="en-US" smtClean="0"/>
              <a:t>17</a:t>
            </a:fld>
            <a:endParaRPr kumimoji="1" lang="ja-JP" altLang="en-US" dirty="0"/>
          </a:p>
        </p:txBody>
      </p:sp>
    </p:spTree>
    <p:extLst>
      <p:ext uri="{BB962C8B-B14F-4D97-AF65-F5344CB8AC3E}">
        <p14:creationId xmlns:p14="http://schemas.microsoft.com/office/powerpoint/2010/main" val="178741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5EABB-1B35-0344-765B-B50E6B651C5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63AD299-46B9-81DC-4C9D-3A73A07ED668}"/>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D2E1158C-C725-49E5-1345-E21D3703D0B9}"/>
              </a:ext>
            </a:extLst>
          </p:cNvPr>
          <p:cNvSpPr txBox="1"/>
          <p:nvPr/>
        </p:nvSpPr>
        <p:spPr>
          <a:xfrm>
            <a:off x="0" y="111781"/>
            <a:ext cx="10586718" cy="400069"/>
          </a:xfrm>
          <a:prstGeom prst="rect">
            <a:avLst/>
          </a:prstGeom>
          <a:noFill/>
          <a:ln>
            <a:noFill/>
          </a:ln>
        </p:spPr>
        <p:txBody>
          <a:bodyPr spcFirstLastPara="1" wrap="square" lIns="91425" tIns="45700" rIns="91425" bIns="45700" anchor="t" anchorCtr="0">
            <a:spAutoFit/>
          </a:bodyPr>
          <a:lstStyle/>
          <a:p>
            <a:pPr>
              <a:buClr>
                <a:srgbClr val="000000"/>
              </a:buClr>
              <a:buSzPts val="2800"/>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協賛事例：</a:t>
            </a:r>
            <a:r>
              <a:rPr lang="ja-JP" altLang="en-US" sz="2000" b="1" dirty="0">
                <a:latin typeface="メイリオ" panose="020B0604030504040204" pitchFamily="50" charset="-128"/>
                <a:ea typeface="メイリオ" panose="020B0604030504040204" pitchFamily="50" charset="-128"/>
                <a:cs typeface="メイリオ"/>
              </a:rPr>
              <a:t>協賛社賞のジュノンボーイを活用</a:t>
            </a:r>
            <a:endParaRPr lang="en-US" altLang="ja-JP" sz="2000" b="1" dirty="0">
              <a:latin typeface="メイリオ" panose="020B0604030504040204" pitchFamily="50" charset="-128"/>
              <a:ea typeface="メイリオ" panose="020B0604030504040204" pitchFamily="50" charset="-128"/>
              <a:cs typeface="メイリオ"/>
            </a:endParaRPr>
          </a:p>
        </p:txBody>
      </p:sp>
      <p:sp>
        <p:nvSpPr>
          <p:cNvPr id="8" name="スライド番号プレースホルダー 7">
            <a:extLst>
              <a:ext uri="{FF2B5EF4-FFF2-40B4-BE49-F238E27FC236}">
                <a16:creationId xmlns:a16="http://schemas.microsoft.com/office/drawing/2014/main" id="{64A5B2F1-2C35-64B5-5D40-0295CFA84363}"/>
              </a:ext>
            </a:extLst>
          </p:cNvPr>
          <p:cNvSpPr>
            <a:spLocks noGrp="1"/>
          </p:cNvSpPr>
          <p:nvPr>
            <p:ph type="sldNum" sz="quarter" idx="12"/>
          </p:nvPr>
        </p:nvSpPr>
        <p:spPr/>
        <p:txBody>
          <a:bodyPr/>
          <a:lstStyle/>
          <a:p>
            <a:fld id="{4C22509A-C899-46C9-9CE8-8B052445AE72}" type="slidenum">
              <a:rPr kumimoji="1" lang="ja-JP" altLang="en-US" smtClean="0"/>
              <a:t>18</a:t>
            </a:fld>
            <a:endParaRPr kumimoji="1" lang="ja-JP" altLang="en-US"/>
          </a:p>
        </p:txBody>
      </p:sp>
      <p:sp>
        <p:nvSpPr>
          <p:cNvPr id="5" name="テキスト ボックス 4">
            <a:extLst>
              <a:ext uri="{FF2B5EF4-FFF2-40B4-BE49-F238E27FC236}">
                <a16:creationId xmlns:a16="http://schemas.microsoft.com/office/drawing/2014/main" id="{AD3A1863-9833-51C7-439F-0D5319218A6B}"/>
              </a:ext>
            </a:extLst>
          </p:cNvPr>
          <p:cNvSpPr txBox="1"/>
          <p:nvPr/>
        </p:nvSpPr>
        <p:spPr>
          <a:xfrm>
            <a:off x="254495" y="2978921"/>
            <a:ext cx="5841505" cy="461665"/>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「明色美顔ボーイ賞」として</a:t>
            </a:r>
            <a:r>
              <a:rPr lang="en-US" altLang="ja-JP" sz="1200" dirty="0">
                <a:latin typeface="メイリオ" panose="020B0604030504040204" pitchFamily="50" charset="-128"/>
                <a:ea typeface="メイリオ" panose="020B0604030504040204" pitchFamily="50" charset="-128"/>
                <a:cs typeface="メイリオ"/>
              </a:rPr>
              <a:t>1</a:t>
            </a:r>
            <a:r>
              <a:rPr lang="ja-JP" altLang="en-US" sz="1200" dirty="0">
                <a:latin typeface="メイリオ" panose="020B0604030504040204" pitchFamily="50" charset="-128"/>
                <a:ea typeface="メイリオ" panose="020B0604030504040204" pitchFamily="50" charset="-128"/>
                <a:cs typeface="メイリオ"/>
              </a:rPr>
              <a:t>年を通して誌面や</a:t>
            </a:r>
            <a:r>
              <a:rPr lang="en-US" altLang="ja-JP" sz="1200" dirty="0">
                <a:latin typeface="メイリオ" panose="020B0604030504040204" pitchFamily="50" charset="-128"/>
                <a:ea typeface="メイリオ" panose="020B0604030504040204" pitchFamily="50" charset="-128"/>
                <a:cs typeface="メイリオ"/>
              </a:rPr>
              <a:t>SNS</a:t>
            </a:r>
            <a:r>
              <a:rPr lang="ja-JP" altLang="en-US" sz="1200" dirty="0">
                <a:latin typeface="メイリオ" panose="020B0604030504040204" pitchFamily="50" charset="-128"/>
                <a:ea typeface="メイリオ" panose="020B0604030504040204" pitchFamily="50" charset="-128"/>
                <a:cs typeface="メイリオ"/>
              </a:rPr>
              <a:t>でのプロモーションに起用。</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　</a:t>
            </a:r>
            <a:r>
              <a:rPr lang="en-US" altLang="ja-JP" sz="1000" dirty="0">
                <a:latin typeface="メイリオ" panose="020B0604030504040204" pitchFamily="50" charset="-128"/>
                <a:ea typeface="メイリオ" panose="020B0604030504040204" pitchFamily="50" charset="-128"/>
                <a:cs typeface="メイリオ"/>
                <a:hlinkClick r:id="rId3"/>
              </a:rPr>
              <a:t>https://prtimes.jp/main/html/rd/p/000000292.000028974.html</a:t>
            </a:r>
            <a:endParaRPr lang="ja-JP" altLang="en-US" sz="1600" dirty="0">
              <a:latin typeface="メイリオ" panose="020B0604030504040204" pitchFamily="50" charset="-128"/>
              <a:ea typeface="メイリオ" panose="020B0604030504040204" pitchFamily="50" charset="-128"/>
              <a:cs typeface="メイリオ"/>
            </a:endParaRPr>
          </a:p>
        </p:txBody>
      </p:sp>
      <p:pic>
        <p:nvPicPr>
          <p:cNvPr id="10" name="図 9">
            <a:extLst>
              <a:ext uri="{FF2B5EF4-FFF2-40B4-BE49-F238E27FC236}">
                <a16:creationId xmlns:a16="http://schemas.microsoft.com/office/drawing/2014/main" id="{694AFB3F-EC59-1481-916F-D815013ADB49}"/>
              </a:ext>
            </a:extLst>
          </p:cNvPr>
          <p:cNvPicPr>
            <a:picLocks noChangeAspect="1"/>
          </p:cNvPicPr>
          <p:nvPr/>
        </p:nvPicPr>
        <p:blipFill>
          <a:blip r:embed="rId4"/>
          <a:stretch>
            <a:fillRect/>
          </a:stretch>
        </p:blipFill>
        <p:spPr>
          <a:xfrm>
            <a:off x="468217" y="1455340"/>
            <a:ext cx="1214273" cy="385252"/>
          </a:xfrm>
          <a:prstGeom prst="rect">
            <a:avLst/>
          </a:prstGeom>
        </p:spPr>
      </p:pic>
      <p:pic>
        <p:nvPicPr>
          <p:cNvPr id="1031" name="Picture 7" descr="現在の「明色美顔水 薬用化粧水」">
            <a:extLst>
              <a:ext uri="{FF2B5EF4-FFF2-40B4-BE49-F238E27FC236}">
                <a16:creationId xmlns:a16="http://schemas.microsoft.com/office/drawing/2014/main" id="{829E9BAE-571C-BCE4-EC7E-A907387AE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67" y="1922251"/>
            <a:ext cx="948266" cy="1028869"/>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71C0CBCA-7CD7-EC88-7CEF-402F8BE7323B}"/>
              </a:ext>
            </a:extLst>
          </p:cNvPr>
          <p:cNvPicPr>
            <a:picLocks noChangeAspect="1"/>
          </p:cNvPicPr>
          <p:nvPr/>
        </p:nvPicPr>
        <p:blipFill>
          <a:blip r:embed="rId6"/>
          <a:stretch>
            <a:fillRect/>
          </a:stretch>
        </p:blipFill>
        <p:spPr>
          <a:xfrm>
            <a:off x="1799430" y="1459073"/>
            <a:ext cx="1342198" cy="1473390"/>
          </a:xfrm>
          <a:prstGeom prst="rect">
            <a:avLst/>
          </a:prstGeom>
        </p:spPr>
      </p:pic>
      <p:pic>
        <p:nvPicPr>
          <p:cNvPr id="14" name="図 13">
            <a:extLst>
              <a:ext uri="{FF2B5EF4-FFF2-40B4-BE49-F238E27FC236}">
                <a16:creationId xmlns:a16="http://schemas.microsoft.com/office/drawing/2014/main" id="{76C40296-E23B-39A4-B50A-E5D93D188B3A}"/>
              </a:ext>
            </a:extLst>
          </p:cNvPr>
          <p:cNvPicPr>
            <a:picLocks noChangeAspect="1"/>
          </p:cNvPicPr>
          <p:nvPr/>
        </p:nvPicPr>
        <p:blipFill>
          <a:blip r:embed="rId7"/>
          <a:stretch>
            <a:fillRect/>
          </a:stretch>
        </p:blipFill>
        <p:spPr>
          <a:xfrm>
            <a:off x="4505275" y="1467837"/>
            <a:ext cx="1146649" cy="1462020"/>
          </a:xfrm>
          <a:prstGeom prst="rect">
            <a:avLst/>
          </a:prstGeom>
        </p:spPr>
      </p:pic>
      <p:pic>
        <p:nvPicPr>
          <p:cNvPr id="16" name="図 15">
            <a:extLst>
              <a:ext uri="{FF2B5EF4-FFF2-40B4-BE49-F238E27FC236}">
                <a16:creationId xmlns:a16="http://schemas.microsoft.com/office/drawing/2014/main" id="{723683BD-72DC-453C-19B0-941057CC730F}"/>
              </a:ext>
            </a:extLst>
          </p:cNvPr>
          <p:cNvPicPr>
            <a:picLocks noChangeAspect="1"/>
          </p:cNvPicPr>
          <p:nvPr/>
        </p:nvPicPr>
        <p:blipFill>
          <a:blip r:embed="rId8"/>
          <a:stretch>
            <a:fillRect/>
          </a:stretch>
        </p:blipFill>
        <p:spPr>
          <a:xfrm>
            <a:off x="3260162" y="1459074"/>
            <a:ext cx="1154498" cy="1462020"/>
          </a:xfrm>
          <a:prstGeom prst="rect">
            <a:avLst/>
          </a:prstGeom>
        </p:spPr>
      </p:pic>
      <p:sp>
        <p:nvSpPr>
          <p:cNvPr id="17" name="テキスト ボックス 16">
            <a:extLst>
              <a:ext uri="{FF2B5EF4-FFF2-40B4-BE49-F238E27FC236}">
                <a16:creationId xmlns:a16="http://schemas.microsoft.com/office/drawing/2014/main" id="{4FC41064-85D9-F79B-CE9A-FA9E437776EE}"/>
              </a:ext>
            </a:extLst>
          </p:cNvPr>
          <p:cNvSpPr txBox="1"/>
          <p:nvPr/>
        </p:nvSpPr>
        <p:spPr>
          <a:xfrm>
            <a:off x="254495" y="110491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●明色化粧品様：美顔水（化粧品）</a:t>
            </a:r>
          </a:p>
        </p:txBody>
      </p:sp>
      <p:sp>
        <p:nvSpPr>
          <p:cNvPr id="18" name="テキスト ボックス 17">
            <a:extLst>
              <a:ext uri="{FF2B5EF4-FFF2-40B4-BE49-F238E27FC236}">
                <a16:creationId xmlns:a16="http://schemas.microsoft.com/office/drawing/2014/main" id="{51D3A493-78E7-A418-5272-9C070FB49AC4}"/>
              </a:ext>
            </a:extLst>
          </p:cNvPr>
          <p:cNvSpPr txBox="1"/>
          <p:nvPr/>
        </p:nvSpPr>
        <p:spPr>
          <a:xfrm>
            <a:off x="6134363" y="2997578"/>
            <a:ext cx="5841505" cy="461665"/>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協賛社ジュノンボーイをお店の</a:t>
            </a:r>
            <a:r>
              <a:rPr lang="en-US" altLang="ja-JP" sz="1200" dirty="0">
                <a:latin typeface="メイリオ" panose="020B0604030504040204" pitchFamily="50" charset="-128"/>
                <a:ea typeface="メイリオ" panose="020B0604030504040204" pitchFamily="50" charset="-128"/>
                <a:cs typeface="メイリオ"/>
              </a:rPr>
              <a:t>PV</a:t>
            </a:r>
            <a:r>
              <a:rPr lang="ja-JP" altLang="en-US" sz="1200" dirty="0">
                <a:latin typeface="メイリオ" panose="020B0604030504040204" pitchFamily="50" charset="-128"/>
                <a:ea typeface="メイリオ" panose="020B0604030504040204" pitchFamily="50" charset="-128"/>
                <a:cs typeface="メイリオ"/>
              </a:rPr>
              <a:t>に起用。業界のセミナーや就職説明会などで活用。</a:t>
            </a:r>
          </a:p>
        </p:txBody>
      </p:sp>
      <p:sp>
        <p:nvSpPr>
          <p:cNvPr id="24" name="テキスト ボックス 23">
            <a:extLst>
              <a:ext uri="{FF2B5EF4-FFF2-40B4-BE49-F238E27FC236}">
                <a16:creationId xmlns:a16="http://schemas.microsoft.com/office/drawing/2014/main" id="{53C2C04F-2E15-6039-14F2-D88076EE23C5}"/>
              </a:ext>
            </a:extLst>
          </p:cNvPr>
          <p:cNvSpPr txBox="1"/>
          <p:nvPr/>
        </p:nvSpPr>
        <p:spPr>
          <a:xfrm>
            <a:off x="6134363" y="1139655"/>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●グラーティアス様：</a:t>
            </a:r>
            <a:r>
              <a:rPr lang="en-US" altLang="ja-JP" sz="1200" dirty="0" err="1">
                <a:latin typeface="メイリオ" panose="020B0604030504040204" pitchFamily="50" charset="-128"/>
                <a:ea typeface="メイリオ" panose="020B0604030504040204" pitchFamily="50" charset="-128"/>
                <a:cs typeface="メイリオ"/>
              </a:rPr>
              <a:t>hairsalon</a:t>
            </a:r>
            <a:r>
              <a:rPr lang="en-US" altLang="ja-JP" sz="1200" dirty="0">
                <a:latin typeface="メイリオ" panose="020B0604030504040204" pitchFamily="50" charset="-128"/>
                <a:ea typeface="メイリオ" panose="020B0604030504040204" pitchFamily="50" charset="-128"/>
                <a:cs typeface="メイリオ"/>
              </a:rPr>
              <a:t> de Forever</a:t>
            </a:r>
            <a:r>
              <a:rPr lang="ja-JP" altLang="en-US" sz="1200" dirty="0">
                <a:latin typeface="メイリオ" panose="020B0604030504040204" pitchFamily="50" charset="-128"/>
                <a:ea typeface="メイリオ" panose="020B0604030504040204" pitchFamily="50" charset="-128"/>
                <a:cs typeface="メイリオ"/>
              </a:rPr>
              <a:t>（ヘアサロン）</a:t>
            </a:r>
          </a:p>
        </p:txBody>
      </p:sp>
      <p:pic>
        <p:nvPicPr>
          <p:cNvPr id="25" name="Google Shape;230;p6">
            <a:extLst>
              <a:ext uri="{FF2B5EF4-FFF2-40B4-BE49-F238E27FC236}">
                <a16:creationId xmlns:a16="http://schemas.microsoft.com/office/drawing/2014/main" id="{BA2F30BF-2E3C-68CF-4A9B-862A19382539}"/>
              </a:ext>
            </a:extLst>
          </p:cNvPr>
          <p:cNvPicPr preferRelativeResize="0"/>
          <p:nvPr/>
        </p:nvPicPr>
        <p:blipFill rotWithShape="1">
          <a:blip r:embed="rId9">
            <a:alphaModFix/>
          </a:blip>
          <a:srcRect/>
          <a:stretch/>
        </p:blipFill>
        <p:spPr>
          <a:xfrm>
            <a:off x="6270945" y="1527389"/>
            <a:ext cx="1170805" cy="255430"/>
          </a:xfrm>
          <a:prstGeom prst="rect">
            <a:avLst/>
          </a:prstGeom>
          <a:noFill/>
          <a:ln>
            <a:noFill/>
          </a:ln>
        </p:spPr>
      </p:pic>
      <p:pic>
        <p:nvPicPr>
          <p:cNvPr id="1033" name="Picture 9" descr="志村三丁目 美容室｜ hairsalon de Forever 外観">
            <a:extLst>
              <a:ext uri="{FF2B5EF4-FFF2-40B4-BE49-F238E27FC236}">
                <a16:creationId xmlns:a16="http://schemas.microsoft.com/office/drawing/2014/main" id="{6D1D92CF-566C-7E32-13A4-A3AD190540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945" y="1964506"/>
            <a:ext cx="1309822" cy="851385"/>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4F37FA4D-3824-5817-326B-49F58B3A4F63}"/>
              </a:ext>
            </a:extLst>
          </p:cNvPr>
          <p:cNvPicPr>
            <a:picLocks noChangeAspect="1"/>
          </p:cNvPicPr>
          <p:nvPr/>
        </p:nvPicPr>
        <p:blipFill>
          <a:blip r:embed="rId11"/>
          <a:stretch>
            <a:fillRect/>
          </a:stretch>
        </p:blipFill>
        <p:spPr>
          <a:xfrm>
            <a:off x="7735346" y="1486494"/>
            <a:ext cx="1170805" cy="1381024"/>
          </a:xfrm>
          <a:prstGeom prst="rect">
            <a:avLst/>
          </a:prstGeom>
        </p:spPr>
      </p:pic>
      <p:pic>
        <p:nvPicPr>
          <p:cNvPr id="33" name="図 32">
            <a:extLst>
              <a:ext uri="{FF2B5EF4-FFF2-40B4-BE49-F238E27FC236}">
                <a16:creationId xmlns:a16="http://schemas.microsoft.com/office/drawing/2014/main" id="{CCB2CEDA-9B42-40D5-1588-B0D39F4A4BD8}"/>
              </a:ext>
            </a:extLst>
          </p:cNvPr>
          <p:cNvPicPr>
            <a:picLocks noChangeAspect="1"/>
          </p:cNvPicPr>
          <p:nvPr/>
        </p:nvPicPr>
        <p:blipFill>
          <a:blip r:embed="rId12"/>
          <a:stretch>
            <a:fillRect/>
          </a:stretch>
        </p:blipFill>
        <p:spPr>
          <a:xfrm>
            <a:off x="9098066" y="1486495"/>
            <a:ext cx="1267203" cy="1381024"/>
          </a:xfrm>
          <a:prstGeom prst="rect">
            <a:avLst/>
          </a:prstGeom>
        </p:spPr>
      </p:pic>
      <p:pic>
        <p:nvPicPr>
          <p:cNvPr id="37" name="図 36">
            <a:extLst>
              <a:ext uri="{FF2B5EF4-FFF2-40B4-BE49-F238E27FC236}">
                <a16:creationId xmlns:a16="http://schemas.microsoft.com/office/drawing/2014/main" id="{2569A96B-D0F5-1D0A-8A57-462CF6A7215F}"/>
              </a:ext>
            </a:extLst>
          </p:cNvPr>
          <p:cNvPicPr>
            <a:picLocks noChangeAspect="1"/>
          </p:cNvPicPr>
          <p:nvPr/>
        </p:nvPicPr>
        <p:blipFill>
          <a:blip r:embed="rId13"/>
          <a:stretch>
            <a:fillRect/>
          </a:stretch>
        </p:blipFill>
        <p:spPr>
          <a:xfrm>
            <a:off x="10418056" y="1470809"/>
            <a:ext cx="1227150" cy="1381024"/>
          </a:xfrm>
          <a:prstGeom prst="rect">
            <a:avLst/>
          </a:prstGeom>
        </p:spPr>
      </p:pic>
      <p:sp>
        <p:nvSpPr>
          <p:cNvPr id="38" name="テキスト ボックス 37">
            <a:extLst>
              <a:ext uri="{FF2B5EF4-FFF2-40B4-BE49-F238E27FC236}">
                <a16:creationId xmlns:a16="http://schemas.microsoft.com/office/drawing/2014/main" id="{FE952C70-BEEA-D38C-55A5-7184ED8F6F06}"/>
              </a:ext>
            </a:extLst>
          </p:cNvPr>
          <p:cNvSpPr txBox="1"/>
          <p:nvPr/>
        </p:nvSpPr>
        <p:spPr>
          <a:xfrm>
            <a:off x="137555" y="5669123"/>
            <a:ext cx="5841505" cy="615553"/>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ゲーム内のキャラクターを審査員として選考会に参加させ、話題性のあるプロモーションとして活用。</a:t>
            </a:r>
            <a:endParaRPr lang="en-US" altLang="ja-JP" sz="1200" dirty="0">
              <a:latin typeface="メイリオ" panose="020B0604030504040204" pitchFamily="50" charset="-128"/>
              <a:ea typeface="メイリオ" panose="020B0604030504040204" pitchFamily="50" charset="-128"/>
              <a:cs typeface="メイリオ"/>
            </a:endParaRPr>
          </a:p>
          <a:p>
            <a:r>
              <a:rPr lang="en-US" altLang="ja-JP" sz="1000" dirty="0">
                <a:latin typeface="メイリオ" panose="020B0604030504040204" pitchFamily="50" charset="-128"/>
                <a:ea typeface="メイリオ" panose="020B0604030504040204" pitchFamily="50" charset="-128"/>
                <a:cs typeface="メイリオ"/>
                <a:hlinkClick r:id="rId14"/>
              </a:rPr>
              <a:t>https://prtimes.jp/main/html/rd/p/000000043.000019738.html</a:t>
            </a:r>
            <a:endParaRPr lang="ja-JP" altLang="en-US" sz="1000" dirty="0">
              <a:latin typeface="メイリオ" panose="020B0604030504040204" pitchFamily="50" charset="-128"/>
              <a:ea typeface="メイリオ" panose="020B0604030504040204" pitchFamily="50" charset="-128"/>
              <a:cs typeface="メイリオ"/>
            </a:endParaRPr>
          </a:p>
        </p:txBody>
      </p:sp>
      <p:sp>
        <p:nvSpPr>
          <p:cNvPr id="44" name="テキスト ボックス 43">
            <a:extLst>
              <a:ext uri="{FF2B5EF4-FFF2-40B4-BE49-F238E27FC236}">
                <a16:creationId xmlns:a16="http://schemas.microsoft.com/office/drawing/2014/main" id="{83CC483D-AD2C-A111-3757-65EE8C426EA0}"/>
              </a:ext>
            </a:extLst>
          </p:cNvPr>
          <p:cNvSpPr txBox="1"/>
          <p:nvPr/>
        </p:nvSpPr>
        <p:spPr>
          <a:xfrm>
            <a:off x="137555" y="3795119"/>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●ソノリテ様：すんであそぼ！ドロボー幼稚園（ゲーム）</a:t>
            </a:r>
          </a:p>
        </p:txBody>
      </p:sp>
      <p:pic>
        <p:nvPicPr>
          <p:cNvPr id="45" name="Google Shape;228;p6">
            <a:extLst>
              <a:ext uri="{FF2B5EF4-FFF2-40B4-BE49-F238E27FC236}">
                <a16:creationId xmlns:a16="http://schemas.microsoft.com/office/drawing/2014/main" id="{97A6F3FC-7B88-415A-B9BC-2276A29A63C6}"/>
              </a:ext>
            </a:extLst>
          </p:cNvPr>
          <p:cNvPicPr preferRelativeResize="0">
            <a:picLocks noChangeAspect="1"/>
          </p:cNvPicPr>
          <p:nvPr/>
        </p:nvPicPr>
        <p:blipFill rotWithShape="1">
          <a:blip r:embed="rId15">
            <a:alphaModFix/>
          </a:blip>
          <a:srcRect/>
          <a:stretch/>
        </p:blipFill>
        <p:spPr>
          <a:xfrm>
            <a:off x="349288" y="4129945"/>
            <a:ext cx="1166118" cy="416042"/>
          </a:xfrm>
          <a:prstGeom prst="rect">
            <a:avLst/>
          </a:prstGeom>
          <a:noFill/>
          <a:ln>
            <a:noFill/>
          </a:ln>
        </p:spPr>
      </p:pic>
      <p:pic>
        <p:nvPicPr>
          <p:cNvPr id="47" name="図 46">
            <a:extLst>
              <a:ext uri="{FF2B5EF4-FFF2-40B4-BE49-F238E27FC236}">
                <a16:creationId xmlns:a16="http://schemas.microsoft.com/office/drawing/2014/main" id="{D41BE4AD-D713-FFCC-9F19-35BCF7A14A24}"/>
              </a:ext>
            </a:extLst>
          </p:cNvPr>
          <p:cNvPicPr>
            <a:picLocks noChangeAspect="1"/>
          </p:cNvPicPr>
          <p:nvPr/>
        </p:nvPicPr>
        <p:blipFill>
          <a:blip r:embed="rId16"/>
          <a:stretch>
            <a:fillRect/>
          </a:stretch>
        </p:blipFill>
        <p:spPr>
          <a:xfrm>
            <a:off x="256387" y="4813586"/>
            <a:ext cx="1284546" cy="717051"/>
          </a:xfrm>
          <a:prstGeom prst="rect">
            <a:avLst/>
          </a:prstGeom>
        </p:spPr>
      </p:pic>
      <p:pic>
        <p:nvPicPr>
          <p:cNvPr id="49" name="図 48">
            <a:extLst>
              <a:ext uri="{FF2B5EF4-FFF2-40B4-BE49-F238E27FC236}">
                <a16:creationId xmlns:a16="http://schemas.microsoft.com/office/drawing/2014/main" id="{9155534E-591B-2617-3452-762AA965E037}"/>
              </a:ext>
            </a:extLst>
          </p:cNvPr>
          <p:cNvPicPr>
            <a:picLocks noChangeAspect="1"/>
          </p:cNvPicPr>
          <p:nvPr/>
        </p:nvPicPr>
        <p:blipFill>
          <a:blip r:embed="rId17"/>
          <a:stretch>
            <a:fillRect/>
          </a:stretch>
        </p:blipFill>
        <p:spPr>
          <a:xfrm>
            <a:off x="1682490" y="4294531"/>
            <a:ext cx="1367921" cy="1279065"/>
          </a:xfrm>
          <a:prstGeom prst="rect">
            <a:avLst/>
          </a:prstGeom>
        </p:spPr>
      </p:pic>
      <p:pic>
        <p:nvPicPr>
          <p:cNvPr id="53" name="図 52">
            <a:extLst>
              <a:ext uri="{FF2B5EF4-FFF2-40B4-BE49-F238E27FC236}">
                <a16:creationId xmlns:a16="http://schemas.microsoft.com/office/drawing/2014/main" id="{A4B9961B-E4D2-B122-7B95-C6C3748AE1C0}"/>
              </a:ext>
            </a:extLst>
          </p:cNvPr>
          <p:cNvPicPr>
            <a:picLocks noChangeAspect="1"/>
          </p:cNvPicPr>
          <p:nvPr/>
        </p:nvPicPr>
        <p:blipFill>
          <a:blip r:embed="rId18"/>
          <a:stretch>
            <a:fillRect/>
          </a:stretch>
        </p:blipFill>
        <p:spPr>
          <a:xfrm>
            <a:off x="3260162" y="4294530"/>
            <a:ext cx="1191328" cy="1305349"/>
          </a:xfrm>
          <a:prstGeom prst="rect">
            <a:avLst/>
          </a:prstGeom>
        </p:spPr>
      </p:pic>
      <p:pic>
        <p:nvPicPr>
          <p:cNvPr id="55" name="図 54">
            <a:extLst>
              <a:ext uri="{FF2B5EF4-FFF2-40B4-BE49-F238E27FC236}">
                <a16:creationId xmlns:a16="http://schemas.microsoft.com/office/drawing/2014/main" id="{69EB3CE4-08CE-0E02-1140-3125C5AD867C}"/>
              </a:ext>
            </a:extLst>
          </p:cNvPr>
          <p:cNvPicPr>
            <a:picLocks noChangeAspect="1"/>
          </p:cNvPicPr>
          <p:nvPr/>
        </p:nvPicPr>
        <p:blipFill>
          <a:blip r:embed="rId19"/>
          <a:stretch>
            <a:fillRect/>
          </a:stretch>
        </p:blipFill>
        <p:spPr>
          <a:xfrm>
            <a:off x="4661241" y="4291925"/>
            <a:ext cx="1037011" cy="1307845"/>
          </a:xfrm>
          <a:prstGeom prst="rect">
            <a:avLst/>
          </a:prstGeom>
        </p:spPr>
      </p:pic>
      <p:sp>
        <p:nvSpPr>
          <p:cNvPr id="4" name="テキスト ボックス 3">
            <a:extLst>
              <a:ext uri="{FF2B5EF4-FFF2-40B4-BE49-F238E27FC236}">
                <a16:creationId xmlns:a16="http://schemas.microsoft.com/office/drawing/2014/main" id="{96A30E58-3ABA-3956-4A1D-EA5BDD2C68C3}"/>
              </a:ext>
            </a:extLst>
          </p:cNvPr>
          <p:cNvSpPr txBox="1"/>
          <p:nvPr/>
        </p:nvSpPr>
        <p:spPr>
          <a:xfrm>
            <a:off x="6094108" y="5658560"/>
            <a:ext cx="5841505" cy="646331"/>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「シナモン」が</a:t>
            </a:r>
            <a:r>
              <a:rPr lang="en-US" altLang="ja-JP" sz="1200" dirty="0">
                <a:latin typeface="メイリオ" panose="020B0604030504040204" pitchFamily="50" charset="-128"/>
                <a:ea typeface="メイリオ" panose="020B0604030504040204" pitchFamily="50" charset="-128"/>
                <a:cs typeface="メイリオ"/>
              </a:rPr>
              <a:t>16</a:t>
            </a:r>
            <a:r>
              <a:rPr lang="ja-JP" altLang="en-US" sz="1200" dirty="0">
                <a:latin typeface="メイリオ" panose="020B0604030504040204" pitchFamily="50" charset="-128"/>
                <a:ea typeface="メイリオ" panose="020B0604030504040204" pitchFamily="50" charset="-128"/>
                <a:cs typeface="メイリオ"/>
              </a:rPr>
              <a:t>人目のファイナリストとして最終選考会に参加し、審査員特別賞を受賞。副賞として主婦と生活社より、念願の「イケメン卓上カレンダー」を発売。</a:t>
            </a:r>
            <a:r>
              <a:rPr lang="en-US" altLang="ja-JP" sz="1000" dirty="0">
                <a:latin typeface="メイリオ" panose="020B0604030504040204" pitchFamily="50" charset="-128"/>
                <a:ea typeface="メイリオ" panose="020B0604030504040204" pitchFamily="50" charset="-128"/>
                <a:cs typeface="メイリオ"/>
                <a:hlinkClick r:id="rId20"/>
              </a:rPr>
              <a:t>https://prtimes.jp/main/html/rd/p/000000141.000037629.html</a:t>
            </a:r>
            <a:endParaRPr lang="en-US" altLang="ja-JP" sz="1000" dirty="0">
              <a:latin typeface="メイリオ" panose="020B0604030504040204" pitchFamily="50" charset="-128"/>
              <a:ea typeface="メイリオ" panose="020B0604030504040204" pitchFamily="50" charset="-128"/>
              <a:cs typeface="メイリオ"/>
            </a:endParaRPr>
          </a:p>
        </p:txBody>
      </p:sp>
      <p:sp>
        <p:nvSpPr>
          <p:cNvPr id="7" name="テキスト ボックス 6">
            <a:extLst>
              <a:ext uri="{FF2B5EF4-FFF2-40B4-BE49-F238E27FC236}">
                <a16:creationId xmlns:a16="http://schemas.microsoft.com/office/drawing/2014/main" id="{4160B637-AC57-80E6-B43D-FF998ABF5481}"/>
              </a:ext>
            </a:extLst>
          </p:cNvPr>
          <p:cNvSpPr txBox="1"/>
          <p:nvPr/>
        </p:nvSpPr>
        <p:spPr>
          <a:xfrm>
            <a:off x="6094108" y="380063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●サンリオ様：シナモンロール（キャラクター）</a:t>
            </a:r>
          </a:p>
        </p:txBody>
      </p:sp>
      <p:pic>
        <p:nvPicPr>
          <p:cNvPr id="20" name="Google Shape;223;p6">
            <a:extLst>
              <a:ext uri="{FF2B5EF4-FFF2-40B4-BE49-F238E27FC236}">
                <a16:creationId xmlns:a16="http://schemas.microsoft.com/office/drawing/2014/main" id="{826A885A-D77C-0410-D8E6-B46584940567}"/>
              </a:ext>
            </a:extLst>
          </p:cNvPr>
          <p:cNvPicPr preferRelativeResize="0"/>
          <p:nvPr/>
        </p:nvPicPr>
        <p:blipFill rotWithShape="1">
          <a:blip r:embed="rId21">
            <a:alphaModFix/>
          </a:blip>
          <a:srcRect/>
          <a:stretch/>
        </p:blipFill>
        <p:spPr>
          <a:xfrm>
            <a:off x="6383648" y="4137227"/>
            <a:ext cx="945398" cy="343689"/>
          </a:xfrm>
          <a:prstGeom prst="rect">
            <a:avLst/>
          </a:prstGeom>
          <a:noFill/>
          <a:ln>
            <a:noFill/>
          </a:ln>
        </p:spPr>
      </p:pic>
      <p:pic>
        <p:nvPicPr>
          <p:cNvPr id="2050" name="Picture 2" descr="シナモロール｜サンリオ">
            <a:extLst>
              <a:ext uri="{FF2B5EF4-FFF2-40B4-BE49-F238E27FC236}">
                <a16:creationId xmlns:a16="http://schemas.microsoft.com/office/drawing/2014/main" id="{E3E70ADE-E847-FED3-04D1-83B8E30CA71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96000" y="4589831"/>
            <a:ext cx="1523484" cy="84975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803D6F83-1432-6861-C4F7-C3E74F7CB6EC}"/>
              </a:ext>
            </a:extLst>
          </p:cNvPr>
          <p:cNvGrpSpPr>
            <a:grpSpLocks noChangeAspect="1"/>
          </p:cNvGrpSpPr>
          <p:nvPr/>
        </p:nvGrpSpPr>
        <p:grpSpPr>
          <a:xfrm>
            <a:off x="7690504" y="4152015"/>
            <a:ext cx="4152208" cy="1364962"/>
            <a:chOff x="7690504" y="3883231"/>
            <a:chExt cx="4330789" cy="1423667"/>
          </a:xfrm>
        </p:grpSpPr>
        <p:pic>
          <p:nvPicPr>
            <p:cNvPr id="2052" name="Picture 4" descr="ⓒ’01, ’19 SANRIO  著作（株）サンリオ">
              <a:extLst>
                <a:ext uri="{FF2B5EF4-FFF2-40B4-BE49-F238E27FC236}">
                  <a16:creationId xmlns:a16="http://schemas.microsoft.com/office/drawing/2014/main" id="{4E4068F3-0511-2DFE-3A92-C29C205283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84149" y="3883231"/>
              <a:ext cx="2137144" cy="14236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ライバルでもあり、一緒に切磋琢磨してきた仲間でもあるファイナリスト達にハイタッチ">
              <a:extLst>
                <a:ext uri="{FF2B5EF4-FFF2-40B4-BE49-F238E27FC236}">
                  <a16:creationId xmlns:a16="http://schemas.microsoft.com/office/drawing/2014/main" id="{9F3DAE96-9DB0-B4AC-13EE-129914F50AD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90504" y="3887584"/>
              <a:ext cx="2130609" cy="141931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テキスト ボックス 8">
            <a:extLst>
              <a:ext uri="{FF2B5EF4-FFF2-40B4-BE49-F238E27FC236}">
                <a16:creationId xmlns:a16="http://schemas.microsoft.com/office/drawing/2014/main" id="{5DD3E25B-5B95-3038-D7DB-8FDD1978197C}"/>
              </a:ext>
            </a:extLst>
          </p:cNvPr>
          <p:cNvSpPr txBox="1"/>
          <p:nvPr/>
        </p:nvSpPr>
        <p:spPr>
          <a:xfrm>
            <a:off x="0" y="649665"/>
            <a:ext cx="5768502" cy="369332"/>
          </a:xfrm>
          <a:prstGeom prst="rect">
            <a:avLst/>
          </a:prstGeom>
          <a:noFill/>
          <a:ln>
            <a:noFill/>
          </a:ln>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・協賛社賞のジュノンボーイを活用</a:t>
            </a:r>
            <a:endParaRPr lang="en-US" altLang="ja-JP" b="1" dirty="0">
              <a:latin typeface="メイリオ" panose="020B0604030504040204" pitchFamily="50" charset="-128"/>
              <a:ea typeface="メイリオ" panose="020B0604030504040204" pitchFamily="50" charset="-128"/>
              <a:cs typeface="メイリオ"/>
            </a:endParaRPr>
          </a:p>
        </p:txBody>
      </p:sp>
      <p:cxnSp>
        <p:nvCxnSpPr>
          <p:cNvPr id="11" name="直線コネクタ 10">
            <a:extLst>
              <a:ext uri="{FF2B5EF4-FFF2-40B4-BE49-F238E27FC236}">
                <a16:creationId xmlns:a16="http://schemas.microsoft.com/office/drawing/2014/main" id="{FA8B11CA-2FE8-D9C4-F606-7F8D35C3EC23}"/>
              </a:ext>
            </a:extLst>
          </p:cNvPr>
          <p:cNvCxnSpPr/>
          <p:nvPr/>
        </p:nvCxnSpPr>
        <p:spPr>
          <a:xfrm>
            <a:off x="6096000" y="649665"/>
            <a:ext cx="0" cy="6208335"/>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cxnSp>
        <p:nvCxnSpPr>
          <p:cNvPr id="23" name="直線コネクタ 22">
            <a:extLst>
              <a:ext uri="{FF2B5EF4-FFF2-40B4-BE49-F238E27FC236}">
                <a16:creationId xmlns:a16="http://schemas.microsoft.com/office/drawing/2014/main" id="{4C398753-6EC8-5920-ECE1-FDF8A5E20509}"/>
              </a:ext>
            </a:extLst>
          </p:cNvPr>
          <p:cNvCxnSpPr>
            <a:cxnSpLocks/>
          </p:cNvCxnSpPr>
          <p:nvPr/>
        </p:nvCxnSpPr>
        <p:spPr>
          <a:xfrm>
            <a:off x="-2" y="3667016"/>
            <a:ext cx="12192000" cy="0"/>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7946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0E70-09DB-4411-0DF3-C738AF728DE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5314903-857F-22B9-38E0-4D0AC8F6D57D}"/>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4C26FF0A-AF5B-73FA-B230-0EEAF2280AB8}"/>
              </a:ext>
            </a:extLst>
          </p:cNvPr>
          <p:cNvSpPr txBox="1"/>
          <p:nvPr/>
        </p:nvSpPr>
        <p:spPr>
          <a:xfrm>
            <a:off x="0" y="111781"/>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協賛事例：</a:t>
            </a:r>
            <a:r>
              <a:rPr lang="ja-JP" altLang="en-US" sz="2000" b="1" dirty="0">
                <a:latin typeface="メイリオ" panose="020B0604030504040204" pitchFamily="50" charset="-128"/>
                <a:ea typeface="メイリオ" panose="020B0604030504040204" pitchFamily="50" charset="-128"/>
                <a:cs typeface="メイリオ"/>
              </a:rPr>
              <a:t>予選通過者を活用</a:t>
            </a:r>
            <a:endPar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8" name="スライド番号プレースホルダー 7">
            <a:extLst>
              <a:ext uri="{FF2B5EF4-FFF2-40B4-BE49-F238E27FC236}">
                <a16:creationId xmlns:a16="http://schemas.microsoft.com/office/drawing/2014/main" id="{10DC025E-E04D-2FB2-0541-C016296CDA11}"/>
              </a:ext>
            </a:extLst>
          </p:cNvPr>
          <p:cNvSpPr>
            <a:spLocks noGrp="1"/>
          </p:cNvSpPr>
          <p:nvPr>
            <p:ph type="sldNum" sz="quarter" idx="12"/>
          </p:nvPr>
        </p:nvSpPr>
        <p:spPr/>
        <p:txBody>
          <a:bodyPr/>
          <a:lstStyle/>
          <a:p>
            <a:fld id="{4C22509A-C899-46C9-9CE8-8B052445AE72}" type="slidenum">
              <a:rPr kumimoji="1" lang="ja-JP" altLang="en-US" smtClean="0"/>
              <a:t>19</a:t>
            </a:fld>
            <a:endParaRPr kumimoji="1" lang="ja-JP" altLang="en-US"/>
          </a:p>
        </p:txBody>
      </p:sp>
      <p:sp>
        <p:nvSpPr>
          <p:cNvPr id="5" name="テキスト ボックス 4">
            <a:extLst>
              <a:ext uri="{FF2B5EF4-FFF2-40B4-BE49-F238E27FC236}">
                <a16:creationId xmlns:a16="http://schemas.microsoft.com/office/drawing/2014/main" id="{E4D4A1DE-1B2D-7AE9-9D8B-2FE940650F26}"/>
              </a:ext>
            </a:extLst>
          </p:cNvPr>
          <p:cNvSpPr txBox="1"/>
          <p:nvPr/>
        </p:nvSpPr>
        <p:spPr>
          <a:xfrm>
            <a:off x="254495" y="2978921"/>
            <a:ext cx="5841505" cy="830997"/>
          </a:xfrm>
          <a:prstGeom prst="rect">
            <a:avLst/>
          </a:prstGeom>
          <a:noFill/>
          <a:ln>
            <a:noFill/>
          </a:ln>
        </p:spPr>
        <p:txBody>
          <a:bodyPr wrap="square" rtlCol="0">
            <a:spAutoFit/>
          </a:bodyPr>
          <a:lstStyle/>
          <a:p>
            <a:r>
              <a:rPr lang="en-US" altLang="ja-JP" sz="1200" dirty="0">
                <a:latin typeface="メイリオ" panose="020B0604030504040204" pitchFamily="50" charset="-128"/>
                <a:ea typeface="メイリオ" panose="020B0604030504040204" pitchFamily="50" charset="-128"/>
                <a:cs typeface="メイリオ"/>
              </a:rPr>
              <a:t>BEST30</a:t>
            </a:r>
            <a:r>
              <a:rPr lang="ja-JP" altLang="en-US" sz="1200" dirty="0">
                <a:latin typeface="メイリオ" panose="020B0604030504040204" pitchFamily="50" charset="-128"/>
                <a:ea typeface="メイリオ" panose="020B0604030504040204" pitchFamily="50" charset="-128"/>
                <a:cs typeface="メイリオ"/>
              </a:rPr>
              <a:t>の候補者がオリジナルグッズの販売。「＃ジュノコレ」で</a:t>
            </a:r>
            <a:r>
              <a:rPr lang="en-US" altLang="ja-JP" sz="1200" dirty="0">
                <a:latin typeface="メイリオ" panose="020B0604030504040204" pitchFamily="50" charset="-128"/>
                <a:ea typeface="メイリオ" panose="020B0604030504040204" pitchFamily="50" charset="-128"/>
                <a:cs typeface="メイリオ"/>
              </a:rPr>
              <a:t>X</a:t>
            </a:r>
            <a:r>
              <a:rPr lang="ja-JP" altLang="en-US" sz="1200" dirty="0">
                <a:latin typeface="メイリオ" panose="020B0604030504040204" pitchFamily="50" charset="-128"/>
                <a:ea typeface="メイリオ" panose="020B0604030504040204" pitchFamily="50" charset="-128"/>
                <a:cs typeface="メイリオ"/>
              </a:rPr>
              <a:t>の拡散も狙ったプロモーションとして活用。</a:t>
            </a:r>
            <a:r>
              <a:rPr lang="en-US" altLang="ja-JP" sz="1050" dirty="0">
                <a:latin typeface="メイリオ" panose="020B0604030504040204" pitchFamily="50" charset="-128"/>
                <a:ea typeface="メイリオ" panose="020B0604030504040204" pitchFamily="50" charset="-128"/>
                <a:cs typeface="メイリオ"/>
                <a:hlinkClick r:id="rId3"/>
              </a:rPr>
              <a:t>https://prtimes.jp/main/html/rd/p/000000575.000066462.html</a:t>
            </a:r>
            <a:endParaRPr lang="en-US" altLang="ja-JP" sz="1050" dirty="0">
              <a:latin typeface="メイリオ" panose="020B0604030504040204" pitchFamily="50" charset="-128"/>
              <a:ea typeface="メイリオ" panose="020B0604030504040204" pitchFamily="50" charset="-128"/>
              <a:cs typeface="メイリオ"/>
            </a:endParaRPr>
          </a:p>
          <a:p>
            <a:endParaRPr lang="ja-JP" altLang="en-US" sz="1200" dirty="0">
              <a:latin typeface="メイリオ" panose="020B0604030504040204" pitchFamily="50" charset="-128"/>
              <a:ea typeface="メイリオ" panose="020B0604030504040204" pitchFamily="50" charset="-128"/>
              <a:cs typeface="メイリオ"/>
            </a:endParaRPr>
          </a:p>
        </p:txBody>
      </p:sp>
      <p:pic>
        <p:nvPicPr>
          <p:cNvPr id="1031" name="Picture 7" descr="現在の「明色美顔水 薬用化粧水」">
            <a:extLst>
              <a:ext uri="{FF2B5EF4-FFF2-40B4-BE49-F238E27FC236}">
                <a16:creationId xmlns:a16="http://schemas.microsoft.com/office/drawing/2014/main" id="{6CE0E424-4E61-DEC2-CDAA-F294C1EE9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67" y="1922251"/>
            <a:ext cx="948266" cy="102886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5C18EB82-DD12-8F72-F61E-4F71FB9AA32E}"/>
              </a:ext>
            </a:extLst>
          </p:cNvPr>
          <p:cNvSpPr txBox="1"/>
          <p:nvPr/>
        </p:nvSpPr>
        <p:spPr>
          <a:xfrm>
            <a:off x="254495" y="110491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●丸井織物様：</a:t>
            </a:r>
            <a:r>
              <a:rPr lang="en-US" altLang="ja-JP" sz="1200" dirty="0">
                <a:latin typeface="メイリオ" panose="020B0604030504040204" pitchFamily="50" charset="-128"/>
                <a:ea typeface="メイリオ" panose="020B0604030504040204" pitchFamily="50" charset="-128"/>
                <a:cs typeface="メイリオ"/>
              </a:rPr>
              <a:t>UP-T</a:t>
            </a:r>
            <a:r>
              <a:rPr lang="ja-JP" altLang="en-US" sz="1200" dirty="0">
                <a:latin typeface="メイリオ" panose="020B0604030504040204" pitchFamily="50" charset="-128"/>
                <a:ea typeface="メイリオ" panose="020B0604030504040204" pitchFamily="50" charset="-128"/>
                <a:cs typeface="メイリオ"/>
              </a:rPr>
              <a:t>（アパレル）</a:t>
            </a:r>
          </a:p>
        </p:txBody>
      </p:sp>
      <p:sp>
        <p:nvSpPr>
          <p:cNvPr id="18" name="テキスト ボックス 17">
            <a:extLst>
              <a:ext uri="{FF2B5EF4-FFF2-40B4-BE49-F238E27FC236}">
                <a16:creationId xmlns:a16="http://schemas.microsoft.com/office/drawing/2014/main" id="{BB6394AE-7312-318D-F0E7-77F8B053BB32}"/>
              </a:ext>
            </a:extLst>
          </p:cNvPr>
          <p:cNvSpPr txBox="1"/>
          <p:nvPr/>
        </p:nvSpPr>
        <p:spPr>
          <a:xfrm>
            <a:off x="6134363" y="2968394"/>
            <a:ext cx="5841505" cy="615553"/>
          </a:xfrm>
          <a:prstGeom prst="rect">
            <a:avLst/>
          </a:prstGeom>
          <a:noFill/>
          <a:ln>
            <a:noFill/>
          </a:ln>
        </p:spPr>
        <p:txBody>
          <a:bodyPr wrap="square" rtlCol="0">
            <a:spAutoFit/>
          </a:bodyPr>
          <a:lstStyle/>
          <a:p>
            <a:r>
              <a:rPr lang="en-US" altLang="ja-JP" sz="1200" dirty="0">
                <a:latin typeface="メイリオ" panose="020B0604030504040204" pitchFamily="50" charset="-128"/>
                <a:ea typeface="メイリオ" panose="020B0604030504040204" pitchFamily="50" charset="-128"/>
                <a:cs typeface="メイリオ"/>
              </a:rPr>
              <a:t>BEST1000→150</a:t>
            </a:r>
            <a:r>
              <a:rPr lang="ja-JP" altLang="en-US" sz="1200" dirty="0">
                <a:latin typeface="メイリオ" panose="020B0604030504040204" pitchFamily="50" charset="-128"/>
                <a:ea typeface="メイリオ" panose="020B0604030504040204" pitchFamily="50" charset="-128"/>
                <a:cs typeface="メイリオ"/>
              </a:rPr>
              <a:t>で惜しくも敗退した方の中で敗者復活をかけたイベント「蘇生リーグ」を開催し、</a:t>
            </a:r>
            <a:r>
              <a:rPr lang="en-US" altLang="ja-JP" sz="1200" dirty="0">
                <a:latin typeface="メイリオ" panose="020B0604030504040204" pitchFamily="50" charset="-128"/>
                <a:ea typeface="メイリオ" panose="020B0604030504040204" pitchFamily="50" charset="-128"/>
                <a:cs typeface="メイリオ"/>
              </a:rPr>
              <a:t>2</a:t>
            </a:r>
            <a:r>
              <a:rPr lang="ja-JP" altLang="en-US" sz="1200" dirty="0">
                <a:latin typeface="メイリオ" panose="020B0604030504040204" pitchFamily="50" charset="-128"/>
                <a:ea typeface="メイリオ" panose="020B0604030504040204" pitchFamily="50" charset="-128"/>
                <a:cs typeface="メイリオ"/>
              </a:rPr>
              <a:t>名を</a:t>
            </a:r>
            <a:r>
              <a:rPr lang="en-US" altLang="ja-JP" sz="1200" dirty="0">
                <a:latin typeface="メイリオ" panose="020B0604030504040204" pitchFamily="50" charset="-128"/>
                <a:ea typeface="メイリオ" panose="020B0604030504040204" pitchFamily="50" charset="-128"/>
                <a:cs typeface="メイリオ"/>
              </a:rPr>
              <a:t>BEST35</a:t>
            </a:r>
            <a:r>
              <a:rPr lang="ja-JP" altLang="en-US" sz="1200" dirty="0">
                <a:latin typeface="メイリオ" panose="020B0604030504040204" pitchFamily="50" charset="-128"/>
                <a:ea typeface="メイリオ" panose="020B0604030504040204" pitchFamily="50" charset="-128"/>
                <a:cs typeface="メイリオ"/>
              </a:rPr>
              <a:t>に復活させました。</a:t>
            </a:r>
            <a:endParaRPr lang="en-US" altLang="ja-JP" sz="1200" dirty="0">
              <a:latin typeface="メイリオ" panose="020B0604030504040204" pitchFamily="50" charset="-128"/>
              <a:ea typeface="メイリオ" panose="020B0604030504040204" pitchFamily="50" charset="-128"/>
              <a:cs typeface="メイリオ"/>
            </a:endParaRPr>
          </a:p>
          <a:p>
            <a:r>
              <a:rPr lang="en-US" altLang="ja-JP" sz="1000" dirty="0">
                <a:latin typeface="メイリオ" panose="020B0604030504040204" pitchFamily="50" charset="-128"/>
                <a:ea typeface="メイリオ" panose="020B0604030504040204" pitchFamily="50" charset="-128"/>
                <a:cs typeface="メイリオ"/>
                <a:hlinkClick r:id="rId5"/>
              </a:rPr>
              <a:t>https://prtimes.jp/main/html/rd/p/000000045.000031712.html</a:t>
            </a:r>
            <a:endParaRPr lang="en-US" altLang="ja-JP" sz="1000" dirty="0">
              <a:latin typeface="メイリオ" panose="020B0604030504040204" pitchFamily="50" charset="-128"/>
              <a:ea typeface="メイリオ" panose="020B0604030504040204" pitchFamily="50" charset="-128"/>
              <a:cs typeface="メイリオ"/>
            </a:endParaRPr>
          </a:p>
        </p:txBody>
      </p:sp>
      <p:sp>
        <p:nvSpPr>
          <p:cNvPr id="24" name="テキスト ボックス 23">
            <a:extLst>
              <a:ext uri="{FF2B5EF4-FFF2-40B4-BE49-F238E27FC236}">
                <a16:creationId xmlns:a16="http://schemas.microsoft.com/office/drawing/2014/main" id="{1E9D4D08-FB6D-5548-1EF6-B68B0759C0AB}"/>
              </a:ext>
            </a:extLst>
          </p:cNvPr>
          <p:cNvSpPr txBox="1"/>
          <p:nvPr/>
        </p:nvSpPr>
        <p:spPr>
          <a:xfrm>
            <a:off x="6134363" y="1139655"/>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●マイスタ様：</a:t>
            </a:r>
            <a:r>
              <a:rPr lang="en-US" altLang="ja-JP" sz="1200" dirty="0" err="1">
                <a:latin typeface="メイリオ" panose="020B0604030504040204" pitchFamily="50" charset="-128"/>
                <a:ea typeface="メイリオ" panose="020B0604030504040204" pitchFamily="50" charset="-128"/>
                <a:cs typeface="メイリオ"/>
              </a:rPr>
              <a:t>mysta</a:t>
            </a:r>
            <a:r>
              <a:rPr lang="ja-JP" altLang="en-US" sz="1200" dirty="0">
                <a:latin typeface="メイリオ" panose="020B0604030504040204" pitchFamily="50" charset="-128"/>
                <a:ea typeface="メイリオ" panose="020B0604030504040204" pitchFamily="50" charset="-128"/>
                <a:cs typeface="メイリオ"/>
              </a:rPr>
              <a:t>（ライブアプリ）</a:t>
            </a:r>
          </a:p>
        </p:txBody>
      </p:sp>
      <p:sp>
        <p:nvSpPr>
          <p:cNvPr id="38" name="テキスト ボックス 37">
            <a:extLst>
              <a:ext uri="{FF2B5EF4-FFF2-40B4-BE49-F238E27FC236}">
                <a16:creationId xmlns:a16="http://schemas.microsoft.com/office/drawing/2014/main" id="{B41507A3-D313-7A7D-9BFB-D3EB9F4ECB24}"/>
              </a:ext>
            </a:extLst>
          </p:cNvPr>
          <p:cNvSpPr txBox="1"/>
          <p:nvPr/>
        </p:nvSpPr>
        <p:spPr>
          <a:xfrm>
            <a:off x="137555" y="5669121"/>
            <a:ext cx="5841505" cy="800219"/>
          </a:xfrm>
          <a:prstGeom prst="rect">
            <a:avLst/>
          </a:prstGeom>
          <a:noFill/>
          <a:ln>
            <a:noFill/>
          </a:ln>
        </p:spPr>
        <p:txBody>
          <a:bodyPr wrap="square" rtlCol="0">
            <a:spAutoFit/>
          </a:bodyPr>
          <a:lstStyle/>
          <a:p>
            <a:r>
              <a:rPr lang="en-US" altLang="ja-JP" sz="1200" dirty="0">
                <a:latin typeface="メイリオ" panose="020B0604030504040204" pitchFamily="50" charset="-128"/>
                <a:ea typeface="メイリオ" panose="020B0604030504040204" pitchFamily="50" charset="-128"/>
                <a:cs typeface="メイリオ"/>
              </a:rPr>
              <a:t>BEST1000</a:t>
            </a:r>
            <a:r>
              <a:rPr lang="ja-JP" altLang="en-US" sz="1200" dirty="0">
                <a:latin typeface="メイリオ" panose="020B0604030504040204" pitchFamily="50" charset="-128"/>
                <a:ea typeface="メイリオ" panose="020B0604030504040204" pitchFamily="50" charset="-128"/>
                <a:cs typeface="メイリオ"/>
              </a:rPr>
              <a:t>全員が「黒騎士アンバサダー」となり、ユーザー同士の連携マルチプレイや</a:t>
            </a:r>
            <a:r>
              <a:rPr lang="en-US" altLang="ja-JP" sz="1200" dirty="0">
                <a:latin typeface="メイリオ" panose="020B0604030504040204" pitchFamily="50" charset="-128"/>
                <a:ea typeface="メイリオ" panose="020B0604030504040204" pitchFamily="50" charset="-128"/>
                <a:cs typeface="メイリオ"/>
              </a:rPr>
              <a:t>SHOWROOM</a:t>
            </a:r>
            <a:r>
              <a:rPr lang="ja-JP" altLang="en-US" sz="1200" dirty="0">
                <a:latin typeface="メイリオ" panose="020B0604030504040204" pitchFamily="50" charset="-128"/>
                <a:ea typeface="メイリオ" panose="020B0604030504040204" pitchFamily="50" charset="-128"/>
                <a:cs typeface="メイリオ"/>
              </a:rPr>
              <a:t>でのゲーム配信など</a:t>
            </a:r>
            <a:r>
              <a:rPr lang="en-US" altLang="ja-JP" sz="1200" dirty="0">
                <a:latin typeface="メイリオ" panose="020B0604030504040204" pitchFamily="50" charset="-128"/>
                <a:ea typeface="メイリオ" panose="020B0604030504040204" pitchFamily="50" charset="-128"/>
                <a:cs typeface="メイリオ"/>
              </a:rPr>
              <a:t>BEST30</a:t>
            </a:r>
            <a:r>
              <a:rPr lang="ja-JP" altLang="en-US" sz="1200" dirty="0">
                <a:latin typeface="メイリオ" panose="020B0604030504040204" pitchFamily="50" charset="-128"/>
                <a:ea typeface="メイリオ" panose="020B0604030504040204" pitchFamily="50" charset="-128"/>
                <a:cs typeface="メイリオ"/>
              </a:rPr>
              <a:t>入りをかけて「黒騎士」の</a:t>
            </a:r>
            <a:r>
              <a:rPr lang="en-US" altLang="ja-JP" sz="1200" dirty="0">
                <a:latin typeface="メイリオ" panose="020B0604030504040204" pitchFamily="50" charset="-128"/>
                <a:ea typeface="メイリオ" panose="020B0604030504040204" pitchFamily="50" charset="-128"/>
                <a:cs typeface="メイリオ"/>
              </a:rPr>
              <a:t>PR</a:t>
            </a:r>
            <a:r>
              <a:rPr lang="ja-JP" altLang="en-US" sz="1200" dirty="0">
                <a:latin typeface="メイリオ" panose="020B0604030504040204" pitchFamily="50" charset="-128"/>
                <a:ea typeface="メイリオ" panose="020B0604030504040204" pitchFamily="50" charset="-128"/>
                <a:cs typeface="メイリオ"/>
              </a:rPr>
              <a:t>を競い合いました。女性ユーザー増に貢献。</a:t>
            </a:r>
            <a:endParaRPr lang="en-US" altLang="ja-JP" sz="1200" dirty="0">
              <a:latin typeface="メイリオ" panose="020B0604030504040204" pitchFamily="50" charset="-128"/>
              <a:ea typeface="メイリオ" panose="020B0604030504040204" pitchFamily="50" charset="-128"/>
              <a:cs typeface="メイリオ"/>
            </a:endParaRPr>
          </a:p>
          <a:p>
            <a:r>
              <a:rPr lang="en-US" altLang="ja-JP" sz="1000" dirty="0">
                <a:latin typeface="メイリオ" panose="020B0604030504040204" pitchFamily="50" charset="-128"/>
                <a:ea typeface="メイリオ" panose="020B0604030504040204" pitchFamily="50" charset="-128"/>
                <a:cs typeface="メイリオ"/>
                <a:hlinkClick r:id="rId6"/>
              </a:rPr>
              <a:t>https://prtimes.jp/main/html/rd/p/000000058.000009439.html</a:t>
            </a:r>
            <a:endParaRPr lang="ja-JP" altLang="en-US" sz="1200" dirty="0">
              <a:latin typeface="メイリオ" panose="020B0604030504040204" pitchFamily="50" charset="-128"/>
              <a:ea typeface="メイリオ" panose="020B0604030504040204" pitchFamily="50" charset="-128"/>
              <a:cs typeface="メイリオ"/>
            </a:endParaRPr>
          </a:p>
        </p:txBody>
      </p:sp>
      <p:sp>
        <p:nvSpPr>
          <p:cNvPr id="44" name="テキスト ボックス 43">
            <a:extLst>
              <a:ext uri="{FF2B5EF4-FFF2-40B4-BE49-F238E27FC236}">
                <a16:creationId xmlns:a16="http://schemas.microsoft.com/office/drawing/2014/main" id="{DD613B36-372E-B664-CDB3-55304E7CC0FD}"/>
              </a:ext>
            </a:extLst>
          </p:cNvPr>
          <p:cNvSpPr txBox="1"/>
          <p:nvPr/>
        </p:nvSpPr>
        <p:spPr>
          <a:xfrm>
            <a:off x="137555" y="379511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●グラニ様：黒騎士と白の魔王（ゲーム）</a:t>
            </a:r>
          </a:p>
        </p:txBody>
      </p:sp>
      <p:pic>
        <p:nvPicPr>
          <p:cNvPr id="4" name="Google Shape;229;p6">
            <a:extLst>
              <a:ext uri="{FF2B5EF4-FFF2-40B4-BE49-F238E27FC236}">
                <a16:creationId xmlns:a16="http://schemas.microsoft.com/office/drawing/2014/main" id="{1716A8C3-11C1-C64D-CFC9-68D84626A575}"/>
              </a:ext>
            </a:extLst>
          </p:cNvPr>
          <p:cNvPicPr preferRelativeResize="0">
            <a:picLocks noChangeAspect="1"/>
          </p:cNvPicPr>
          <p:nvPr/>
        </p:nvPicPr>
        <p:blipFill rotWithShape="1">
          <a:blip r:embed="rId7">
            <a:alphaModFix/>
          </a:blip>
          <a:srcRect/>
          <a:stretch/>
        </p:blipFill>
        <p:spPr>
          <a:xfrm>
            <a:off x="504589" y="1419237"/>
            <a:ext cx="1113877" cy="445187"/>
          </a:xfrm>
          <a:prstGeom prst="rect">
            <a:avLst/>
          </a:prstGeom>
          <a:noFill/>
          <a:ln>
            <a:noFill/>
          </a:ln>
        </p:spPr>
      </p:pic>
      <p:pic>
        <p:nvPicPr>
          <p:cNvPr id="1026" name="Picture 2">
            <a:extLst>
              <a:ext uri="{FF2B5EF4-FFF2-40B4-BE49-F238E27FC236}">
                <a16:creationId xmlns:a16="http://schemas.microsoft.com/office/drawing/2014/main" id="{0CAAFB94-FEDF-A51A-518A-683D2BAA2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4118" y="1461668"/>
            <a:ext cx="2309906" cy="1385944"/>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DC028697-CF09-4F1E-DC43-0765124D7E24}"/>
              </a:ext>
            </a:extLst>
          </p:cNvPr>
          <p:cNvPicPr>
            <a:picLocks noChangeAspect="1"/>
          </p:cNvPicPr>
          <p:nvPr/>
        </p:nvPicPr>
        <p:blipFill>
          <a:blip r:embed="rId9"/>
          <a:stretch>
            <a:fillRect/>
          </a:stretch>
        </p:blipFill>
        <p:spPr>
          <a:xfrm>
            <a:off x="642524" y="1927043"/>
            <a:ext cx="898409" cy="982635"/>
          </a:xfrm>
          <a:prstGeom prst="rect">
            <a:avLst/>
          </a:prstGeom>
        </p:spPr>
      </p:pic>
      <p:pic>
        <p:nvPicPr>
          <p:cNvPr id="19" name="図 18">
            <a:extLst>
              <a:ext uri="{FF2B5EF4-FFF2-40B4-BE49-F238E27FC236}">
                <a16:creationId xmlns:a16="http://schemas.microsoft.com/office/drawing/2014/main" id="{F3006F4E-A642-D96B-7254-6C9D1533F2FD}"/>
              </a:ext>
            </a:extLst>
          </p:cNvPr>
          <p:cNvPicPr>
            <a:picLocks noChangeAspect="1"/>
          </p:cNvPicPr>
          <p:nvPr/>
        </p:nvPicPr>
        <p:blipFill>
          <a:blip r:embed="rId10"/>
          <a:stretch>
            <a:fillRect/>
          </a:stretch>
        </p:blipFill>
        <p:spPr>
          <a:xfrm>
            <a:off x="4124474" y="1441702"/>
            <a:ext cx="1527089" cy="1356238"/>
          </a:xfrm>
          <a:prstGeom prst="rect">
            <a:avLst/>
          </a:prstGeom>
        </p:spPr>
      </p:pic>
      <p:pic>
        <p:nvPicPr>
          <p:cNvPr id="21" name="Google Shape;206;p6" descr="mysta(マイスタ) | スマホから、次世代のタレントを応援。君の手で、新しいスターを誕生させよう！">
            <a:extLst>
              <a:ext uri="{FF2B5EF4-FFF2-40B4-BE49-F238E27FC236}">
                <a16:creationId xmlns:a16="http://schemas.microsoft.com/office/drawing/2014/main" id="{DCEC2AC5-5724-6087-F087-7A65D7A84A8D}"/>
              </a:ext>
            </a:extLst>
          </p:cNvPr>
          <p:cNvPicPr preferRelativeResize="0"/>
          <p:nvPr/>
        </p:nvPicPr>
        <p:blipFill rotWithShape="1">
          <a:blip r:embed="rId11">
            <a:alphaModFix/>
          </a:blip>
          <a:srcRect/>
          <a:stretch/>
        </p:blipFill>
        <p:spPr>
          <a:xfrm>
            <a:off x="6235293" y="1499620"/>
            <a:ext cx="1170805" cy="341637"/>
          </a:xfrm>
          <a:prstGeom prst="rect">
            <a:avLst/>
          </a:prstGeom>
          <a:noFill/>
          <a:ln>
            <a:noFill/>
          </a:ln>
        </p:spPr>
      </p:pic>
      <p:pic>
        <p:nvPicPr>
          <p:cNvPr id="30" name="図 29">
            <a:extLst>
              <a:ext uri="{FF2B5EF4-FFF2-40B4-BE49-F238E27FC236}">
                <a16:creationId xmlns:a16="http://schemas.microsoft.com/office/drawing/2014/main" id="{E228D69B-2FC4-3581-9462-7B3B8C07A9FA}"/>
              </a:ext>
            </a:extLst>
          </p:cNvPr>
          <p:cNvPicPr>
            <a:picLocks noChangeAspect="1"/>
          </p:cNvPicPr>
          <p:nvPr/>
        </p:nvPicPr>
        <p:blipFill>
          <a:blip r:embed="rId12"/>
          <a:stretch>
            <a:fillRect/>
          </a:stretch>
        </p:blipFill>
        <p:spPr>
          <a:xfrm>
            <a:off x="7769725" y="1461668"/>
            <a:ext cx="2217555" cy="1283341"/>
          </a:xfrm>
          <a:prstGeom prst="rect">
            <a:avLst/>
          </a:prstGeom>
        </p:spPr>
      </p:pic>
      <p:pic>
        <p:nvPicPr>
          <p:cNvPr id="32" name="図 31">
            <a:extLst>
              <a:ext uri="{FF2B5EF4-FFF2-40B4-BE49-F238E27FC236}">
                <a16:creationId xmlns:a16="http://schemas.microsoft.com/office/drawing/2014/main" id="{5B2E0FC1-1F9A-6434-618A-886676EC456D}"/>
              </a:ext>
            </a:extLst>
          </p:cNvPr>
          <p:cNvPicPr>
            <a:picLocks noChangeAspect="1"/>
          </p:cNvPicPr>
          <p:nvPr/>
        </p:nvPicPr>
        <p:blipFill>
          <a:blip r:embed="rId13"/>
          <a:stretch>
            <a:fillRect/>
          </a:stretch>
        </p:blipFill>
        <p:spPr>
          <a:xfrm>
            <a:off x="6279563" y="2032534"/>
            <a:ext cx="1289637" cy="625984"/>
          </a:xfrm>
          <a:prstGeom prst="rect">
            <a:avLst/>
          </a:prstGeom>
        </p:spPr>
      </p:pic>
      <p:pic>
        <p:nvPicPr>
          <p:cNvPr id="35" name="図 34">
            <a:extLst>
              <a:ext uri="{FF2B5EF4-FFF2-40B4-BE49-F238E27FC236}">
                <a16:creationId xmlns:a16="http://schemas.microsoft.com/office/drawing/2014/main" id="{7152361B-8FFE-108A-335E-7F04D6777B07}"/>
              </a:ext>
            </a:extLst>
          </p:cNvPr>
          <p:cNvPicPr>
            <a:picLocks noChangeAspect="1"/>
          </p:cNvPicPr>
          <p:nvPr/>
        </p:nvPicPr>
        <p:blipFill>
          <a:blip r:embed="rId14"/>
          <a:stretch>
            <a:fillRect/>
          </a:stretch>
        </p:blipFill>
        <p:spPr>
          <a:xfrm>
            <a:off x="10050411" y="1328010"/>
            <a:ext cx="1196709" cy="1519601"/>
          </a:xfrm>
          <a:prstGeom prst="rect">
            <a:avLst/>
          </a:prstGeom>
        </p:spPr>
      </p:pic>
      <p:pic>
        <p:nvPicPr>
          <p:cNvPr id="1030" name="Picture 6">
            <a:extLst>
              <a:ext uri="{FF2B5EF4-FFF2-40B4-BE49-F238E27FC236}">
                <a16:creationId xmlns:a16="http://schemas.microsoft.com/office/drawing/2014/main" id="{12A5BC82-06A6-5024-BB03-7F6F075FEA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8076" y="4811771"/>
            <a:ext cx="1220390" cy="685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黒騎士と白の魔王』のリリースが4月末に決定！ クローズドβテストの開催も | Appliv Games">
            <a:extLst>
              <a:ext uri="{FF2B5EF4-FFF2-40B4-BE49-F238E27FC236}">
                <a16:creationId xmlns:a16="http://schemas.microsoft.com/office/drawing/2014/main" id="{57DFA3CB-15B6-FE8F-28A3-22F2A789C5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0543" y="4055442"/>
            <a:ext cx="1371722" cy="6858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D1AE4EF-3B3A-B31F-B818-641EE4E6EAD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56889" y="4496125"/>
            <a:ext cx="2399100" cy="1012278"/>
          </a:xfrm>
          <a:prstGeom prst="rect">
            <a:avLst/>
          </a:prstGeom>
          <a:noFill/>
          <a:extLst>
            <a:ext uri="{909E8E84-426E-40DD-AFC4-6F175D3DCCD1}">
              <a14:hiddenFill xmlns:a14="http://schemas.microsoft.com/office/drawing/2010/main">
                <a:solidFill>
                  <a:srgbClr val="FFFFFF"/>
                </a:solidFill>
              </a14:hiddenFill>
            </a:ext>
          </a:extLst>
        </p:spPr>
      </p:pic>
      <p:pic>
        <p:nvPicPr>
          <p:cNvPr id="39" name="Google Shape;454;p12">
            <a:extLst>
              <a:ext uri="{FF2B5EF4-FFF2-40B4-BE49-F238E27FC236}">
                <a16:creationId xmlns:a16="http://schemas.microsoft.com/office/drawing/2014/main" id="{FD258792-FE89-FB8E-E09F-8363CB4B9DF0}"/>
              </a:ext>
            </a:extLst>
          </p:cNvPr>
          <p:cNvPicPr preferRelativeResize="0"/>
          <p:nvPr/>
        </p:nvPicPr>
        <p:blipFill rotWithShape="1">
          <a:blip r:embed="rId18">
            <a:alphaModFix/>
          </a:blip>
          <a:srcRect/>
          <a:stretch/>
        </p:blipFill>
        <p:spPr>
          <a:xfrm>
            <a:off x="4420613" y="4503348"/>
            <a:ext cx="1347889" cy="1005055"/>
          </a:xfrm>
          <a:prstGeom prst="rect">
            <a:avLst/>
          </a:prstGeom>
          <a:noFill/>
          <a:ln>
            <a:noFill/>
          </a:ln>
        </p:spPr>
      </p:pic>
      <p:sp>
        <p:nvSpPr>
          <p:cNvPr id="7" name="テキスト ボックス 6">
            <a:extLst>
              <a:ext uri="{FF2B5EF4-FFF2-40B4-BE49-F238E27FC236}">
                <a16:creationId xmlns:a16="http://schemas.microsoft.com/office/drawing/2014/main" id="{6EB80EB8-02EF-B057-6FCE-A75D4E73D895}"/>
              </a:ext>
            </a:extLst>
          </p:cNvPr>
          <p:cNvSpPr txBox="1"/>
          <p:nvPr/>
        </p:nvSpPr>
        <p:spPr>
          <a:xfrm>
            <a:off x="0" y="649665"/>
            <a:ext cx="5768502" cy="369332"/>
          </a:xfrm>
          <a:prstGeom prst="rect">
            <a:avLst/>
          </a:prstGeom>
          <a:noFill/>
          <a:ln>
            <a:noFill/>
          </a:ln>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・予選通過者を活用</a:t>
            </a:r>
            <a:endParaRPr lang="en-US" altLang="ja-JP" b="1" dirty="0">
              <a:latin typeface="メイリオ" panose="020B0604030504040204" pitchFamily="50" charset="-128"/>
              <a:ea typeface="メイリオ" panose="020B0604030504040204" pitchFamily="50" charset="-128"/>
              <a:cs typeface="メイリオ"/>
            </a:endParaRPr>
          </a:p>
        </p:txBody>
      </p:sp>
      <p:cxnSp>
        <p:nvCxnSpPr>
          <p:cNvPr id="3" name="直線コネクタ 2">
            <a:extLst>
              <a:ext uri="{FF2B5EF4-FFF2-40B4-BE49-F238E27FC236}">
                <a16:creationId xmlns:a16="http://schemas.microsoft.com/office/drawing/2014/main" id="{AFE986A8-7665-842F-5523-184951C9BF4A}"/>
              </a:ext>
            </a:extLst>
          </p:cNvPr>
          <p:cNvCxnSpPr/>
          <p:nvPr/>
        </p:nvCxnSpPr>
        <p:spPr>
          <a:xfrm>
            <a:off x="6096000" y="649665"/>
            <a:ext cx="0" cy="6208335"/>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cxnSp>
        <p:nvCxnSpPr>
          <p:cNvPr id="10" name="直線コネクタ 9">
            <a:extLst>
              <a:ext uri="{FF2B5EF4-FFF2-40B4-BE49-F238E27FC236}">
                <a16:creationId xmlns:a16="http://schemas.microsoft.com/office/drawing/2014/main" id="{D4DAAC68-13CD-4769-2814-D18423B6216E}"/>
              </a:ext>
            </a:extLst>
          </p:cNvPr>
          <p:cNvCxnSpPr>
            <a:cxnSpLocks/>
          </p:cNvCxnSpPr>
          <p:nvPr/>
        </p:nvCxnSpPr>
        <p:spPr>
          <a:xfrm>
            <a:off x="-2" y="3667016"/>
            <a:ext cx="12192000" cy="0"/>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3675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EB3C-D5B5-6344-2586-6C570B4BCDDF}"/>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447CC818-05B5-1D28-32D6-1F200ACC967E}"/>
              </a:ext>
            </a:extLst>
          </p:cNvPr>
          <p:cNvSpPr/>
          <p:nvPr/>
        </p:nvSpPr>
        <p:spPr>
          <a:xfrm>
            <a:off x="-1" y="-14664"/>
            <a:ext cx="12199137"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18" name="グループ化 17">
            <a:extLst>
              <a:ext uri="{FF2B5EF4-FFF2-40B4-BE49-F238E27FC236}">
                <a16:creationId xmlns:a16="http://schemas.microsoft.com/office/drawing/2014/main" id="{054AF2C1-5CBD-4748-764F-BEA3D9BF5796}"/>
              </a:ext>
            </a:extLst>
          </p:cNvPr>
          <p:cNvGrpSpPr>
            <a:grpSpLocks noChangeAspect="1"/>
          </p:cNvGrpSpPr>
          <p:nvPr/>
        </p:nvGrpSpPr>
        <p:grpSpPr>
          <a:xfrm>
            <a:off x="6785" y="1647582"/>
            <a:ext cx="12168662" cy="3051735"/>
            <a:chOff x="2734653" y="2876270"/>
            <a:chExt cx="5808353" cy="1456656"/>
          </a:xfrm>
        </p:grpSpPr>
        <p:pic>
          <p:nvPicPr>
            <p:cNvPr id="12" name="図 11">
              <a:extLst>
                <a:ext uri="{FF2B5EF4-FFF2-40B4-BE49-F238E27FC236}">
                  <a16:creationId xmlns:a16="http://schemas.microsoft.com/office/drawing/2014/main" id="{1C1ED181-D1D3-31B3-DB3A-0E07090D4D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4653" y="2878929"/>
              <a:ext cx="949789" cy="1453997"/>
            </a:xfrm>
            <a:prstGeom prst="rect">
              <a:avLst/>
            </a:prstGeom>
          </p:spPr>
        </p:pic>
        <p:pic>
          <p:nvPicPr>
            <p:cNvPr id="13" name="図 12">
              <a:extLst>
                <a:ext uri="{FF2B5EF4-FFF2-40B4-BE49-F238E27FC236}">
                  <a16:creationId xmlns:a16="http://schemas.microsoft.com/office/drawing/2014/main" id="{9B962E7A-C3D7-058C-68DE-EF11D1C572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9481" y="2881943"/>
              <a:ext cx="975155" cy="1450983"/>
            </a:xfrm>
            <a:prstGeom prst="rect">
              <a:avLst/>
            </a:prstGeom>
          </p:spPr>
        </p:pic>
        <p:pic>
          <p:nvPicPr>
            <p:cNvPr id="14" name="図 13">
              <a:extLst>
                <a:ext uri="{FF2B5EF4-FFF2-40B4-BE49-F238E27FC236}">
                  <a16:creationId xmlns:a16="http://schemas.microsoft.com/office/drawing/2014/main" id="{B669B73E-97E7-8F97-7971-D1B38C642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4636" y="2880435"/>
              <a:ext cx="961495" cy="1450983"/>
            </a:xfrm>
            <a:prstGeom prst="rect">
              <a:avLst/>
            </a:prstGeom>
          </p:spPr>
        </p:pic>
        <p:pic>
          <p:nvPicPr>
            <p:cNvPr id="15" name="図 14">
              <a:extLst>
                <a:ext uri="{FF2B5EF4-FFF2-40B4-BE49-F238E27FC236}">
                  <a16:creationId xmlns:a16="http://schemas.microsoft.com/office/drawing/2014/main" id="{DE9C2B38-26DB-E31E-A275-936D0B6BC9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59568" y="2880435"/>
              <a:ext cx="961495" cy="1450983"/>
            </a:xfrm>
            <a:prstGeom prst="rect">
              <a:avLst/>
            </a:prstGeom>
          </p:spPr>
        </p:pic>
        <p:pic>
          <p:nvPicPr>
            <p:cNvPr id="16" name="図 15">
              <a:extLst>
                <a:ext uri="{FF2B5EF4-FFF2-40B4-BE49-F238E27FC236}">
                  <a16:creationId xmlns:a16="http://schemas.microsoft.com/office/drawing/2014/main" id="{2BBC33EB-C1EA-B01C-5EC0-BC9AE30342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67851" y="2876270"/>
              <a:ext cx="975155" cy="1453759"/>
            </a:xfrm>
            <a:prstGeom prst="rect">
              <a:avLst/>
            </a:prstGeom>
          </p:spPr>
        </p:pic>
        <p:pic>
          <p:nvPicPr>
            <p:cNvPr id="17" name="図 16">
              <a:extLst>
                <a:ext uri="{FF2B5EF4-FFF2-40B4-BE49-F238E27FC236}">
                  <a16:creationId xmlns:a16="http://schemas.microsoft.com/office/drawing/2014/main" id="{209D93D3-D26B-04C6-CE2B-1ACF5DD11B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16344" y="2877659"/>
              <a:ext cx="955667" cy="1450983"/>
            </a:xfrm>
            <a:prstGeom prst="rect">
              <a:avLst/>
            </a:prstGeom>
          </p:spPr>
        </p:pic>
      </p:grpSp>
      <p:sp>
        <p:nvSpPr>
          <p:cNvPr id="2" name="Google Shape;96;p2">
            <a:extLst>
              <a:ext uri="{FF2B5EF4-FFF2-40B4-BE49-F238E27FC236}">
                <a16:creationId xmlns:a16="http://schemas.microsoft.com/office/drawing/2014/main" id="{FE8BC60E-B67E-3440-8357-65D188BFA6B6}"/>
              </a:ext>
            </a:extLst>
          </p:cNvPr>
          <p:cNvSpPr txBox="1"/>
          <p:nvPr/>
        </p:nvSpPr>
        <p:spPr>
          <a:xfrm>
            <a:off x="0" y="87702"/>
            <a:ext cx="8055429"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ジュノン・スーパーボーイ</a:t>
            </a: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a:t>
            </a:r>
            <a:r>
              <a:rPr lang="ja-JP"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コンテストとは</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3" name="Google Shape;104;p2">
            <a:extLst>
              <a:ext uri="{FF2B5EF4-FFF2-40B4-BE49-F238E27FC236}">
                <a16:creationId xmlns:a16="http://schemas.microsoft.com/office/drawing/2014/main" id="{8E782A8E-315E-D380-441E-6A131DD00E5F}"/>
              </a:ext>
            </a:extLst>
          </p:cNvPr>
          <p:cNvSpPr txBox="1"/>
          <p:nvPr/>
        </p:nvSpPr>
        <p:spPr>
          <a:xfrm>
            <a:off x="0" y="653391"/>
            <a:ext cx="121920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600" b="1" i="0" u="none" strike="noStrike" cap="none" dirty="0">
                <a:solidFill>
                  <a:srgbClr val="FF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『あなたの隣のすてきな男の子、推薦してください』</a:t>
            </a:r>
            <a:r>
              <a:rPr lang="ja-JP" sz="1600" b="0"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をキャッチフレーズに、</a:t>
            </a:r>
            <a:endParaRPr sz="16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1988年にスタート。今や全国から1万人以上の応募者を集める国民的ボーイズコンテスト。</a:t>
            </a:r>
            <a:endParaRPr sz="16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600" b="0"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新たな逸材を発掘し続けるメンズオーディションの草分け的存在。</a:t>
            </a:r>
            <a:endParaRPr lang="en-US" altLang="ja-JP" sz="1600" b="0"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altLang="en-US" sz="16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未来のイケメン俳優の発掘オーディション。</a:t>
            </a:r>
            <a:endParaRPr sz="16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p:txBody>
      </p:sp>
      <p:sp>
        <p:nvSpPr>
          <p:cNvPr id="4" name="Google Shape;106;p2">
            <a:extLst>
              <a:ext uri="{FF2B5EF4-FFF2-40B4-BE49-F238E27FC236}">
                <a16:creationId xmlns:a16="http://schemas.microsoft.com/office/drawing/2014/main" id="{C21CE0A6-7B26-2530-13E1-B89AE779F0B8}"/>
              </a:ext>
            </a:extLst>
          </p:cNvPr>
          <p:cNvSpPr txBox="1"/>
          <p:nvPr/>
        </p:nvSpPr>
        <p:spPr>
          <a:xfrm>
            <a:off x="23690" y="5025062"/>
            <a:ext cx="12175447"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600" b="1" i="0" u="sng"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歴代</a:t>
            </a:r>
            <a:r>
              <a:rPr lang="ja-JP" altLang="en-US" sz="1600" b="1" u="sng"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ジュノンボーイ</a:t>
            </a:r>
            <a:r>
              <a:rPr lang="ja-JP" sz="1600" b="1" i="0" u="sng"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輩出例</a:t>
            </a:r>
            <a:endParaRPr sz="1600" b="1"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第2回  武田真治　 第</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3</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   原田龍二　第</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6</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  伊藤英明</a:t>
            </a:r>
            <a:endPar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第</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10</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ディーン・フジオカ　第</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14</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  小池徹平 　</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第19回  溝端淳平　 </a:t>
            </a:r>
            <a:endParaRPr lang="ja-JP" altLang="en-US" sz="1600" b="1"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第20回  三浦翔平　 第21回  菅田将暉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第</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24</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塩野瑛久</a:t>
            </a:r>
            <a:endParaRPr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第25回</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犬飼貴丈　 第3</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0</a:t>
            </a: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綱</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啓永</a:t>
            </a:r>
            <a:r>
              <a:rPr lang="ja-JP" altLang="en-US" sz="1600" b="1"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rPr>
              <a:t>　</a:t>
            </a:r>
            <a:r>
              <a:rPr lang="en-US" altLang="ja-JP" sz="1600" b="1"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rPr>
              <a:t> </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第</a:t>
            </a:r>
            <a:r>
              <a:rPr lang="en-US" alt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33</a:t>
            </a:r>
            <a:r>
              <a:rPr lang="ja-JP" altLang="en-US"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回</a:t>
            </a:r>
            <a:r>
              <a:rPr lang="ja-JP" altLang="en-US" sz="1600" b="1"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rPr>
              <a:t>　山下幸輝</a:t>
            </a:r>
            <a:r>
              <a:rPr lang="en-US" altLang="ja-JP" sz="1600" b="1"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rPr>
              <a:t> …</a:t>
            </a:r>
            <a:r>
              <a:rPr lang="ja-JP" sz="1600" b="1"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他多数</a:t>
            </a:r>
            <a:endParaRPr sz="1600" b="1"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p:txBody>
      </p:sp>
      <p:sp>
        <p:nvSpPr>
          <p:cNvPr id="5" name="Google Shape;111;p2">
            <a:extLst>
              <a:ext uri="{FF2B5EF4-FFF2-40B4-BE49-F238E27FC236}">
                <a16:creationId xmlns:a16="http://schemas.microsoft.com/office/drawing/2014/main" id="{F7ADFB40-5C46-297C-73F6-DE1DB49AB927}"/>
              </a:ext>
            </a:extLst>
          </p:cNvPr>
          <p:cNvSpPr txBox="1"/>
          <p:nvPr/>
        </p:nvSpPr>
        <p:spPr>
          <a:xfrm>
            <a:off x="3803271" y="4782788"/>
            <a:ext cx="448057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数多くの有名芸能人を輩出した、参加者の多いコンテスト</a:t>
            </a:r>
            <a:endParaRPr sz="14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endParaRPr>
          </a:p>
        </p:txBody>
      </p:sp>
      <p:sp>
        <p:nvSpPr>
          <p:cNvPr id="6" name="Google Shape;104;p2">
            <a:extLst>
              <a:ext uri="{FF2B5EF4-FFF2-40B4-BE49-F238E27FC236}">
                <a16:creationId xmlns:a16="http://schemas.microsoft.com/office/drawing/2014/main" id="{FE347485-41A9-9059-1AD9-7221ACAD7F98}"/>
              </a:ext>
            </a:extLst>
          </p:cNvPr>
          <p:cNvSpPr txBox="1"/>
          <p:nvPr/>
        </p:nvSpPr>
        <p:spPr>
          <a:xfrm>
            <a:off x="7137" y="6505728"/>
            <a:ext cx="12192000"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sng"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ジュノンボーイとは</a:t>
            </a:r>
            <a:r>
              <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ジュノンスーパーボーイコンテストの最終審査</a:t>
            </a:r>
            <a:r>
              <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ファイナリスト）に出場できた男の子を「ジュノンボーイ出身」としています。参加資格は</a:t>
            </a:r>
            <a:r>
              <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12</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歳</a:t>
            </a:r>
            <a:r>
              <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〜22</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Rounded Mplus 1c Bold" panose="020B0702020203020207" pitchFamily="50" charset="-128"/>
                <a:sym typeface="Arial"/>
              </a:rPr>
              <a:t>歳まで</a:t>
            </a:r>
          </a:p>
        </p:txBody>
      </p:sp>
      <p:sp>
        <p:nvSpPr>
          <p:cNvPr id="8" name="スライド番号プレースホルダー 7">
            <a:extLst>
              <a:ext uri="{FF2B5EF4-FFF2-40B4-BE49-F238E27FC236}">
                <a16:creationId xmlns:a16="http://schemas.microsoft.com/office/drawing/2014/main" id="{68BE0261-CDA1-E593-DBBA-D56A50938EE6}"/>
              </a:ext>
            </a:extLst>
          </p:cNvPr>
          <p:cNvSpPr>
            <a:spLocks noGrp="1"/>
          </p:cNvSpPr>
          <p:nvPr>
            <p:ph type="sldNum" sz="quarter" idx="12"/>
          </p:nvPr>
        </p:nvSpPr>
        <p:spPr/>
        <p:txBody>
          <a:bodyPr/>
          <a:lstStyle/>
          <a:p>
            <a:fld id="{4C22509A-C899-46C9-9CE8-8B052445AE72}" type="slidenum">
              <a:rPr kumimoji="1" lang="ja-JP" altLang="en-US" smtClean="0"/>
              <a:t>2</a:t>
            </a:fld>
            <a:endParaRPr kumimoji="1" lang="ja-JP" altLang="en-US"/>
          </a:p>
        </p:txBody>
      </p:sp>
      <p:pic>
        <p:nvPicPr>
          <p:cNvPr id="7" name="図 6">
            <a:extLst>
              <a:ext uri="{FF2B5EF4-FFF2-40B4-BE49-F238E27FC236}">
                <a16:creationId xmlns:a16="http://schemas.microsoft.com/office/drawing/2014/main" id="{514C774F-5395-7605-7B5A-2EF8EDBD4E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414700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6AB71-6119-BDFB-8764-BB91900032A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F512758-5903-8460-7DB0-9DF0AF5003AB}"/>
              </a:ext>
            </a:extLst>
          </p:cNvPr>
          <p:cNvSpPr/>
          <p:nvPr/>
        </p:nvSpPr>
        <p:spPr>
          <a:xfrm>
            <a:off x="0" y="0"/>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8A3AA8E3-4A09-0C0F-DB8D-F023A06ACA85}"/>
              </a:ext>
            </a:extLst>
          </p:cNvPr>
          <p:cNvSpPr txBox="1"/>
          <p:nvPr/>
        </p:nvSpPr>
        <p:spPr>
          <a:xfrm>
            <a:off x="-1" y="111781"/>
            <a:ext cx="12191999"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協賛事例：</a:t>
            </a:r>
            <a:r>
              <a:rPr lang="ja-JP" altLang="en-US" sz="2000" b="1" dirty="0">
                <a:latin typeface="メイリオ" panose="020B0604030504040204" pitchFamily="50" charset="-128"/>
                <a:ea typeface="メイリオ" panose="020B0604030504040204" pitchFamily="50" charset="-128"/>
                <a:cs typeface="メイリオ"/>
              </a:rPr>
              <a:t>コンテストの裏方スタッフを活用／そのほか</a:t>
            </a:r>
            <a:r>
              <a:rPr lang="en-US" altLang="ja-JP" sz="2000" b="1" dirty="0">
                <a:latin typeface="メイリオ" panose="020B0604030504040204" pitchFamily="50" charset="-128"/>
                <a:ea typeface="メイリオ" panose="020B0604030504040204" pitchFamily="50" charset="-128"/>
                <a:cs typeface="メイリオ"/>
              </a:rPr>
              <a:t>…</a:t>
            </a:r>
            <a:r>
              <a:rPr lang="ja-JP" altLang="en-US" sz="2000" b="1" dirty="0">
                <a:latin typeface="メイリオ" panose="020B0604030504040204" pitchFamily="50" charset="-128"/>
                <a:ea typeface="メイリオ" panose="020B0604030504040204" pitchFamily="50" charset="-128"/>
                <a:cs typeface="メイリオ"/>
              </a:rPr>
              <a:t>コラボ、キャンペーン、タイアップなど</a:t>
            </a:r>
            <a:endPar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8" name="スライド番号プレースホルダー 7">
            <a:extLst>
              <a:ext uri="{FF2B5EF4-FFF2-40B4-BE49-F238E27FC236}">
                <a16:creationId xmlns:a16="http://schemas.microsoft.com/office/drawing/2014/main" id="{98BDDA11-0430-1258-8917-1CD49F9C8974}"/>
              </a:ext>
            </a:extLst>
          </p:cNvPr>
          <p:cNvSpPr>
            <a:spLocks noGrp="1"/>
          </p:cNvSpPr>
          <p:nvPr>
            <p:ph type="sldNum" sz="quarter" idx="12"/>
          </p:nvPr>
        </p:nvSpPr>
        <p:spPr/>
        <p:txBody>
          <a:bodyPr/>
          <a:lstStyle/>
          <a:p>
            <a:fld id="{4C22509A-C899-46C9-9CE8-8B052445AE72}"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31A5B0B9-230E-F622-30DC-DD3C81DEB465}"/>
              </a:ext>
            </a:extLst>
          </p:cNvPr>
          <p:cNvSpPr txBox="1"/>
          <p:nvPr/>
        </p:nvSpPr>
        <p:spPr>
          <a:xfrm>
            <a:off x="0" y="649665"/>
            <a:ext cx="5768502" cy="369332"/>
          </a:xfrm>
          <a:prstGeom prst="rect">
            <a:avLst/>
          </a:prstGeom>
          <a:noFill/>
          <a:ln>
            <a:noFill/>
          </a:ln>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・コンテストの裏方スタッフを活用</a:t>
            </a:r>
            <a:endParaRPr lang="en-US" altLang="ja-JP" b="1" dirty="0">
              <a:latin typeface="メイリオ" panose="020B0604030504040204" pitchFamily="50" charset="-128"/>
              <a:ea typeface="メイリオ" panose="020B0604030504040204" pitchFamily="50" charset="-128"/>
              <a:cs typeface="メイリオ"/>
            </a:endParaRPr>
          </a:p>
        </p:txBody>
      </p:sp>
      <p:sp>
        <p:nvSpPr>
          <p:cNvPr id="5" name="テキスト ボックス 4">
            <a:extLst>
              <a:ext uri="{FF2B5EF4-FFF2-40B4-BE49-F238E27FC236}">
                <a16:creationId xmlns:a16="http://schemas.microsoft.com/office/drawing/2014/main" id="{69B24B53-3F1F-093A-B1AB-1D250B74E4CF}"/>
              </a:ext>
            </a:extLst>
          </p:cNvPr>
          <p:cNvSpPr txBox="1"/>
          <p:nvPr/>
        </p:nvSpPr>
        <p:spPr>
          <a:xfrm>
            <a:off x="254495" y="3020685"/>
            <a:ext cx="5841505" cy="830997"/>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夢のようなバイト実現プロジェクト「ドリームバイト」のひとつとして、</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選考会の裏方スタッフ「記者会見サポート」と「撮影アシスタント」を募集。</a:t>
            </a:r>
            <a:endParaRPr lang="en-US" altLang="ja-JP" sz="1200" dirty="0">
              <a:latin typeface="メイリオ" panose="020B0604030504040204" pitchFamily="50" charset="-128"/>
              <a:ea typeface="メイリオ" panose="020B0604030504040204" pitchFamily="50" charset="-128"/>
              <a:cs typeface="メイリオ"/>
            </a:endParaRPr>
          </a:p>
          <a:p>
            <a:r>
              <a:rPr lang="en-US" altLang="ja-JP" sz="1000" dirty="0">
                <a:latin typeface="メイリオ" panose="020B0604030504040204" pitchFamily="50" charset="-128"/>
                <a:ea typeface="メイリオ" panose="020B0604030504040204" pitchFamily="50" charset="-128"/>
                <a:cs typeface="メイリオ"/>
                <a:hlinkClick r:id="rId3"/>
              </a:rPr>
              <a:t>https://prtimes.jp/main/html/rd/p/000000578.000002302.html</a:t>
            </a:r>
            <a:endParaRPr lang="en-US" altLang="ja-JP" sz="1000" dirty="0">
              <a:latin typeface="メイリオ" panose="020B0604030504040204" pitchFamily="50" charset="-128"/>
              <a:ea typeface="メイリオ" panose="020B0604030504040204" pitchFamily="50" charset="-128"/>
              <a:cs typeface="メイリオ"/>
            </a:endParaRPr>
          </a:p>
          <a:p>
            <a:endParaRPr lang="ja-JP" altLang="en-US" sz="1200" dirty="0">
              <a:latin typeface="メイリオ" panose="020B0604030504040204" pitchFamily="50" charset="-128"/>
              <a:ea typeface="メイリオ" panose="020B0604030504040204" pitchFamily="50" charset="-128"/>
              <a:cs typeface="メイリオ"/>
            </a:endParaRPr>
          </a:p>
        </p:txBody>
      </p:sp>
      <p:sp>
        <p:nvSpPr>
          <p:cNvPr id="17" name="テキスト ボックス 16">
            <a:extLst>
              <a:ext uri="{FF2B5EF4-FFF2-40B4-BE49-F238E27FC236}">
                <a16:creationId xmlns:a16="http://schemas.microsoft.com/office/drawing/2014/main" id="{B38DB0CF-D63C-E68A-4F45-54A54B1C590B}"/>
              </a:ext>
            </a:extLst>
          </p:cNvPr>
          <p:cNvSpPr txBox="1"/>
          <p:nvPr/>
        </p:nvSpPr>
        <p:spPr>
          <a:xfrm>
            <a:off x="254495" y="110491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●ディップ様：ドリームバイトバイトル（求人サイト）</a:t>
            </a:r>
          </a:p>
        </p:txBody>
      </p:sp>
      <p:sp>
        <p:nvSpPr>
          <p:cNvPr id="38" name="テキスト ボックス 37">
            <a:extLst>
              <a:ext uri="{FF2B5EF4-FFF2-40B4-BE49-F238E27FC236}">
                <a16:creationId xmlns:a16="http://schemas.microsoft.com/office/drawing/2014/main" id="{EC3015F6-D2D1-2902-B770-38279C9BC6DD}"/>
              </a:ext>
            </a:extLst>
          </p:cNvPr>
          <p:cNvSpPr txBox="1"/>
          <p:nvPr/>
        </p:nvSpPr>
        <p:spPr>
          <a:xfrm>
            <a:off x="6101545" y="3020685"/>
            <a:ext cx="5841505" cy="646331"/>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社内コンテストの入賞者が最終選考会のファイナリスト</a:t>
            </a:r>
            <a:r>
              <a:rPr lang="en-US" altLang="ja-JP" sz="1200" dirty="0">
                <a:latin typeface="メイリオ" panose="020B0604030504040204" pitchFamily="50" charset="-128"/>
                <a:ea typeface="メイリオ" panose="020B0604030504040204" pitchFamily="50" charset="-128"/>
                <a:cs typeface="メイリオ"/>
              </a:rPr>
              <a:t>15</a:t>
            </a:r>
            <a:r>
              <a:rPr lang="ja-JP" altLang="en-US" sz="1200" dirty="0">
                <a:latin typeface="メイリオ" panose="020B0604030504040204" pitchFamily="50" charset="-128"/>
                <a:ea typeface="メイリオ" panose="020B0604030504040204" pitchFamily="50" charset="-128"/>
                <a:cs typeface="メイリオ"/>
              </a:rPr>
              <a:t>名のヘアを担当。また協賛社純ボーイを</a:t>
            </a:r>
            <a:r>
              <a:rPr lang="en-US" altLang="ja-JP" sz="1200" dirty="0">
                <a:latin typeface="メイリオ" panose="020B0604030504040204" pitchFamily="50" charset="-128"/>
                <a:ea typeface="メイリオ" panose="020B0604030504040204" pitchFamily="50" charset="-128"/>
                <a:cs typeface="メイリオ"/>
              </a:rPr>
              <a:t>TVCM</a:t>
            </a:r>
            <a:r>
              <a:rPr lang="ja-JP" altLang="en-US" sz="1200" dirty="0">
                <a:latin typeface="メイリオ" panose="020B0604030504040204" pitchFamily="50" charset="-128"/>
                <a:ea typeface="メイリオ" panose="020B0604030504040204" pitchFamily="50" charset="-128"/>
                <a:cs typeface="メイリオ"/>
              </a:rPr>
              <a:t>に起用するなど、毎年の社内イベントコンテンツとして活用。</a:t>
            </a:r>
          </a:p>
        </p:txBody>
      </p:sp>
      <p:sp>
        <p:nvSpPr>
          <p:cNvPr id="44" name="テキスト ボックス 43">
            <a:extLst>
              <a:ext uri="{FF2B5EF4-FFF2-40B4-BE49-F238E27FC236}">
                <a16:creationId xmlns:a16="http://schemas.microsoft.com/office/drawing/2014/main" id="{8F888EE4-A946-8E01-3E48-CBF5138A90C3}"/>
              </a:ext>
            </a:extLst>
          </p:cNvPr>
          <p:cNvSpPr txBox="1"/>
          <p:nvPr/>
        </p:nvSpPr>
        <p:spPr>
          <a:xfrm>
            <a:off x="6101545" y="1146681"/>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●キュービーネットホールディングス様：</a:t>
            </a:r>
            <a:r>
              <a:rPr lang="en-US" altLang="ja-JP" sz="1200" dirty="0">
                <a:latin typeface="メイリオ" panose="020B0604030504040204" pitchFamily="50" charset="-128"/>
                <a:ea typeface="メイリオ" panose="020B0604030504040204" pitchFamily="50" charset="-128"/>
                <a:cs typeface="メイリオ"/>
              </a:rPr>
              <a:t>QBHOUSE</a:t>
            </a:r>
            <a:r>
              <a:rPr lang="ja-JP" altLang="en-US" sz="1200" dirty="0">
                <a:latin typeface="メイリオ" panose="020B0604030504040204" pitchFamily="50" charset="-128"/>
                <a:ea typeface="メイリオ" panose="020B0604030504040204" pitchFamily="50" charset="-128"/>
                <a:cs typeface="メイリオ"/>
              </a:rPr>
              <a:t>（理容室）</a:t>
            </a:r>
          </a:p>
        </p:txBody>
      </p:sp>
      <p:pic>
        <p:nvPicPr>
          <p:cNvPr id="4108" name="Picture 12" descr="徹底比較】バイト探しサイト・アプリのおすすめ人気ランキング【2025年3月】 | マイベスト">
            <a:extLst>
              <a:ext uri="{FF2B5EF4-FFF2-40B4-BE49-F238E27FC236}">
                <a16:creationId xmlns:a16="http://schemas.microsoft.com/office/drawing/2014/main" id="{CA18A215-F123-CE10-8591-F096018CE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33" y="1922251"/>
            <a:ext cx="858493" cy="85849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ドリームバイト」ロゴ - 乃木坂46の記者発表会をサポートする簡単なお仕事で日給3万3000円 [画像ギャラリー 2/2] - 音楽ナタリー">
            <a:extLst>
              <a:ext uri="{FF2B5EF4-FFF2-40B4-BE49-F238E27FC236}">
                <a16:creationId xmlns:a16="http://schemas.microsoft.com/office/drawing/2014/main" id="{7F8BE0C3-B15B-DA00-7179-2BD656045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75" y="1456800"/>
            <a:ext cx="1196709" cy="40095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グループ化 19">
            <a:extLst>
              <a:ext uri="{FF2B5EF4-FFF2-40B4-BE49-F238E27FC236}">
                <a16:creationId xmlns:a16="http://schemas.microsoft.com/office/drawing/2014/main" id="{50781BDD-8B0D-FE23-FEDF-0C8EEC0F3319}"/>
              </a:ext>
            </a:extLst>
          </p:cNvPr>
          <p:cNvGrpSpPr>
            <a:grpSpLocks noChangeAspect="1"/>
          </p:cNvGrpSpPr>
          <p:nvPr/>
        </p:nvGrpSpPr>
        <p:grpSpPr>
          <a:xfrm>
            <a:off x="1640793" y="1661448"/>
            <a:ext cx="3968269" cy="1102514"/>
            <a:chOff x="1726613" y="1580092"/>
            <a:chExt cx="4407750" cy="1224616"/>
          </a:xfrm>
        </p:grpSpPr>
        <p:pic>
          <p:nvPicPr>
            <p:cNvPr id="4104" name="Picture 8">
              <a:extLst>
                <a:ext uri="{FF2B5EF4-FFF2-40B4-BE49-F238E27FC236}">
                  <a16:creationId xmlns:a16="http://schemas.microsoft.com/office/drawing/2014/main" id="{866E4D21-9DE8-0A5F-3FB3-B982127852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6613" y="1580092"/>
              <a:ext cx="2659651" cy="1200652"/>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440;p12" descr="\\192.168.11.3\share\各案件データ\JB2018\オフィシャル写真\DSC_4951.JPG">
              <a:extLst>
                <a:ext uri="{FF2B5EF4-FFF2-40B4-BE49-F238E27FC236}">
                  <a16:creationId xmlns:a16="http://schemas.microsoft.com/office/drawing/2014/main" id="{066045C3-BBE1-7D58-847A-BD0F7353E4B8}"/>
                </a:ext>
              </a:extLst>
            </p:cNvPr>
            <p:cNvPicPr preferRelativeResize="0"/>
            <p:nvPr/>
          </p:nvPicPr>
          <p:blipFill rotWithShape="1">
            <a:blip r:embed="rId7">
              <a:alphaModFix/>
            </a:blip>
            <a:srcRect/>
            <a:stretch/>
          </p:blipFill>
          <p:spPr>
            <a:xfrm>
              <a:off x="4471314" y="1604056"/>
              <a:ext cx="1663049" cy="1200652"/>
            </a:xfrm>
            <a:prstGeom prst="rect">
              <a:avLst/>
            </a:prstGeom>
            <a:noFill/>
            <a:ln>
              <a:noFill/>
            </a:ln>
          </p:spPr>
        </p:pic>
      </p:grpSp>
      <p:pic>
        <p:nvPicPr>
          <p:cNvPr id="1026" name="Picture 2" descr="QBハウス – 王子駅前サンスクエア">
            <a:extLst>
              <a:ext uri="{FF2B5EF4-FFF2-40B4-BE49-F238E27FC236}">
                <a16:creationId xmlns:a16="http://schemas.microsoft.com/office/drawing/2014/main" id="{F02A0841-8546-EEB3-BA24-9A01D2650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2129" y="1430192"/>
            <a:ext cx="1121945" cy="628289"/>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F88D24C2-31DB-9C05-35DD-97B40A0594D6}"/>
              </a:ext>
            </a:extLst>
          </p:cNvPr>
          <p:cNvPicPr>
            <a:picLocks noChangeAspect="1"/>
          </p:cNvPicPr>
          <p:nvPr/>
        </p:nvPicPr>
        <p:blipFill>
          <a:blip r:embed="rId9"/>
          <a:stretch>
            <a:fillRect/>
          </a:stretch>
        </p:blipFill>
        <p:spPr>
          <a:xfrm>
            <a:off x="7806111" y="1667786"/>
            <a:ext cx="1513922" cy="1195101"/>
          </a:xfrm>
          <a:prstGeom prst="rect">
            <a:avLst/>
          </a:prstGeom>
        </p:spPr>
      </p:pic>
      <p:pic>
        <p:nvPicPr>
          <p:cNvPr id="11" name="Google Shape;454;p14">
            <a:extLst>
              <a:ext uri="{FF2B5EF4-FFF2-40B4-BE49-F238E27FC236}">
                <a16:creationId xmlns:a16="http://schemas.microsoft.com/office/drawing/2014/main" id="{3E7552C4-6F5F-D98A-B650-C2B8E3B7CC74}"/>
              </a:ext>
            </a:extLst>
          </p:cNvPr>
          <p:cNvPicPr preferRelativeResize="0"/>
          <p:nvPr/>
        </p:nvPicPr>
        <p:blipFill rotWithShape="1">
          <a:blip r:embed="rId10">
            <a:alphaModFix/>
          </a:blip>
          <a:srcRect/>
          <a:stretch/>
        </p:blipFill>
        <p:spPr>
          <a:xfrm>
            <a:off x="9426919" y="1706415"/>
            <a:ext cx="1830430" cy="1117841"/>
          </a:xfrm>
          <a:prstGeom prst="rect">
            <a:avLst/>
          </a:prstGeom>
          <a:noFill/>
          <a:ln>
            <a:noFill/>
          </a:ln>
        </p:spPr>
      </p:pic>
      <p:pic>
        <p:nvPicPr>
          <p:cNvPr id="19" name="Picture 8" descr="QB HOUSE、国内累計来店客数3億人を突破！記録からみる3つの強みとは｜キュービーネットホールディングス株式会社のストーリー｜PR TIMES  STORY">
            <a:extLst>
              <a:ext uri="{FF2B5EF4-FFF2-40B4-BE49-F238E27FC236}">
                <a16:creationId xmlns:a16="http://schemas.microsoft.com/office/drawing/2014/main" id="{94709E43-EE3B-8950-501B-2BCA0DAAA8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7366" y="1918495"/>
            <a:ext cx="1287418" cy="85671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1555C5C-F88A-2B9E-599A-A6E7C3561CFA}"/>
              </a:ext>
            </a:extLst>
          </p:cNvPr>
          <p:cNvSpPr txBox="1"/>
          <p:nvPr/>
        </p:nvSpPr>
        <p:spPr>
          <a:xfrm>
            <a:off x="0" y="3751084"/>
            <a:ext cx="5768502" cy="369332"/>
          </a:xfrm>
          <a:prstGeom prst="rect">
            <a:avLst/>
          </a:prstGeom>
          <a:noFill/>
          <a:ln>
            <a:noFill/>
          </a:ln>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・そのほか</a:t>
            </a:r>
            <a:r>
              <a:rPr lang="en-US" altLang="ja-JP" b="1" dirty="0">
                <a:latin typeface="メイリオ" panose="020B0604030504040204" pitchFamily="50" charset="-128"/>
                <a:ea typeface="メイリオ" panose="020B0604030504040204" pitchFamily="50" charset="-128"/>
                <a:cs typeface="メイリオ"/>
              </a:rPr>
              <a:t>…</a:t>
            </a:r>
            <a:r>
              <a:rPr lang="ja-JP" altLang="en-US" b="1" dirty="0">
                <a:latin typeface="メイリオ" panose="020B0604030504040204" pitchFamily="50" charset="-128"/>
                <a:ea typeface="メイリオ" panose="020B0604030504040204" pitchFamily="50" charset="-128"/>
                <a:cs typeface="メイリオ"/>
              </a:rPr>
              <a:t>コラボ、キャンペーン、タイアップなど</a:t>
            </a:r>
            <a:endParaRPr lang="en-US" altLang="ja-JP" b="1" dirty="0">
              <a:latin typeface="メイリオ" panose="020B0604030504040204" pitchFamily="50" charset="-128"/>
              <a:ea typeface="メイリオ" panose="020B0604030504040204" pitchFamily="50" charset="-128"/>
              <a:cs typeface="メイリオ"/>
            </a:endParaRPr>
          </a:p>
        </p:txBody>
      </p:sp>
      <p:sp>
        <p:nvSpPr>
          <p:cNvPr id="7" name="テキスト ボックス 6">
            <a:extLst>
              <a:ext uri="{FF2B5EF4-FFF2-40B4-BE49-F238E27FC236}">
                <a16:creationId xmlns:a16="http://schemas.microsoft.com/office/drawing/2014/main" id="{58EF5E7E-AF63-5F4C-47E2-932565DCE890}"/>
              </a:ext>
            </a:extLst>
          </p:cNvPr>
          <p:cNvSpPr txBox="1"/>
          <p:nvPr/>
        </p:nvSpPr>
        <p:spPr>
          <a:xfrm>
            <a:off x="147283" y="6081811"/>
            <a:ext cx="5841505" cy="461665"/>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ジュノンボーイとコラボ香水を制作・販売。コンテスト当日はブース出展で、販売とフォトブース記念撮影など、</a:t>
            </a:r>
            <a:r>
              <a:rPr lang="en-US" altLang="ja-JP" sz="1200" dirty="0">
                <a:latin typeface="メイリオ" panose="020B0604030504040204" pitchFamily="50" charset="-128"/>
                <a:ea typeface="メイリオ" panose="020B0604030504040204" pitchFamily="50" charset="-128"/>
                <a:cs typeface="メイリオ"/>
              </a:rPr>
              <a:t>SNS</a:t>
            </a:r>
            <a:r>
              <a:rPr lang="ja-JP" altLang="en-US" sz="1200" dirty="0">
                <a:latin typeface="メイリオ" panose="020B0604030504040204" pitchFamily="50" charset="-128"/>
                <a:ea typeface="メイリオ" panose="020B0604030504040204" pitchFamily="50" charset="-128"/>
                <a:cs typeface="メイリオ"/>
              </a:rPr>
              <a:t>でも拡散。</a:t>
            </a:r>
          </a:p>
        </p:txBody>
      </p:sp>
      <p:sp>
        <p:nvSpPr>
          <p:cNvPr id="12" name="テキスト ボックス 11">
            <a:extLst>
              <a:ext uri="{FF2B5EF4-FFF2-40B4-BE49-F238E27FC236}">
                <a16:creationId xmlns:a16="http://schemas.microsoft.com/office/drawing/2014/main" id="{5DEED09F-8868-5F1B-00F4-4AF639A8E0CE}"/>
              </a:ext>
            </a:extLst>
          </p:cNvPr>
          <p:cNvSpPr txBox="1"/>
          <p:nvPr/>
        </p:nvSpPr>
        <p:spPr>
          <a:xfrm>
            <a:off x="147283" y="420780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a:t>
            </a:r>
            <a:r>
              <a:rPr lang="en-US" altLang="ja-JP" sz="1200" dirty="0">
                <a:latin typeface="メイリオ" panose="020B0604030504040204" pitchFamily="50" charset="-128"/>
                <a:ea typeface="メイリオ" panose="020B0604030504040204" pitchFamily="50" charset="-128"/>
                <a:cs typeface="メイリオ"/>
              </a:rPr>
              <a:t>SPR</a:t>
            </a:r>
            <a:r>
              <a:rPr lang="ja-JP" altLang="en-US" sz="1200" dirty="0">
                <a:latin typeface="メイリオ" panose="020B0604030504040204" pitchFamily="50" charset="-128"/>
                <a:ea typeface="メイリオ" panose="020B0604030504040204" pitchFamily="50" charset="-128"/>
                <a:cs typeface="メイリオ"/>
              </a:rPr>
              <a:t>ジャパン様：</a:t>
            </a:r>
            <a:r>
              <a:rPr lang="en-US" altLang="ja-JP" sz="1200" dirty="0">
                <a:latin typeface="メイリオ" panose="020B0604030504040204" pitchFamily="50" charset="-128"/>
                <a:ea typeface="メイリオ" panose="020B0604030504040204" pitchFamily="50" charset="-128"/>
                <a:cs typeface="メイリオ"/>
              </a:rPr>
              <a:t>SAMOURAI UNISEX</a:t>
            </a:r>
            <a:r>
              <a:rPr lang="ja-JP" altLang="en-US" sz="1200" dirty="0">
                <a:latin typeface="メイリオ" panose="020B0604030504040204" pitchFamily="50" charset="-128"/>
                <a:ea typeface="メイリオ" panose="020B0604030504040204" pitchFamily="50" charset="-128"/>
                <a:cs typeface="メイリオ"/>
              </a:rPr>
              <a:t>（フレグランス）</a:t>
            </a:r>
          </a:p>
        </p:txBody>
      </p:sp>
      <p:pic>
        <p:nvPicPr>
          <p:cNvPr id="40" name="図 39">
            <a:extLst>
              <a:ext uri="{FF2B5EF4-FFF2-40B4-BE49-F238E27FC236}">
                <a16:creationId xmlns:a16="http://schemas.microsoft.com/office/drawing/2014/main" id="{B7934970-CE3B-E23F-9D12-C316124992F2}"/>
              </a:ext>
            </a:extLst>
          </p:cNvPr>
          <p:cNvPicPr>
            <a:picLocks noChangeAspect="1"/>
          </p:cNvPicPr>
          <p:nvPr/>
        </p:nvPicPr>
        <p:blipFill>
          <a:blip r:embed="rId12"/>
          <a:stretch>
            <a:fillRect/>
          </a:stretch>
        </p:blipFill>
        <p:spPr>
          <a:xfrm>
            <a:off x="338712" y="4607375"/>
            <a:ext cx="1130674" cy="371181"/>
          </a:xfrm>
          <a:prstGeom prst="rect">
            <a:avLst/>
          </a:prstGeom>
        </p:spPr>
      </p:pic>
      <p:pic>
        <p:nvPicPr>
          <p:cNvPr id="46" name="図 45">
            <a:extLst>
              <a:ext uri="{FF2B5EF4-FFF2-40B4-BE49-F238E27FC236}">
                <a16:creationId xmlns:a16="http://schemas.microsoft.com/office/drawing/2014/main" id="{F29ADD3D-1E52-1757-60A3-4108BF2EBAB4}"/>
              </a:ext>
            </a:extLst>
          </p:cNvPr>
          <p:cNvPicPr>
            <a:picLocks noChangeAspect="1"/>
          </p:cNvPicPr>
          <p:nvPr/>
        </p:nvPicPr>
        <p:blipFill>
          <a:blip r:embed="rId13"/>
          <a:stretch>
            <a:fillRect/>
          </a:stretch>
        </p:blipFill>
        <p:spPr>
          <a:xfrm>
            <a:off x="634331" y="5020734"/>
            <a:ext cx="530839" cy="879816"/>
          </a:xfrm>
          <a:prstGeom prst="rect">
            <a:avLst/>
          </a:prstGeom>
        </p:spPr>
      </p:pic>
      <p:sp>
        <p:nvSpPr>
          <p:cNvPr id="14" name="テキスト ボックス 13">
            <a:extLst>
              <a:ext uri="{FF2B5EF4-FFF2-40B4-BE49-F238E27FC236}">
                <a16:creationId xmlns:a16="http://schemas.microsoft.com/office/drawing/2014/main" id="{330CDFA2-C24E-AF32-4B83-2377577D5C5B}"/>
              </a:ext>
            </a:extLst>
          </p:cNvPr>
          <p:cNvSpPr txBox="1"/>
          <p:nvPr/>
        </p:nvSpPr>
        <p:spPr>
          <a:xfrm>
            <a:off x="6096000" y="4200915"/>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●ロッテ様：小梅（菓子）</a:t>
            </a:r>
          </a:p>
        </p:txBody>
      </p:sp>
      <p:pic>
        <p:nvPicPr>
          <p:cNvPr id="15" name="Google Shape;355;p9" descr="C:\Users\USER\Desktop\小梅ブース3.JPG">
            <a:extLst>
              <a:ext uri="{FF2B5EF4-FFF2-40B4-BE49-F238E27FC236}">
                <a16:creationId xmlns:a16="http://schemas.microsoft.com/office/drawing/2014/main" id="{37B112A5-757C-F533-4886-D3DBC12C10D0}"/>
              </a:ext>
            </a:extLst>
          </p:cNvPr>
          <p:cNvPicPr preferRelativeResize="0">
            <a:picLocks noChangeAspect="1"/>
          </p:cNvPicPr>
          <p:nvPr/>
        </p:nvPicPr>
        <p:blipFill rotWithShape="1">
          <a:blip r:embed="rId14">
            <a:alphaModFix/>
          </a:blip>
          <a:srcRect/>
          <a:stretch/>
        </p:blipFill>
        <p:spPr>
          <a:xfrm>
            <a:off x="7711532" y="4619897"/>
            <a:ext cx="1880253" cy="1252899"/>
          </a:xfrm>
          <a:prstGeom prst="rect">
            <a:avLst/>
          </a:prstGeom>
          <a:noFill/>
          <a:ln>
            <a:noFill/>
          </a:ln>
        </p:spPr>
      </p:pic>
      <p:pic>
        <p:nvPicPr>
          <p:cNvPr id="21" name="図 20">
            <a:extLst>
              <a:ext uri="{FF2B5EF4-FFF2-40B4-BE49-F238E27FC236}">
                <a16:creationId xmlns:a16="http://schemas.microsoft.com/office/drawing/2014/main" id="{B477C274-0A73-D3A7-0291-85DB1C6AE140}"/>
              </a:ext>
            </a:extLst>
          </p:cNvPr>
          <p:cNvPicPr>
            <a:picLocks noChangeAspect="1"/>
          </p:cNvPicPr>
          <p:nvPr/>
        </p:nvPicPr>
        <p:blipFill>
          <a:blip r:embed="rId15"/>
          <a:stretch>
            <a:fillRect/>
          </a:stretch>
        </p:blipFill>
        <p:spPr>
          <a:xfrm>
            <a:off x="6542990" y="5066906"/>
            <a:ext cx="971084" cy="971084"/>
          </a:xfrm>
          <a:prstGeom prst="rect">
            <a:avLst/>
          </a:prstGeom>
        </p:spPr>
      </p:pic>
      <p:pic>
        <p:nvPicPr>
          <p:cNvPr id="23" name="図 22">
            <a:extLst>
              <a:ext uri="{FF2B5EF4-FFF2-40B4-BE49-F238E27FC236}">
                <a16:creationId xmlns:a16="http://schemas.microsoft.com/office/drawing/2014/main" id="{B6DD8CDD-C5CE-01E0-F84F-789ED13BA1DC}"/>
              </a:ext>
            </a:extLst>
          </p:cNvPr>
          <p:cNvPicPr>
            <a:picLocks noChangeAspect="1"/>
          </p:cNvPicPr>
          <p:nvPr/>
        </p:nvPicPr>
        <p:blipFill>
          <a:blip r:embed="rId16"/>
          <a:stretch>
            <a:fillRect/>
          </a:stretch>
        </p:blipFill>
        <p:spPr>
          <a:xfrm>
            <a:off x="6571051" y="4598771"/>
            <a:ext cx="820687" cy="388391"/>
          </a:xfrm>
          <a:prstGeom prst="rect">
            <a:avLst/>
          </a:prstGeom>
        </p:spPr>
      </p:pic>
      <p:sp>
        <p:nvSpPr>
          <p:cNvPr id="24" name="テキスト ボックス 23">
            <a:extLst>
              <a:ext uri="{FF2B5EF4-FFF2-40B4-BE49-F238E27FC236}">
                <a16:creationId xmlns:a16="http://schemas.microsoft.com/office/drawing/2014/main" id="{A6529AF3-DA0E-25EF-CE60-23CF9A2FAC8C}"/>
              </a:ext>
            </a:extLst>
          </p:cNvPr>
          <p:cNvSpPr txBox="1"/>
          <p:nvPr/>
        </p:nvSpPr>
        <p:spPr>
          <a:xfrm>
            <a:off x="6203212" y="6037990"/>
            <a:ext cx="5841505" cy="646331"/>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甘ずっぱい恋のフレーズ「恋フレ」キャンペーンの一環で、ファイナリストの「恋フレ」投票を実施し、当日ステージにて発表。第</a:t>
            </a:r>
            <a:r>
              <a:rPr lang="en-US" altLang="ja-JP" sz="1200" dirty="0">
                <a:latin typeface="メイリオ" panose="020B0604030504040204" pitchFamily="50" charset="-128"/>
                <a:ea typeface="メイリオ" panose="020B0604030504040204" pitchFamily="50" charset="-128"/>
                <a:cs typeface="メイリオ"/>
              </a:rPr>
              <a:t>1</a:t>
            </a:r>
            <a:r>
              <a:rPr lang="ja-JP" altLang="en-US" sz="1200" dirty="0">
                <a:latin typeface="メイリオ" panose="020B0604030504040204" pitchFamily="50" charset="-128"/>
                <a:ea typeface="メイリオ" panose="020B0604030504040204" pitchFamily="50" charset="-128"/>
                <a:cs typeface="メイリオ"/>
              </a:rPr>
              <a:t>位の「キミの笑顔を守ることがぼくの目標」を犬飼貴丈さんが発表して会場キュン死。</a:t>
            </a:r>
          </a:p>
        </p:txBody>
      </p:sp>
      <p:pic>
        <p:nvPicPr>
          <p:cNvPr id="18" name="図 17">
            <a:extLst>
              <a:ext uri="{FF2B5EF4-FFF2-40B4-BE49-F238E27FC236}">
                <a16:creationId xmlns:a16="http://schemas.microsoft.com/office/drawing/2014/main" id="{A7208A6E-F0DA-CFBD-87C2-ED163AD69533}"/>
              </a:ext>
            </a:extLst>
          </p:cNvPr>
          <p:cNvPicPr>
            <a:picLocks noChangeAspect="1"/>
          </p:cNvPicPr>
          <p:nvPr/>
        </p:nvPicPr>
        <p:blipFill>
          <a:blip r:embed="rId17"/>
          <a:stretch>
            <a:fillRect/>
          </a:stretch>
        </p:blipFill>
        <p:spPr>
          <a:xfrm>
            <a:off x="9789243" y="4323588"/>
            <a:ext cx="1900146" cy="1631805"/>
          </a:xfrm>
          <a:prstGeom prst="rect">
            <a:avLst/>
          </a:prstGeom>
        </p:spPr>
      </p:pic>
      <p:grpSp>
        <p:nvGrpSpPr>
          <p:cNvPr id="35" name="グループ化 34">
            <a:extLst>
              <a:ext uri="{FF2B5EF4-FFF2-40B4-BE49-F238E27FC236}">
                <a16:creationId xmlns:a16="http://schemas.microsoft.com/office/drawing/2014/main" id="{A5DDBA1A-DEA0-5C92-7EE3-F0E11D4A9E28}"/>
              </a:ext>
            </a:extLst>
          </p:cNvPr>
          <p:cNvGrpSpPr>
            <a:grpSpLocks noChangeAspect="1"/>
          </p:cNvGrpSpPr>
          <p:nvPr/>
        </p:nvGrpSpPr>
        <p:grpSpPr>
          <a:xfrm>
            <a:off x="1597592" y="4726421"/>
            <a:ext cx="3931016" cy="1074344"/>
            <a:chOff x="1593484" y="4506580"/>
            <a:chExt cx="4370994" cy="1194590"/>
          </a:xfrm>
        </p:grpSpPr>
        <p:pic>
          <p:nvPicPr>
            <p:cNvPr id="47" name="Google Shape;352;p9">
              <a:extLst>
                <a:ext uri="{FF2B5EF4-FFF2-40B4-BE49-F238E27FC236}">
                  <a16:creationId xmlns:a16="http://schemas.microsoft.com/office/drawing/2014/main" id="{D69F114D-0AB1-4E54-C708-E883D4636C2F}"/>
                </a:ext>
              </a:extLst>
            </p:cNvPr>
            <p:cNvPicPr preferRelativeResize="0">
              <a:picLocks noChangeAspect="1"/>
            </p:cNvPicPr>
            <p:nvPr/>
          </p:nvPicPr>
          <p:blipFill rotWithShape="1">
            <a:blip r:embed="rId18">
              <a:alphaModFix/>
            </a:blip>
            <a:srcRect/>
            <a:stretch/>
          </p:blipFill>
          <p:spPr>
            <a:xfrm>
              <a:off x="3023237" y="4518548"/>
              <a:ext cx="1770282" cy="1179146"/>
            </a:xfrm>
            <a:prstGeom prst="rect">
              <a:avLst/>
            </a:prstGeom>
            <a:noFill/>
            <a:ln>
              <a:noFill/>
            </a:ln>
          </p:spPr>
        </p:pic>
        <p:pic>
          <p:nvPicPr>
            <p:cNvPr id="28" name="図 27">
              <a:extLst>
                <a:ext uri="{FF2B5EF4-FFF2-40B4-BE49-F238E27FC236}">
                  <a16:creationId xmlns:a16="http://schemas.microsoft.com/office/drawing/2014/main" id="{DADEE786-41B7-5C64-C6B5-563C0B9DC6E0}"/>
                </a:ext>
              </a:extLst>
            </p:cNvPr>
            <p:cNvPicPr>
              <a:picLocks noChangeAspect="1"/>
            </p:cNvPicPr>
            <p:nvPr/>
          </p:nvPicPr>
          <p:blipFill>
            <a:blip r:embed="rId19"/>
            <a:stretch>
              <a:fillRect/>
            </a:stretch>
          </p:blipFill>
          <p:spPr>
            <a:xfrm>
              <a:off x="1593484" y="4510056"/>
              <a:ext cx="1349929" cy="1191114"/>
            </a:xfrm>
            <a:prstGeom prst="rect">
              <a:avLst/>
            </a:prstGeom>
          </p:spPr>
        </p:pic>
        <p:pic>
          <p:nvPicPr>
            <p:cNvPr id="34" name="図 33">
              <a:extLst>
                <a:ext uri="{FF2B5EF4-FFF2-40B4-BE49-F238E27FC236}">
                  <a16:creationId xmlns:a16="http://schemas.microsoft.com/office/drawing/2014/main" id="{F8F28666-F71C-3604-E973-2CE9A2F2E581}"/>
                </a:ext>
              </a:extLst>
            </p:cNvPr>
            <p:cNvPicPr>
              <a:picLocks noChangeAspect="1"/>
            </p:cNvPicPr>
            <p:nvPr/>
          </p:nvPicPr>
          <p:blipFill>
            <a:blip r:embed="rId20"/>
            <a:stretch>
              <a:fillRect/>
            </a:stretch>
          </p:blipFill>
          <p:spPr>
            <a:xfrm>
              <a:off x="4842918" y="4506580"/>
              <a:ext cx="1121560" cy="1191114"/>
            </a:xfrm>
            <a:prstGeom prst="rect">
              <a:avLst/>
            </a:prstGeom>
          </p:spPr>
        </p:pic>
      </p:grpSp>
      <p:cxnSp>
        <p:nvCxnSpPr>
          <p:cNvPr id="10" name="直線コネクタ 9">
            <a:extLst>
              <a:ext uri="{FF2B5EF4-FFF2-40B4-BE49-F238E27FC236}">
                <a16:creationId xmlns:a16="http://schemas.microsoft.com/office/drawing/2014/main" id="{FD1F1ED8-8B33-F91A-2C5B-12DAC60EF32B}"/>
              </a:ext>
            </a:extLst>
          </p:cNvPr>
          <p:cNvCxnSpPr/>
          <p:nvPr/>
        </p:nvCxnSpPr>
        <p:spPr>
          <a:xfrm>
            <a:off x="6096000" y="649665"/>
            <a:ext cx="0" cy="6208335"/>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cxnSp>
        <p:nvCxnSpPr>
          <p:cNvPr id="13" name="直線コネクタ 12">
            <a:extLst>
              <a:ext uri="{FF2B5EF4-FFF2-40B4-BE49-F238E27FC236}">
                <a16:creationId xmlns:a16="http://schemas.microsoft.com/office/drawing/2014/main" id="{C06812CC-A60E-1B54-8539-236A2C8AC156}"/>
              </a:ext>
            </a:extLst>
          </p:cNvPr>
          <p:cNvCxnSpPr>
            <a:cxnSpLocks/>
          </p:cNvCxnSpPr>
          <p:nvPr/>
        </p:nvCxnSpPr>
        <p:spPr>
          <a:xfrm>
            <a:off x="-2" y="3667016"/>
            <a:ext cx="12192000" cy="0"/>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984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289F-B5CF-E83A-6F57-65FE78621C46}"/>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0F82886-AEFD-0563-0742-0605D3CC37A6}"/>
              </a:ext>
            </a:extLst>
          </p:cNvPr>
          <p:cNvSpPr txBox="1"/>
          <p:nvPr/>
        </p:nvSpPr>
        <p:spPr>
          <a:xfrm>
            <a:off x="0" y="642802"/>
            <a:ext cx="5768502" cy="369332"/>
          </a:xfrm>
          <a:prstGeom prst="rect">
            <a:avLst/>
          </a:prstGeom>
          <a:noFill/>
          <a:ln>
            <a:noFill/>
          </a:ln>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・そのほか</a:t>
            </a:r>
            <a:r>
              <a:rPr lang="en-US" altLang="ja-JP" b="1" dirty="0">
                <a:latin typeface="メイリオ" panose="020B0604030504040204" pitchFamily="50" charset="-128"/>
                <a:ea typeface="メイリオ" panose="020B0604030504040204" pitchFamily="50" charset="-128"/>
                <a:cs typeface="メイリオ"/>
              </a:rPr>
              <a:t>…</a:t>
            </a:r>
            <a:r>
              <a:rPr lang="ja-JP" altLang="en-US" b="1" dirty="0">
                <a:latin typeface="メイリオ" panose="020B0604030504040204" pitchFamily="50" charset="-128"/>
                <a:ea typeface="メイリオ" panose="020B0604030504040204" pitchFamily="50" charset="-128"/>
                <a:cs typeface="メイリオ"/>
              </a:rPr>
              <a:t>コラボ、キャンペーン、タイアップなど</a:t>
            </a:r>
            <a:endParaRPr lang="en-US" altLang="ja-JP" b="1" dirty="0">
              <a:latin typeface="メイリオ" panose="020B0604030504040204" pitchFamily="50" charset="-128"/>
              <a:ea typeface="メイリオ" panose="020B0604030504040204" pitchFamily="50" charset="-128"/>
              <a:cs typeface="メイリオ"/>
            </a:endParaRPr>
          </a:p>
        </p:txBody>
      </p:sp>
      <p:sp>
        <p:nvSpPr>
          <p:cNvPr id="6" name="正方形/長方形 5">
            <a:extLst>
              <a:ext uri="{FF2B5EF4-FFF2-40B4-BE49-F238E27FC236}">
                <a16:creationId xmlns:a16="http://schemas.microsoft.com/office/drawing/2014/main" id="{BDCDE886-6CCD-A161-0173-C3B50A519EB8}"/>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6B99E67F-DA37-4A83-5FED-61D87D0D7231}"/>
              </a:ext>
            </a:extLst>
          </p:cNvPr>
          <p:cNvSpPr txBox="1"/>
          <p:nvPr/>
        </p:nvSpPr>
        <p:spPr>
          <a:xfrm>
            <a:off x="0" y="111781"/>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協賛事例：</a:t>
            </a:r>
            <a:r>
              <a:rPr lang="ja-JP" altLang="en-US" sz="2000" b="1" dirty="0">
                <a:latin typeface="メイリオ" panose="020B0604030504040204" pitchFamily="50" charset="-128"/>
                <a:ea typeface="メイリオ" panose="020B0604030504040204" pitchFamily="50" charset="-128"/>
                <a:cs typeface="メイリオ"/>
              </a:rPr>
              <a:t>そのほか</a:t>
            </a:r>
            <a:r>
              <a:rPr lang="en-US" altLang="ja-JP" sz="2000" b="1" dirty="0">
                <a:latin typeface="メイリオ" panose="020B0604030504040204" pitchFamily="50" charset="-128"/>
                <a:ea typeface="メイリオ" panose="020B0604030504040204" pitchFamily="50" charset="-128"/>
                <a:cs typeface="メイリオ"/>
              </a:rPr>
              <a:t>…</a:t>
            </a:r>
            <a:r>
              <a:rPr lang="ja-JP" altLang="en-US" sz="2000" b="1" dirty="0">
                <a:latin typeface="メイリオ" panose="020B0604030504040204" pitchFamily="50" charset="-128"/>
                <a:ea typeface="メイリオ" panose="020B0604030504040204" pitchFamily="50" charset="-128"/>
                <a:cs typeface="メイリオ"/>
              </a:rPr>
              <a:t>コラボ、キャンペーン、タイアップなど／協賛実績企業</a:t>
            </a:r>
            <a:endPar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8" name="スライド番号プレースホルダー 7">
            <a:extLst>
              <a:ext uri="{FF2B5EF4-FFF2-40B4-BE49-F238E27FC236}">
                <a16:creationId xmlns:a16="http://schemas.microsoft.com/office/drawing/2014/main" id="{03640F1C-1DBF-90BF-2B8D-CF4670F7E01E}"/>
              </a:ext>
            </a:extLst>
          </p:cNvPr>
          <p:cNvSpPr>
            <a:spLocks noGrp="1"/>
          </p:cNvSpPr>
          <p:nvPr>
            <p:ph type="sldNum" sz="quarter" idx="12"/>
          </p:nvPr>
        </p:nvSpPr>
        <p:spPr/>
        <p:txBody>
          <a:bodyPr/>
          <a:lstStyle/>
          <a:p>
            <a:fld id="{4C22509A-C899-46C9-9CE8-8B052445AE72}" type="slidenum">
              <a:rPr kumimoji="1" lang="ja-JP" altLang="en-US" smtClean="0"/>
              <a:t>21</a:t>
            </a:fld>
            <a:endParaRPr kumimoji="1" lang="ja-JP" altLang="en-US"/>
          </a:p>
        </p:txBody>
      </p:sp>
      <p:sp>
        <p:nvSpPr>
          <p:cNvPr id="9" name="テキスト ボックス 8">
            <a:extLst>
              <a:ext uri="{FF2B5EF4-FFF2-40B4-BE49-F238E27FC236}">
                <a16:creationId xmlns:a16="http://schemas.microsoft.com/office/drawing/2014/main" id="{9E1C93AE-A6B9-5B0C-5EFC-EE21A577DD7F}"/>
              </a:ext>
            </a:extLst>
          </p:cNvPr>
          <p:cNvSpPr txBox="1"/>
          <p:nvPr/>
        </p:nvSpPr>
        <p:spPr>
          <a:xfrm>
            <a:off x="254495" y="3060512"/>
            <a:ext cx="5841505" cy="1015663"/>
          </a:xfrm>
          <a:prstGeom prst="rect">
            <a:avLst/>
          </a:prstGeom>
          <a:noFill/>
          <a:ln>
            <a:noFill/>
          </a:ln>
        </p:spPr>
        <p:txBody>
          <a:bodyPr wrap="square" rtlCol="0">
            <a:spAutoFit/>
          </a:bodyPr>
          <a:lstStyle/>
          <a:p>
            <a:r>
              <a:rPr lang="en-US" altLang="ja-JP" sz="1200" dirty="0" err="1">
                <a:latin typeface="メイリオ" panose="020B0604030504040204" pitchFamily="50" charset="-128"/>
                <a:ea typeface="メイリオ" panose="020B0604030504040204" pitchFamily="50" charset="-128"/>
                <a:cs typeface="メイリオ"/>
              </a:rPr>
              <a:t>Lapin×ViVi×JUNON</a:t>
            </a:r>
            <a:r>
              <a:rPr lang="ja-JP" altLang="en-US" sz="1200" dirty="0">
                <a:latin typeface="メイリオ" panose="020B0604030504040204" pitchFamily="50" charset="-128"/>
                <a:ea typeface="メイリオ" panose="020B0604030504040204" pitchFamily="50" charset="-128"/>
                <a:cs typeface="メイリオ"/>
              </a:rPr>
              <a:t>のタイアップ</a:t>
            </a:r>
            <a:r>
              <a:rPr lang="en-US" altLang="ja-JP" sz="1200" dirty="0">
                <a:latin typeface="メイリオ" panose="020B0604030504040204" pitchFamily="50" charset="-128"/>
                <a:ea typeface="メイリオ" panose="020B0604030504040204" pitchFamily="50" charset="-128"/>
                <a:cs typeface="メイリオ"/>
              </a:rPr>
              <a:t>WEB</a:t>
            </a:r>
            <a:r>
              <a:rPr lang="ja-JP" altLang="en-US" sz="1200" dirty="0">
                <a:latin typeface="メイリオ" panose="020B0604030504040204" pitchFamily="50" charset="-128"/>
                <a:ea typeface="メイリオ" panose="020B0604030504040204" pitchFamily="50" charset="-128"/>
                <a:cs typeface="メイリオ"/>
              </a:rPr>
              <a:t>動画企画</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きゅんきゅん助⼿席⼒グランプリ</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。ラパンの</a:t>
            </a:r>
            <a:r>
              <a:rPr lang="en-US" altLang="ja-JP" sz="1200" dirty="0" err="1">
                <a:latin typeface="メイリオ" panose="020B0604030504040204" pitchFamily="50" charset="-128"/>
                <a:ea typeface="メイリオ" panose="020B0604030504040204" pitchFamily="50" charset="-128"/>
                <a:cs typeface="メイリオ"/>
              </a:rPr>
              <a:t>WebCM</a:t>
            </a:r>
            <a:r>
              <a:rPr lang="ja-JP" altLang="en-US" sz="1200" dirty="0">
                <a:latin typeface="メイリオ" panose="020B0604030504040204" pitchFamily="50" charset="-128"/>
                <a:ea typeface="メイリオ" panose="020B0604030504040204" pitchFamily="50" charset="-128"/>
                <a:cs typeface="メイリオ"/>
              </a:rPr>
              <a:t>出演権をめぐり、中島颯太・曽田陵介・ほしのディスコが「助手席力」を対決！中島颯太さんが優勝しました。</a:t>
            </a:r>
            <a:endParaRPr lang="en-US" altLang="ja-JP" sz="1200" dirty="0">
              <a:latin typeface="メイリオ" panose="020B0604030504040204" pitchFamily="50" charset="-128"/>
              <a:ea typeface="メイリオ" panose="020B0604030504040204" pitchFamily="50" charset="-128"/>
              <a:cs typeface="メイリオ"/>
            </a:endParaRPr>
          </a:p>
          <a:p>
            <a:r>
              <a:rPr lang="en-US" altLang="ja-JP" sz="1000" dirty="0">
                <a:latin typeface="メイリオ" panose="020B0604030504040204" pitchFamily="50" charset="-128"/>
                <a:ea typeface="メイリオ" panose="020B0604030504040204" pitchFamily="50" charset="-128"/>
                <a:cs typeface="メイリオ"/>
                <a:hlinkClick r:id="rId3"/>
              </a:rPr>
              <a:t>https://prtimes.jp/main/html/rd/p/000000070.000072639.html</a:t>
            </a:r>
            <a:endParaRPr lang="en-US" altLang="ja-JP" sz="1000" dirty="0">
              <a:latin typeface="メイリオ" panose="020B0604030504040204" pitchFamily="50" charset="-128"/>
              <a:ea typeface="メイリオ" panose="020B0604030504040204" pitchFamily="50" charset="-128"/>
              <a:cs typeface="メイリオ"/>
            </a:endParaRPr>
          </a:p>
          <a:p>
            <a:endParaRPr lang="ja-JP" altLang="en-US" sz="1200" dirty="0">
              <a:latin typeface="メイリオ" panose="020B0604030504040204" pitchFamily="50" charset="-128"/>
              <a:ea typeface="メイリオ" panose="020B0604030504040204" pitchFamily="50" charset="-128"/>
              <a:cs typeface="メイリオ"/>
            </a:endParaRPr>
          </a:p>
        </p:txBody>
      </p:sp>
      <p:sp>
        <p:nvSpPr>
          <p:cNvPr id="10" name="テキスト ボックス 9">
            <a:extLst>
              <a:ext uri="{FF2B5EF4-FFF2-40B4-BE49-F238E27FC236}">
                <a16:creationId xmlns:a16="http://schemas.microsoft.com/office/drawing/2014/main" id="{5C350D77-5200-5284-9C4A-20F25CF3D8DE}"/>
              </a:ext>
            </a:extLst>
          </p:cNvPr>
          <p:cNvSpPr txBox="1"/>
          <p:nvPr/>
        </p:nvSpPr>
        <p:spPr>
          <a:xfrm>
            <a:off x="254495" y="1104917"/>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●スズキ様：</a:t>
            </a:r>
            <a:r>
              <a:rPr lang="en-US" altLang="ja-JP" sz="1200" dirty="0">
                <a:latin typeface="メイリオ" panose="020B0604030504040204" pitchFamily="50" charset="-128"/>
                <a:ea typeface="メイリオ" panose="020B0604030504040204" pitchFamily="50" charset="-128"/>
                <a:cs typeface="メイリオ"/>
              </a:rPr>
              <a:t>Lapin</a:t>
            </a:r>
            <a:r>
              <a:rPr lang="ja-JP" altLang="en-US" sz="1200" dirty="0">
                <a:latin typeface="メイリオ" panose="020B0604030504040204" pitchFamily="50" charset="-128"/>
                <a:ea typeface="メイリオ" panose="020B0604030504040204" pitchFamily="50" charset="-128"/>
                <a:cs typeface="メイリオ"/>
              </a:rPr>
              <a:t>（自動車）</a:t>
            </a:r>
          </a:p>
        </p:txBody>
      </p:sp>
      <p:sp>
        <p:nvSpPr>
          <p:cNvPr id="11" name="テキスト ボックス 10">
            <a:extLst>
              <a:ext uri="{FF2B5EF4-FFF2-40B4-BE49-F238E27FC236}">
                <a16:creationId xmlns:a16="http://schemas.microsoft.com/office/drawing/2014/main" id="{02342D91-B7FC-CFFD-F946-098E94594FCA}"/>
              </a:ext>
            </a:extLst>
          </p:cNvPr>
          <p:cNvSpPr txBox="1"/>
          <p:nvPr/>
        </p:nvSpPr>
        <p:spPr>
          <a:xfrm>
            <a:off x="6101545" y="3020685"/>
            <a:ext cx="5841505" cy="461665"/>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「ファミリーマート</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ロッテチョコレート」の販促キャンペーンとして最終選考会招待キャンペーンを実施。</a:t>
            </a:r>
          </a:p>
        </p:txBody>
      </p:sp>
      <p:sp>
        <p:nvSpPr>
          <p:cNvPr id="12" name="テキスト ボックス 11">
            <a:extLst>
              <a:ext uri="{FF2B5EF4-FFF2-40B4-BE49-F238E27FC236}">
                <a16:creationId xmlns:a16="http://schemas.microsoft.com/office/drawing/2014/main" id="{2269BE4A-DB03-83C0-CD36-E94A51D54CA8}"/>
              </a:ext>
            </a:extLst>
          </p:cNvPr>
          <p:cNvSpPr txBox="1"/>
          <p:nvPr/>
        </p:nvSpPr>
        <p:spPr>
          <a:xfrm>
            <a:off x="6101545" y="1146681"/>
            <a:ext cx="5514008" cy="276999"/>
          </a:xfrm>
          <a:prstGeom prst="rect">
            <a:avLst/>
          </a:prstGeom>
          <a:noFill/>
          <a:ln>
            <a:no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a:rPr>
              <a:t>●ロッテ様：ガーナチョコレート（お菓子）</a:t>
            </a:r>
          </a:p>
        </p:txBody>
      </p:sp>
      <p:pic>
        <p:nvPicPr>
          <p:cNvPr id="25" name="図 24">
            <a:extLst>
              <a:ext uri="{FF2B5EF4-FFF2-40B4-BE49-F238E27FC236}">
                <a16:creationId xmlns:a16="http://schemas.microsoft.com/office/drawing/2014/main" id="{EAAB5BF7-50AD-91E4-8493-063CE173FDA8}"/>
              </a:ext>
            </a:extLst>
          </p:cNvPr>
          <p:cNvPicPr>
            <a:picLocks noChangeAspect="1"/>
          </p:cNvPicPr>
          <p:nvPr/>
        </p:nvPicPr>
        <p:blipFill>
          <a:blip r:embed="rId4"/>
          <a:stretch>
            <a:fillRect/>
          </a:stretch>
        </p:blipFill>
        <p:spPr>
          <a:xfrm>
            <a:off x="380960" y="1536795"/>
            <a:ext cx="1229946" cy="294723"/>
          </a:xfrm>
          <a:prstGeom prst="rect">
            <a:avLst/>
          </a:prstGeom>
        </p:spPr>
      </p:pic>
      <p:pic>
        <p:nvPicPr>
          <p:cNvPr id="27" name="図 26">
            <a:extLst>
              <a:ext uri="{FF2B5EF4-FFF2-40B4-BE49-F238E27FC236}">
                <a16:creationId xmlns:a16="http://schemas.microsoft.com/office/drawing/2014/main" id="{AADDBC86-5387-FA94-79BD-B1567F00B67A}"/>
              </a:ext>
            </a:extLst>
          </p:cNvPr>
          <p:cNvPicPr>
            <a:picLocks noChangeAspect="1"/>
          </p:cNvPicPr>
          <p:nvPr/>
        </p:nvPicPr>
        <p:blipFill>
          <a:blip r:embed="rId5"/>
          <a:stretch>
            <a:fillRect/>
          </a:stretch>
        </p:blipFill>
        <p:spPr>
          <a:xfrm>
            <a:off x="323433" y="1936321"/>
            <a:ext cx="1345000" cy="778684"/>
          </a:xfrm>
          <a:prstGeom prst="rect">
            <a:avLst/>
          </a:prstGeom>
        </p:spPr>
      </p:pic>
      <p:pic>
        <p:nvPicPr>
          <p:cNvPr id="4" name="図 3">
            <a:extLst>
              <a:ext uri="{FF2B5EF4-FFF2-40B4-BE49-F238E27FC236}">
                <a16:creationId xmlns:a16="http://schemas.microsoft.com/office/drawing/2014/main" id="{84E8DBD3-1745-CC2F-2407-93EC9226A491}"/>
              </a:ext>
            </a:extLst>
          </p:cNvPr>
          <p:cNvPicPr>
            <a:picLocks noChangeAspect="1"/>
          </p:cNvPicPr>
          <p:nvPr/>
        </p:nvPicPr>
        <p:blipFill>
          <a:blip r:embed="rId6"/>
          <a:stretch>
            <a:fillRect/>
          </a:stretch>
        </p:blipFill>
        <p:spPr>
          <a:xfrm>
            <a:off x="1861872" y="1423680"/>
            <a:ext cx="2299254" cy="1291325"/>
          </a:xfrm>
          <a:prstGeom prst="rect">
            <a:avLst/>
          </a:prstGeom>
        </p:spPr>
      </p:pic>
      <p:pic>
        <p:nvPicPr>
          <p:cNvPr id="14" name="図 13">
            <a:extLst>
              <a:ext uri="{FF2B5EF4-FFF2-40B4-BE49-F238E27FC236}">
                <a16:creationId xmlns:a16="http://schemas.microsoft.com/office/drawing/2014/main" id="{F7B80C1C-85C7-DCCA-1B2F-20D389B9F8D6}"/>
              </a:ext>
            </a:extLst>
          </p:cNvPr>
          <p:cNvPicPr>
            <a:picLocks noChangeAspect="1"/>
          </p:cNvPicPr>
          <p:nvPr/>
        </p:nvPicPr>
        <p:blipFill>
          <a:blip r:embed="rId7"/>
          <a:stretch>
            <a:fillRect/>
          </a:stretch>
        </p:blipFill>
        <p:spPr>
          <a:xfrm>
            <a:off x="7572375" y="1465702"/>
            <a:ext cx="4248197" cy="1396888"/>
          </a:xfrm>
          <a:prstGeom prst="rect">
            <a:avLst/>
          </a:prstGeom>
        </p:spPr>
      </p:pic>
      <p:pic>
        <p:nvPicPr>
          <p:cNvPr id="1026" name="Picture 2" descr="ロッテ ガーナミルク 10箱 (チョコレート) 価格比較 - 価格.com">
            <a:extLst>
              <a:ext uri="{FF2B5EF4-FFF2-40B4-BE49-F238E27FC236}">
                <a16:creationId xmlns:a16="http://schemas.microsoft.com/office/drawing/2014/main" id="{13B80825-0C66-DE00-317B-AC8DBC6604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747" y="1874923"/>
            <a:ext cx="930757" cy="9307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商品情報｜ガーナ｜お口の恋人 ロッテ">
            <a:extLst>
              <a:ext uri="{FF2B5EF4-FFF2-40B4-BE49-F238E27FC236}">
                <a16:creationId xmlns:a16="http://schemas.microsoft.com/office/drawing/2014/main" id="{C6801FEC-1ECE-10B7-8D36-8CA13BA671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6001" y="1655367"/>
            <a:ext cx="999503" cy="219556"/>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6BA4DE80-F9C5-82A2-398C-991C180D4B8E}"/>
              </a:ext>
            </a:extLst>
          </p:cNvPr>
          <p:cNvPicPr>
            <a:picLocks noChangeAspect="1"/>
          </p:cNvPicPr>
          <p:nvPr/>
        </p:nvPicPr>
        <p:blipFill>
          <a:blip r:embed="rId10"/>
          <a:stretch>
            <a:fillRect/>
          </a:stretch>
        </p:blipFill>
        <p:spPr>
          <a:xfrm>
            <a:off x="4325292" y="1626349"/>
            <a:ext cx="1760932" cy="958424"/>
          </a:xfrm>
          <a:prstGeom prst="rect">
            <a:avLst/>
          </a:prstGeom>
        </p:spPr>
      </p:pic>
      <p:sp>
        <p:nvSpPr>
          <p:cNvPr id="39" name="テキスト ボックス 38">
            <a:extLst>
              <a:ext uri="{FF2B5EF4-FFF2-40B4-BE49-F238E27FC236}">
                <a16:creationId xmlns:a16="http://schemas.microsoft.com/office/drawing/2014/main" id="{673759B3-70DC-0A13-8410-A2B646A1B904}"/>
              </a:ext>
            </a:extLst>
          </p:cNvPr>
          <p:cNvSpPr txBox="1"/>
          <p:nvPr/>
        </p:nvSpPr>
        <p:spPr>
          <a:xfrm>
            <a:off x="0" y="3957863"/>
            <a:ext cx="5768502" cy="369332"/>
          </a:xfrm>
          <a:prstGeom prst="rect">
            <a:avLst/>
          </a:prstGeom>
          <a:noFill/>
          <a:ln>
            <a:noFill/>
          </a:ln>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・協賛実績企業</a:t>
            </a:r>
            <a:endParaRPr lang="en-US" altLang="ja-JP" b="1" dirty="0">
              <a:latin typeface="メイリオ" panose="020B0604030504040204" pitchFamily="50" charset="-128"/>
              <a:ea typeface="メイリオ" panose="020B0604030504040204" pitchFamily="50" charset="-128"/>
              <a:cs typeface="メイリオ"/>
            </a:endParaRPr>
          </a:p>
        </p:txBody>
      </p:sp>
      <p:pic>
        <p:nvPicPr>
          <p:cNvPr id="43" name="Google Shape;213;p6" descr="17LIVE」グローバル展開を加速させるため、ブランドをリニューアル 〜全世界で、ロゴデザインを統一〜｜17LIVE株式会社のプレスリリース">
            <a:extLst>
              <a:ext uri="{FF2B5EF4-FFF2-40B4-BE49-F238E27FC236}">
                <a16:creationId xmlns:a16="http://schemas.microsoft.com/office/drawing/2014/main" id="{2BE65107-7F6E-B031-422E-B2DDD0172A7F}"/>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14019" y="4589746"/>
            <a:ext cx="1439873" cy="570581"/>
          </a:xfrm>
          <a:prstGeom prst="rect">
            <a:avLst/>
          </a:prstGeom>
          <a:noFill/>
          <a:ln>
            <a:noFill/>
          </a:ln>
        </p:spPr>
      </p:pic>
      <p:pic>
        <p:nvPicPr>
          <p:cNvPr id="47" name="Google Shape;217;p6">
            <a:extLst>
              <a:ext uri="{FF2B5EF4-FFF2-40B4-BE49-F238E27FC236}">
                <a16:creationId xmlns:a16="http://schemas.microsoft.com/office/drawing/2014/main" id="{8A2A70A2-91AB-644F-00DB-30ADCFD5B764}"/>
              </a:ext>
            </a:extLst>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529860" y="4671934"/>
            <a:ext cx="1497172" cy="330579"/>
          </a:xfrm>
          <a:prstGeom prst="rect">
            <a:avLst/>
          </a:prstGeom>
          <a:noFill/>
          <a:ln>
            <a:noFill/>
          </a:ln>
        </p:spPr>
      </p:pic>
      <p:pic>
        <p:nvPicPr>
          <p:cNvPr id="51" name="Google Shape;221;p6" descr="AGFのロゴにある３つの赤い丸の正体は？ - ロゴJPコンクール">
            <a:extLst>
              <a:ext uri="{FF2B5EF4-FFF2-40B4-BE49-F238E27FC236}">
                <a16:creationId xmlns:a16="http://schemas.microsoft.com/office/drawing/2014/main" id="{BFB8582C-E546-1549-1205-E2445600C72F}"/>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7572375" y="4671934"/>
            <a:ext cx="954319" cy="321208"/>
          </a:xfrm>
          <a:prstGeom prst="rect">
            <a:avLst/>
          </a:prstGeom>
          <a:noFill/>
          <a:ln>
            <a:noFill/>
          </a:ln>
        </p:spPr>
      </p:pic>
      <p:pic>
        <p:nvPicPr>
          <p:cNvPr id="52" name="Google Shape;222;p6" descr="EBiSブランドストーリー|美顔器・原液美容液のエビス化粧品">
            <a:extLst>
              <a:ext uri="{FF2B5EF4-FFF2-40B4-BE49-F238E27FC236}">
                <a16:creationId xmlns:a16="http://schemas.microsoft.com/office/drawing/2014/main" id="{6DEBE124-A62C-B7A2-E7C4-D89628BFC9DE}"/>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333041" y="4688521"/>
            <a:ext cx="867606" cy="373029"/>
          </a:xfrm>
          <a:prstGeom prst="rect">
            <a:avLst/>
          </a:prstGeom>
          <a:noFill/>
          <a:ln>
            <a:noFill/>
          </a:ln>
        </p:spPr>
      </p:pic>
      <p:pic>
        <p:nvPicPr>
          <p:cNvPr id="53" name="Google Shape;223;p6" descr="おかげさまで、イトーヨーカ堂は創業 100 周年を迎えます">
            <a:extLst>
              <a:ext uri="{FF2B5EF4-FFF2-40B4-BE49-F238E27FC236}">
                <a16:creationId xmlns:a16="http://schemas.microsoft.com/office/drawing/2014/main" id="{C150437B-58F8-78BA-270F-1C7A4EAEEE2F}"/>
              </a:ext>
            </a:extLst>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640664" y="5522172"/>
            <a:ext cx="683359" cy="791258"/>
          </a:xfrm>
          <a:prstGeom prst="rect">
            <a:avLst/>
          </a:prstGeom>
          <a:noFill/>
          <a:ln>
            <a:noFill/>
          </a:ln>
        </p:spPr>
      </p:pic>
      <p:pic>
        <p:nvPicPr>
          <p:cNvPr id="54" name="Google Shape;226;p6" descr="Coca-Colaのロゴ | MUUSEO モノ日記">
            <a:extLst>
              <a:ext uri="{FF2B5EF4-FFF2-40B4-BE49-F238E27FC236}">
                <a16:creationId xmlns:a16="http://schemas.microsoft.com/office/drawing/2014/main" id="{F01EECF9-93AD-C56F-BD46-72A0A249ADE9}"/>
              </a:ext>
            </a:extLst>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4246782" y="5590268"/>
            <a:ext cx="1547120" cy="611059"/>
          </a:xfrm>
          <a:prstGeom prst="rect">
            <a:avLst/>
          </a:prstGeom>
          <a:noFill/>
          <a:ln>
            <a:noFill/>
          </a:ln>
        </p:spPr>
      </p:pic>
      <p:pic>
        <p:nvPicPr>
          <p:cNvPr id="55" name="Google Shape;227;p6" descr="興和 - Wikipedia">
            <a:extLst>
              <a:ext uri="{FF2B5EF4-FFF2-40B4-BE49-F238E27FC236}">
                <a16:creationId xmlns:a16="http://schemas.microsoft.com/office/drawing/2014/main" id="{0FAD7999-81E1-A86F-8A38-D43B4C10EFFF}"/>
              </a:ext>
            </a:extLst>
          </p:cNvPr>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2763085" y="5513309"/>
            <a:ext cx="1259738" cy="675373"/>
          </a:xfrm>
          <a:prstGeom prst="rect">
            <a:avLst/>
          </a:prstGeom>
          <a:noFill/>
          <a:ln>
            <a:noFill/>
          </a:ln>
        </p:spPr>
      </p:pic>
      <p:pic>
        <p:nvPicPr>
          <p:cNvPr id="56" name="Google Shape;229;p6" descr="Ameba」のブランドロゴ変更に関するお知らせ | Amebaスタッフブログ">
            <a:extLst>
              <a:ext uri="{FF2B5EF4-FFF2-40B4-BE49-F238E27FC236}">
                <a16:creationId xmlns:a16="http://schemas.microsoft.com/office/drawing/2014/main" id="{3083C257-9B6A-F1FA-9259-1C4FBBFE133B}"/>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610906" y="5393197"/>
            <a:ext cx="947698" cy="947698"/>
          </a:xfrm>
          <a:prstGeom prst="rect">
            <a:avLst/>
          </a:prstGeom>
          <a:noFill/>
          <a:ln>
            <a:noFill/>
          </a:ln>
        </p:spPr>
      </p:pic>
      <p:pic>
        <p:nvPicPr>
          <p:cNvPr id="57" name="Google Shape;230;p6" descr="コーポレートアイデンティティ | 企業情報 | 株式会社アダストリア">
            <a:extLst>
              <a:ext uri="{FF2B5EF4-FFF2-40B4-BE49-F238E27FC236}">
                <a16:creationId xmlns:a16="http://schemas.microsoft.com/office/drawing/2014/main" id="{1FDCDA99-B53C-DCA3-53E7-3ED79D80CF85}"/>
              </a:ext>
            </a:extLst>
          </p:cNvPr>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7967300" y="5814525"/>
            <a:ext cx="2109993" cy="330579"/>
          </a:xfrm>
          <a:prstGeom prst="rect">
            <a:avLst/>
          </a:prstGeom>
          <a:noFill/>
          <a:ln>
            <a:noFill/>
          </a:ln>
        </p:spPr>
      </p:pic>
      <p:pic>
        <p:nvPicPr>
          <p:cNvPr id="59" name="Google Shape;232;p6" descr="J-CREWプロジェクトとは">
            <a:extLst>
              <a:ext uri="{FF2B5EF4-FFF2-40B4-BE49-F238E27FC236}">
                <a16:creationId xmlns:a16="http://schemas.microsoft.com/office/drawing/2014/main" id="{67586D16-620A-3DB6-018E-D1F6DD5CBC83}"/>
              </a:ext>
            </a:extLst>
          </p:cNvPr>
          <p:cNvPicPr preferRelativeResize="0"/>
          <p:nvPr/>
        </p:nvPicPr>
        <p:blipFill rotWithShape="1">
          <a:blip r:embed="rId20" cstate="email">
            <a:alphaModFix/>
            <a:extLst>
              <a:ext uri="{28A0092B-C50C-407E-A947-70E740481C1C}">
                <a14:useLocalDpi xmlns:a14="http://schemas.microsoft.com/office/drawing/2010/main"/>
              </a:ext>
            </a:extLst>
          </a:blip>
          <a:srcRect b="40805"/>
          <a:stretch/>
        </p:blipFill>
        <p:spPr>
          <a:xfrm>
            <a:off x="6064489" y="5754771"/>
            <a:ext cx="1507886" cy="330579"/>
          </a:xfrm>
          <a:prstGeom prst="rect">
            <a:avLst/>
          </a:prstGeom>
          <a:noFill/>
          <a:ln>
            <a:noFill/>
          </a:ln>
        </p:spPr>
      </p:pic>
      <p:pic>
        <p:nvPicPr>
          <p:cNvPr id="3" name="Picture 2" descr="利用者の70%以上が評価する「配信者との一体感」ライブ動画市場 ...">
            <a:extLst>
              <a:ext uri="{FF2B5EF4-FFF2-40B4-BE49-F238E27FC236}">
                <a16:creationId xmlns:a16="http://schemas.microsoft.com/office/drawing/2014/main" id="{97F6BB0F-6F5C-363C-213D-4AA92208F21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56245" y="4457127"/>
            <a:ext cx="1776240" cy="7870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A299399D-B13E-3556-22AC-C28974C95474}"/>
              </a:ext>
            </a:extLst>
          </p:cNvPr>
          <p:cNvCxnSpPr>
            <a:cxnSpLocks/>
          </p:cNvCxnSpPr>
          <p:nvPr/>
        </p:nvCxnSpPr>
        <p:spPr>
          <a:xfrm>
            <a:off x="6096000" y="649665"/>
            <a:ext cx="0" cy="3308198"/>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cxnSp>
        <p:nvCxnSpPr>
          <p:cNvPr id="15" name="直線コネクタ 14">
            <a:extLst>
              <a:ext uri="{FF2B5EF4-FFF2-40B4-BE49-F238E27FC236}">
                <a16:creationId xmlns:a16="http://schemas.microsoft.com/office/drawing/2014/main" id="{08C11CAB-2266-3437-0C57-764F7110A195}"/>
              </a:ext>
            </a:extLst>
          </p:cNvPr>
          <p:cNvCxnSpPr>
            <a:cxnSpLocks/>
          </p:cNvCxnSpPr>
          <p:nvPr/>
        </p:nvCxnSpPr>
        <p:spPr>
          <a:xfrm>
            <a:off x="-31511" y="3885966"/>
            <a:ext cx="12192000" cy="0"/>
          </a:xfrm>
          <a:prstGeom prst="line">
            <a:avLst/>
          </a:prstGeom>
          <a:ln w="12700">
            <a:solidFill>
              <a:srgbClr val="FF0000">
                <a:alpha val="50000"/>
              </a:srgbClr>
            </a:solidFill>
            <a:prstDash val="sysDot"/>
          </a:ln>
        </p:spPr>
        <p:style>
          <a:lnRef idx="2">
            <a:schemeClr val="accent2"/>
          </a:lnRef>
          <a:fillRef idx="0">
            <a:schemeClr val="accent2"/>
          </a:fillRef>
          <a:effectRef idx="1">
            <a:schemeClr val="accent2"/>
          </a:effectRef>
          <a:fontRef idx="minor">
            <a:schemeClr val="tx1"/>
          </a:fontRef>
        </p:style>
      </p:cxnSp>
      <p:pic>
        <p:nvPicPr>
          <p:cNvPr id="13" name="Picture 2" descr="グループ体制｜AOKIホールディングス採用情報">
            <a:extLst>
              <a:ext uri="{FF2B5EF4-FFF2-40B4-BE49-F238E27FC236}">
                <a16:creationId xmlns:a16="http://schemas.microsoft.com/office/drawing/2014/main" id="{6734395C-D43E-3B5A-D6FD-6980BB59971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842405" y="4628112"/>
            <a:ext cx="1069956" cy="43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15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D5D3-7AB8-A158-D726-E960A9B16E0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0F3C35-34F4-7CFC-13A5-BB56B2E04889}"/>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7E122EA7-0CFF-792D-4798-4B8D7C0497C0}"/>
              </a:ext>
            </a:extLst>
          </p:cNvPr>
          <p:cNvSpPr txBox="1"/>
          <p:nvPr/>
        </p:nvSpPr>
        <p:spPr>
          <a:xfrm>
            <a:off x="0" y="87702"/>
            <a:ext cx="8991600"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コンテスト</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のロゴに込められたメッセージ</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7" name="Google Shape;501;g12f1eb05526_0_3">
            <a:extLst>
              <a:ext uri="{FF2B5EF4-FFF2-40B4-BE49-F238E27FC236}">
                <a16:creationId xmlns:a16="http://schemas.microsoft.com/office/drawing/2014/main" id="{D3895ECE-C1BA-7778-12B7-4D2795505F84}"/>
              </a:ext>
            </a:extLst>
          </p:cNvPr>
          <p:cNvSpPr txBox="1"/>
          <p:nvPr/>
        </p:nvSpPr>
        <p:spPr>
          <a:xfrm>
            <a:off x="4661528" y="3263607"/>
            <a:ext cx="6672782"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ジュノン・スーパーボーイ・コンテストは</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a:t>
            </a: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3</a:t>
            </a:r>
            <a:r>
              <a:rPr lang="en-US" altLang="ja-JP" sz="1600" b="1"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rPr>
              <a:t>8</a:t>
            </a: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回目を迎えました。</a:t>
            </a: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第1回の1988年から今年まで累計参加者人数も</a:t>
            </a:r>
            <a:r>
              <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40</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万人以上</a:t>
            </a: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a:t>
            </a: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時代とともに数々のスターが誕生して</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まいり</a:t>
            </a: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ました。</a:t>
            </a: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r>
              <a:rPr lang="ja-JP" sz="1600" b="1" i="0" u="none" strike="noStrike" cap="none"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sym typeface="Arial"/>
              </a:rPr>
              <a:t>原石が紡ぐ “夢への挑戦ストーリー” </a:t>
            </a: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が支持され続けるためにも、</a:t>
            </a: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『JUNON編集部が参加者に懸けた想い』を</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a:t>
            </a:r>
            <a:endPar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六角形のヘキサゴンロゴ</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rPr>
              <a:t>に込めています。</a:t>
            </a: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endParaRPr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ctr" rtl="0">
              <a:lnSpc>
                <a:spcPct val="100000"/>
              </a:lnSpc>
              <a:spcBef>
                <a:spcPts val="0"/>
              </a:spcBef>
              <a:spcAft>
                <a:spcPts val="0"/>
              </a:spcAft>
              <a:buClr>
                <a:schemeClr val="dk1"/>
              </a:buClr>
              <a:buSzPts val="1200"/>
              <a:buFont typeface="Arial"/>
              <a:buNone/>
            </a:pP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六</a:t>
            </a:r>
            <a:r>
              <a:rPr lang="ja-JP" altLang="en-US" sz="1600" b="1"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点</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に込めた想い</a:t>
            </a:r>
            <a:r>
              <a:rPr lang="ja-JP" altLang="en-US" sz="1600" b="1"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が</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揃</a:t>
            </a:r>
            <a:r>
              <a:rPr lang="ja-JP" altLang="en-US" sz="1600" b="1"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う</a:t>
            </a:r>
            <a:r>
              <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ジュノンボーイが生まれるそのとき</a:t>
            </a:r>
            <a:r>
              <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a:t>
            </a:r>
            <a:r>
              <a:rPr lang="ja-JP" altLang="en-US" sz="1600" b="1"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まで</a:t>
            </a:r>
            <a:endParaRPr lang="ja-JP" altLang="en-US" sz="1600" b="1" i="0" u="none" strike="noStrike" cap="none" dirty="0">
              <a:solidFill>
                <a:srgbClr val="000000"/>
              </a:solidFill>
              <a:latin typeface="Meiryo" panose="020B0604030504040204" pitchFamily="34" charset="-128"/>
              <a:ea typeface="Meiryo" panose="020B0604030504040204" pitchFamily="34"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chemeClr val="dk1"/>
              </a:buClr>
              <a:buSzPts val="1200"/>
              <a:buFont typeface="Arial"/>
              <a:buNone/>
            </a:pP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応援してきてくれたファン</a:t>
            </a:r>
            <a:r>
              <a:rPr lang="ja-JP" altLang="en-US" sz="1600" b="1"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へ</a:t>
            </a:r>
            <a:r>
              <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至福時間</a:t>
            </a:r>
            <a:r>
              <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a:t>
            </a:r>
            <a:r>
              <a:rPr lang="ja-JP" altLang="en-US"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rPr>
              <a:t>を生み出していきます。</a:t>
            </a:r>
            <a:endParaRPr lang="en-US" altLang="ja-JP" sz="1600" b="1" i="0" u="none" strike="noStrike" cap="none" dirty="0">
              <a:solidFill>
                <a:schemeClr val="dk1"/>
              </a:solidFill>
              <a:latin typeface="Meiryo" panose="020B0604030504040204" pitchFamily="34" charset="-128"/>
              <a:ea typeface="Meiryo" panose="020B0604030504040204" pitchFamily="34" charset="-128"/>
              <a:cs typeface="Rounded Mplus 1c Bold" panose="020B0702020203020207" pitchFamily="50" charset="-128"/>
              <a:sym typeface="M PLUS 1"/>
            </a:endParaRPr>
          </a:p>
        </p:txBody>
      </p:sp>
      <p:sp>
        <p:nvSpPr>
          <p:cNvPr id="8" name="Google Shape;502;g12f1eb05526_0_3">
            <a:extLst>
              <a:ext uri="{FF2B5EF4-FFF2-40B4-BE49-F238E27FC236}">
                <a16:creationId xmlns:a16="http://schemas.microsoft.com/office/drawing/2014/main" id="{145F9334-79DB-6BDF-9773-A46533A330AA}"/>
              </a:ext>
            </a:extLst>
          </p:cNvPr>
          <p:cNvSpPr txBox="1"/>
          <p:nvPr/>
        </p:nvSpPr>
        <p:spPr>
          <a:xfrm>
            <a:off x="4661528" y="1209370"/>
            <a:ext cx="6815769"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-Always Be Brave.</a:t>
            </a:r>
            <a:r>
              <a:rPr lang="ja-JP" altLang="en-US" sz="1600" b="1" u="sng" dirty="0">
                <a:latin typeface="Meiryo" panose="020B0604030504040204" pitchFamily="34" charset="-128"/>
                <a:ea typeface="Meiryo" panose="020B0604030504040204" pitchFamily="34" charset="-128"/>
                <a:cs typeface="Rounded Mplus 1c Light" panose="020B0403020203020207" pitchFamily="50" charset="-128"/>
              </a:rPr>
              <a:t>　</a:t>
            </a: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あなたは一歩を踏み出した</a:t>
            </a:r>
            <a:endParaRPr sz="1600" b="1" u="sng" dirty="0">
              <a:latin typeface="Meiryo" panose="020B0604030504040204" pitchFamily="34" charset="-128"/>
              <a:ea typeface="Meiryo" panose="020B0604030504040204" pitchFamily="34" charset="-128"/>
              <a:cs typeface="Rounded Mplus 1c Light" panose="020B0403020203020207" pitchFamily="50" charset="-128"/>
            </a:endParaRPr>
          </a:p>
          <a:p>
            <a:pPr marL="0" marR="0" lvl="0" indent="0" algn="ctr" rtl="0">
              <a:lnSpc>
                <a:spcPct val="100000"/>
              </a:lnSpc>
              <a:spcBef>
                <a:spcPts val="0"/>
              </a:spcBef>
              <a:spcAft>
                <a:spcPts val="0"/>
              </a:spcAft>
              <a:buNone/>
            </a:pP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-Always Be Pure.</a:t>
            </a:r>
            <a:r>
              <a:rPr lang="ja-JP" altLang="en-US" sz="1600" b="1" u="sng" dirty="0">
                <a:latin typeface="Meiryo" panose="020B0604030504040204" pitchFamily="34" charset="-128"/>
                <a:ea typeface="Meiryo" panose="020B0604030504040204" pitchFamily="34" charset="-128"/>
                <a:cs typeface="Rounded Mplus 1c Light" panose="020B0403020203020207" pitchFamily="50" charset="-128"/>
              </a:rPr>
              <a:t>　</a:t>
            </a: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輝いているあなたが好きだ</a:t>
            </a:r>
            <a:endParaRPr sz="1600" b="1" u="sng" dirty="0">
              <a:latin typeface="Meiryo" panose="020B0604030504040204" pitchFamily="34" charset="-128"/>
              <a:ea typeface="Meiryo" panose="020B0604030504040204" pitchFamily="34" charset="-128"/>
              <a:cs typeface="Rounded Mplus 1c Light" panose="020B0403020203020207" pitchFamily="50" charset="-128"/>
            </a:endParaRPr>
          </a:p>
          <a:p>
            <a:pPr marL="0" marR="0" lvl="0" indent="0" algn="ctr" rtl="0">
              <a:lnSpc>
                <a:spcPct val="100000"/>
              </a:lnSpc>
              <a:spcBef>
                <a:spcPts val="0"/>
              </a:spcBef>
              <a:spcAft>
                <a:spcPts val="0"/>
              </a:spcAft>
              <a:buNone/>
            </a:pP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-Always Be Honest.</a:t>
            </a:r>
            <a:r>
              <a:rPr lang="ja-JP" altLang="en-US" sz="1600" b="1" u="sng" dirty="0">
                <a:latin typeface="Meiryo" panose="020B0604030504040204" pitchFamily="34" charset="-128"/>
                <a:ea typeface="Meiryo" panose="020B0604030504040204" pitchFamily="34" charset="-128"/>
                <a:cs typeface="Rounded Mplus 1c Light" panose="020B0403020203020207" pitchFamily="50" charset="-128"/>
              </a:rPr>
              <a:t>　</a:t>
            </a: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素直であることに勝るものはない</a:t>
            </a:r>
            <a:endParaRPr sz="1600" b="1" u="sng" dirty="0">
              <a:latin typeface="Meiryo" panose="020B0604030504040204" pitchFamily="34" charset="-128"/>
              <a:ea typeface="Meiryo" panose="020B0604030504040204" pitchFamily="34" charset="-128"/>
              <a:cs typeface="Rounded Mplus 1c Light" panose="020B0403020203020207" pitchFamily="50" charset="-128"/>
            </a:endParaRPr>
          </a:p>
          <a:p>
            <a:pPr marL="0" marR="0" lvl="0" indent="0" algn="ctr" rtl="0">
              <a:lnSpc>
                <a:spcPct val="100000"/>
              </a:lnSpc>
              <a:spcBef>
                <a:spcPts val="0"/>
              </a:spcBef>
              <a:spcAft>
                <a:spcPts val="0"/>
              </a:spcAft>
              <a:buNone/>
            </a:pP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-Always Be an Artist.</a:t>
            </a:r>
            <a:r>
              <a:rPr lang="ja-JP" altLang="en-US" sz="1600" b="1" u="sng" dirty="0">
                <a:latin typeface="Meiryo" panose="020B0604030504040204" pitchFamily="34" charset="-128"/>
                <a:ea typeface="Meiryo" panose="020B0604030504040204" pitchFamily="34" charset="-128"/>
                <a:cs typeface="Rounded Mplus 1c Light" panose="020B0403020203020207" pitchFamily="50" charset="-128"/>
              </a:rPr>
              <a:t>　</a:t>
            </a: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表現することから逃げるな</a:t>
            </a:r>
            <a:endParaRPr sz="1600" b="1" u="sng" dirty="0">
              <a:latin typeface="Meiryo" panose="020B0604030504040204" pitchFamily="34" charset="-128"/>
              <a:ea typeface="Meiryo" panose="020B0604030504040204" pitchFamily="34" charset="-128"/>
              <a:cs typeface="Rounded Mplus 1c Light" panose="020B0403020203020207" pitchFamily="50" charset="-128"/>
            </a:endParaRPr>
          </a:p>
          <a:p>
            <a:pPr marL="0" marR="0" lvl="0" indent="0" algn="ctr" rtl="0">
              <a:lnSpc>
                <a:spcPct val="100000"/>
              </a:lnSpc>
              <a:spcBef>
                <a:spcPts val="0"/>
              </a:spcBef>
              <a:spcAft>
                <a:spcPts val="0"/>
              </a:spcAft>
              <a:buNone/>
            </a:pP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-Always Be Loved.</a:t>
            </a:r>
            <a:r>
              <a:rPr lang="ja-JP" altLang="en-US" sz="1600" b="1" u="sng" dirty="0">
                <a:latin typeface="Meiryo" panose="020B0604030504040204" pitchFamily="34" charset="-128"/>
                <a:ea typeface="Meiryo" panose="020B0604030504040204" pitchFamily="34" charset="-128"/>
                <a:cs typeface="Rounded Mplus 1c Light" panose="020B0403020203020207" pitchFamily="50" charset="-128"/>
              </a:rPr>
              <a:t>　</a:t>
            </a: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愛することは愛されることだ</a:t>
            </a:r>
            <a:endParaRPr sz="1600" b="1" u="sng" dirty="0">
              <a:latin typeface="Meiryo" panose="020B0604030504040204" pitchFamily="34" charset="-128"/>
              <a:ea typeface="Meiryo" panose="020B0604030504040204" pitchFamily="34" charset="-128"/>
              <a:cs typeface="Rounded Mplus 1c Light" panose="020B0403020203020207" pitchFamily="50" charset="-128"/>
            </a:endParaRPr>
          </a:p>
          <a:p>
            <a:pPr marL="0" marR="0" lvl="0" indent="0" algn="ctr" rtl="0">
              <a:lnSpc>
                <a:spcPct val="100000"/>
              </a:lnSpc>
              <a:spcBef>
                <a:spcPts val="0"/>
              </a:spcBef>
              <a:spcAft>
                <a:spcPts val="0"/>
              </a:spcAft>
              <a:buNone/>
            </a:pP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-Always Everything is You.</a:t>
            </a:r>
            <a:r>
              <a:rPr lang="ja-JP" altLang="en-US" sz="1600" b="1" u="sng" dirty="0">
                <a:latin typeface="Meiryo" panose="020B0604030504040204" pitchFamily="34" charset="-128"/>
                <a:ea typeface="Meiryo" panose="020B0604030504040204" pitchFamily="34" charset="-128"/>
                <a:cs typeface="Rounded Mplus 1c Light" panose="020B0403020203020207" pitchFamily="50" charset="-128"/>
              </a:rPr>
              <a:t>　</a:t>
            </a:r>
            <a:r>
              <a:rPr lang="ja-JP" sz="1600" b="1" i="0" u="sng" strike="noStrike" cap="none" dirty="0">
                <a:solidFill>
                  <a:srgbClr val="000000"/>
                </a:solidFill>
                <a:latin typeface="Meiryo" panose="020B0604030504040204" pitchFamily="34" charset="-128"/>
                <a:ea typeface="Meiryo" panose="020B0604030504040204" pitchFamily="34" charset="-128"/>
                <a:cs typeface="Rounded Mplus 1c Light" panose="020B0403020203020207" pitchFamily="50" charset="-128"/>
                <a:sym typeface="Arial"/>
              </a:rPr>
              <a:t>すべてはあなたのなかにある</a:t>
            </a:r>
            <a:endParaRPr sz="1600" b="1" u="sng" dirty="0">
              <a:latin typeface="Meiryo" panose="020B0604030504040204" pitchFamily="34" charset="-128"/>
              <a:ea typeface="Meiryo" panose="020B0604030504040204" pitchFamily="34" charset="-128"/>
              <a:cs typeface="Rounded Mplus 1c Light" panose="020B0403020203020207" pitchFamily="50" charset="-128"/>
            </a:endParaRPr>
          </a:p>
        </p:txBody>
      </p:sp>
      <p:pic>
        <p:nvPicPr>
          <p:cNvPr id="9" name="図 8">
            <a:extLst>
              <a:ext uri="{FF2B5EF4-FFF2-40B4-BE49-F238E27FC236}">
                <a16:creationId xmlns:a16="http://schemas.microsoft.com/office/drawing/2014/main" id="{4312382F-0B22-11D8-6971-D5B9DE2FE2AA}"/>
              </a:ext>
            </a:extLst>
          </p:cNvPr>
          <p:cNvPicPr>
            <a:picLocks noChangeAspect="1"/>
          </p:cNvPicPr>
          <p:nvPr/>
        </p:nvPicPr>
        <p:blipFill>
          <a:blip r:embed="rId3"/>
          <a:stretch>
            <a:fillRect/>
          </a:stretch>
        </p:blipFill>
        <p:spPr>
          <a:xfrm>
            <a:off x="1103455" y="1647723"/>
            <a:ext cx="2816904" cy="3821764"/>
          </a:xfrm>
          <a:prstGeom prst="rect">
            <a:avLst/>
          </a:prstGeom>
        </p:spPr>
      </p:pic>
      <p:sp>
        <p:nvSpPr>
          <p:cNvPr id="5" name="スライド番号プレースホルダー 4">
            <a:extLst>
              <a:ext uri="{FF2B5EF4-FFF2-40B4-BE49-F238E27FC236}">
                <a16:creationId xmlns:a16="http://schemas.microsoft.com/office/drawing/2014/main" id="{7DE11528-5D2D-C0D3-1783-1ADCB0A1BF73}"/>
              </a:ext>
            </a:extLst>
          </p:cNvPr>
          <p:cNvSpPr>
            <a:spLocks noGrp="1"/>
          </p:cNvSpPr>
          <p:nvPr>
            <p:ph type="sldNum" sz="quarter" idx="12"/>
          </p:nvPr>
        </p:nvSpPr>
        <p:spPr/>
        <p:txBody>
          <a:bodyPr/>
          <a:lstStyle/>
          <a:p>
            <a:fld id="{4C22509A-C899-46C9-9CE8-8B052445AE72}" type="slidenum">
              <a:rPr kumimoji="1" lang="ja-JP" altLang="en-US" smtClean="0"/>
              <a:t>3</a:t>
            </a:fld>
            <a:endParaRPr kumimoji="1" lang="ja-JP" altLang="en-US"/>
          </a:p>
        </p:txBody>
      </p:sp>
      <p:pic>
        <p:nvPicPr>
          <p:cNvPr id="4" name="図 3">
            <a:extLst>
              <a:ext uri="{FF2B5EF4-FFF2-40B4-BE49-F238E27FC236}">
                <a16:creationId xmlns:a16="http://schemas.microsoft.com/office/drawing/2014/main" id="{DDAD2FC5-6AEB-FAC5-A0F8-FB107A249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426308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BF68D-5756-82A2-AD99-DCB58798E15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278B2BD-371E-0486-B6CF-8C8F3693E0B0}"/>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E1F993EC-99D2-601D-A5B6-509AF2F61E56}"/>
              </a:ext>
            </a:extLst>
          </p:cNvPr>
          <p:cNvSpPr txBox="1"/>
          <p:nvPr/>
        </p:nvSpPr>
        <p:spPr>
          <a:xfrm>
            <a:off x="1605281" y="91886"/>
            <a:ext cx="10586718"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と</a:t>
            </a:r>
            <a:r>
              <a:rPr lang="ja-JP"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は</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pic>
        <p:nvPicPr>
          <p:cNvPr id="8" name="図 7">
            <a:extLst>
              <a:ext uri="{FF2B5EF4-FFF2-40B4-BE49-F238E27FC236}">
                <a16:creationId xmlns:a16="http://schemas.microsoft.com/office/drawing/2014/main" id="{40237AE2-CE56-3A31-67D8-07524AEAD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872" y="843301"/>
            <a:ext cx="2228954" cy="2833747"/>
          </a:xfrm>
          <a:prstGeom prst="rect">
            <a:avLst/>
          </a:prstGeom>
        </p:spPr>
      </p:pic>
      <p:pic>
        <p:nvPicPr>
          <p:cNvPr id="11" name="Google Shape;118;p6">
            <a:extLst>
              <a:ext uri="{FF2B5EF4-FFF2-40B4-BE49-F238E27FC236}">
                <a16:creationId xmlns:a16="http://schemas.microsoft.com/office/drawing/2014/main" id="{A026FCA2-1673-961E-6B3F-1469B7F8A50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3472" y="3790527"/>
            <a:ext cx="2585966" cy="989499"/>
          </a:xfrm>
          <a:prstGeom prst="rect">
            <a:avLst/>
          </a:prstGeom>
          <a:noFill/>
          <a:ln>
            <a:noFill/>
          </a:ln>
        </p:spPr>
      </p:pic>
      <p:pic>
        <p:nvPicPr>
          <p:cNvPr id="19" name="Google Shape;121;p6">
            <a:extLst>
              <a:ext uri="{FF2B5EF4-FFF2-40B4-BE49-F238E27FC236}">
                <a16:creationId xmlns:a16="http://schemas.microsoft.com/office/drawing/2014/main" id="{383C90FC-B1BB-998E-15C5-8BDEB5DE799F}"/>
              </a:ext>
            </a:extLst>
          </p:cNvPr>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283701" y="4730426"/>
            <a:ext cx="2390054" cy="1475270"/>
          </a:xfrm>
          <a:prstGeom prst="rect">
            <a:avLst/>
          </a:prstGeom>
          <a:noFill/>
          <a:ln>
            <a:noFill/>
          </a:ln>
        </p:spPr>
      </p:pic>
      <p:sp>
        <p:nvSpPr>
          <p:cNvPr id="22" name="Google Shape;104;p2">
            <a:extLst>
              <a:ext uri="{FF2B5EF4-FFF2-40B4-BE49-F238E27FC236}">
                <a16:creationId xmlns:a16="http://schemas.microsoft.com/office/drawing/2014/main" id="{E10F15C7-C5A1-CA02-F695-DB055D625444}"/>
              </a:ext>
            </a:extLst>
          </p:cNvPr>
          <p:cNvSpPr txBox="1"/>
          <p:nvPr/>
        </p:nvSpPr>
        <p:spPr>
          <a:xfrm>
            <a:off x="2874700" y="713730"/>
            <a:ext cx="9317300" cy="923289"/>
          </a:xfrm>
          <a:prstGeom prst="rect">
            <a:avLst/>
          </a:prstGeom>
          <a:noFill/>
          <a:ln>
            <a:noFill/>
          </a:ln>
        </p:spPr>
        <p:txBody>
          <a:bodyPr spcFirstLastPara="1" wrap="square" lIns="91425" tIns="45700" rIns="91425" bIns="45700" anchor="t" anchorCtr="0">
            <a:spAutoFit/>
          </a:bodyPr>
          <a:lstStyle/>
          <a:p>
            <a:pPr lvl="0">
              <a:buClr>
                <a:srgbClr val="000000"/>
              </a:buClr>
              <a:buSzPts val="1400"/>
            </a:pPr>
            <a:r>
              <a:rPr lang="ja-JP" altLang="en-US"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rPr>
              <a:t>テレビ、映画、音楽、お笑い、スポーツ、</a:t>
            </a:r>
            <a:r>
              <a:rPr lang="en-US" altLang="ja-JP"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rPr>
              <a:t>SNS</a:t>
            </a:r>
            <a:r>
              <a:rPr lang="ja-JP" altLang="en-US"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rPr>
              <a:t>など</a:t>
            </a:r>
            <a:endParaRPr lang="en-US" altLang="ja-JP"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lvl="0">
              <a:buClr>
                <a:srgbClr val="000000"/>
              </a:buClr>
              <a:buSzPts val="1400"/>
            </a:pPr>
            <a:r>
              <a:rPr lang="ja-JP" altLang="en-US"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rPr>
              <a:t>“今いちばん輝いているスター”たちを“推し活目線”で</a:t>
            </a:r>
            <a:endParaRPr lang="en-US" altLang="ja-JP"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endParaRPr>
          </a:p>
          <a:p>
            <a:pPr lvl="0">
              <a:buClr>
                <a:srgbClr val="000000"/>
              </a:buClr>
              <a:buSzPts val="1400"/>
            </a:pPr>
            <a:r>
              <a:rPr lang="ja-JP" altLang="en-US"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rPr>
              <a:t>徹底取材の総合エンターテイメント雑誌です。</a:t>
            </a:r>
            <a:endParaRPr lang="en-US" altLang="ja-JP" b="1" i="0" u="none" strike="noStrike" cap="none"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Rounded Mplus 1c Bold" panose="020B0702020203020207" pitchFamily="50" charset="-128"/>
              <a:sym typeface="Arial"/>
            </a:endParaRPr>
          </a:p>
        </p:txBody>
      </p:sp>
      <p:sp>
        <p:nvSpPr>
          <p:cNvPr id="28" name="テキスト ボックス 27">
            <a:extLst>
              <a:ext uri="{FF2B5EF4-FFF2-40B4-BE49-F238E27FC236}">
                <a16:creationId xmlns:a16="http://schemas.microsoft.com/office/drawing/2014/main" id="{01541E1F-CF50-E5AC-B896-87BA2ED60BC8}"/>
              </a:ext>
            </a:extLst>
          </p:cNvPr>
          <p:cNvSpPr txBox="1"/>
          <p:nvPr/>
        </p:nvSpPr>
        <p:spPr>
          <a:xfrm>
            <a:off x="2856247" y="4149053"/>
            <a:ext cx="9317300" cy="523220"/>
          </a:xfrm>
          <a:prstGeom prst="rect">
            <a:avLst/>
          </a:prstGeom>
          <a:noFill/>
        </p:spPr>
        <p:txBody>
          <a:bodyPr wrap="square">
            <a:spAutoFit/>
          </a:bodyPr>
          <a:lstStyle/>
          <a:p>
            <a:pPr marL="0" marR="0" lvl="0" indent="0" rtl="0">
              <a:lnSpc>
                <a:spcPct val="10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 PLUS Rounded 1c ExtraBold"/>
                <a:sym typeface="M PLUS Rounded 1c ExtraBold"/>
              </a:rPr>
              <a:t>流行に敏感な女性に響く、月刊誌</a:t>
            </a:r>
            <a:r>
              <a:rPr lang="en-US" altLang="ja-JP" sz="1400" b="1" dirty="0">
                <a:solidFill>
                  <a:schemeClr val="dk1"/>
                </a:solidFill>
                <a:latin typeface="メイリオ" panose="020B0604030504040204" pitchFamily="50" charset="-128"/>
                <a:ea typeface="メイリオ" panose="020B0604030504040204" pitchFamily="50" charset="-128"/>
                <a:cs typeface="M PLUS Rounded 1c ExtraBold"/>
                <a:sym typeface="M PLUS Rounded 1c ExtraBold"/>
              </a:rPr>
              <a:t>『JUNON』</a:t>
            </a:r>
            <a:r>
              <a:rPr lang="ja-JP" altLang="en-US" sz="1400" b="1" dirty="0">
                <a:solidFill>
                  <a:schemeClr val="dk1"/>
                </a:solidFill>
                <a:latin typeface="メイリオ" panose="020B0604030504040204" pitchFamily="50" charset="-128"/>
                <a:ea typeface="メイリオ" panose="020B0604030504040204" pitchFamily="50" charset="-128"/>
                <a:cs typeface="M PLUS Rounded 1c ExtraBold"/>
                <a:sym typeface="M PLUS Rounded 1c ExtraBold"/>
              </a:rPr>
              <a:t>に紐づいた撮影・インタビュー風景などの</a:t>
            </a:r>
            <a:endParaRPr lang="en-US" altLang="ja-JP" sz="1400" b="1" dirty="0">
              <a:solidFill>
                <a:schemeClr val="dk1"/>
              </a:solidFill>
              <a:latin typeface="メイリオ" panose="020B0604030504040204" pitchFamily="50" charset="-128"/>
              <a:ea typeface="メイリオ" panose="020B0604030504040204" pitchFamily="50" charset="-128"/>
              <a:cs typeface="M PLUS Rounded 1c ExtraBold"/>
              <a:sym typeface="M PLUS Rounded 1c ExtraBold"/>
            </a:endParaRPr>
          </a:p>
          <a:p>
            <a:pPr marL="0" marR="0" lvl="0" indent="0" rtl="0">
              <a:lnSpc>
                <a:spcPct val="10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M PLUS Rounded 1c ExtraBold"/>
                <a:sym typeface="M PLUS Rounded 1c ExtraBold"/>
              </a:rPr>
              <a:t>舞台裏動画や登場タレント関連動画、ジュノン・スーパーボーイ・コンテスト最新情報を配信！</a:t>
            </a:r>
          </a:p>
        </p:txBody>
      </p:sp>
      <p:sp>
        <p:nvSpPr>
          <p:cNvPr id="50" name="Google Shape;160;p2">
            <a:extLst>
              <a:ext uri="{FF2B5EF4-FFF2-40B4-BE49-F238E27FC236}">
                <a16:creationId xmlns:a16="http://schemas.microsoft.com/office/drawing/2014/main" id="{E8918A27-EB40-0260-FE29-022499586BCE}"/>
              </a:ext>
            </a:extLst>
          </p:cNvPr>
          <p:cNvSpPr txBox="1"/>
          <p:nvPr/>
        </p:nvSpPr>
        <p:spPr>
          <a:xfrm>
            <a:off x="2880893" y="1659818"/>
            <a:ext cx="8861938" cy="218517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600"/>
              <a:buFont typeface="Arial"/>
              <a:buNone/>
            </a:pP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発売日　　：　毎月</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22</a:t>
            </a: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日発売　</a:t>
            </a:r>
            <a:r>
              <a:rPr lang="en-US" altLang="ja-JP" sz="1200" b="1" dirty="0">
                <a:solidFill>
                  <a:srgbClr val="000000"/>
                </a:solidFill>
                <a:latin typeface="メイリオ" panose="020B0604030504040204" pitchFamily="50" charset="-128"/>
                <a:ea typeface="メイリオ" panose="020B0604030504040204" pitchFamily="50" charset="-128"/>
                <a:cs typeface="Arial"/>
                <a:sym typeface="Arial"/>
              </a:rPr>
              <a:t>※2</a:t>
            </a:r>
            <a:r>
              <a:rPr lang="ja-JP" altLang="en-US" sz="1200" b="1" dirty="0">
                <a:solidFill>
                  <a:srgbClr val="000000"/>
                </a:solidFill>
                <a:latin typeface="メイリオ" panose="020B0604030504040204" pitchFamily="50" charset="-128"/>
                <a:ea typeface="メイリオ" panose="020B0604030504040204" pitchFamily="50" charset="-128"/>
                <a:cs typeface="Arial"/>
                <a:sym typeface="Arial"/>
              </a:rPr>
              <a:t>月、</a:t>
            </a:r>
            <a:r>
              <a:rPr lang="en-US" altLang="ja-JP" sz="1200" b="1" dirty="0">
                <a:solidFill>
                  <a:srgbClr val="000000"/>
                </a:solidFill>
                <a:latin typeface="メイリオ" panose="020B0604030504040204" pitchFamily="50" charset="-128"/>
                <a:ea typeface="メイリオ" panose="020B0604030504040204" pitchFamily="50" charset="-128"/>
                <a:cs typeface="Arial"/>
                <a:sym typeface="Arial"/>
              </a:rPr>
              <a:t>5</a:t>
            </a:r>
            <a:r>
              <a:rPr lang="ja-JP" altLang="en-US" sz="1200" b="1" dirty="0">
                <a:solidFill>
                  <a:srgbClr val="000000"/>
                </a:solidFill>
                <a:latin typeface="メイリオ" panose="020B0604030504040204" pitchFamily="50" charset="-128"/>
                <a:ea typeface="メイリオ" panose="020B0604030504040204" pitchFamily="50" charset="-128"/>
                <a:cs typeface="Arial"/>
                <a:sym typeface="Arial"/>
              </a:rPr>
              <a:t>月を除く年</a:t>
            </a:r>
            <a:r>
              <a:rPr lang="en-US" altLang="ja-JP" sz="1200" b="1" dirty="0">
                <a:solidFill>
                  <a:srgbClr val="000000"/>
                </a:solidFill>
                <a:latin typeface="メイリオ" panose="020B0604030504040204" pitchFamily="50" charset="-128"/>
                <a:ea typeface="メイリオ" panose="020B0604030504040204" pitchFamily="50" charset="-128"/>
                <a:cs typeface="Arial"/>
                <a:sym typeface="Arial"/>
              </a:rPr>
              <a:t>10</a:t>
            </a:r>
            <a:r>
              <a:rPr lang="ja-JP" altLang="en-US" sz="1200" b="1" dirty="0">
                <a:solidFill>
                  <a:srgbClr val="000000"/>
                </a:solidFill>
                <a:latin typeface="メイリオ" panose="020B0604030504040204" pitchFamily="50" charset="-128"/>
                <a:ea typeface="メイリオ" panose="020B0604030504040204" pitchFamily="50" charset="-128"/>
                <a:cs typeface="Arial"/>
                <a:sym typeface="Arial"/>
              </a:rPr>
              <a:t>回発行</a:t>
            </a:r>
            <a:endParaRPr lang="en-US" altLang="ja-JP" sz="120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80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定価　　　：　￥</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850</a:t>
            </a:r>
            <a:r>
              <a:rPr lang="ja-JP" altLang="en-US" sz="1050" b="1" dirty="0">
                <a:solidFill>
                  <a:srgbClr val="000000"/>
                </a:solidFill>
                <a:latin typeface="メイリオ" panose="020B0604030504040204" pitchFamily="50" charset="-128"/>
                <a:ea typeface="メイリオ" panose="020B0604030504040204" pitchFamily="50" charset="-128"/>
                <a:cs typeface="Arial"/>
                <a:sym typeface="Arial"/>
              </a:rPr>
              <a:t>（税込）</a:t>
            </a:r>
            <a:endParaRPr lang="en-US" altLang="ja-JP" sz="105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80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判型　　　：　</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A4</a:t>
            </a: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変型</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(297×235)</a:t>
            </a:r>
          </a:p>
          <a:p>
            <a:pPr marL="0" marR="0" lvl="0" indent="0" rtl="0">
              <a:lnSpc>
                <a:spcPct val="100000"/>
              </a:lnSpc>
              <a:spcBef>
                <a:spcPts val="0"/>
              </a:spcBef>
              <a:spcAft>
                <a:spcPts val="0"/>
              </a:spcAft>
              <a:buClr>
                <a:srgbClr val="000000"/>
              </a:buClr>
              <a:buSzPts val="1600"/>
              <a:buFont typeface="Arial"/>
              <a:buNone/>
            </a:pPr>
            <a:endParaRPr lang="en-US" altLang="ja-JP" sz="80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ページ数　：</a:t>
            </a:r>
            <a:r>
              <a:rPr lang="ja-JP" altLang="en-US" sz="1600" b="1" dirty="0">
                <a:solidFill>
                  <a:srgbClr val="FF0000"/>
                </a:solidFill>
                <a:latin typeface="メイリオ" panose="020B0604030504040204" pitchFamily="50" charset="-128"/>
                <a:ea typeface="メイリオ" panose="020B0604030504040204" pitchFamily="50" charset="-128"/>
                <a:cs typeface="Arial"/>
                <a:sym typeface="Arial"/>
              </a:rPr>
              <a:t>　</a:t>
            </a:r>
            <a:r>
              <a:rPr lang="en-US" altLang="ja-JP" sz="1600" b="1" dirty="0">
                <a:latin typeface="メイリオ" panose="020B0604030504040204" pitchFamily="50" charset="-128"/>
                <a:ea typeface="メイリオ" panose="020B0604030504040204" pitchFamily="50" charset="-128"/>
                <a:cs typeface="Arial"/>
                <a:sym typeface="Arial"/>
              </a:rPr>
              <a:t>134</a:t>
            </a:r>
            <a:r>
              <a:rPr lang="ja-JP" altLang="en-US" sz="1600" b="1" dirty="0">
                <a:latin typeface="メイリオ" panose="020B0604030504040204" pitchFamily="50" charset="-128"/>
                <a:ea typeface="メイリオ" panose="020B0604030504040204" pitchFamily="50" charset="-128"/>
                <a:cs typeface="Arial"/>
                <a:sym typeface="Arial"/>
              </a:rPr>
              <a:t>ページ</a:t>
            </a:r>
            <a:endParaRPr lang="en-US" altLang="ja-JP" sz="1600" b="1" dirty="0">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80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発行部数　：　</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43,067</a:t>
            </a:r>
            <a:r>
              <a:rPr lang="ja-JP" altLang="en-US" sz="1600" b="1" dirty="0">
                <a:solidFill>
                  <a:srgbClr val="000000"/>
                </a:solidFill>
                <a:latin typeface="メイリオ" panose="020B0604030504040204" pitchFamily="50" charset="-128"/>
                <a:ea typeface="メイリオ" panose="020B0604030504040204" pitchFamily="50" charset="-128"/>
                <a:cs typeface="Arial"/>
                <a:sym typeface="Arial"/>
              </a:rPr>
              <a:t>部</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 </a:t>
            </a:r>
            <a:r>
              <a:rPr lang="en-US" altLang="ja-JP" sz="1050" b="1" dirty="0">
                <a:solidFill>
                  <a:srgbClr val="000000"/>
                </a:solidFill>
                <a:latin typeface="メイリオ" panose="020B0604030504040204" pitchFamily="50" charset="-128"/>
                <a:ea typeface="メイリオ" panose="020B0604030504040204" pitchFamily="50" charset="-128"/>
                <a:cs typeface="Arial"/>
                <a:sym typeface="Arial"/>
              </a:rPr>
              <a:t>※JMPA2024</a:t>
            </a:r>
            <a:r>
              <a:rPr lang="ja-JP" altLang="en-US" sz="1050" b="1" dirty="0">
                <a:solidFill>
                  <a:srgbClr val="000000"/>
                </a:solidFill>
                <a:latin typeface="メイリオ" panose="020B0604030504040204" pitchFamily="50" charset="-128"/>
                <a:ea typeface="メイリオ" panose="020B0604030504040204" pitchFamily="50" charset="-128"/>
                <a:cs typeface="Arial"/>
                <a:sym typeface="Arial"/>
              </a:rPr>
              <a:t>年</a:t>
            </a:r>
            <a:r>
              <a:rPr lang="en-US" altLang="ja-JP" sz="1050" b="1" dirty="0">
                <a:solidFill>
                  <a:srgbClr val="000000"/>
                </a:solidFill>
                <a:latin typeface="メイリオ" panose="020B0604030504040204" pitchFamily="50" charset="-128"/>
                <a:ea typeface="メイリオ" panose="020B0604030504040204" pitchFamily="50" charset="-128"/>
                <a:cs typeface="Arial"/>
                <a:sym typeface="Arial"/>
              </a:rPr>
              <a:t>7</a:t>
            </a:r>
            <a:r>
              <a:rPr lang="ja-JP" altLang="en-US" sz="1050" b="1" dirty="0">
                <a:solidFill>
                  <a:srgbClr val="000000"/>
                </a:solidFill>
                <a:latin typeface="メイリオ" panose="020B0604030504040204" pitchFamily="50" charset="-128"/>
                <a:ea typeface="メイリオ" panose="020B0604030504040204" pitchFamily="50" charset="-128"/>
                <a:cs typeface="Arial"/>
                <a:sym typeface="Arial"/>
              </a:rPr>
              <a:t>月</a:t>
            </a:r>
            <a:r>
              <a:rPr lang="en-US" altLang="ja-JP" sz="1050" b="1" dirty="0">
                <a:solidFill>
                  <a:srgbClr val="000000"/>
                </a:solidFill>
                <a:latin typeface="メイリオ" panose="020B0604030504040204" pitchFamily="50" charset="-128"/>
                <a:ea typeface="メイリオ" panose="020B0604030504040204" pitchFamily="50" charset="-128"/>
                <a:cs typeface="Arial"/>
                <a:sym typeface="Arial"/>
              </a:rPr>
              <a:t>-9</a:t>
            </a:r>
            <a:r>
              <a:rPr lang="ja-JP" altLang="en-US" sz="1050" b="1" dirty="0">
                <a:solidFill>
                  <a:srgbClr val="000000"/>
                </a:solidFill>
                <a:latin typeface="メイリオ" panose="020B0604030504040204" pitchFamily="50" charset="-128"/>
                <a:ea typeface="メイリオ" panose="020B0604030504040204" pitchFamily="50" charset="-128"/>
                <a:cs typeface="Arial"/>
                <a:sym typeface="Arial"/>
              </a:rPr>
              <a:t>月期</a:t>
            </a:r>
            <a:endParaRPr lang="en-US" altLang="ja-JP" sz="1050" b="1"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8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endParaRPr>
          </a:p>
          <a:p>
            <a:pPr marL="0" marR="0" lvl="0" indent="0" rtl="0">
              <a:lnSpc>
                <a:spcPct val="100000"/>
              </a:lnSpc>
              <a:spcBef>
                <a:spcPts val="0"/>
              </a:spcBef>
              <a:spcAft>
                <a:spcPts val="0"/>
              </a:spcAft>
              <a:buClr>
                <a:srgbClr val="000000"/>
              </a:buClr>
              <a:buSzPts val="1600"/>
              <a:buFont typeface="Arial"/>
              <a:buNone/>
            </a:pPr>
            <a:r>
              <a:rPr lang="ja-JP" altLang="en-US" sz="16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創刊　　　：　</a:t>
            </a:r>
            <a:r>
              <a:rPr lang="en-US" altLang="ja-JP" sz="1600" b="1" dirty="0">
                <a:solidFill>
                  <a:srgbClr val="000000"/>
                </a:solidFill>
                <a:latin typeface="メイリオ" panose="020B0604030504040204" pitchFamily="50" charset="-128"/>
                <a:ea typeface="メイリオ" panose="020B0604030504040204" pitchFamily="50" charset="-128"/>
                <a:cs typeface="Arial"/>
                <a:sym typeface="Arial"/>
              </a:rPr>
              <a:t>1973</a:t>
            </a:r>
            <a:r>
              <a:rPr lang="ja-JP" altLang="en-US" sz="16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年</a:t>
            </a:r>
            <a:r>
              <a:rPr lang="en-US" altLang="ja-JP" sz="16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6</a:t>
            </a:r>
            <a:r>
              <a:rPr lang="ja-JP" altLang="en-US" sz="16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rPr>
              <a:t>月</a:t>
            </a:r>
            <a:endParaRPr sz="1600" b="1" i="0" u="none" strike="noStrike" cap="none" dirty="0">
              <a:solidFill>
                <a:srgbClr val="000000"/>
              </a:solidFill>
              <a:latin typeface="メイリオ" panose="020B0604030504040204" pitchFamily="50" charset="-128"/>
              <a:ea typeface="メイリオ" panose="020B0604030504040204" pitchFamily="50" charset="-128"/>
              <a:cs typeface="Arial"/>
              <a:sym typeface="Arial"/>
            </a:endParaRPr>
          </a:p>
        </p:txBody>
      </p:sp>
      <p:sp>
        <p:nvSpPr>
          <p:cNvPr id="52" name="Google Shape;160;p2">
            <a:extLst>
              <a:ext uri="{FF2B5EF4-FFF2-40B4-BE49-F238E27FC236}">
                <a16:creationId xmlns:a16="http://schemas.microsoft.com/office/drawing/2014/main" id="{B54CF772-DB1A-F0D9-EBF0-4688EE8FF90B}"/>
              </a:ext>
            </a:extLst>
          </p:cNvPr>
          <p:cNvSpPr txBox="1"/>
          <p:nvPr/>
        </p:nvSpPr>
        <p:spPr>
          <a:xfrm>
            <a:off x="5390081" y="4760362"/>
            <a:ext cx="3696605" cy="166195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600"/>
              <a:buFont typeface="Arial"/>
              <a:buNone/>
            </a:pPr>
            <a:r>
              <a:rPr lang="en-US" altLang="ja-JP" sz="1200" b="1" dirty="0">
                <a:latin typeface="Arial"/>
                <a:ea typeface="Arial"/>
                <a:cs typeface="Arial"/>
                <a:sym typeface="Arial"/>
              </a:rPr>
              <a:t>1,600,000PV</a:t>
            </a:r>
            <a:r>
              <a:rPr lang="ja-JP" altLang="en-US" sz="1200" b="1" dirty="0">
                <a:latin typeface="Arial"/>
                <a:ea typeface="Arial"/>
                <a:cs typeface="Arial"/>
                <a:sym typeface="Arial"/>
              </a:rPr>
              <a:t>／</a:t>
            </a:r>
            <a:r>
              <a:rPr lang="en-US" altLang="ja-JP" sz="1200" b="1" dirty="0">
                <a:latin typeface="Arial"/>
                <a:ea typeface="Arial"/>
                <a:cs typeface="Arial"/>
                <a:sym typeface="Arial"/>
              </a:rPr>
              <a:t>150,000UU</a:t>
            </a:r>
            <a:r>
              <a:rPr lang="ja-JP" altLang="en-US" sz="1200" b="1" dirty="0">
                <a:latin typeface="Arial"/>
                <a:ea typeface="Arial"/>
                <a:cs typeface="Arial"/>
                <a:sym typeface="Arial"/>
              </a:rPr>
              <a:t>　　</a:t>
            </a:r>
            <a:endParaRPr lang="en-US" altLang="ja-JP" sz="1200" b="1" dirty="0">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dirty="0">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latin typeface="Arial"/>
                <a:ea typeface="Arial"/>
                <a:cs typeface="Arial"/>
                <a:sym typeface="Arial"/>
              </a:rPr>
              <a:t>48,000</a:t>
            </a:r>
          </a:p>
          <a:p>
            <a:pPr marL="0" marR="0" lvl="0" indent="0" rtl="0">
              <a:lnSpc>
                <a:spcPct val="100000"/>
              </a:lnSpc>
              <a:spcBef>
                <a:spcPts val="0"/>
              </a:spcBef>
              <a:spcAft>
                <a:spcPts val="0"/>
              </a:spcAft>
              <a:buClr>
                <a:srgbClr val="000000"/>
              </a:buClr>
              <a:buSzPts val="1600"/>
              <a:buFont typeface="Arial"/>
              <a:buNone/>
            </a:pPr>
            <a:endParaRPr lang="en-US" altLang="ja-JP" sz="600" b="1" dirty="0">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latin typeface="Arial"/>
                <a:ea typeface="Arial"/>
                <a:cs typeface="Arial"/>
                <a:sym typeface="Arial"/>
              </a:rPr>
              <a:t>80,000</a:t>
            </a:r>
          </a:p>
          <a:p>
            <a:pPr marL="0" marR="0" lvl="0" indent="0" rtl="0">
              <a:lnSpc>
                <a:spcPct val="100000"/>
              </a:lnSpc>
              <a:spcBef>
                <a:spcPts val="0"/>
              </a:spcBef>
              <a:spcAft>
                <a:spcPts val="0"/>
              </a:spcAft>
              <a:buClr>
                <a:srgbClr val="000000"/>
              </a:buClr>
              <a:buSzPts val="1600"/>
              <a:buFont typeface="Arial"/>
              <a:buNone/>
            </a:pPr>
            <a:endParaRPr lang="en-US" altLang="ja-JP" sz="600" b="1" dirty="0">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latin typeface="Arial"/>
                <a:ea typeface="Arial"/>
                <a:cs typeface="Arial"/>
                <a:sym typeface="Arial"/>
              </a:rPr>
              <a:t>25,900</a:t>
            </a:r>
          </a:p>
          <a:p>
            <a:pPr marL="0" marR="0" lvl="0" indent="0" rtl="0">
              <a:lnSpc>
                <a:spcPct val="100000"/>
              </a:lnSpc>
              <a:spcBef>
                <a:spcPts val="0"/>
              </a:spcBef>
              <a:spcAft>
                <a:spcPts val="0"/>
              </a:spcAft>
              <a:buClr>
                <a:srgbClr val="000000"/>
              </a:buClr>
              <a:buSzPts val="1600"/>
              <a:buFont typeface="Arial"/>
              <a:buNone/>
            </a:pPr>
            <a:endParaRPr lang="en-US" altLang="ja-JP" sz="600" b="1" dirty="0">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latin typeface="Arial"/>
                <a:ea typeface="Arial"/>
                <a:cs typeface="Arial"/>
                <a:sym typeface="Arial"/>
              </a:rPr>
              <a:t>11,000</a:t>
            </a:r>
          </a:p>
          <a:p>
            <a:pPr marL="0" marR="0" lvl="0" indent="0" rtl="0">
              <a:lnSpc>
                <a:spcPct val="100000"/>
              </a:lnSpc>
              <a:spcBef>
                <a:spcPts val="0"/>
              </a:spcBef>
              <a:spcAft>
                <a:spcPts val="0"/>
              </a:spcAft>
              <a:buClr>
                <a:srgbClr val="000000"/>
              </a:buClr>
              <a:buSzPts val="1600"/>
              <a:buFont typeface="Arial"/>
              <a:buNone/>
            </a:pPr>
            <a:endParaRPr lang="en-US" altLang="ja-JP" sz="600" b="1" i="0" strike="noStrike" cap="none" dirty="0">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sz="1200" b="1" dirty="0">
                <a:latin typeface="Arial"/>
                <a:ea typeface="Arial"/>
                <a:cs typeface="Arial"/>
                <a:sym typeface="Arial"/>
              </a:rPr>
              <a:t>3,800+各応募者フォロワー</a:t>
            </a:r>
            <a:endParaRPr sz="1200" b="1" i="0" strike="noStrike" cap="none" dirty="0">
              <a:latin typeface="Arial"/>
              <a:ea typeface="Arial"/>
              <a:cs typeface="Arial"/>
              <a:sym typeface="Arial"/>
            </a:endParaRPr>
          </a:p>
        </p:txBody>
      </p:sp>
      <p:sp>
        <p:nvSpPr>
          <p:cNvPr id="53" name="Google Shape;160;p2">
            <a:extLst>
              <a:ext uri="{FF2B5EF4-FFF2-40B4-BE49-F238E27FC236}">
                <a16:creationId xmlns:a16="http://schemas.microsoft.com/office/drawing/2014/main" id="{87F00EFA-E41C-06A8-05A6-58DD86C6B4E7}"/>
              </a:ext>
            </a:extLst>
          </p:cNvPr>
          <p:cNvSpPr txBox="1"/>
          <p:nvPr/>
        </p:nvSpPr>
        <p:spPr>
          <a:xfrm>
            <a:off x="2865312" y="4768451"/>
            <a:ext cx="1188401" cy="166195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rPr>
              <a:t>JUNON TV</a:t>
            </a:r>
            <a:r>
              <a:rPr lang="ja-JP" altLang="en-US" sz="1200" b="1" dirty="0">
                <a:solidFill>
                  <a:srgbClr val="000000"/>
                </a:solidFill>
                <a:latin typeface="Arial"/>
                <a:ea typeface="Arial"/>
                <a:cs typeface="Arial"/>
                <a:sym typeface="Arial"/>
              </a:rPr>
              <a:t>　　</a:t>
            </a:r>
            <a:endParaRPr lang="en-US" altLang="ja-JP" sz="12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rPr>
              <a:t>Instagram</a:t>
            </a: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rPr>
              <a:t>X</a:t>
            </a: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rPr>
              <a:t>TikTok</a:t>
            </a: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rPr>
              <a:t>YouTube</a:t>
            </a:r>
          </a:p>
          <a:p>
            <a:pPr marL="0" marR="0" lvl="0" indent="0" rtl="0">
              <a:lnSpc>
                <a:spcPct val="100000"/>
              </a:lnSpc>
              <a:spcBef>
                <a:spcPts val="0"/>
              </a:spcBef>
              <a:spcAft>
                <a:spcPts val="0"/>
              </a:spcAft>
              <a:buClr>
                <a:srgbClr val="000000"/>
              </a:buClr>
              <a:buSzPts val="1600"/>
              <a:buFont typeface="Arial"/>
              <a:buNone/>
            </a:pPr>
            <a:endParaRPr lang="en-US" altLang="ja-JP" sz="600" b="1" i="0"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i="0" strike="noStrike" cap="none" dirty="0">
                <a:latin typeface="Arial"/>
                <a:ea typeface="Arial"/>
                <a:cs typeface="Arial"/>
                <a:sym typeface="Arial"/>
              </a:rPr>
              <a:t>SHOWROOM</a:t>
            </a:r>
            <a:endParaRPr sz="1200" b="1" i="0" strike="noStrike" cap="none" dirty="0">
              <a:latin typeface="Arial"/>
              <a:ea typeface="Arial"/>
              <a:cs typeface="Arial"/>
              <a:sym typeface="Arial"/>
            </a:endParaRPr>
          </a:p>
        </p:txBody>
      </p:sp>
      <p:sp>
        <p:nvSpPr>
          <p:cNvPr id="54" name="Google Shape;160;p2">
            <a:extLst>
              <a:ext uri="{FF2B5EF4-FFF2-40B4-BE49-F238E27FC236}">
                <a16:creationId xmlns:a16="http://schemas.microsoft.com/office/drawing/2014/main" id="{FACB22F3-5200-2705-D228-E8E3F4825BBB}"/>
              </a:ext>
            </a:extLst>
          </p:cNvPr>
          <p:cNvSpPr txBox="1"/>
          <p:nvPr/>
        </p:nvSpPr>
        <p:spPr>
          <a:xfrm>
            <a:off x="4053713" y="4745652"/>
            <a:ext cx="1572686" cy="166195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hlinkClick r:id="rId6"/>
              </a:rPr>
              <a:t>www.junon-tv.jp</a:t>
            </a:r>
            <a:r>
              <a:rPr lang="ja-JP" altLang="en-US" sz="1200" b="1" dirty="0">
                <a:solidFill>
                  <a:srgbClr val="000000"/>
                </a:solidFill>
                <a:latin typeface="Arial"/>
                <a:ea typeface="Arial"/>
                <a:cs typeface="Arial"/>
                <a:sym typeface="Arial"/>
                <a:hlinkClick r:id="rId7"/>
              </a:rPr>
              <a:t>　　</a:t>
            </a:r>
            <a:endParaRPr lang="en-US" altLang="ja-JP" sz="12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hlinkClick r:id="rId8"/>
              </a:rPr>
              <a:t>@junon_jp</a:t>
            </a:r>
            <a:endParaRPr lang="en-US" altLang="ja-JP" sz="12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hlinkClick r:id="rId9"/>
              </a:rPr>
              <a:t>@JUNON.jp</a:t>
            </a:r>
            <a:endParaRPr lang="en-US" altLang="ja-JP" sz="12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hlinkClick r:id="rId10"/>
              </a:rPr>
              <a:t>@junon_officail</a:t>
            </a:r>
            <a:endParaRPr lang="en-US" altLang="ja-JP" sz="12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altLang="ja-JP" sz="1200" b="1" dirty="0">
                <a:solidFill>
                  <a:srgbClr val="000000"/>
                </a:solidFill>
                <a:latin typeface="Arial"/>
                <a:ea typeface="Arial"/>
                <a:cs typeface="Arial"/>
                <a:sym typeface="Arial"/>
                <a:hlinkClick r:id="rId11"/>
              </a:rPr>
              <a:t>@junontv7333</a:t>
            </a:r>
            <a:endParaRPr lang="en-US" altLang="ja-JP" sz="1200" b="1"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lang="en-US" altLang="ja-JP" sz="600" b="1" i="0"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sz="1200" b="1" dirty="0">
                <a:solidFill>
                  <a:srgbClr val="FF0000"/>
                </a:solidFill>
                <a:latin typeface="Arial"/>
                <a:ea typeface="Arial"/>
                <a:cs typeface="Arial"/>
                <a:sym typeface="Arial"/>
                <a:hlinkClick r:id="rId12"/>
              </a:rPr>
              <a:t>@JBC</a:t>
            </a:r>
            <a:endParaRPr sz="1200" b="1" i="0" strike="noStrike" cap="none" dirty="0">
              <a:solidFill>
                <a:srgbClr val="FF0000"/>
              </a:solidFill>
              <a:latin typeface="Arial"/>
              <a:ea typeface="Arial"/>
              <a:cs typeface="Arial"/>
              <a:sym typeface="Arial"/>
            </a:endParaRPr>
          </a:p>
        </p:txBody>
      </p:sp>
      <p:pic>
        <p:nvPicPr>
          <p:cNvPr id="4" name="図 3">
            <a:extLst>
              <a:ext uri="{FF2B5EF4-FFF2-40B4-BE49-F238E27FC236}">
                <a16:creationId xmlns:a16="http://schemas.microsoft.com/office/drawing/2014/main" id="{D628890F-CA61-B30C-9B9A-1D69B2CCDD8D}"/>
              </a:ext>
            </a:extLst>
          </p:cNvPr>
          <p:cNvPicPr>
            <a:picLocks noChangeAspect="1"/>
          </p:cNvPicPr>
          <p:nvPr/>
        </p:nvPicPr>
        <p:blipFill>
          <a:blip r:embed="rId13"/>
          <a:stretch>
            <a:fillRect/>
          </a:stretch>
        </p:blipFill>
        <p:spPr>
          <a:xfrm>
            <a:off x="181611" y="23960"/>
            <a:ext cx="1496010" cy="426889"/>
          </a:xfrm>
          <a:prstGeom prst="rect">
            <a:avLst/>
          </a:prstGeom>
        </p:spPr>
      </p:pic>
      <p:pic>
        <p:nvPicPr>
          <p:cNvPr id="5" name="図 4">
            <a:extLst>
              <a:ext uri="{FF2B5EF4-FFF2-40B4-BE49-F238E27FC236}">
                <a16:creationId xmlns:a16="http://schemas.microsoft.com/office/drawing/2014/main" id="{C518B92E-09BF-71AF-4174-1F5F38C0F6C1}"/>
              </a:ext>
            </a:extLst>
          </p:cNvPr>
          <p:cNvPicPr>
            <a:picLocks noChangeAspect="1"/>
          </p:cNvPicPr>
          <p:nvPr/>
        </p:nvPicPr>
        <p:blipFill>
          <a:blip r:embed="rId14"/>
          <a:stretch>
            <a:fillRect/>
          </a:stretch>
        </p:blipFill>
        <p:spPr>
          <a:xfrm>
            <a:off x="11154410" y="4933119"/>
            <a:ext cx="812511" cy="1661954"/>
          </a:xfrm>
          <a:prstGeom prst="rect">
            <a:avLst/>
          </a:prstGeom>
        </p:spPr>
      </p:pic>
      <p:pic>
        <p:nvPicPr>
          <p:cNvPr id="7" name="図 6">
            <a:extLst>
              <a:ext uri="{FF2B5EF4-FFF2-40B4-BE49-F238E27FC236}">
                <a16:creationId xmlns:a16="http://schemas.microsoft.com/office/drawing/2014/main" id="{69930562-35AB-8F38-5B53-B6826DCB4E34}"/>
              </a:ext>
            </a:extLst>
          </p:cNvPr>
          <p:cNvPicPr>
            <a:picLocks noChangeAspect="1"/>
          </p:cNvPicPr>
          <p:nvPr/>
        </p:nvPicPr>
        <p:blipFill>
          <a:blip r:embed="rId15"/>
          <a:stretch>
            <a:fillRect/>
          </a:stretch>
        </p:blipFill>
        <p:spPr>
          <a:xfrm>
            <a:off x="8413605" y="4933119"/>
            <a:ext cx="787946" cy="1661954"/>
          </a:xfrm>
          <a:prstGeom prst="rect">
            <a:avLst/>
          </a:prstGeom>
        </p:spPr>
      </p:pic>
      <p:pic>
        <p:nvPicPr>
          <p:cNvPr id="12" name="図 11">
            <a:extLst>
              <a:ext uri="{FF2B5EF4-FFF2-40B4-BE49-F238E27FC236}">
                <a16:creationId xmlns:a16="http://schemas.microsoft.com/office/drawing/2014/main" id="{4AD36F8E-DF0E-1C35-7B45-C9CE513E5015}"/>
              </a:ext>
            </a:extLst>
          </p:cNvPr>
          <p:cNvPicPr>
            <a:picLocks noChangeAspect="1"/>
          </p:cNvPicPr>
          <p:nvPr/>
        </p:nvPicPr>
        <p:blipFill>
          <a:blip r:embed="rId16"/>
          <a:stretch>
            <a:fillRect/>
          </a:stretch>
        </p:blipFill>
        <p:spPr>
          <a:xfrm>
            <a:off x="7556711" y="4933120"/>
            <a:ext cx="833141" cy="1661954"/>
          </a:xfrm>
          <a:prstGeom prst="rect">
            <a:avLst/>
          </a:prstGeom>
        </p:spPr>
      </p:pic>
      <p:pic>
        <p:nvPicPr>
          <p:cNvPr id="14" name="図 13">
            <a:extLst>
              <a:ext uri="{FF2B5EF4-FFF2-40B4-BE49-F238E27FC236}">
                <a16:creationId xmlns:a16="http://schemas.microsoft.com/office/drawing/2014/main" id="{4B598162-2440-E9B3-A4D5-42AA3BBB3943}"/>
              </a:ext>
            </a:extLst>
          </p:cNvPr>
          <p:cNvPicPr>
            <a:picLocks noChangeAspect="1"/>
          </p:cNvPicPr>
          <p:nvPr/>
        </p:nvPicPr>
        <p:blipFill>
          <a:blip r:embed="rId17"/>
          <a:stretch>
            <a:fillRect/>
          </a:stretch>
        </p:blipFill>
        <p:spPr>
          <a:xfrm>
            <a:off x="9315615" y="4943896"/>
            <a:ext cx="796309" cy="1661954"/>
          </a:xfrm>
          <a:prstGeom prst="rect">
            <a:avLst/>
          </a:prstGeom>
        </p:spPr>
      </p:pic>
      <p:pic>
        <p:nvPicPr>
          <p:cNvPr id="16" name="図 15">
            <a:extLst>
              <a:ext uri="{FF2B5EF4-FFF2-40B4-BE49-F238E27FC236}">
                <a16:creationId xmlns:a16="http://schemas.microsoft.com/office/drawing/2014/main" id="{DE6EA4FD-5A15-1F0A-6156-06A4C5B404E2}"/>
              </a:ext>
            </a:extLst>
          </p:cNvPr>
          <p:cNvPicPr>
            <a:picLocks noChangeAspect="1"/>
          </p:cNvPicPr>
          <p:nvPr/>
        </p:nvPicPr>
        <p:blipFill>
          <a:blip r:embed="rId18"/>
          <a:stretch>
            <a:fillRect/>
          </a:stretch>
        </p:blipFill>
        <p:spPr>
          <a:xfrm>
            <a:off x="10225988" y="4933119"/>
            <a:ext cx="832065" cy="1661953"/>
          </a:xfrm>
          <a:prstGeom prst="rect">
            <a:avLst/>
          </a:prstGeom>
        </p:spPr>
      </p:pic>
      <p:sp>
        <p:nvSpPr>
          <p:cNvPr id="9" name="スライド番号プレースホルダー 8">
            <a:extLst>
              <a:ext uri="{FF2B5EF4-FFF2-40B4-BE49-F238E27FC236}">
                <a16:creationId xmlns:a16="http://schemas.microsoft.com/office/drawing/2014/main" id="{E836862E-E6E5-E064-CD7A-D02C5A463EC9}"/>
              </a:ext>
            </a:extLst>
          </p:cNvPr>
          <p:cNvSpPr>
            <a:spLocks noGrp="1"/>
          </p:cNvSpPr>
          <p:nvPr>
            <p:ph type="sldNum" sz="quarter" idx="12"/>
          </p:nvPr>
        </p:nvSpPr>
        <p:spPr/>
        <p:txBody>
          <a:bodyPr/>
          <a:lstStyle/>
          <a:p>
            <a:fld id="{4C22509A-C899-46C9-9CE8-8B052445AE72}" type="slidenum">
              <a:rPr kumimoji="1" lang="ja-JP" altLang="en-US" smtClean="0"/>
              <a:t>4</a:t>
            </a:fld>
            <a:endParaRPr kumimoji="1" lang="ja-JP" altLang="en-US"/>
          </a:p>
        </p:txBody>
      </p:sp>
      <p:pic>
        <p:nvPicPr>
          <p:cNvPr id="6" name="図 5">
            <a:extLst>
              <a:ext uri="{FF2B5EF4-FFF2-40B4-BE49-F238E27FC236}">
                <a16:creationId xmlns:a16="http://schemas.microsoft.com/office/drawing/2014/main" id="{75AF2332-A86E-84B8-1E3B-A9BB449962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30690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8C27B-9138-1072-F0B6-305CA323DC12}"/>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DDFE2812-8359-83A7-DC28-36882AF72443}"/>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 name="テキスト ボックス 3">
            <a:extLst>
              <a:ext uri="{FF2B5EF4-FFF2-40B4-BE49-F238E27FC236}">
                <a16:creationId xmlns:a16="http://schemas.microsoft.com/office/drawing/2014/main" id="{AE9645F8-3DF7-BE02-1F67-B8B1D93EAB8E}"/>
              </a:ext>
            </a:extLst>
          </p:cNvPr>
          <p:cNvSpPr txBox="1"/>
          <p:nvPr/>
        </p:nvSpPr>
        <p:spPr>
          <a:xfrm>
            <a:off x="35709" y="677691"/>
            <a:ext cx="12101637" cy="2893100"/>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cs typeface="メイリオ"/>
              </a:rPr>
              <a:t>◆</a:t>
            </a:r>
            <a:r>
              <a:rPr lang="ja-JP" altLang="en-US" sz="1600" b="1" dirty="0">
                <a:latin typeface="メイリオ" panose="020B0604030504040204" pitchFamily="50" charset="-128"/>
                <a:ea typeface="メイリオ" panose="020B0604030504040204" pitchFamily="50" charset="-128"/>
                <a:cs typeface="メイリオ"/>
              </a:rPr>
              <a:t>名称　　：第</a:t>
            </a:r>
            <a:r>
              <a:rPr lang="en-US" altLang="ja-JP" sz="1600" b="1" dirty="0">
                <a:latin typeface="メイリオ" panose="020B0604030504040204" pitchFamily="50" charset="-128"/>
                <a:ea typeface="メイリオ" panose="020B0604030504040204" pitchFamily="50" charset="-128"/>
                <a:cs typeface="メイリオ"/>
              </a:rPr>
              <a:t>37</a:t>
            </a:r>
            <a:r>
              <a:rPr lang="ja-JP" altLang="en-US" sz="1600" b="1" dirty="0">
                <a:latin typeface="メイリオ" panose="020B0604030504040204" pitchFamily="50" charset="-128"/>
                <a:ea typeface="メイリオ" panose="020B0604030504040204" pitchFamily="50" charset="-128"/>
                <a:cs typeface="メイリオ"/>
              </a:rPr>
              <a:t>回ジュノン・スーパーボーイ・コンテスト最終選考会</a:t>
            </a:r>
            <a:endParaRPr lang="en-US" altLang="ja-JP" sz="600" b="1" dirty="0">
              <a:latin typeface="メイリオ" panose="020B0604030504040204" pitchFamily="50" charset="-128"/>
              <a:ea typeface="メイリオ" panose="020B0604030504040204" pitchFamily="50" charset="-128"/>
              <a:cs typeface="メイリオ"/>
            </a:endParaRPr>
          </a:p>
          <a:p>
            <a:endParaRPr lang="en-US" altLang="ja-JP" sz="1600" b="1" dirty="0">
              <a:latin typeface="メイリオ" panose="020B0604030504040204" pitchFamily="50" charset="-128"/>
              <a:ea typeface="メイリオ" panose="020B0604030504040204" pitchFamily="50" charset="-128"/>
              <a:cs typeface="メイリオ"/>
            </a:endParaRPr>
          </a:p>
          <a:p>
            <a:r>
              <a:rPr lang="en-US" altLang="ja-JP" sz="1600" b="1" dirty="0">
                <a:latin typeface="メイリオ" panose="020B0604030504040204" pitchFamily="50" charset="-128"/>
                <a:ea typeface="メイリオ" panose="020B0604030504040204" pitchFamily="50" charset="-128"/>
                <a:cs typeface="メイリオ"/>
              </a:rPr>
              <a:t>◆</a:t>
            </a:r>
            <a:r>
              <a:rPr lang="ja-JP" altLang="en-US" sz="1600" b="1" dirty="0">
                <a:latin typeface="メイリオ" panose="020B0604030504040204" pitchFamily="50" charset="-128"/>
                <a:ea typeface="メイリオ" panose="020B0604030504040204" pitchFamily="50" charset="-128"/>
                <a:cs typeface="メイリオ"/>
              </a:rPr>
              <a:t>日時　　：</a:t>
            </a:r>
            <a:r>
              <a:rPr lang="en-US" altLang="ja-JP" sz="1600" b="1" dirty="0">
                <a:latin typeface="メイリオ" panose="020B0604030504040204" pitchFamily="50" charset="-128"/>
                <a:ea typeface="メイリオ" panose="020B0604030504040204" pitchFamily="50" charset="-128"/>
                <a:cs typeface="メイリオ"/>
              </a:rPr>
              <a:t>2024</a:t>
            </a:r>
            <a:r>
              <a:rPr lang="ja-JP" altLang="en-US" sz="1600" b="1" dirty="0">
                <a:latin typeface="メイリオ" panose="020B0604030504040204" pitchFamily="50" charset="-128"/>
                <a:ea typeface="メイリオ" panose="020B0604030504040204" pitchFamily="50" charset="-128"/>
                <a:cs typeface="メイリオ"/>
              </a:rPr>
              <a:t>年</a:t>
            </a:r>
            <a:r>
              <a:rPr lang="en-US" altLang="ja-JP" sz="1600" b="1" dirty="0">
                <a:latin typeface="メイリオ" panose="020B0604030504040204" pitchFamily="50" charset="-128"/>
                <a:ea typeface="メイリオ" panose="020B0604030504040204" pitchFamily="50" charset="-128"/>
                <a:cs typeface="メイリオ"/>
              </a:rPr>
              <a:t>11</a:t>
            </a:r>
            <a:r>
              <a:rPr lang="ja-JP" altLang="en-US" sz="1600" b="1" dirty="0">
                <a:latin typeface="メイリオ" panose="020B0604030504040204" pitchFamily="50" charset="-128"/>
                <a:ea typeface="メイリオ" panose="020B0604030504040204" pitchFamily="50" charset="-128"/>
                <a:cs typeface="メイリオ"/>
              </a:rPr>
              <a:t>月</a:t>
            </a:r>
            <a:r>
              <a:rPr lang="en-US" altLang="ja-JP" sz="1600" b="1" dirty="0">
                <a:latin typeface="メイリオ" panose="020B0604030504040204" pitchFamily="50" charset="-128"/>
                <a:ea typeface="メイリオ" panose="020B0604030504040204" pitchFamily="50" charset="-128"/>
                <a:cs typeface="メイリオ"/>
              </a:rPr>
              <a:t>24</a:t>
            </a:r>
            <a:r>
              <a:rPr lang="ja-JP" altLang="en-US" sz="1600" b="1" dirty="0">
                <a:latin typeface="メイリオ" panose="020B0604030504040204" pitchFamily="50" charset="-128"/>
                <a:ea typeface="メイリオ" panose="020B0604030504040204" pitchFamily="50" charset="-128"/>
                <a:cs typeface="メイリオ"/>
              </a:rPr>
              <a:t>日（日）</a:t>
            </a:r>
            <a:r>
              <a:rPr lang="en-US" altLang="ja-JP" sz="1600" b="1" dirty="0">
                <a:latin typeface="メイリオ" panose="020B0604030504040204" pitchFamily="50" charset="-128"/>
                <a:ea typeface="メイリオ" panose="020B0604030504040204" pitchFamily="50" charset="-128"/>
                <a:cs typeface="メイリオ"/>
              </a:rPr>
              <a:t>13</a:t>
            </a:r>
            <a:r>
              <a:rPr lang="ja-JP" altLang="en-US" sz="1600" b="1" dirty="0">
                <a:latin typeface="メイリオ" panose="020B0604030504040204" pitchFamily="50" charset="-128"/>
                <a:ea typeface="メイリオ" panose="020B0604030504040204" pitchFamily="50" charset="-128"/>
                <a:cs typeface="メイリオ"/>
              </a:rPr>
              <a:t>：</a:t>
            </a:r>
            <a:r>
              <a:rPr lang="en-US" altLang="ja-JP" sz="1600" b="1" dirty="0">
                <a:latin typeface="メイリオ" panose="020B0604030504040204" pitchFamily="50" charset="-128"/>
                <a:ea typeface="メイリオ" panose="020B0604030504040204" pitchFamily="50" charset="-128"/>
                <a:cs typeface="メイリオ"/>
              </a:rPr>
              <a:t>45</a:t>
            </a:r>
            <a:r>
              <a:rPr lang="ja-JP" altLang="en-US" sz="1600" b="1" dirty="0">
                <a:latin typeface="メイリオ" panose="020B0604030504040204" pitchFamily="50" charset="-128"/>
                <a:ea typeface="メイリオ" panose="020B0604030504040204" pitchFamily="50" charset="-128"/>
                <a:cs typeface="メイリオ"/>
              </a:rPr>
              <a:t>～</a:t>
            </a:r>
            <a:r>
              <a:rPr lang="en-US" altLang="ja-JP" sz="1600" b="1" dirty="0">
                <a:latin typeface="メイリオ" panose="020B0604030504040204" pitchFamily="50" charset="-128"/>
                <a:ea typeface="メイリオ" panose="020B0604030504040204" pitchFamily="50" charset="-128"/>
                <a:cs typeface="メイリオ"/>
              </a:rPr>
              <a:t>17</a:t>
            </a:r>
            <a:r>
              <a:rPr lang="ja-JP" altLang="en-US" sz="1600" b="1" dirty="0">
                <a:latin typeface="メイリオ" panose="020B0604030504040204" pitchFamily="50" charset="-128"/>
                <a:ea typeface="メイリオ" panose="020B0604030504040204" pitchFamily="50" charset="-128"/>
                <a:cs typeface="メイリオ"/>
              </a:rPr>
              <a:t>：</a:t>
            </a:r>
            <a:r>
              <a:rPr lang="en-US" altLang="ja-JP" sz="1600" b="1" dirty="0">
                <a:latin typeface="メイリオ" panose="020B0604030504040204" pitchFamily="50" charset="-128"/>
                <a:ea typeface="メイリオ" panose="020B0604030504040204" pitchFamily="50" charset="-128"/>
                <a:cs typeface="メイリオ"/>
              </a:rPr>
              <a:t>15</a:t>
            </a:r>
          </a:p>
          <a:p>
            <a:endParaRPr lang="en-US" altLang="ja-JP" sz="1600" b="1" dirty="0">
              <a:latin typeface="メイリオ" panose="020B0604030504040204" pitchFamily="50" charset="-128"/>
              <a:ea typeface="メイリオ" panose="020B0604030504040204" pitchFamily="50" charset="-128"/>
              <a:cs typeface="メイリオ"/>
            </a:endParaRPr>
          </a:p>
          <a:p>
            <a:r>
              <a:rPr lang="en-US" altLang="ja-JP" sz="1600" b="1" dirty="0">
                <a:latin typeface="メイリオ" panose="020B0604030504040204" pitchFamily="50" charset="-128"/>
                <a:ea typeface="メイリオ" panose="020B0604030504040204" pitchFamily="50" charset="-128"/>
                <a:cs typeface="メイリオ"/>
              </a:rPr>
              <a:t>◆</a:t>
            </a:r>
            <a:r>
              <a:rPr lang="ja-JP" altLang="en-US" sz="1600" b="1" dirty="0">
                <a:latin typeface="メイリオ" panose="020B0604030504040204" pitchFamily="50" charset="-128"/>
                <a:ea typeface="メイリオ" panose="020B0604030504040204" pitchFamily="50" charset="-128"/>
                <a:cs typeface="メイリオ"/>
              </a:rPr>
              <a:t>開催会場：</a:t>
            </a:r>
            <a:r>
              <a:rPr lang="en-US" altLang="ja-JP" sz="1600" b="1" dirty="0">
                <a:latin typeface="メイリオ" panose="020B0604030504040204" pitchFamily="50" charset="-128"/>
                <a:ea typeface="メイリオ" panose="020B0604030504040204" pitchFamily="50" charset="-128"/>
                <a:cs typeface="メイリオ"/>
              </a:rPr>
              <a:t>EBiS303</a:t>
            </a:r>
            <a:r>
              <a:rPr lang="ja-JP" altLang="en-US" sz="1600" b="1" dirty="0">
                <a:latin typeface="メイリオ" panose="020B0604030504040204" pitchFamily="50" charset="-128"/>
                <a:ea typeface="メイリオ" panose="020B0604030504040204" pitchFamily="50" charset="-128"/>
                <a:cs typeface="メイリオ"/>
              </a:rPr>
              <a:t>　東京都渋谷区恵比寿</a:t>
            </a:r>
            <a:r>
              <a:rPr lang="en-US" altLang="ja-JP" sz="1600" b="1" dirty="0">
                <a:latin typeface="メイリオ" panose="020B0604030504040204" pitchFamily="50" charset="-128"/>
                <a:ea typeface="メイリオ" panose="020B0604030504040204" pitchFamily="50" charset="-128"/>
                <a:cs typeface="メイリオ"/>
              </a:rPr>
              <a:t>1-20-8</a:t>
            </a:r>
          </a:p>
          <a:p>
            <a:r>
              <a:rPr lang="en-US" altLang="ja-JP" sz="1600" b="1" dirty="0">
                <a:latin typeface="メイリオ" panose="020B0604030504040204" pitchFamily="50" charset="-128"/>
                <a:ea typeface="メイリオ" panose="020B0604030504040204" pitchFamily="50" charset="-128"/>
                <a:cs typeface="メイリオ"/>
              </a:rPr>
              <a:t> </a:t>
            </a:r>
            <a:r>
              <a:rPr lang="ja-JP" altLang="en-US" sz="1600" b="1" dirty="0">
                <a:latin typeface="メイリオ" panose="020B0604030504040204" pitchFamily="50" charset="-128"/>
                <a:ea typeface="メイリオ" panose="020B0604030504040204" pitchFamily="50" charset="-128"/>
                <a:cs typeface="メイリオ"/>
              </a:rPr>
              <a:t>　　　　</a:t>
            </a:r>
            <a:endParaRPr lang="en-US" altLang="ja-JP" sz="600" b="1" dirty="0">
              <a:latin typeface="メイリオ" panose="020B0604030504040204" pitchFamily="50" charset="-128"/>
              <a:ea typeface="メイリオ" panose="020B0604030504040204" pitchFamily="50" charset="-128"/>
              <a:cs typeface="メイリオ"/>
            </a:endParaRPr>
          </a:p>
          <a:p>
            <a:r>
              <a:rPr lang="en-US" altLang="ja-JP" sz="1600" b="1" dirty="0">
                <a:latin typeface="メイリオ" panose="020B0604030504040204" pitchFamily="50" charset="-128"/>
                <a:ea typeface="メイリオ" panose="020B0604030504040204" pitchFamily="50" charset="-128"/>
                <a:cs typeface="メイリオ"/>
              </a:rPr>
              <a:t>◆</a:t>
            </a:r>
            <a:r>
              <a:rPr lang="ja-JP" altLang="en-US" sz="1600" b="1" dirty="0">
                <a:latin typeface="メイリオ" panose="020B0604030504040204" pitchFamily="50" charset="-128"/>
                <a:ea typeface="メイリオ" panose="020B0604030504040204" pitchFamily="50" charset="-128"/>
                <a:cs typeface="メイリオ"/>
              </a:rPr>
              <a:t>入場料　：</a:t>
            </a:r>
            <a:r>
              <a:rPr lang="en-US" altLang="ja-JP" sz="1600" b="1" dirty="0">
                <a:latin typeface="メイリオ" panose="020B0604030504040204" pitchFamily="50" charset="-128"/>
                <a:ea typeface="メイリオ" panose="020B0604030504040204" pitchFamily="50" charset="-128"/>
                <a:cs typeface="メイリオ"/>
              </a:rPr>
              <a:t>3300</a:t>
            </a:r>
            <a:r>
              <a:rPr lang="ja-JP" altLang="en-US" sz="1600" b="1" dirty="0">
                <a:latin typeface="メイリオ" panose="020B0604030504040204" pitchFamily="50" charset="-128"/>
                <a:ea typeface="メイリオ" panose="020B0604030504040204" pitchFamily="50" charset="-128"/>
                <a:cs typeface="メイリオ"/>
              </a:rPr>
              <a:t>円～</a:t>
            </a:r>
            <a:r>
              <a:rPr lang="en-US" altLang="ja-JP" sz="1600" b="1" dirty="0">
                <a:latin typeface="メイリオ" panose="020B0604030504040204" pitchFamily="50" charset="-128"/>
                <a:ea typeface="メイリオ" panose="020B0604030504040204" pitchFamily="50" charset="-128"/>
                <a:cs typeface="メイリオ"/>
              </a:rPr>
              <a:t>8800</a:t>
            </a:r>
            <a:r>
              <a:rPr lang="ja-JP" altLang="en-US" sz="1600" b="1" dirty="0">
                <a:latin typeface="メイリオ" panose="020B0604030504040204" pitchFamily="50" charset="-128"/>
                <a:ea typeface="メイリオ" panose="020B0604030504040204" pitchFamily="50" charset="-128"/>
                <a:cs typeface="メイリオ"/>
              </a:rPr>
              <a:t>円</a:t>
            </a:r>
            <a:r>
              <a:rPr lang="en-US" altLang="ja-JP" sz="1600" b="1" dirty="0">
                <a:latin typeface="メイリオ" panose="020B0604030504040204" pitchFamily="50" charset="-128"/>
                <a:ea typeface="メイリオ" panose="020B0604030504040204" pitchFamily="50" charset="-128"/>
                <a:cs typeface="メイリオ"/>
              </a:rPr>
              <a:t>※</a:t>
            </a:r>
            <a:r>
              <a:rPr lang="ja-JP" altLang="en-US" sz="1600" b="1" dirty="0">
                <a:latin typeface="メイリオ" panose="020B0604030504040204" pitchFamily="50" charset="-128"/>
                <a:ea typeface="メイリオ" panose="020B0604030504040204" pitchFamily="50" charset="-128"/>
                <a:cs typeface="メイリオ"/>
              </a:rPr>
              <a:t>チケットにより異なる</a:t>
            </a:r>
            <a:endParaRPr lang="en-US" altLang="ja-JP" sz="1600" b="1" dirty="0">
              <a:latin typeface="メイリオ" panose="020B0604030504040204" pitchFamily="50" charset="-128"/>
              <a:ea typeface="メイリオ" panose="020B0604030504040204" pitchFamily="50" charset="-128"/>
              <a:cs typeface="メイリオ"/>
            </a:endParaRPr>
          </a:p>
          <a:p>
            <a:endParaRPr lang="en-US" altLang="ja-JP" sz="1600" b="1" dirty="0">
              <a:latin typeface="メイリオ" panose="020B0604030504040204" pitchFamily="50" charset="-128"/>
              <a:ea typeface="メイリオ" panose="020B0604030504040204" pitchFamily="50" charset="-128"/>
              <a:cs typeface="メイリオ"/>
            </a:endParaRPr>
          </a:p>
          <a:p>
            <a:r>
              <a:rPr lang="ja-JP" altLang="en-US" sz="1600" b="1" dirty="0">
                <a:latin typeface="メイリオ" panose="020B0604030504040204" pitchFamily="50" charset="-128"/>
                <a:ea typeface="メイリオ" panose="020B0604030504040204" pitchFamily="50" charset="-128"/>
                <a:cs typeface="メイリオ"/>
              </a:rPr>
              <a:t>◆来場者数：</a:t>
            </a:r>
            <a:r>
              <a:rPr lang="en-US" altLang="ja-JP" sz="1600" b="1" dirty="0">
                <a:latin typeface="メイリオ" panose="020B0604030504040204" pitchFamily="50" charset="-128"/>
                <a:ea typeface="メイリオ" panose="020B0604030504040204" pitchFamily="50" charset="-128"/>
                <a:cs typeface="メイリオ"/>
              </a:rPr>
              <a:t>574</a:t>
            </a:r>
            <a:r>
              <a:rPr lang="ja-JP" altLang="en-US" sz="1600" b="1" dirty="0">
                <a:latin typeface="メイリオ" panose="020B0604030504040204" pitchFamily="50" charset="-128"/>
                <a:ea typeface="メイリオ" panose="020B0604030504040204" pitchFamily="50" charset="-128"/>
                <a:cs typeface="メイリオ"/>
              </a:rPr>
              <a:t>名／</a:t>
            </a:r>
            <a:r>
              <a:rPr lang="en-US" altLang="ja-JP" sz="1600" b="1" dirty="0">
                <a:latin typeface="メイリオ" panose="020B0604030504040204" pitchFamily="50" charset="-128"/>
                <a:ea typeface="メイリオ" panose="020B0604030504040204" pitchFamily="50" charset="-128"/>
                <a:cs typeface="メイリオ"/>
              </a:rPr>
              <a:t>SHOROOM</a:t>
            </a:r>
            <a:r>
              <a:rPr lang="ja-JP" altLang="en-US" sz="1600" b="1" dirty="0">
                <a:latin typeface="メイリオ" panose="020B0604030504040204" pitchFamily="50" charset="-128"/>
                <a:ea typeface="メイリオ" panose="020B0604030504040204" pitchFamily="50" charset="-128"/>
                <a:cs typeface="メイリオ"/>
              </a:rPr>
              <a:t> </a:t>
            </a:r>
            <a:r>
              <a:rPr lang="en-US" altLang="ja-JP" sz="1600" b="1" dirty="0">
                <a:latin typeface="メイリオ" panose="020B0604030504040204" pitchFamily="50" charset="-128"/>
                <a:ea typeface="メイリオ" panose="020B0604030504040204" pitchFamily="50" charset="-128"/>
                <a:cs typeface="メイリオ"/>
              </a:rPr>
              <a:t>18,955</a:t>
            </a:r>
            <a:r>
              <a:rPr lang="ja-JP" altLang="en-US" sz="1600" b="1" dirty="0">
                <a:latin typeface="メイリオ" panose="020B0604030504040204" pitchFamily="50" charset="-128"/>
                <a:ea typeface="メイリオ" panose="020B0604030504040204" pitchFamily="50" charset="-128"/>
                <a:cs typeface="メイリオ"/>
              </a:rPr>
              <a:t>視聴</a:t>
            </a:r>
            <a:endParaRPr lang="en-US" altLang="ja-JP" sz="600" b="1" dirty="0">
              <a:latin typeface="メイリオ" panose="020B0604030504040204" pitchFamily="50" charset="-128"/>
              <a:ea typeface="メイリオ" panose="020B0604030504040204" pitchFamily="50" charset="-128"/>
              <a:cs typeface="メイリオ"/>
            </a:endParaRPr>
          </a:p>
          <a:p>
            <a:endParaRPr lang="en-US" altLang="ja-JP" sz="1600" b="1" dirty="0">
              <a:latin typeface="メイリオ" panose="020B0604030504040204" pitchFamily="50" charset="-128"/>
              <a:ea typeface="メイリオ" panose="020B0604030504040204" pitchFamily="50" charset="-128"/>
              <a:cs typeface="メイリオ"/>
            </a:endParaRPr>
          </a:p>
          <a:p>
            <a:r>
              <a:rPr lang="ja-JP" altLang="en-US" sz="1600" b="1" dirty="0">
                <a:latin typeface="メイリオ" panose="020B0604030504040204" pitchFamily="50" charset="-128"/>
                <a:ea typeface="メイリオ" panose="020B0604030504040204" pitchFamily="50" charset="-128"/>
                <a:cs typeface="メイリオ"/>
              </a:rPr>
              <a:t>◆協賛社　：</a:t>
            </a:r>
            <a:r>
              <a:rPr lang="en-US" altLang="ja-JP" sz="1600" b="1" dirty="0" err="1">
                <a:latin typeface="メイリオ" panose="020B0604030504040204" pitchFamily="50" charset="-128"/>
                <a:ea typeface="メイリオ" panose="020B0604030504040204" pitchFamily="50" charset="-128"/>
                <a:cs typeface="メイリオ"/>
              </a:rPr>
              <a:t>hairsalon</a:t>
            </a:r>
            <a:r>
              <a:rPr lang="en-US" altLang="ja-JP" sz="1600" b="1" dirty="0">
                <a:latin typeface="メイリオ" panose="020B0604030504040204" pitchFamily="50" charset="-128"/>
                <a:ea typeface="メイリオ" panose="020B0604030504040204" pitchFamily="50" charset="-128"/>
                <a:cs typeface="メイリオ"/>
              </a:rPr>
              <a:t> de Forever</a:t>
            </a:r>
            <a:r>
              <a:rPr lang="ja-JP" altLang="en-US" sz="1600" b="1" dirty="0">
                <a:latin typeface="メイリオ" panose="020B0604030504040204" pitchFamily="50" charset="-128"/>
                <a:ea typeface="メイリオ" panose="020B0604030504040204" pitchFamily="50" charset="-128"/>
                <a:cs typeface="メイリオ"/>
              </a:rPr>
              <a:t>／</a:t>
            </a:r>
            <a:r>
              <a:rPr lang="en-US" altLang="ja-JP" sz="1600" b="1" dirty="0">
                <a:latin typeface="メイリオ" panose="020B0604030504040204" pitchFamily="50" charset="-128"/>
                <a:ea typeface="メイリオ" panose="020B0604030504040204" pitchFamily="50" charset="-128"/>
                <a:cs typeface="メイリオ"/>
              </a:rPr>
              <a:t>UP-T</a:t>
            </a:r>
            <a:r>
              <a:rPr lang="ja-JP" altLang="en-US" sz="1600" b="1" dirty="0">
                <a:latin typeface="メイリオ" panose="020B0604030504040204" pitchFamily="50" charset="-128"/>
                <a:ea typeface="メイリオ" panose="020B0604030504040204" pitchFamily="50" charset="-128"/>
                <a:cs typeface="メイリオ"/>
              </a:rPr>
              <a:t>／ヘアサロン／サントリー</a:t>
            </a:r>
          </a:p>
        </p:txBody>
      </p:sp>
      <p:sp>
        <p:nvSpPr>
          <p:cNvPr id="2" name="Google Shape;96;p2">
            <a:extLst>
              <a:ext uri="{FF2B5EF4-FFF2-40B4-BE49-F238E27FC236}">
                <a16:creationId xmlns:a16="http://schemas.microsoft.com/office/drawing/2014/main" id="{8920F0AA-AFCD-DA99-A1C1-FC0C5B0AE946}"/>
              </a:ext>
            </a:extLst>
          </p:cNvPr>
          <p:cNvSpPr txBox="1"/>
          <p:nvPr/>
        </p:nvSpPr>
        <p:spPr>
          <a:xfrm>
            <a:off x="0" y="86558"/>
            <a:ext cx="10586718"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開催実績（</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37</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3" name="テキスト ボックス 2">
            <a:extLst>
              <a:ext uri="{FF2B5EF4-FFF2-40B4-BE49-F238E27FC236}">
                <a16:creationId xmlns:a16="http://schemas.microsoft.com/office/drawing/2014/main" id="{34051E08-B592-EA17-D0E1-E0C428B55CF3}"/>
              </a:ext>
            </a:extLst>
          </p:cNvPr>
          <p:cNvSpPr txBox="1"/>
          <p:nvPr/>
        </p:nvSpPr>
        <p:spPr>
          <a:xfrm>
            <a:off x="6432497" y="5003438"/>
            <a:ext cx="5190294" cy="830997"/>
          </a:xfrm>
          <a:prstGeom prst="rect">
            <a:avLst/>
          </a:prstGeom>
          <a:noFill/>
        </p:spPr>
        <p:txBody>
          <a:bodyPr wrap="square">
            <a:spAutoFit/>
          </a:bodyPr>
          <a:lstStyle/>
          <a:p>
            <a:r>
              <a:rPr lang="ja-JP" altLang="en-US" sz="1600" b="1" u="sng" dirty="0">
                <a:latin typeface="メイリオ" panose="020B0604030504040204" pitchFamily="50" charset="-128"/>
                <a:ea typeface="メイリオ" panose="020B0604030504040204" pitchFamily="50" charset="-128"/>
              </a:rPr>
              <a:t>過去の開催実績．</a:t>
            </a:r>
            <a:endParaRPr lang="en-US" altLang="ja-JP" sz="1600" b="1" u="sng"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2023</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11</a:t>
            </a:r>
            <a:r>
              <a:rPr lang="ja-JP" altLang="en-US" sz="1600" dirty="0">
                <a:latin typeface="メイリオ" panose="020B0604030504040204" pitchFamily="50" charset="-128"/>
                <a:ea typeface="メイリオ" panose="020B0604030504040204" pitchFamily="50" charset="-128"/>
              </a:rPr>
              <a:t>月　会場</a:t>
            </a:r>
            <a:r>
              <a:rPr lang="en-US" altLang="ja-JP" sz="1600" dirty="0">
                <a:latin typeface="メイリオ" panose="020B0604030504040204" pitchFamily="50" charset="-128"/>
                <a:ea typeface="メイリオ" panose="020B0604030504040204" pitchFamily="50" charset="-128"/>
              </a:rPr>
              <a:t>533</a:t>
            </a:r>
            <a:r>
              <a:rPr lang="ja-JP" altLang="en-US" sz="1600" dirty="0">
                <a:latin typeface="メイリオ" panose="020B0604030504040204" pitchFamily="50" charset="-128"/>
                <a:ea typeface="メイリオ" panose="020B0604030504040204" pitchFamily="50" charset="-128"/>
              </a:rPr>
              <a:t>名／</a:t>
            </a:r>
            <a:r>
              <a:rPr lang="en-US" altLang="ja-JP" sz="1600" dirty="0">
                <a:latin typeface="メイリオ" panose="020B0604030504040204" pitchFamily="50" charset="-128"/>
                <a:ea typeface="メイリオ" panose="020B0604030504040204" pitchFamily="50" charset="-128"/>
              </a:rPr>
              <a:t>SHOWROOM 7,977</a:t>
            </a:r>
            <a:r>
              <a:rPr lang="ja-JP" altLang="en-US" sz="1600" dirty="0">
                <a:latin typeface="メイリオ" panose="020B0604030504040204" pitchFamily="50" charset="-128"/>
                <a:ea typeface="メイリオ" panose="020B0604030504040204" pitchFamily="50" charset="-128"/>
              </a:rPr>
              <a:t>視聴</a:t>
            </a:r>
          </a:p>
          <a:p>
            <a:r>
              <a:rPr lang="en-US" altLang="ja-JP" sz="1600" dirty="0">
                <a:latin typeface="メイリオ" panose="020B0604030504040204" pitchFamily="50" charset="-128"/>
                <a:ea typeface="メイリオ" panose="020B0604030504040204" pitchFamily="50" charset="-128"/>
              </a:rPr>
              <a:t>2022</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11</a:t>
            </a:r>
            <a:r>
              <a:rPr lang="ja-JP" altLang="en-US" sz="1600" dirty="0">
                <a:latin typeface="メイリオ" panose="020B0604030504040204" pitchFamily="50" charset="-128"/>
                <a:ea typeface="メイリオ" panose="020B0604030504040204" pitchFamily="50" charset="-128"/>
              </a:rPr>
              <a:t>月　会場</a:t>
            </a:r>
            <a:r>
              <a:rPr lang="en-US" altLang="ja-JP" sz="1600" dirty="0">
                <a:latin typeface="メイリオ" panose="020B0604030504040204" pitchFamily="50" charset="-128"/>
                <a:ea typeface="メイリオ" panose="020B0604030504040204" pitchFamily="50" charset="-128"/>
              </a:rPr>
              <a:t>346</a:t>
            </a:r>
            <a:r>
              <a:rPr lang="ja-JP" altLang="en-US" sz="1600" dirty="0">
                <a:latin typeface="メイリオ" panose="020B0604030504040204" pitchFamily="50" charset="-128"/>
                <a:ea typeface="メイリオ" panose="020B0604030504040204" pitchFamily="50" charset="-128"/>
              </a:rPr>
              <a:t>名</a:t>
            </a:r>
            <a:endParaRPr lang="en-US" altLang="ja-JP" sz="16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E1942AC-926C-8F13-BAAC-111E7C732715}"/>
              </a:ext>
            </a:extLst>
          </p:cNvPr>
          <p:cNvSpPr txBox="1"/>
          <p:nvPr/>
        </p:nvSpPr>
        <p:spPr>
          <a:xfrm>
            <a:off x="204407" y="3561803"/>
            <a:ext cx="5157046" cy="135421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a:rPr>
              <a:t>コンテンツ</a:t>
            </a:r>
            <a:endParaRPr lang="en-US" altLang="ja-JP" sz="1600" b="1"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・オープニングアクト：</a:t>
            </a:r>
            <a:r>
              <a:rPr lang="en-US" altLang="ja-JP" sz="1600" dirty="0">
                <a:latin typeface="メイリオ" panose="020B0604030504040204" pitchFamily="50" charset="-128"/>
                <a:ea typeface="メイリオ" panose="020B0604030504040204" pitchFamily="50" charset="-128"/>
                <a:cs typeface="メイリオ"/>
              </a:rPr>
              <a:t>WILD BLUE</a:t>
            </a:r>
          </a:p>
          <a:p>
            <a:r>
              <a:rPr lang="ja-JP" altLang="en-US" sz="1600" dirty="0">
                <a:latin typeface="メイリオ" panose="020B0604030504040204" pitchFamily="50" charset="-128"/>
                <a:ea typeface="メイリオ" panose="020B0604030504040204" pitchFamily="50" charset="-128"/>
                <a:cs typeface="メイリオ"/>
              </a:rPr>
              <a:t>・第</a:t>
            </a:r>
            <a:r>
              <a:rPr lang="en-US" altLang="ja-JP" sz="1600" dirty="0">
                <a:latin typeface="メイリオ" panose="020B0604030504040204" pitchFamily="50" charset="-128"/>
                <a:ea typeface="メイリオ" panose="020B0604030504040204" pitchFamily="50" charset="-128"/>
                <a:cs typeface="メイリオ"/>
              </a:rPr>
              <a:t>1</a:t>
            </a:r>
            <a:r>
              <a:rPr lang="ja-JP" altLang="en-US" sz="1600" dirty="0">
                <a:latin typeface="メイリオ" panose="020B0604030504040204" pitchFamily="50" charset="-128"/>
                <a:ea typeface="メイリオ" panose="020B0604030504040204" pitchFamily="50" charset="-128"/>
                <a:cs typeface="メイリオ"/>
              </a:rPr>
              <a:t>次審査（自由演技）</a:t>
            </a:r>
            <a:endParaRPr lang="en-US" altLang="ja-JP" sz="1600"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・第</a:t>
            </a:r>
            <a:r>
              <a:rPr lang="en-US" altLang="ja-JP" sz="1600" dirty="0">
                <a:latin typeface="メイリオ" panose="020B0604030504040204" pitchFamily="50" charset="-128"/>
                <a:ea typeface="メイリオ" panose="020B0604030504040204" pitchFamily="50" charset="-128"/>
                <a:cs typeface="メイリオ"/>
              </a:rPr>
              <a:t>2</a:t>
            </a:r>
            <a:r>
              <a:rPr lang="ja-JP" altLang="en-US" sz="1600" dirty="0">
                <a:latin typeface="メイリオ" panose="020B0604030504040204" pitchFamily="50" charset="-128"/>
                <a:ea typeface="メイリオ" panose="020B0604030504040204" pitchFamily="50" charset="-128"/>
                <a:cs typeface="メイリオ"/>
              </a:rPr>
              <a:t>次審査（告白演技）</a:t>
            </a:r>
            <a:endParaRPr lang="en-US" altLang="ja-JP" sz="1600" dirty="0">
              <a:latin typeface="メイリオ" panose="020B0604030504040204" pitchFamily="50" charset="-128"/>
              <a:ea typeface="メイリオ" panose="020B0604030504040204" pitchFamily="50" charset="-128"/>
              <a:cs typeface="メイリオ"/>
            </a:endParaRPr>
          </a:p>
          <a:p>
            <a:r>
              <a:rPr lang="ja-JP" altLang="en-US" sz="1600" dirty="0">
                <a:latin typeface="メイリオ" panose="020B0604030504040204" pitchFamily="50" charset="-128"/>
                <a:ea typeface="メイリオ" panose="020B0604030504040204" pitchFamily="50" charset="-128"/>
                <a:cs typeface="メイリオ"/>
              </a:rPr>
              <a:t>・受賞式</a:t>
            </a:r>
            <a:endParaRPr lang="en-US" altLang="ja-JP" sz="1600" dirty="0">
              <a:latin typeface="メイリオ" panose="020B0604030504040204" pitchFamily="50" charset="-128"/>
              <a:ea typeface="メイリオ" panose="020B0604030504040204" pitchFamily="50" charset="-128"/>
              <a:cs typeface="メイリオ"/>
            </a:endParaRPr>
          </a:p>
        </p:txBody>
      </p:sp>
      <p:sp>
        <p:nvSpPr>
          <p:cNvPr id="5" name="テキスト ボックス 4">
            <a:extLst>
              <a:ext uri="{FF2B5EF4-FFF2-40B4-BE49-F238E27FC236}">
                <a16:creationId xmlns:a16="http://schemas.microsoft.com/office/drawing/2014/main" id="{CE2CF68F-35C4-28C3-8C45-731B1E953F81}"/>
              </a:ext>
            </a:extLst>
          </p:cNvPr>
          <p:cNvSpPr txBox="1"/>
          <p:nvPr/>
        </p:nvSpPr>
        <p:spPr>
          <a:xfrm>
            <a:off x="204407" y="4925008"/>
            <a:ext cx="6516386" cy="1815882"/>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a:rPr>
              <a:t>露出媒体　</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一部抜粋</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・フジテレビ「めざましテレビ」、「イット！」</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・テレビ朝日「グッド！モーニング」</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a:t>
            </a:r>
            <a:r>
              <a:rPr lang="en-US" altLang="ja-JP" sz="1200" dirty="0">
                <a:latin typeface="メイリオ" panose="020B0604030504040204" pitchFamily="50" charset="-128"/>
                <a:ea typeface="メイリオ" panose="020B0604030504040204" pitchFamily="50" charset="-128"/>
                <a:cs typeface="メイリオ"/>
              </a:rPr>
              <a:t>TBS</a:t>
            </a:r>
            <a:r>
              <a:rPr lang="ja-JP" altLang="en-US" sz="1200" dirty="0">
                <a:latin typeface="メイリオ" panose="020B0604030504040204" pitchFamily="50" charset="-128"/>
                <a:ea typeface="メイリオ" panose="020B0604030504040204" pitchFamily="50" charset="-128"/>
                <a:cs typeface="メイリオ"/>
              </a:rPr>
              <a:t>テレビ「</a:t>
            </a:r>
            <a:r>
              <a:rPr lang="en-US" altLang="ja-JP" sz="1200" dirty="0">
                <a:latin typeface="メイリオ" panose="020B0604030504040204" pitchFamily="50" charset="-128"/>
                <a:ea typeface="メイリオ" panose="020B0604030504040204" pitchFamily="50" charset="-128"/>
                <a:cs typeface="メイリオ"/>
              </a:rPr>
              <a:t>THE TIME.</a:t>
            </a:r>
            <a:r>
              <a:rPr lang="ja-JP" altLang="en-US" sz="1200" dirty="0">
                <a:latin typeface="メイリオ" panose="020B0604030504040204" pitchFamily="50" charset="-128"/>
                <a:ea typeface="メイリオ" panose="020B0604030504040204" pitchFamily="50" charset="-128"/>
                <a:cs typeface="メイリオ"/>
              </a:rPr>
              <a:t>」、「</a:t>
            </a:r>
            <a:r>
              <a:rPr lang="en-US" altLang="ja-JP" sz="1200" dirty="0" err="1">
                <a:latin typeface="メイリオ" panose="020B0604030504040204" pitchFamily="50" charset="-128"/>
                <a:ea typeface="メイリオ" panose="020B0604030504040204" pitchFamily="50" charset="-128"/>
                <a:cs typeface="メイリオ"/>
              </a:rPr>
              <a:t>newevery</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・日本テレビ「</a:t>
            </a:r>
            <a:r>
              <a:rPr lang="en-US" altLang="ja-JP" sz="1200" dirty="0" err="1">
                <a:latin typeface="メイリオ" panose="020B0604030504040204" pitchFamily="50" charset="-128"/>
                <a:ea typeface="メイリオ" panose="020B0604030504040204" pitchFamily="50" charset="-128"/>
                <a:cs typeface="メイリオ"/>
              </a:rPr>
              <a:t>DayDay</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・日刊スポーツ、スポーツニッポン、報知新聞、デイリースポーツ、サンケイスポーツ</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・モデルプレス、</a:t>
            </a:r>
            <a:r>
              <a:rPr lang="en-US" altLang="ja-JP" sz="1200" dirty="0">
                <a:latin typeface="メイリオ" panose="020B0604030504040204" pitchFamily="50" charset="-128"/>
                <a:ea typeface="メイリオ" panose="020B0604030504040204" pitchFamily="50" charset="-128"/>
                <a:cs typeface="メイリオ"/>
              </a:rPr>
              <a:t>ORICON NEWS</a:t>
            </a:r>
          </a:p>
          <a:p>
            <a:r>
              <a:rPr lang="ja-JP" altLang="en-US" sz="1200" dirty="0">
                <a:latin typeface="メイリオ" panose="020B0604030504040204" pitchFamily="50" charset="-128"/>
                <a:ea typeface="メイリオ" panose="020B0604030504040204" pitchFamily="50" charset="-128"/>
                <a:cs typeface="メイリオ"/>
              </a:rPr>
              <a:t>・香取慎吾公式インスタグラム、畑芽育公式インスタグラム</a:t>
            </a:r>
            <a:endParaRPr lang="en-US" altLang="ja-JP" sz="1200" dirty="0">
              <a:latin typeface="メイリオ" panose="020B0604030504040204" pitchFamily="50" charset="-128"/>
              <a:ea typeface="メイリオ" panose="020B0604030504040204" pitchFamily="50" charset="-128"/>
              <a:cs typeface="メイリオ"/>
            </a:endParaRPr>
          </a:p>
          <a:p>
            <a:r>
              <a:rPr lang="ja-JP" altLang="en-US" sz="1200" dirty="0">
                <a:latin typeface="メイリオ" panose="020B0604030504040204" pitchFamily="50" charset="-128"/>
                <a:ea typeface="メイリオ" panose="020B0604030504040204" pitchFamily="50" charset="-128"/>
                <a:cs typeface="メイリオ"/>
              </a:rPr>
              <a:t>　　　　　　　　　　　　　　　　　　　　　　　　　　　　　　　　　</a:t>
            </a:r>
            <a:r>
              <a:rPr lang="en-US" altLang="ja-JP" sz="1200" dirty="0">
                <a:latin typeface="メイリオ" panose="020B0604030504040204" pitchFamily="50" charset="-128"/>
                <a:ea typeface="メイリオ" panose="020B0604030504040204" pitchFamily="50" charset="-128"/>
                <a:cs typeface="メイリオ"/>
              </a:rPr>
              <a:t>etc.</a:t>
            </a:r>
          </a:p>
        </p:txBody>
      </p:sp>
      <p:grpSp>
        <p:nvGrpSpPr>
          <p:cNvPr id="18" name="グループ化 17">
            <a:extLst>
              <a:ext uri="{FF2B5EF4-FFF2-40B4-BE49-F238E27FC236}">
                <a16:creationId xmlns:a16="http://schemas.microsoft.com/office/drawing/2014/main" id="{1AF54B48-2D16-02FB-C79D-A9E55A6F2D4D}"/>
              </a:ext>
            </a:extLst>
          </p:cNvPr>
          <p:cNvGrpSpPr>
            <a:grpSpLocks noChangeAspect="1"/>
          </p:cNvGrpSpPr>
          <p:nvPr/>
        </p:nvGrpSpPr>
        <p:grpSpPr>
          <a:xfrm>
            <a:off x="7036547" y="716600"/>
            <a:ext cx="4918746" cy="2181237"/>
            <a:chOff x="6861450" y="922049"/>
            <a:chExt cx="4918746" cy="2181237"/>
          </a:xfrm>
        </p:grpSpPr>
        <p:pic>
          <p:nvPicPr>
            <p:cNvPr id="9" name="object 28">
              <a:extLst>
                <a:ext uri="{FF2B5EF4-FFF2-40B4-BE49-F238E27FC236}">
                  <a16:creationId xmlns:a16="http://schemas.microsoft.com/office/drawing/2014/main" id="{D9056538-EB82-6CF4-7792-971551493E86}"/>
                </a:ext>
              </a:extLst>
            </p:cNvPr>
            <p:cNvPicPr/>
            <p:nvPr/>
          </p:nvPicPr>
          <p:blipFill>
            <a:blip r:embed="rId3" cstate="print"/>
            <a:stretch>
              <a:fillRect/>
            </a:stretch>
          </p:blipFill>
          <p:spPr>
            <a:xfrm>
              <a:off x="6861450" y="927608"/>
              <a:ext cx="1384108" cy="2156771"/>
            </a:xfrm>
            <a:prstGeom prst="rect">
              <a:avLst/>
            </a:prstGeom>
          </p:spPr>
        </p:pic>
        <p:grpSp>
          <p:nvGrpSpPr>
            <p:cNvPr id="17" name="グループ化 16">
              <a:extLst>
                <a:ext uri="{FF2B5EF4-FFF2-40B4-BE49-F238E27FC236}">
                  <a16:creationId xmlns:a16="http://schemas.microsoft.com/office/drawing/2014/main" id="{C67F3229-E11C-4E52-A732-E713FD7193A2}"/>
                </a:ext>
              </a:extLst>
            </p:cNvPr>
            <p:cNvGrpSpPr>
              <a:grpSpLocks noChangeAspect="1"/>
            </p:cNvGrpSpPr>
            <p:nvPr/>
          </p:nvGrpSpPr>
          <p:grpSpPr>
            <a:xfrm>
              <a:off x="8310851" y="922049"/>
              <a:ext cx="3469345" cy="2181237"/>
              <a:chOff x="8310851" y="892865"/>
              <a:chExt cx="3764958" cy="2367094"/>
            </a:xfrm>
          </p:grpSpPr>
          <p:pic>
            <p:nvPicPr>
              <p:cNvPr id="11" name="object 4">
                <a:extLst>
                  <a:ext uri="{FF2B5EF4-FFF2-40B4-BE49-F238E27FC236}">
                    <a16:creationId xmlns:a16="http://schemas.microsoft.com/office/drawing/2014/main" id="{F8A45F47-9050-3D17-6F61-0A9DDDE95FF9}"/>
                  </a:ext>
                </a:extLst>
              </p:cNvPr>
              <p:cNvPicPr/>
              <p:nvPr/>
            </p:nvPicPr>
            <p:blipFill>
              <a:blip r:embed="rId4" cstate="print"/>
              <a:stretch>
                <a:fillRect/>
              </a:stretch>
            </p:blipFill>
            <p:spPr>
              <a:xfrm>
                <a:off x="8320284" y="2113907"/>
                <a:ext cx="1851711" cy="1146052"/>
              </a:xfrm>
              <a:prstGeom prst="rect">
                <a:avLst/>
              </a:prstGeom>
            </p:spPr>
          </p:pic>
          <p:pic>
            <p:nvPicPr>
              <p:cNvPr id="12" name="object 6">
                <a:extLst>
                  <a:ext uri="{FF2B5EF4-FFF2-40B4-BE49-F238E27FC236}">
                    <a16:creationId xmlns:a16="http://schemas.microsoft.com/office/drawing/2014/main" id="{53C8818A-2A59-392D-6BF6-9721EA8A1BA0}"/>
                  </a:ext>
                </a:extLst>
              </p:cNvPr>
              <p:cNvPicPr/>
              <p:nvPr/>
            </p:nvPicPr>
            <p:blipFill>
              <a:blip r:embed="rId5" cstate="print"/>
              <a:stretch>
                <a:fillRect/>
              </a:stretch>
            </p:blipFill>
            <p:spPr>
              <a:xfrm>
                <a:off x="8310851" y="898996"/>
                <a:ext cx="1851711" cy="1148581"/>
              </a:xfrm>
              <a:prstGeom prst="rect">
                <a:avLst/>
              </a:prstGeom>
            </p:spPr>
          </p:pic>
          <p:pic>
            <p:nvPicPr>
              <p:cNvPr id="15" name="object 30">
                <a:extLst>
                  <a:ext uri="{FF2B5EF4-FFF2-40B4-BE49-F238E27FC236}">
                    <a16:creationId xmlns:a16="http://schemas.microsoft.com/office/drawing/2014/main" id="{15F6FA0F-AD72-F61B-0D4B-88C04EC73A4A}"/>
                  </a:ext>
                </a:extLst>
              </p:cNvPr>
              <p:cNvPicPr/>
              <p:nvPr/>
            </p:nvPicPr>
            <p:blipFill>
              <a:blip r:embed="rId6" cstate="print"/>
              <a:stretch>
                <a:fillRect/>
              </a:stretch>
            </p:blipFill>
            <p:spPr>
              <a:xfrm>
                <a:off x="10224098" y="892865"/>
                <a:ext cx="1851711" cy="1146052"/>
              </a:xfrm>
              <a:prstGeom prst="rect">
                <a:avLst/>
              </a:prstGeom>
            </p:spPr>
          </p:pic>
          <p:pic>
            <p:nvPicPr>
              <p:cNvPr id="16" name="object 5">
                <a:extLst>
                  <a:ext uri="{FF2B5EF4-FFF2-40B4-BE49-F238E27FC236}">
                    <a16:creationId xmlns:a16="http://schemas.microsoft.com/office/drawing/2014/main" id="{260ECF0F-E8CB-7A48-DA98-94BC44434567}"/>
                  </a:ext>
                </a:extLst>
              </p:cNvPr>
              <p:cNvPicPr/>
              <p:nvPr/>
            </p:nvPicPr>
            <p:blipFill>
              <a:blip r:embed="rId7" cstate="print"/>
              <a:stretch>
                <a:fillRect/>
              </a:stretch>
            </p:blipFill>
            <p:spPr>
              <a:xfrm>
                <a:off x="10219201" y="2124241"/>
                <a:ext cx="1851711" cy="1135718"/>
              </a:xfrm>
              <a:prstGeom prst="rect">
                <a:avLst/>
              </a:prstGeom>
            </p:spPr>
          </p:pic>
        </p:grpSp>
      </p:grpSp>
      <p:grpSp>
        <p:nvGrpSpPr>
          <p:cNvPr id="27" name="グループ化 26">
            <a:extLst>
              <a:ext uri="{FF2B5EF4-FFF2-40B4-BE49-F238E27FC236}">
                <a16:creationId xmlns:a16="http://schemas.microsoft.com/office/drawing/2014/main" id="{559ED2C7-8290-C179-5D54-D323F1582DF4}"/>
              </a:ext>
            </a:extLst>
          </p:cNvPr>
          <p:cNvGrpSpPr>
            <a:grpSpLocks noChangeAspect="1"/>
          </p:cNvGrpSpPr>
          <p:nvPr/>
        </p:nvGrpSpPr>
        <p:grpSpPr>
          <a:xfrm>
            <a:off x="4117294" y="3678131"/>
            <a:ext cx="7222614" cy="1207081"/>
            <a:chOff x="4011443" y="3561803"/>
            <a:chExt cx="10963652" cy="1832303"/>
          </a:xfrm>
        </p:grpSpPr>
        <p:pic>
          <p:nvPicPr>
            <p:cNvPr id="23" name="object 14">
              <a:extLst>
                <a:ext uri="{FF2B5EF4-FFF2-40B4-BE49-F238E27FC236}">
                  <a16:creationId xmlns:a16="http://schemas.microsoft.com/office/drawing/2014/main" id="{0534B3C0-E358-652C-4499-8094845EABF6}"/>
                </a:ext>
              </a:extLst>
            </p:cNvPr>
            <p:cNvPicPr/>
            <p:nvPr/>
          </p:nvPicPr>
          <p:blipFill>
            <a:blip r:embed="rId8" cstate="print"/>
            <a:stretch>
              <a:fillRect/>
            </a:stretch>
          </p:blipFill>
          <p:spPr>
            <a:xfrm>
              <a:off x="4011443" y="3594135"/>
              <a:ext cx="2700019" cy="1799971"/>
            </a:xfrm>
            <a:prstGeom prst="rect">
              <a:avLst/>
            </a:prstGeom>
          </p:spPr>
        </p:pic>
        <p:pic>
          <p:nvPicPr>
            <p:cNvPr id="24" name="object 9">
              <a:extLst>
                <a:ext uri="{FF2B5EF4-FFF2-40B4-BE49-F238E27FC236}">
                  <a16:creationId xmlns:a16="http://schemas.microsoft.com/office/drawing/2014/main" id="{8F233381-6F60-1EC5-8D30-A0D44FFC2D9C}"/>
                </a:ext>
              </a:extLst>
            </p:cNvPr>
            <p:cNvPicPr/>
            <p:nvPr/>
          </p:nvPicPr>
          <p:blipFill>
            <a:blip r:embed="rId9" cstate="print"/>
            <a:stretch>
              <a:fillRect/>
            </a:stretch>
          </p:blipFill>
          <p:spPr>
            <a:xfrm>
              <a:off x="6762983" y="3586231"/>
              <a:ext cx="2700020" cy="1799971"/>
            </a:xfrm>
            <a:prstGeom prst="rect">
              <a:avLst/>
            </a:prstGeom>
          </p:spPr>
        </p:pic>
        <p:pic>
          <p:nvPicPr>
            <p:cNvPr id="25" name="object 7">
              <a:extLst>
                <a:ext uri="{FF2B5EF4-FFF2-40B4-BE49-F238E27FC236}">
                  <a16:creationId xmlns:a16="http://schemas.microsoft.com/office/drawing/2014/main" id="{1F139D1E-38D5-5FF7-75DA-D787DCD00699}"/>
                </a:ext>
              </a:extLst>
            </p:cNvPr>
            <p:cNvPicPr/>
            <p:nvPr/>
          </p:nvPicPr>
          <p:blipFill>
            <a:blip r:embed="rId10" cstate="print"/>
            <a:stretch>
              <a:fillRect/>
            </a:stretch>
          </p:blipFill>
          <p:spPr>
            <a:xfrm>
              <a:off x="9519664" y="3571554"/>
              <a:ext cx="2698750" cy="1799208"/>
            </a:xfrm>
            <a:prstGeom prst="rect">
              <a:avLst/>
            </a:prstGeom>
          </p:spPr>
        </p:pic>
        <p:pic>
          <p:nvPicPr>
            <p:cNvPr id="26" name="object 8">
              <a:extLst>
                <a:ext uri="{FF2B5EF4-FFF2-40B4-BE49-F238E27FC236}">
                  <a16:creationId xmlns:a16="http://schemas.microsoft.com/office/drawing/2014/main" id="{FA523832-3D28-4D2E-15DA-7F2D47EF4060}"/>
                </a:ext>
              </a:extLst>
            </p:cNvPr>
            <p:cNvPicPr/>
            <p:nvPr/>
          </p:nvPicPr>
          <p:blipFill>
            <a:blip r:embed="rId11" cstate="print"/>
            <a:stretch>
              <a:fillRect/>
            </a:stretch>
          </p:blipFill>
          <p:spPr>
            <a:xfrm>
              <a:off x="12275075" y="3561803"/>
              <a:ext cx="2700020" cy="1799971"/>
            </a:xfrm>
            <a:prstGeom prst="rect">
              <a:avLst/>
            </a:prstGeom>
          </p:spPr>
        </p:pic>
      </p:grpSp>
      <p:sp>
        <p:nvSpPr>
          <p:cNvPr id="13" name="スライド番号プレースホルダー 12">
            <a:extLst>
              <a:ext uri="{FF2B5EF4-FFF2-40B4-BE49-F238E27FC236}">
                <a16:creationId xmlns:a16="http://schemas.microsoft.com/office/drawing/2014/main" id="{75D21B4D-4C82-FA20-3D34-C572ECA67A8E}"/>
              </a:ext>
            </a:extLst>
          </p:cNvPr>
          <p:cNvSpPr>
            <a:spLocks noGrp="1"/>
          </p:cNvSpPr>
          <p:nvPr>
            <p:ph type="sldNum" sz="quarter" idx="12"/>
          </p:nvPr>
        </p:nvSpPr>
        <p:spPr/>
        <p:txBody>
          <a:bodyPr/>
          <a:lstStyle/>
          <a:p>
            <a:fld id="{4C22509A-C899-46C9-9CE8-8B052445AE72}" type="slidenum">
              <a:rPr kumimoji="1" lang="ja-JP" altLang="en-US" smtClean="0"/>
              <a:t>5</a:t>
            </a:fld>
            <a:endParaRPr kumimoji="1" lang="ja-JP" altLang="en-US"/>
          </a:p>
        </p:txBody>
      </p:sp>
      <p:pic>
        <p:nvPicPr>
          <p:cNvPr id="7" name="図 6">
            <a:extLst>
              <a:ext uri="{FF2B5EF4-FFF2-40B4-BE49-F238E27FC236}">
                <a16:creationId xmlns:a16="http://schemas.microsoft.com/office/drawing/2014/main" id="{3EDBC91E-D370-DC54-107C-CFDF04EA4E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
        <p:nvSpPr>
          <p:cNvPr id="20" name="テキスト ボックス 19">
            <a:extLst>
              <a:ext uri="{FF2B5EF4-FFF2-40B4-BE49-F238E27FC236}">
                <a16:creationId xmlns:a16="http://schemas.microsoft.com/office/drawing/2014/main" id="{B232F976-8EB5-F9D5-79DA-1F6528B4B040}"/>
              </a:ext>
            </a:extLst>
          </p:cNvPr>
          <p:cNvSpPr txBox="1"/>
          <p:nvPr/>
        </p:nvSpPr>
        <p:spPr>
          <a:xfrm>
            <a:off x="6432497" y="5832949"/>
            <a:ext cx="5759503" cy="1015663"/>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直近数年間のゲスト（一部）</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2023</a:t>
            </a:r>
            <a:r>
              <a:rPr lang="ja-JP" altLang="en-US" sz="1200" dirty="0">
                <a:latin typeface="メイリオ" panose="020B0604030504040204" pitchFamily="50" charset="-128"/>
                <a:ea typeface="メイリオ" panose="020B0604030504040204" pitchFamily="50" charset="-128"/>
              </a:rPr>
              <a:t>年　武田真治、ハシヤスメ・アツコ、犬飼貴丈、戸塚純貴、綱啓永、</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山下幸輝、マジカルラブリー</a:t>
            </a:r>
          </a:p>
          <a:p>
            <a:r>
              <a:rPr lang="en-US" altLang="ja-JP" sz="1200" dirty="0">
                <a:latin typeface="メイリオ" panose="020B0604030504040204" pitchFamily="50" charset="-128"/>
                <a:ea typeface="メイリオ" panose="020B0604030504040204" pitchFamily="50" charset="-128"/>
              </a:rPr>
              <a:t>2022</a:t>
            </a:r>
            <a:r>
              <a:rPr lang="ja-JP" altLang="en-US" sz="1200" dirty="0">
                <a:latin typeface="メイリオ" panose="020B0604030504040204" pitchFamily="50" charset="-128"/>
                <a:ea typeface="メイリオ" panose="020B0604030504040204" pitchFamily="50" charset="-128"/>
              </a:rPr>
              <a:t>年　犬飼貴丈、</a:t>
            </a:r>
            <a:r>
              <a:rPr lang="en-US" altLang="ja-JP" sz="1200" dirty="0">
                <a:latin typeface="メイリオ" panose="020B0604030504040204" pitchFamily="50" charset="-128"/>
                <a:ea typeface="メイリオ" panose="020B0604030504040204" pitchFamily="50" charset="-128"/>
              </a:rPr>
              <a:t>IKKO</a:t>
            </a:r>
            <a:r>
              <a:rPr lang="ja-JP" altLang="en-US" sz="1200" dirty="0">
                <a:latin typeface="メイリオ" panose="020B0604030504040204" pitchFamily="50" charset="-128"/>
                <a:ea typeface="メイリオ" panose="020B0604030504040204" pitchFamily="50" charset="-128"/>
              </a:rPr>
              <a:t>、吉村崇（平成ノブシコブシ）</a:t>
            </a:r>
          </a:p>
          <a:p>
            <a:r>
              <a:rPr lang="en-US" altLang="ja-JP" sz="1200" dirty="0">
                <a:latin typeface="メイリオ" panose="020B0604030504040204" pitchFamily="50" charset="-128"/>
                <a:ea typeface="メイリオ" panose="020B0604030504040204" pitchFamily="50" charset="-128"/>
              </a:rPr>
              <a:t>2021</a:t>
            </a:r>
            <a:r>
              <a:rPr lang="ja-JP" altLang="en-US" sz="1200" dirty="0">
                <a:latin typeface="メイリオ" panose="020B0604030504040204" pitchFamily="50" charset="-128"/>
                <a:ea typeface="メイリオ" panose="020B0604030504040204" pitchFamily="50" charset="-128"/>
              </a:rPr>
              <a:t>年　原田龍二、朝日奈央、吉村崇（平成ノブシコブシ）</a:t>
            </a:r>
          </a:p>
        </p:txBody>
      </p:sp>
    </p:spTree>
    <p:extLst>
      <p:ext uri="{BB962C8B-B14F-4D97-AF65-F5344CB8AC3E}">
        <p14:creationId xmlns:p14="http://schemas.microsoft.com/office/powerpoint/2010/main" val="192881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BD24-4A7F-E8D4-DE4E-C15034511B6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C375D54-1624-6F46-0A87-C9B798AD9898}"/>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2" name="Google Shape;200;p5">
            <a:extLst>
              <a:ext uri="{FF2B5EF4-FFF2-40B4-BE49-F238E27FC236}">
                <a16:creationId xmlns:a16="http://schemas.microsoft.com/office/drawing/2014/main" id="{970992A3-31E3-7E45-AE5A-6CDCC7F18C02}"/>
              </a:ext>
            </a:extLst>
          </p:cNvPr>
          <p:cNvSpPr txBox="1"/>
          <p:nvPr/>
        </p:nvSpPr>
        <p:spPr>
          <a:xfrm>
            <a:off x="328956" y="4102324"/>
            <a:ext cx="668885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ファイナリスト</a:t>
            </a:r>
            <a:r>
              <a:rPr lang="en-US" alt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15</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名が一堂に会した最終選考会。</a:t>
            </a:r>
            <a:endParaRPr lang="en-US" alt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ジュノンボーイの</a:t>
            </a:r>
            <a:r>
              <a:rPr lang="ja-JP" altLang="en-US" sz="1600" b="1" u="none" strike="noStrike" cap="none"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sym typeface="Arial"/>
              </a:rPr>
              <a:t>山下幸輝</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率いる「</a:t>
            </a:r>
            <a:r>
              <a:rPr lang="en-US" altLang="ja-JP" sz="1600" b="1" u="none" strike="noStrike" cap="none"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sym typeface="Arial"/>
              </a:rPr>
              <a:t>WILD BLUE</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」の圧巻のパフォーマンス後、</a:t>
            </a: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第一次審査（自由パフォーマンス）</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で、</a:t>
            </a:r>
            <a:r>
              <a:rPr lang="en-US" alt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15</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名全員が</a:t>
            </a: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ダンスや歌など特技を披露</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し、</a:t>
            </a: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個性やスター性を</a:t>
            </a:r>
            <a:r>
              <a:rPr lang="ja-JP" altLang="en-US" sz="1600" b="1" dirty="0">
                <a:latin typeface="Meiryo" panose="020B0604030504040204" pitchFamily="34" charset="-128"/>
                <a:ea typeface="Meiryo" panose="020B0604030504040204" pitchFamily="34" charset="-128"/>
                <a:cs typeface="Rounded Mplus 1c Bold" panose="020B0702020203020207" pitchFamily="50" charset="-128"/>
              </a:rPr>
              <a:t>表現</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a:t>
            </a:r>
            <a:endParaRPr lang="en-US" alt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第二次審査（告白審査）</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では、</a:t>
            </a: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ゲスト審査員の</a:t>
            </a:r>
            <a:r>
              <a:rPr lang="ja-JP" altLang="en-US" sz="1600" b="1"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rPr>
              <a:t>畑</a:t>
            </a:r>
            <a:r>
              <a:rPr lang="en-US" altLang="ja-JP" sz="1600" b="1"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rPr>
              <a:t> </a:t>
            </a:r>
            <a:r>
              <a:rPr lang="ja-JP" altLang="en-US" sz="1600" b="1"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rPr>
              <a:t>芽育</a:t>
            </a: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へ告白</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し、</a:t>
            </a:r>
            <a:r>
              <a:rPr 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演技力、バラエティ力などを審査</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a:t>
            </a:r>
            <a:endParaRPr lang="en-US" alt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俳優の</a:t>
            </a:r>
            <a:r>
              <a:rPr lang="ja-JP" altLang="en-US" sz="1600" b="1" u="none" strike="noStrike" cap="none"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sym typeface="Arial"/>
              </a:rPr>
              <a:t>香取慎吾</a:t>
            </a:r>
            <a:r>
              <a:rPr lang="ja-JP" altLang="en-US"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rPr>
              <a:t>をゲスト審査員に迎えたこともあり、</a:t>
            </a:r>
            <a:r>
              <a:rPr lang="ja-JP" altLang="en-US" sz="1600" b="1" dirty="0">
                <a:latin typeface="Meiryo" panose="020B0604030504040204" pitchFamily="34" charset="-128"/>
                <a:ea typeface="Meiryo" panose="020B0604030504040204" pitchFamily="34" charset="-128"/>
                <a:cs typeface="Rounded Mplus 1c Bold" panose="020B0702020203020207" pitchFamily="50" charset="-128"/>
              </a:rPr>
              <a:t>例年以上の盛り上がりを見せたファイナルで、埼玉出身の</a:t>
            </a:r>
            <a:r>
              <a:rPr lang="en-US" altLang="ja-JP" sz="1600" b="1" dirty="0">
                <a:latin typeface="Meiryo" panose="020B0604030504040204" pitchFamily="34" charset="-128"/>
                <a:ea typeface="Meiryo" panose="020B0604030504040204" pitchFamily="34" charset="-128"/>
                <a:cs typeface="Rounded Mplus 1c Bold" panose="020B0702020203020207" pitchFamily="50" charset="-128"/>
              </a:rPr>
              <a:t>15</a:t>
            </a:r>
            <a:r>
              <a:rPr lang="ja-JP" altLang="en-US" sz="1600" b="1" dirty="0">
                <a:latin typeface="Meiryo" panose="020B0604030504040204" pitchFamily="34" charset="-128"/>
                <a:ea typeface="Meiryo" panose="020B0604030504040204" pitchFamily="34" charset="-128"/>
                <a:cs typeface="Rounded Mplus 1c Bold" panose="020B0702020203020207" pitchFamily="50" charset="-128"/>
              </a:rPr>
              <a:t>歳・</a:t>
            </a:r>
            <a:r>
              <a:rPr lang="ja-JP" altLang="en-US" sz="1600" b="1" dirty="0">
                <a:solidFill>
                  <a:srgbClr val="FF0000"/>
                </a:solidFill>
                <a:latin typeface="Meiryo" panose="020B0604030504040204" pitchFamily="34" charset="-128"/>
                <a:ea typeface="Meiryo" panose="020B0604030504040204" pitchFamily="34" charset="-128"/>
                <a:cs typeface="Rounded Mplus 1c Bold" panose="020B0702020203020207" pitchFamily="50" charset="-128"/>
              </a:rPr>
              <a:t>佐藤倖斗</a:t>
            </a:r>
            <a:r>
              <a:rPr lang="ja-JP" altLang="en-US" sz="1600" b="1" dirty="0">
                <a:latin typeface="Meiryo" panose="020B0604030504040204" pitchFamily="34" charset="-128"/>
                <a:ea typeface="Meiryo" panose="020B0604030504040204" pitchFamily="34" charset="-128"/>
                <a:cs typeface="Rounded Mplus 1c Bold" panose="020B0702020203020207" pitchFamily="50" charset="-128"/>
              </a:rPr>
              <a:t>がグランプリを獲得した。</a:t>
            </a:r>
            <a:endParaRPr lang="en-US" altLang="ja-JP" sz="1600" b="1" u="none" strike="noStrike" cap="none" dirty="0">
              <a:latin typeface="Meiryo" panose="020B0604030504040204" pitchFamily="34" charset="-128"/>
              <a:ea typeface="Meiryo" panose="020B0604030504040204" pitchFamily="34" charset="-128"/>
              <a:cs typeface="Rounded Mplus 1c Bold" panose="020B0702020203020207" pitchFamily="50" charset="-128"/>
              <a:sym typeface="Arial"/>
            </a:endParaRPr>
          </a:p>
        </p:txBody>
      </p:sp>
      <p:pic>
        <p:nvPicPr>
          <p:cNvPr id="3" name="図 2">
            <a:extLst>
              <a:ext uri="{FF2B5EF4-FFF2-40B4-BE49-F238E27FC236}">
                <a16:creationId xmlns:a16="http://schemas.microsoft.com/office/drawing/2014/main" id="{9AE21DDA-8C1F-C38E-BED2-8032CAB124AB}"/>
              </a:ext>
            </a:extLst>
          </p:cNvPr>
          <p:cNvPicPr>
            <a:picLocks noChangeAspect="1"/>
          </p:cNvPicPr>
          <p:nvPr/>
        </p:nvPicPr>
        <p:blipFill rotWithShape="1">
          <a:blip r:embed="rId3"/>
          <a:srcRect l="13573" t="9758" r="13195" b="16967"/>
          <a:stretch/>
        </p:blipFill>
        <p:spPr>
          <a:xfrm>
            <a:off x="2645061" y="939835"/>
            <a:ext cx="2348309" cy="1566450"/>
          </a:xfrm>
          <a:prstGeom prst="rect">
            <a:avLst/>
          </a:prstGeom>
        </p:spPr>
      </p:pic>
      <p:pic>
        <p:nvPicPr>
          <p:cNvPr id="4" name="図 3">
            <a:extLst>
              <a:ext uri="{FF2B5EF4-FFF2-40B4-BE49-F238E27FC236}">
                <a16:creationId xmlns:a16="http://schemas.microsoft.com/office/drawing/2014/main" id="{59082EAA-99EB-456C-3F02-385BFAE0FA99}"/>
              </a:ext>
            </a:extLst>
          </p:cNvPr>
          <p:cNvPicPr>
            <a:picLocks noChangeAspect="1"/>
          </p:cNvPicPr>
          <p:nvPr/>
        </p:nvPicPr>
        <p:blipFill rotWithShape="1">
          <a:blip r:embed="rId4"/>
          <a:srcRect l="7238" t="18159" r="13945" b="6818"/>
          <a:stretch/>
        </p:blipFill>
        <p:spPr>
          <a:xfrm>
            <a:off x="344617" y="2265205"/>
            <a:ext cx="2372269" cy="1505369"/>
          </a:xfrm>
          <a:prstGeom prst="rect">
            <a:avLst/>
          </a:prstGeom>
        </p:spPr>
      </p:pic>
      <p:pic>
        <p:nvPicPr>
          <p:cNvPr id="5" name="図 4">
            <a:extLst>
              <a:ext uri="{FF2B5EF4-FFF2-40B4-BE49-F238E27FC236}">
                <a16:creationId xmlns:a16="http://schemas.microsoft.com/office/drawing/2014/main" id="{9117F191-735A-A33A-1DAC-94C6DEA910FE}"/>
              </a:ext>
            </a:extLst>
          </p:cNvPr>
          <p:cNvPicPr>
            <a:picLocks noChangeAspect="1"/>
          </p:cNvPicPr>
          <p:nvPr/>
        </p:nvPicPr>
        <p:blipFill rotWithShape="1">
          <a:blip r:embed="rId5"/>
          <a:srcRect l="6753" r="6315" b="22987"/>
          <a:stretch/>
        </p:blipFill>
        <p:spPr>
          <a:xfrm>
            <a:off x="334646" y="952605"/>
            <a:ext cx="2310415" cy="1364507"/>
          </a:xfrm>
          <a:prstGeom prst="rect">
            <a:avLst/>
          </a:prstGeom>
        </p:spPr>
      </p:pic>
      <p:pic>
        <p:nvPicPr>
          <p:cNvPr id="6" name="図 5">
            <a:extLst>
              <a:ext uri="{FF2B5EF4-FFF2-40B4-BE49-F238E27FC236}">
                <a16:creationId xmlns:a16="http://schemas.microsoft.com/office/drawing/2014/main" id="{53F261D9-B6A4-5E22-4BA9-D52C90E649C8}"/>
              </a:ext>
            </a:extLst>
          </p:cNvPr>
          <p:cNvPicPr>
            <a:picLocks noChangeAspect="1"/>
          </p:cNvPicPr>
          <p:nvPr/>
        </p:nvPicPr>
        <p:blipFill rotWithShape="1">
          <a:blip r:embed="rId6"/>
          <a:srcRect l="5804" t="18149" r="11902"/>
          <a:stretch/>
        </p:blipFill>
        <p:spPr>
          <a:xfrm>
            <a:off x="4887385" y="2357932"/>
            <a:ext cx="2130422" cy="1412642"/>
          </a:xfrm>
          <a:prstGeom prst="rect">
            <a:avLst/>
          </a:prstGeom>
        </p:spPr>
      </p:pic>
      <p:pic>
        <p:nvPicPr>
          <p:cNvPr id="7" name="図 6">
            <a:extLst>
              <a:ext uri="{FF2B5EF4-FFF2-40B4-BE49-F238E27FC236}">
                <a16:creationId xmlns:a16="http://schemas.microsoft.com/office/drawing/2014/main" id="{BEEEDA58-4F30-20FC-8903-4B1F1A5DA5CD}"/>
              </a:ext>
            </a:extLst>
          </p:cNvPr>
          <p:cNvPicPr>
            <a:picLocks noChangeAspect="1"/>
          </p:cNvPicPr>
          <p:nvPr/>
        </p:nvPicPr>
        <p:blipFill rotWithShape="1">
          <a:blip r:embed="rId7"/>
          <a:srcRect l="9332" r="9135" b="14429"/>
          <a:stretch/>
        </p:blipFill>
        <p:spPr>
          <a:xfrm>
            <a:off x="4978547" y="939835"/>
            <a:ext cx="2039260" cy="1426839"/>
          </a:xfrm>
          <a:prstGeom prst="rect">
            <a:avLst/>
          </a:prstGeom>
        </p:spPr>
      </p:pic>
      <p:pic>
        <p:nvPicPr>
          <p:cNvPr id="8" name="図 7">
            <a:extLst>
              <a:ext uri="{FF2B5EF4-FFF2-40B4-BE49-F238E27FC236}">
                <a16:creationId xmlns:a16="http://schemas.microsoft.com/office/drawing/2014/main" id="{2B97CF5A-1578-BD2D-E00F-1EBF0E84BA45}"/>
              </a:ext>
            </a:extLst>
          </p:cNvPr>
          <p:cNvPicPr>
            <a:picLocks noChangeAspect="1"/>
          </p:cNvPicPr>
          <p:nvPr/>
        </p:nvPicPr>
        <p:blipFill rotWithShape="1">
          <a:blip r:embed="rId8"/>
          <a:srcRect b="12870"/>
          <a:stretch/>
        </p:blipFill>
        <p:spPr>
          <a:xfrm>
            <a:off x="2678129" y="2310518"/>
            <a:ext cx="2310415" cy="1460056"/>
          </a:xfrm>
          <a:prstGeom prst="rect">
            <a:avLst/>
          </a:prstGeom>
        </p:spPr>
      </p:pic>
      <p:pic>
        <p:nvPicPr>
          <p:cNvPr id="10" name="図 9">
            <a:extLst>
              <a:ext uri="{FF2B5EF4-FFF2-40B4-BE49-F238E27FC236}">
                <a16:creationId xmlns:a16="http://schemas.microsoft.com/office/drawing/2014/main" id="{AD1ABB78-F4BA-216C-E682-00D0C9E30707}"/>
              </a:ext>
            </a:extLst>
          </p:cNvPr>
          <p:cNvPicPr>
            <a:picLocks noChangeAspect="1"/>
          </p:cNvPicPr>
          <p:nvPr/>
        </p:nvPicPr>
        <p:blipFill>
          <a:blip r:embed="rId9"/>
          <a:stretch>
            <a:fillRect/>
          </a:stretch>
        </p:blipFill>
        <p:spPr>
          <a:xfrm>
            <a:off x="7125511" y="952605"/>
            <a:ext cx="5066489" cy="5291666"/>
          </a:xfrm>
          <a:prstGeom prst="rect">
            <a:avLst/>
          </a:prstGeom>
        </p:spPr>
      </p:pic>
      <p:sp>
        <p:nvSpPr>
          <p:cNvPr id="11" name="Google Shape;96;p2">
            <a:extLst>
              <a:ext uri="{FF2B5EF4-FFF2-40B4-BE49-F238E27FC236}">
                <a16:creationId xmlns:a16="http://schemas.microsoft.com/office/drawing/2014/main" id="{B1EC2F50-37F6-2942-FA1A-9E723C6E68D1}"/>
              </a:ext>
            </a:extLst>
          </p:cNvPr>
          <p:cNvSpPr txBox="1"/>
          <p:nvPr/>
        </p:nvSpPr>
        <p:spPr>
          <a:xfrm>
            <a:off x="0" y="86558"/>
            <a:ext cx="10586718"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開催実績（</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37</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12" name="スライド番号プレースホルダー 11">
            <a:extLst>
              <a:ext uri="{FF2B5EF4-FFF2-40B4-BE49-F238E27FC236}">
                <a16:creationId xmlns:a16="http://schemas.microsoft.com/office/drawing/2014/main" id="{0C02F2ED-7242-7F61-8153-5A81EC899070}"/>
              </a:ext>
            </a:extLst>
          </p:cNvPr>
          <p:cNvSpPr>
            <a:spLocks noGrp="1"/>
          </p:cNvSpPr>
          <p:nvPr>
            <p:ph type="sldNum" sz="quarter" idx="12"/>
          </p:nvPr>
        </p:nvSpPr>
        <p:spPr/>
        <p:txBody>
          <a:bodyPr/>
          <a:lstStyle/>
          <a:p>
            <a:fld id="{4C22509A-C899-46C9-9CE8-8B052445AE72}" type="slidenum">
              <a:rPr kumimoji="1" lang="ja-JP" altLang="en-US" smtClean="0"/>
              <a:t>6</a:t>
            </a:fld>
            <a:endParaRPr kumimoji="1" lang="ja-JP" altLang="en-US"/>
          </a:p>
        </p:txBody>
      </p:sp>
      <p:pic>
        <p:nvPicPr>
          <p:cNvPr id="9" name="図 8">
            <a:extLst>
              <a:ext uri="{FF2B5EF4-FFF2-40B4-BE49-F238E27FC236}">
                <a16:creationId xmlns:a16="http://schemas.microsoft.com/office/drawing/2014/main" id="{05EC4154-4D40-FCEB-F077-7CDAB52CE3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357852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BF6D-ABCE-4449-6FA2-C1BB316C4C9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6AEE3E0-6B8F-7AC4-2B44-DC7B4F261346}"/>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11C1CCC9-23F7-8E3D-EBD8-BD4F0B3252CE}"/>
              </a:ext>
            </a:extLst>
          </p:cNvPr>
          <p:cNvSpPr txBox="1"/>
          <p:nvPr/>
        </p:nvSpPr>
        <p:spPr>
          <a:xfrm>
            <a:off x="0" y="92080"/>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開催実績（</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37</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pic>
        <p:nvPicPr>
          <p:cNvPr id="109" name="object 62">
            <a:extLst>
              <a:ext uri="{FF2B5EF4-FFF2-40B4-BE49-F238E27FC236}">
                <a16:creationId xmlns:a16="http://schemas.microsoft.com/office/drawing/2014/main" id="{D96147A8-DEE5-59F1-2E36-37E65331871B}"/>
              </a:ext>
            </a:extLst>
          </p:cNvPr>
          <p:cNvPicPr/>
          <p:nvPr/>
        </p:nvPicPr>
        <p:blipFill>
          <a:blip r:embed="rId3" cstate="email">
            <a:extLst>
              <a:ext uri="{28A0092B-C50C-407E-A947-70E740481C1C}">
                <a14:useLocalDpi xmlns:a14="http://schemas.microsoft.com/office/drawing/2010/main"/>
              </a:ext>
            </a:extLst>
          </a:blip>
          <a:stretch>
            <a:fillRect/>
          </a:stretch>
        </p:blipFill>
        <p:spPr>
          <a:xfrm>
            <a:off x="216124" y="1032081"/>
            <a:ext cx="1320616" cy="1320616"/>
          </a:xfrm>
          <a:prstGeom prst="rect">
            <a:avLst/>
          </a:prstGeom>
        </p:spPr>
      </p:pic>
      <p:sp>
        <p:nvSpPr>
          <p:cNvPr id="114" name="object 41">
            <a:extLst>
              <a:ext uri="{FF2B5EF4-FFF2-40B4-BE49-F238E27FC236}">
                <a16:creationId xmlns:a16="http://schemas.microsoft.com/office/drawing/2014/main" id="{5ED7C104-1312-3A70-0E9E-31FCD4CC836D}"/>
              </a:ext>
            </a:extLst>
          </p:cNvPr>
          <p:cNvSpPr txBox="1"/>
          <p:nvPr/>
        </p:nvSpPr>
        <p:spPr>
          <a:xfrm>
            <a:off x="1510258" y="1412603"/>
            <a:ext cx="2117370" cy="507831"/>
          </a:xfrm>
          <a:prstGeom prst="rect">
            <a:avLst/>
          </a:prstGeom>
        </p:spPr>
        <p:txBody>
          <a:bodyPr vert="horz" wrap="square" lIns="0" tIns="13335" rIns="0" bIns="0" rtlCol="0">
            <a:spAutoFit/>
          </a:bodyPr>
          <a:lstStyle/>
          <a:p>
            <a:pPr algn="ctr">
              <a:lnSpc>
                <a:spcPts val="1255"/>
              </a:lnSpc>
              <a:spcBef>
                <a:spcPts val="105"/>
              </a:spcBef>
            </a:pPr>
            <a:r>
              <a:rPr lang="ja-JP" altLang="en-US" sz="1200" b="1" dirty="0">
                <a:solidFill>
                  <a:srgbClr val="FF0000"/>
                </a:solidFill>
                <a:latin typeface="メイリオ" panose="020B0604030504040204" pitchFamily="50" charset="-128"/>
                <a:ea typeface="メイリオ" panose="020B0604030504040204" pitchFamily="50" charset="-128"/>
                <a:cs typeface="Yu Gothic UI"/>
              </a:rPr>
              <a:t>グランプリ</a:t>
            </a:r>
            <a:endParaRPr lang="en-US" sz="1200" b="1" dirty="0">
              <a:solidFill>
                <a:srgbClr val="FF0000"/>
              </a:solidFill>
              <a:latin typeface="メイリオ" panose="020B0604030504040204" pitchFamily="50" charset="-128"/>
              <a:ea typeface="メイリオ" panose="020B0604030504040204" pitchFamily="50" charset="-128"/>
              <a:cs typeface="Yu Gothic UI"/>
            </a:endParaRPr>
          </a:p>
          <a:p>
            <a:pPr algn="ctr">
              <a:lnSpc>
                <a:spcPts val="1255"/>
              </a:lnSpc>
              <a:spcBef>
                <a:spcPts val="105"/>
              </a:spcBef>
            </a:pPr>
            <a:r>
              <a:rPr sz="1200" b="1" dirty="0" err="1">
                <a:latin typeface="メイリオ" panose="020B0604030504040204" pitchFamily="50" charset="-128"/>
                <a:ea typeface="メイリオ" panose="020B0604030504040204" pitchFamily="50" charset="-128"/>
                <a:cs typeface="Yu Gothic UI"/>
              </a:rPr>
              <a:t>佐藤倖斗（</a:t>
            </a:r>
            <a:r>
              <a:rPr sz="1200" b="1" spc="-30" dirty="0" err="1">
                <a:latin typeface="メイリオ" panose="020B0604030504040204" pitchFamily="50" charset="-128"/>
                <a:ea typeface="メイリオ" panose="020B0604030504040204" pitchFamily="50" charset="-128"/>
                <a:cs typeface="Yu Gothic UI"/>
              </a:rPr>
              <a:t>さとう・ゆきと</a:t>
            </a:r>
            <a:r>
              <a:rPr sz="1200" b="1" spc="-50" dirty="0">
                <a:latin typeface="メイリオ" panose="020B0604030504040204" pitchFamily="50" charset="-128"/>
                <a:ea typeface="メイリオ" panose="020B0604030504040204" pitchFamily="50" charset="-128"/>
                <a:cs typeface="Yu Gothic UI"/>
              </a:rPr>
              <a:t>）</a:t>
            </a:r>
            <a:endParaRPr sz="1200" dirty="0">
              <a:latin typeface="メイリオ" panose="020B0604030504040204" pitchFamily="50" charset="-128"/>
              <a:ea typeface="メイリオ" panose="020B0604030504040204" pitchFamily="50" charset="-128"/>
              <a:cs typeface="Yu Gothic UI"/>
            </a:endParaRPr>
          </a:p>
          <a:p>
            <a:pPr algn="ctr">
              <a:lnSpc>
                <a:spcPts val="1075"/>
              </a:lnSpc>
            </a:pPr>
            <a:r>
              <a:rPr sz="1050" spc="60" dirty="0">
                <a:latin typeface="メイリオ" panose="020B0604030504040204" pitchFamily="50" charset="-128"/>
                <a:ea typeface="メイリオ" panose="020B0604030504040204" pitchFamily="50" charset="-128"/>
                <a:cs typeface="Yu Gothic UI"/>
              </a:rPr>
              <a:t>埼玉県出身 </a:t>
            </a:r>
            <a:r>
              <a:rPr sz="1050" spc="70" dirty="0">
                <a:latin typeface="メイリオ" panose="020B0604030504040204" pitchFamily="50" charset="-128"/>
                <a:ea typeface="メイリオ" panose="020B0604030504040204" pitchFamily="50" charset="-128"/>
                <a:cs typeface="Yu Gothic UI"/>
              </a:rPr>
              <a:t>15</a:t>
            </a:r>
            <a:r>
              <a:rPr sz="1050" spc="-50" dirty="0">
                <a:latin typeface="メイリオ" panose="020B0604030504040204" pitchFamily="50" charset="-128"/>
                <a:ea typeface="メイリオ" panose="020B0604030504040204" pitchFamily="50" charset="-128"/>
                <a:cs typeface="Yu Gothic UI"/>
              </a:rPr>
              <a:t>歳</a:t>
            </a:r>
            <a:endParaRPr sz="1050" dirty="0">
              <a:latin typeface="メイリオ" panose="020B0604030504040204" pitchFamily="50" charset="-128"/>
              <a:ea typeface="メイリオ" panose="020B0604030504040204" pitchFamily="50" charset="-128"/>
              <a:cs typeface="Yu Gothic UI"/>
            </a:endParaRPr>
          </a:p>
        </p:txBody>
      </p:sp>
      <p:pic>
        <p:nvPicPr>
          <p:cNvPr id="115" name="object 63">
            <a:extLst>
              <a:ext uri="{FF2B5EF4-FFF2-40B4-BE49-F238E27FC236}">
                <a16:creationId xmlns:a16="http://schemas.microsoft.com/office/drawing/2014/main" id="{85D9FC53-5732-AB95-3A8F-8CECC6F63D8D}"/>
              </a:ext>
            </a:extLst>
          </p:cNvPr>
          <p:cNvPicPr/>
          <p:nvPr/>
        </p:nvPicPr>
        <p:blipFill>
          <a:blip r:embed="rId4" cstate="email">
            <a:extLst>
              <a:ext uri="{28A0092B-C50C-407E-A947-70E740481C1C}">
                <a14:useLocalDpi xmlns:a14="http://schemas.microsoft.com/office/drawing/2010/main"/>
              </a:ext>
            </a:extLst>
          </a:blip>
          <a:stretch>
            <a:fillRect/>
          </a:stretch>
        </p:blipFill>
        <p:spPr>
          <a:xfrm>
            <a:off x="3819999" y="1032081"/>
            <a:ext cx="1320616" cy="1320616"/>
          </a:xfrm>
          <a:prstGeom prst="rect">
            <a:avLst/>
          </a:prstGeom>
        </p:spPr>
      </p:pic>
      <p:sp>
        <p:nvSpPr>
          <p:cNvPr id="116" name="object 45">
            <a:extLst>
              <a:ext uri="{FF2B5EF4-FFF2-40B4-BE49-F238E27FC236}">
                <a16:creationId xmlns:a16="http://schemas.microsoft.com/office/drawing/2014/main" id="{61B9F69A-902F-88FD-72FA-00BEDD0BAEAC}"/>
              </a:ext>
            </a:extLst>
          </p:cNvPr>
          <p:cNvSpPr txBox="1"/>
          <p:nvPr/>
        </p:nvSpPr>
        <p:spPr>
          <a:xfrm>
            <a:off x="5140616" y="1412603"/>
            <a:ext cx="2612717" cy="505908"/>
          </a:xfrm>
          <a:prstGeom prst="rect">
            <a:avLst/>
          </a:prstGeom>
        </p:spPr>
        <p:txBody>
          <a:bodyPr vert="horz" wrap="square" lIns="0" tIns="13335" rIns="0" bIns="0" rtlCol="0">
            <a:spAutoFit/>
          </a:bodyPr>
          <a:lstStyle/>
          <a:p>
            <a:pPr algn="ctr">
              <a:lnSpc>
                <a:spcPts val="1255"/>
              </a:lnSpc>
              <a:spcBef>
                <a:spcPts val="105"/>
              </a:spcBef>
            </a:pPr>
            <a:r>
              <a:rPr lang="ja-JP" altLang="en-US" sz="1200" b="1" dirty="0">
                <a:latin typeface="メイリオ" panose="020B0604030504040204" pitchFamily="50" charset="-128"/>
                <a:ea typeface="メイリオ" panose="020B0604030504040204" pitchFamily="50" charset="-128"/>
                <a:cs typeface="Yu Gothic UI"/>
              </a:rPr>
              <a:t>準グランプリ</a:t>
            </a:r>
            <a:endParaRPr lang="en-US" sz="1200" b="1" dirty="0">
              <a:latin typeface="メイリオ" panose="020B0604030504040204" pitchFamily="50" charset="-128"/>
              <a:ea typeface="メイリオ" panose="020B0604030504040204" pitchFamily="50" charset="-128"/>
              <a:cs typeface="Yu Gothic UI"/>
            </a:endParaRPr>
          </a:p>
          <a:p>
            <a:pPr algn="ctr">
              <a:lnSpc>
                <a:spcPts val="1255"/>
              </a:lnSpc>
              <a:spcBef>
                <a:spcPts val="105"/>
              </a:spcBef>
            </a:pPr>
            <a:r>
              <a:rPr sz="1200" b="1" dirty="0" err="1">
                <a:latin typeface="メイリオ" panose="020B0604030504040204" pitchFamily="50" charset="-128"/>
                <a:ea typeface="メイリオ" panose="020B0604030504040204" pitchFamily="50" charset="-128"/>
                <a:cs typeface="Yu Gothic UI"/>
              </a:rPr>
              <a:t>藤井煌馬（ふじい・てるま</a:t>
            </a:r>
            <a:r>
              <a:rPr sz="1200" b="1" spc="-50" dirty="0">
                <a:latin typeface="メイリオ" panose="020B0604030504040204" pitchFamily="50" charset="-128"/>
                <a:ea typeface="メイリオ" panose="020B0604030504040204" pitchFamily="50" charset="-128"/>
                <a:cs typeface="Yu Gothic UI"/>
              </a:rPr>
              <a:t>）</a:t>
            </a:r>
            <a:endParaRPr sz="1200" dirty="0">
              <a:latin typeface="メイリオ" panose="020B0604030504040204" pitchFamily="50" charset="-128"/>
              <a:ea typeface="メイリオ" panose="020B0604030504040204" pitchFamily="50" charset="-128"/>
              <a:cs typeface="Yu Gothic UI"/>
            </a:endParaRPr>
          </a:p>
          <a:p>
            <a:pPr algn="ctr">
              <a:lnSpc>
                <a:spcPts val="1075"/>
              </a:lnSpc>
            </a:pPr>
            <a:r>
              <a:rPr sz="1050" spc="50" dirty="0">
                <a:latin typeface="メイリオ" panose="020B0604030504040204" pitchFamily="50" charset="-128"/>
                <a:ea typeface="メイリオ" panose="020B0604030504040204" pitchFamily="50" charset="-128"/>
                <a:cs typeface="Yu Gothic UI"/>
              </a:rPr>
              <a:t>岩手県出身 </a:t>
            </a:r>
            <a:r>
              <a:rPr sz="1050" spc="65" dirty="0">
                <a:latin typeface="メイリオ" panose="020B0604030504040204" pitchFamily="50" charset="-128"/>
                <a:ea typeface="メイリオ" panose="020B0604030504040204" pitchFamily="50" charset="-128"/>
                <a:cs typeface="Yu Gothic UI"/>
              </a:rPr>
              <a:t>16</a:t>
            </a:r>
            <a:r>
              <a:rPr sz="1050" spc="-50" dirty="0">
                <a:latin typeface="メイリオ" panose="020B0604030504040204" pitchFamily="50" charset="-128"/>
                <a:ea typeface="メイリオ" panose="020B0604030504040204" pitchFamily="50" charset="-128"/>
                <a:cs typeface="Yu Gothic UI"/>
              </a:rPr>
              <a:t>歳</a:t>
            </a:r>
            <a:endParaRPr sz="1050" dirty="0">
              <a:latin typeface="メイリオ" panose="020B0604030504040204" pitchFamily="50" charset="-128"/>
              <a:ea typeface="メイリオ" panose="020B0604030504040204" pitchFamily="50" charset="-128"/>
              <a:cs typeface="Yu Gothic UI"/>
            </a:endParaRPr>
          </a:p>
        </p:txBody>
      </p:sp>
      <p:pic>
        <p:nvPicPr>
          <p:cNvPr id="117" name="object 57">
            <a:extLst>
              <a:ext uri="{FF2B5EF4-FFF2-40B4-BE49-F238E27FC236}">
                <a16:creationId xmlns:a16="http://schemas.microsoft.com/office/drawing/2014/main" id="{277FC79B-9D35-C096-C526-1133B92DF4A8}"/>
              </a:ext>
            </a:extLst>
          </p:cNvPr>
          <p:cNvPicPr/>
          <p:nvPr/>
        </p:nvPicPr>
        <p:blipFill>
          <a:blip r:embed="rId5" cstate="email">
            <a:extLst>
              <a:ext uri="{28A0092B-C50C-407E-A947-70E740481C1C}">
                <a14:useLocalDpi xmlns:a14="http://schemas.microsoft.com/office/drawing/2010/main"/>
              </a:ext>
            </a:extLst>
          </a:blip>
          <a:stretch>
            <a:fillRect/>
          </a:stretch>
        </p:blipFill>
        <p:spPr>
          <a:xfrm>
            <a:off x="7508143" y="1082068"/>
            <a:ext cx="1320615" cy="1320616"/>
          </a:xfrm>
          <a:prstGeom prst="rect">
            <a:avLst/>
          </a:prstGeom>
        </p:spPr>
      </p:pic>
      <p:sp>
        <p:nvSpPr>
          <p:cNvPr id="118" name="object 43">
            <a:extLst>
              <a:ext uri="{FF2B5EF4-FFF2-40B4-BE49-F238E27FC236}">
                <a16:creationId xmlns:a16="http://schemas.microsoft.com/office/drawing/2014/main" id="{5C7635CB-6788-E373-DBAD-BB1E86A09C7E}"/>
              </a:ext>
            </a:extLst>
          </p:cNvPr>
          <p:cNvSpPr txBox="1"/>
          <p:nvPr/>
        </p:nvSpPr>
        <p:spPr>
          <a:xfrm>
            <a:off x="8939695" y="1406520"/>
            <a:ext cx="2552650" cy="505908"/>
          </a:xfrm>
          <a:prstGeom prst="rect">
            <a:avLst/>
          </a:prstGeom>
        </p:spPr>
        <p:txBody>
          <a:bodyPr vert="horz" wrap="square" lIns="0" tIns="13335" rIns="0" bIns="0" rtlCol="0">
            <a:spAutoFit/>
          </a:bodyPr>
          <a:lstStyle/>
          <a:p>
            <a:pPr algn="ctr">
              <a:lnSpc>
                <a:spcPts val="1255"/>
              </a:lnSpc>
              <a:spcBef>
                <a:spcPts val="105"/>
              </a:spcBef>
            </a:pPr>
            <a:r>
              <a:rPr lang="ja-JP" altLang="en-US" sz="1200" b="1" dirty="0">
                <a:latin typeface="メイリオ" panose="020B0604030504040204" pitchFamily="50" charset="-128"/>
                <a:ea typeface="メイリオ" panose="020B0604030504040204" pitchFamily="50" charset="-128"/>
                <a:cs typeface="Yu Gothic UI"/>
              </a:rPr>
              <a:t>フォトジェニック賞</a:t>
            </a:r>
            <a:endParaRPr lang="en-US" sz="1200" b="1" dirty="0">
              <a:latin typeface="メイリオ" panose="020B0604030504040204" pitchFamily="50" charset="-128"/>
              <a:ea typeface="メイリオ" panose="020B0604030504040204" pitchFamily="50" charset="-128"/>
              <a:cs typeface="Yu Gothic UI"/>
            </a:endParaRPr>
          </a:p>
          <a:p>
            <a:pPr algn="ctr">
              <a:lnSpc>
                <a:spcPts val="1255"/>
              </a:lnSpc>
              <a:spcBef>
                <a:spcPts val="105"/>
              </a:spcBef>
            </a:pPr>
            <a:r>
              <a:rPr sz="1200" b="1" dirty="0" err="1">
                <a:latin typeface="メイリオ" panose="020B0604030504040204" pitchFamily="50" charset="-128"/>
                <a:ea typeface="メイリオ" panose="020B0604030504040204" pitchFamily="50" charset="-128"/>
                <a:cs typeface="Yu Gothic UI"/>
              </a:rPr>
              <a:t>谷原七音（</a:t>
            </a:r>
            <a:r>
              <a:rPr sz="1200" b="1" spc="-10" dirty="0" err="1">
                <a:latin typeface="メイリオ" panose="020B0604030504040204" pitchFamily="50" charset="-128"/>
                <a:ea typeface="メイリオ" panose="020B0604030504040204" pitchFamily="50" charset="-128"/>
                <a:cs typeface="Yu Gothic UI"/>
              </a:rPr>
              <a:t>たにはら・ななと</a:t>
            </a:r>
            <a:r>
              <a:rPr sz="1200" b="1" spc="-60" dirty="0">
                <a:latin typeface="メイリオ" panose="020B0604030504040204" pitchFamily="50" charset="-128"/>
                <a:ea typeface="メイリオ" panose="020B0604030504040204" pitchFamily="50" charset="-128"/>
                <a:cs typeface="Yu Gothic UI"/>
              </a:rPr>
              <a:t>）</a:t>
            </a:r>
            <a:endParaRPr sz="1200" dirty="0">
              <a:latin typeface="メイリオ" panose="020B0604030504040204" pitchFamily="50" charset="-128"/>
              <a:ea typeface="メイリオ" panose="020B0604030504040204" pitchFamily="50" charset="-128"/>
              <a:cs typeface="Yu Gothic UI"/>
            </a:endParaRPr>
          </a:p>
          <a:p>
            <a:pPr algn="ctr">
              <a:lnSpc>
                <a:spcPts val="1075"/>
              </a:lnSpc>
            </a:pPr>
            <a:r>
              <a:rPr sz="1050" dirty="0">
                <a:latin typeface="メイリオ" panose="020B0604030504040204" pitchFamily="50" charset="-128"/>
                <a:ea typeface="メイリオ" panose="020B0604030504040204" pitchFamily="50" charset="-128"/>
                <a:cs typeface="Yu Gothic UI"/>
              </a:rPr>
              <a:t>東京都出身 </a:t>
            </a:r>
            <a:r>
              <a:rPr sz="1050" spc="65" dirty="0">
                <a:latin typeface="メイリオ" panose="020B0604030504040204" pitchFamily="50" charset="-128"/>
                <a:ea typeface="メイリオ" panose="020B0604030504040204" pitchFamily="50" charset="-128"/>
                <a:cs typeface="Yu Gothic UI"/>
              </a:rPr>
              <a:t>20</a:t>
            </a:r>
            <a:r>
              <a:rPr sz="1050" spc="-50" dirty="0">
                <a:latin typeface="メイリオ" panose="020B0604030504040204" pitchFamily="50" charset="-128"/>
                <a:ea typeface="メイリオ" panose="020B0604030504040204" pitchFamily="50" charset="-128"/>
                <a:cs typeface="Yu Gothic UI"/>
              </a:rPr>
              <a:t>歳</a:t>
            </a:r>
            <a:endParaRPr sz="1050" dirty="0">
              <a:latin typeface="メイリオ" panose="020B0604030504040204" pitchFamily="50" charset="-128"/>
              <a:ea typeface="メイリオ" panose="020B0604030504040204" pitchFamily="50" charset="-128"/>
              <a:cs typeface="Yu Gothic UI"/>
            </a:endParaRPr>
          </a:p>
        </p:txBody>
      </p:sp>
      <p:pic>
        <p:nvPicPr>
          <p:cNvPr id="119" name="object 65">
            <a:extLst>
              <a:ext uri="{FF2B5EF4-FFF2-40B4-BE49-F238E27FC236}">
                <a16:creationId xmlns:a16="http://schemas.microsoft.com/office/drawing/2014/main" id="{E0E3081B-82EF-4B3A-6102-F9BA070C4143}"/>
              </a:ext>
            </a:extLst>
          </p:cNvPr>
          <p:cNvPicPr/>
          <p:nvPr/>
        </p:nvPicPr>
        <p:blipFill>
          <a:blip r:embed="rId6" cstate="email">
            <a:extLst>
              <a:ext uri="{28A0092B-C50C-407E-A947-70E740481C1C}">
                <a14:useLocalDpi xmlns:a14="http://schemas.microsoft.com/office/drawing/2010/main"/>
              </a:ext>
            </a:extLst>
          </a:blip>
          <a:stretch>
            <a:fillRect/>
          </a:stretch>
        </p:blipFill>
        <p:spPr>
          <a:xfrm>
            <a:off x="216124" y="2582483"/>
            <a:ext cx="1320616" cy="1320615"/>
          </a:xfrm>
          <a:prstGeom prst="rect">
            <a:avLst/>
          </a:prstGeom>
        </p:spPr>
      </p:pic>
      <p:sp>
        <p:nvSpPr>
          <p:cNvPr id="120" name="object 47">
            <a:extLst>
              <a:ext uri="{FF2B5EF4-FFF2-40B4-BE49-F238E27FC236}">
                <a16:creationId xmlns:a16="http://schemas.microsoft.com/office/drawing/2014/main" id="{4BFBB361-F887-A122-8C1A-0C160AF78B07}"/>
              </a:ext>
            </a:extLst>
          </p:cNvPr>
          <p:cNvSpPr txBox="1"/>
          <p:nvPr/>
        </p:nvSpPr>
        <p:spPr>
          <a:xfrm>
            <a:off x="1536740" y="2973211"/>
            <a:ext cx="2283259" cy="564898"/>
          </a:xfrm>
          <a:prstGeom prst="rect">
            <a:avLst/>
          </a:prstGeom>
        </p:spPr>
        <p:txBody>
          <a:bodyPr vert="horz" wrap="square" lIns="0" tIns="13335" rIns="0" bIns="0" rtlCol="0">
            <a:spAutoFit/>
          </a:bodyPr>
          <a:lstStyle/>
          <a:p>
            <a:pPr algn="ctr">
              <a:lnSpc>
                <a:spcPct val="100000"/>
              </a:lnSpc>
              <a:spcBef>
                <a:spcPts val="105"/>
              </a:spcBef>
            </a:pPr>
            <a:r>
              <a:rPr lang="ja-JP" altLang="en-US" sz="1200" b="1" spc="55" dirty="0">
                <a:latin typeface="メイリオ" panose="020B0604030504040204" pitchFamily="50" charset="-128"/>
                <a:ea typeface="メイリオ" panose="020B0604030504040204" pitchFamily="50" charset="-128"/>
                <a:cs typeface="Yu Gothic UI"/>
              </a:rPr>
              <a:t>審査員特別賞</a:t>
            </a:r>
            <a:endParaRPr lang="en-US" sz="1200" b="1" spc="55" dirty="0">
              <a:latin typeface="メイリオ" panose="020B0604030504040204" pitchFamily="50" charset="-128"/>
              <a:ea typeface="メイリオ" panose="020B0604030504040204" pitchFamily="50" charset="-128"/>
              <a:cs typeface="Yu Gothic UI"/>
            </a:endParaRPr>
          </a:p>
          <a:p>
            <a:pPr algn="ctr">
              <a:lnSpc>
                <a:spcPct val="100000"/>
              </a:lnSpc>
              <a:spcBef>
                <a:spcPts val="105"/>
              </a:spcBef>
            </a:pPr>
            <a:r>
              <a:rPr sz="1200" b="1" spc="55" dirty="0">
                <a:latin typeface="メイリオ" panose="020B0604030504040204" pitchFamily="50" charset="-128"/>
                <a:ea typeface="メイリオ" panose="020B0604030504040204" pitchFamily="50" charset="-128"/>
                <a:cs typeface="Yu Gothic UI"/>
              </a:rPr>
              <a:t>旭 惟吹</a:t>
            </a:r>
            <a:r>
              <a:rPr sz="1200" b="1" dirty="0">
                <a:latin typeface="メイリオ" panose="020B0604030504040204" pitchFamily="50" charset="-128"/>
                <a:ea typeface="メイリオ" panose="020B0604030504040204" pitchFamily="50" charset="-128"/>
                <a:cs typeface="Yu Gothic UI"/>
              </a:rPr>
              <a:t>（</a:t>
            </a:r>
            <a:r>
              <a:rPr sz="1200" b="1" spc="-5" dirty="0">
                <a:latin typeface="メイリオ" panose="020B0604030504040204" pitchFamily="50" charset="-128"/>
                <a:ea typeface="メイリオ" panose="020B0604030504040204" pitchFamily="50" charset="-128"/>
                <a:cs typeface="Yu Gothic UI"/>
              </a:rPr>
              <a:t>あさひ・いぶき</a:t>
            </a:r>
            <a:r>
              <a:rPr sz="1200" b="1" spc="-50" dirty="0">
                <a:latin typeface="メイリオ" panose="020B0604030504040204" pitchFamily="50" charset="-128"/>
                <a:ea typeface="メイリオ" panose="020B0604030504040204" pitchFamily="50" charset="-128"/>
                <a:cs typeface="Yu Gothic UI"/>
              </a:rPr>
              <a:t>）</a:t>
            </a:r>
            <a:endParaRPr sz="1200" dirty="0">
              <a:latin typeface="メイリオ" panose="020B0604030504040204" pitchFamily="50" charset="-128"/>
              <a:ea typeface="メイリオ" panose="020B0604030504040204" pitchFamily="50" charset="-128"/>
              <a:cs typeface="Yu Gothic UI"/>
            </a:endParaRPr>
          </a:p>
          <a:p>
            <a:pPr marL="1270" algn="ctr">
              <a:lnSpc>
                <a:spcPct val="100000"/>
              </a:lnSpc>
              <a:spcBef>
                <a:spcPts val="5"/>
              </a:spcBef>
            </a:pPr>
            <a:r>
              <a:rPr sz="1050" spc="60" dirty="0">
                <a:latin typeface="メイリオ" panose="020B0604030504040204" pitchFamily="50" charset="-128"/>
                <a:ea typeface="メイリオ" panose="020B0604030504040204" pitchFamily="50" charset="-128"/>
                <a:cs typeface="Yu Gothic UI"/>
              </a:rPr>
              <a:t>茨城県出身 </a:t>
            </a:r>
            <a:r>
              <a:rPr sz="1050" spc="70" dirty="0">
                <a:latin typeface="メイリオ" panose="020B0604030504040204" pitchFamily="50" charset="-128"/>
                <a:ea typeface="メイリオ" panose="020B0604030504040204" pitchFamily="50" charset="-128"/>
                <a:cs typeface="Yu Gothic UI"/>
              </a:rPr>
              <a:t>21</a:t>
            </a:r>
            <a:r>
              <a:rPr sz="1050" spc="-50" dirty="0">
                <a:latin typeface="メイリオ" panose="020B0604030504040204" pitchFamily="50" charset="-128"/>
                <a:ea typeface="メイリオ" panose="020B0604030504040204" pitchFamily="50" charset="-128"/>
                <a:cs typeface="Yu Gothic UI"/>
              </a:rPr>
              <a:t>歳</a:t>
            </a:r>
            <a:endParaRPr sz="1050" dirty="0">
              <a:latin typeface="メイリオ" panose="020B0604030504040204" pitchFamily="50" charset="-128"/>
              <a:ea typeface="メイリオ" panose="020B0604030504040204" pitchFamily="50" charset="-128"/>
              <a:cs typeface="Yu Gothic UI"/>
            </a:endParaRPr>
          </a:p>
        </p:txBody>
      </p:sp>
      <p:pic>
        <p:nvPicPr>
          <p:cNvPr id="121" name="object 64">
            <a:extLst>
              <a:ext uri="{FF2B5EF4-FFF2-40B4-BE49-F238E27FC236}">
                <a16:creationId xmlns:a16="http://schemas.microsoft.com/office/drawing/2014/main" id="{292F80B6-3ABD-0570-492C-CFCBD44B4A16}"/>
              </a:ext>
            </a:extLst>
          </p:cNvPr>
          <p:cNvPicPr/>
          <p:nvPr/>
        </p:nvPicPr>
        <p:blipFill>
          <a:blip r:embed="rId7" cstate="email">
            <a:extLst>
              <a:ext uri="{28A0092B-C50C-407E-A947-70E740481C1C}">
                <a14:useLocalDpi xmlns:a14="http://schemas.microsoft.com/office/drawing/2010/main"/>
              </a:ext>
            </a:extLst>
          </a:blip>
          <a:stretch>
            <a:fillRect/>
          </a:stretch>
        </p:blipFill>
        <p:spPr>
          <a:xfrm>
            <a:off x="3820001" y="2582483"/>
            <a:ext cx="1320615" cy="1320615"/>
          </a:xfrm>
          <a:prstGeom prst="rect">
            <a:avLst/>
          </a:prstGeom>
        </p:spPr>
      </p:pic>
      <p:sp>
        <p:nvSpPr>
          <p:cNvPr id="122" name="object 46">
            <a:extLst>
              <a:ext uri="{FF2B5EF4-FFF2-40B4-BE49-F238E27FC236}">
                <a16:creationId xmlns:a16="http://schemas.microsoft.com/office/drawing/2014/main" id="{1946FA3B-CEC1-4856-56BA-5C4921773879}"/>
              </a:ext>
            </a:extLst>
          </p:cNvPr>
          <p:cNvSpPr txBox="1"/>
          <p:nvPr/>
        </p:nvSpPr>
        <p:spPr>
          <a:xfrm>
            <a:off x="5172115" y="2995717"/>
            <a:ext cx="2266389" cy="511679"/>
          </a:xfrm>
          <a:prstGeom prst="rect">
            <a:avLst/>
          </a:prstGeom>
        </p:spPr>
        <p:txBody>
          <a:bodyPr vert="horz" wrap="square" lIns="0" tIns="13335" rIns="0" bIns="0" rtlCol="0">
            <a:spAutoFit/>
          </a:bodyPr>
          <a:lstStyle/>
          <a:p>
            <a:pPr algn="ctr">
              <a:lnSpc>
                <a:spcPts val="1255"/>
              </a:lnSpc>
              <a:spcBef>
                <a:spcPts val="105"/>
              </a:spcBef>
            </a:pPr>
            <a:r>
              <a:rPr lang="en-US" sz="1200" b="1" spc="-20" dirty="0" err="1">
                <a:solidFill>
                  <a:schemeClr val="accent1"/>
                </a:solidFill>
                <a:latin typeface="メイリオ" panose="020B0604030504040204" pitchFamily="50" charset="-128"/>
                <a:ea typeface="メイリオ" panose="020B0604030504040204" pitchFamily="50" charset="-128"/>
                <a:cs typeface="Yu Gothic UI"/>
              </a:rPr>
              <a:t>Hairsalon</a:t>
            </a:r>
            <a:r>
              <a:rPr lang="en-US" sz="1200" b="1" spc="-20" dirty="0">
                <a:solidFill>
                  <a:schemeClr val="accent1"/>
                </a:solidFill>
                <a:latin typeface="メイリオ" panose="020B0604030504040204" pitchFamily="50" charset="-128"/>
                <a:ea typeface="メイリオ" panose="020B0604030504040204" pitchFamily="50" charset="-128"/>
                <a:cs typeface="Yu Gothic UI"/>
              </a:rPr>
              <a:t> de Forever</a:t>
            </a:r>
            <a:r>
              <a:rPr lang="ja-JP" altLang="en-US" sz="1200" b="1" spc="-20" dirty="0">
                <a:solidFill>
                  <a:schemeClr val="accent1"/>
                </a:solidFill>
                <a:latin typeface="メイリオ" panose="020B0604030504040204" pitchFamily="50" charset="-128"/>
                <a:ea typeface="メイリオ" panose="020B0604030504040204" pitchFamily="50" charset="-128"/>
                <a:cs typeface="Yu Gothic UI"/>
              </a:rPr>
              <a:t>賞</a:t>
            </a:r>
            <a:endParaRPr lang="en-US" sz="1200" b="1" spc="-20" dirty="0">
              <a:solidFill>
                <a:schemeClr val="accent1"/>
              </a:solidFill>
              <a:latin typeface="メイリオ" panose="020B0604030504040204" pitchFamily="50" charset="-128"/>
              <a:ea typeface="メイリオ" panose="020B0604030504040204" pitchFamily="50" charset="-128"/>
              <a:cs typeface="Yu Gothic UI"/>
            </a:endParaRPr>
          </a:p>
          <a:p>
            <a:pPr algn="ctr">
              <a:lnSpc>
                <a:spcPts val="1255"/>
              </a:lnSpc>
              <a:spcBef>
                <a:spcPts val="105"/>
              </a:spcBef>
            </a:pPr>
            <a:r>
              <a:rPr sz="1200" b="1" spc="-20" dirty="0" err="1">
                <a:latin typeface="メイリオ" panose="020B0604030504040204" pitchFamily="50" charset="-128"/>
                <a:ea typeface="メイリオ" panose="020B0604030504040204" pitchFamily="50" charset="-128"/>
                <a:cs typeface="Yu Gothic UI"/>
              </a:rPr>
              <a:t>久野徠斗（</a:t>
            </a:r>
            <a:r>
              <a:rPr sz="1200" b="1" spc="-5" dirty="0" err="1">
                <a:latin typeface="メイリオ" panose="020B0604030504040204" pitchFamily="50" charset="-128"/>
                <a:ea typeface="メイリオ" panose="020B0604030504040204" pitchFamily="50" charset="-128"/>
                <a:cs typeface="Yu Gothic UI"/>
              </a:rPr>
              <a:t>くの・らいと</a:t>
            </a:r>
            <a:r>
              <a:rPr sz="1200" b="1" spc="-50" dirty="0">
                <a:latin typeface="メイリオ" panose="020B0604030504040204" pitchFamily="50" charset="-128"/>
                <a:ea typeface="メイリオ" panose="020B0604030504040204" pitchFamily="50" charset="-128"/>
                <a:cs typeface="Yu Gothic UI"/>
              </a:rPr>
              <a:t>）</a:t>
            </a:r>
            <a:endParaRPr sz="1200" dirty="0">
              <a:latin typeface="メイリオ" panose="020B0604030504040204" pitchFamily="50" charset="-128"/>
              <a:ea typeface="メイリオ" panose="020B0604030504040204" pitchFamily="50" charset="-128"/>
              <a:cs typeface="Yu Gothic UI"/>
            </a:endParaRPr>
          </a:p>
          <a:p>
            <a:pPr marL="1905" algn="ctr">
              <a:lnSpc>
                <a:spcPts val="1075"/>
              </a:lnSpc>
            </a:pPr>
            <a:r>
              <a:rPr sz="1050" spc="60" dirty="0">
                <a:latin typeface="メイリオ" panose="020B0604030504040204" pitchFamily="50" charset="-128"/>
                <a:ea typeface="メイリオ" panose="020B0604030504040204" pitchFamily="50" charset="-128"/>
                <a:cs typeface="Yu Gothic UI"/>
              </a:rPr>
              <a:t>埼玉県出身 </a:t>
            </a:r>
            <a:r>
              <a:rPr sz="1600" spc="-127" baseline="3086" dirty="0">
                <a:latin typeface="メイリオ" panose="020B0604030504040204" pitchFamily="50" charset="-128"/>
                <a:ea typeface="メイリオ" panose="020B0604030504040204" pitchFamily="50" charset="-128"/>
                <a:cs typeface="Verdana"/>
              </a:rPr>
              <a:t>16</a:t>
            </a:r>
            <a:r>
              <a:rPr sz="1050" spc="-50" dirty="0">
                <a:latin typeface="メイリオ" panose="020B0604030504040204" pitchFamily="50" charset="-128"/>
                <a:ea typeface="メイリオ" panose="020B0604030504040204" pitchFamily="50" charset="-128"/>
                <a:cs typeface="Yu Gothic UI"/>
              </a:rPr>
              <a:t>歳</a:t>
            </a:r>
            <a:endParaRPr sz="1050" dirty="0">
              <a:latin typeface="メイリオ" panose="020B0604030504040204" pitchFamily="50" charset="-128"/>
              <a:ea typeface="メイリオ" panose="020B0604030504040204" pitchFamily="50" charset="-128"/>
              <a:cs typeface="Yu Gothic UI"/>
            </a:endParaRPr>
          </a:p>
        </p:txBody>
      </p:sp>
      <p:grpSp>
        <p:nvGrpSpPr>
          <p:cNvPr id="5" name="グループ化 4">
            <a:extLst>
              <a:ext uri="{FF2B5EF4-FFF2-40B4-BE49-F238E27FC236}">
                <a16:creationId xmlns:a16="http://schemas.microsoft.com/office/drawing/2014/main" id="{844B3CDA-50EE-857F-4D95-C1B9DC89DD41}"/>
              </a:ext>
            </a:extLst>
          </p:cNvPr>
          <p:cNvGrpSpPr>
            <a:grpSpLocks noChangeAspect="1"/>
          </p:cNvGrpSpPr>
          <p:nvPr/>
        </p:nvGrpSpPr>
        <p:grpSpPr>
          <a:xfrm>
            <a:off x="-241353" y="4719620"/>
            <a:ext cx="11173315" cy="2150786"/>
            <a:chOff x="-77943" y="4673502"/>
            <a:chExt cx="9327628" cy="1795504"/>
          </a:xfrm>
        </p:grpSpPr>
        <p:pic>
          <p:nvPicPr>
            <p:cNvPr id="123" name="object 9">
              <a:extLst>
                <a:ext uri="{FF2B5EF4-FFF2-40B4-BE49-F238E27FC236}">
                  <a16:creationId xmlns:a16="http://schemas.microsoft.com/office/drawing/2014/main" id="{A0DFB367-7CC4-E1F8-7410-76F893AF4E67}"/>
                </a:ext>
              </a:extLst>
            </p:cNvPr>
            <p:cNvPicPr/>
            <p:nvPr/>
          </p:nvPicPr>
          <p:blipFill>
            <a:blip r:embed="rId8" cstate="email">
              <a:extLst>
                <a:ext uri="{28A0092B-C50C-407E-A947-70E740481C1C}">
                  <a14:useLocalDpi xmlns:a14="http://schemas.microsoft.com/office/drawing/2010/main"/>
                </a:ext>
              </a:extLst>
            </a:blip>
            <a:stretch>
              <a:fillRect/>
            </a:stretch>
          </p:blipFill>
          <p:spPr>
            <a:xfrm>
              <a:off x="460136" y="4686556"/>
              <a:ext cx="1755520" cy="1270761"/>
            </a:xfrm>
            <a:prstGeom prst="rect">
              <a:avLst/>
            </a:prstGeom>
          </p:spPr>
        </p:pic>
        <p:sp>
          <p:nvSpPr>
            <p:cNvPr id="124" name="object 27">
              <a:extLst>
                <a:ext uri="{FF2B5EF4-FFF2-40B4-BE49-F238E27FC236}">
                  <a16:creationId xmlns:a16="http://schemas.microsoft.com/office/drawing/2014/main" id="{F45BCC69-A3CD-F526-FFF0-5993F7C1F3D9}"/>
                </a:ext>
              </a:extLst>
            </p:cNvPr>
            <p:cNvSpPr txBox="1"/>
            <p:nvPr/>
          </p:nvSpPr>
          <p:spPr>
            <a:xfrm>
              <a:off x="-77943" y="6017818"/>
              <a:ext cx="2592070" cy="289823"/>
            </a:xfrm>
            <a:prstGeom prst="rect">
              <a:avLst/>
            </a:prstGeom>
          </p:spPr>
          <p:txBody>
            <a:bodyPr vert="horz" wrap="square" lIns="0" tIns="12700" rIns="0" bIns="0" rtlCol="0">
              <a:spAutoFit/>
            </a:bodyPr>
            <a:lstStyle/>
            <a:p>
              <a:pPr marL="1351915">
                <a:lnSpc>
                  <a:spcPct val="100000"/>
                </a:lnSpc>
                <a:spcBef>
                  <a:spcPts val="100"/>
                </a:spcBef>
                <a:tabLst>
                  <a:tab pos="1852930" algn="l"/>
                </a:tabLst>
              </a:pPr>
              <a:r>
                <a:rPr sz="600" dirty="0">
                  <a:latin typeface="メイリオ" panose="020B0604030504040204" pitchFamily="50" charset="-128"/>
                  <a:ea typeface="メイリオ" panose="020B0604030504040204" pitchFamily="50" charset="-128"/>
                  <a:cs typeface="Yu Gothic UI"/>
                </a:rPr>
                <a:t>は</a:t>
              </a:r>
              <a:r>
                <a:rPr sz="600" spc="-10" dirty="0">
                  <a:latin typeface="メイリオ" panose="020B0604030504040204" pitchFamily="50" charset="-128"/>
                  <a:ea typeface="メイリオ" panose="020B0604030504040204" pitchFamily="50" charset="-128"/>
                  <a:cs typeface="Yu Gothic UI"/>
                </a:rPr>
                <a:t>たな</a:t>
              </a:r>
              <a:r>
                <a:rPr sz="600" spc="-50" dirty="0">
                  <a:latin typeface="メイリオ" panose="020B0604030504040204" pitchFamily="50" charset="-128"/>
                  <a:ea typeface="メイリオ" panose="020B0604030504040204" pitchFamily="50" charset="-128"/>
                  <a:cs typeface="Yu Gothic UI"/>
                </a:rPr>
                <a:t>か</a:t>
              </a:r>
              <a:r>
                <a:rPr sz="600" dirty="0">
                  <a:latin typeface="メイリオ" panose="020B0604030504040204" pitchFamily="50" charset="-128"/>
                  <a:ea typeface="メイリオ" panose="020B0604030504040204" pitchFamily="50" charset="-128"/>
                  <a:cs typeface="Yu Gothic UI"/>
                </a:rPr>
                <a:t>	い</a:t>
              </a:r>
              <a:r>
                <a:rPr sz="600" spc="-70" dirty="0">
                  <a:latin typeface="メイリオ" panose="020B0604030504040204" pitchFamily="50" charset="-128"/>
                  <a:ea typeface="メイリオ" panose="020B0604030504040204" pitchFamily="50" charset="-128"/>
                  <a:cs typeface="Yu Gothic UI"/>
                </a:rPr>
                <a:t>と</a:t>
              </a:r>
              <a:r>
                <a:rPr sz="600" spc="-50" dirty="0">
                  <a:latin typeface="メイリオ" panose="020B0604030504040204" pitchFamily="50" charset="-128"/>
                  <a:ea typeface="メイリオ" panose="020B0604030504040204" pitchFamily="50" charset="-128"/>
                  <a:cs typeface="Yu Gothic UI"/>
                </a:rPr>
                <a:t>う</a:t>
              </a:r>
              <a:endParaRPr sz="600" dirty="0">
                <a:latin typeface="メイリオ" panose="020B0604030504040204" pitchFamily="50" charset="-128"/>
                <a:ea typeface="メイリオ" panose="020B0604030504040204" pitchFamily="50" charset="-128"/>
                <a:cs typeface="Yu Gothic UI"/>
              </a:endParaRPr>
            </a:p>
            <a:p>
              <a:pPr marL="521334">
                <a:lnSpc>
                  <a:spcPct val="100000"/>
                </a:lnSpc>
                <a:spcBef>
                  <a:spcPts val="40"/>
                </a:spcBef>
              </a:pPr>
              <a:r>
                <a:rPr sz="1200" spc="-90" dirty="0">
                  <a:latin typeface="メイリオ" panose="020B0604030504040204" pitchFamily="50" charset="-128"/>
                  <a:ea typeface="メイリオ" panose="020B0604030504040204" pitchFamily="50" charset="-128"/>
                  <a:cs typeface="Yu Gothic UI"/>
                </a:rPr>
                <a:t>≪オズワルド≫畠中／伊藤</a:t>
              </a:r>
              <a:endParaRPr sz="1200" dirty="0">
                <a:latin typeface="メイリオ" panose="020B0604030504040204" pitchFamily="50" charset="-128"/>
                <a:ea typeface="メイリオ" panose="020B0604030504040204" pitchFamily="50" charset="-128"/>
                <a:cs typeface="Yu Gothic UI"/>
              </a:endParaRPr>
            </a:p>
          </p:txBody>
        </p:sp>
        <p:pic>
          <p:nvPicPr>
            <p:cNvPr id="125" name="object 7">
              <a:extLst>
                <a:ext uri="{FF2B5EF4-FFF2-40B4-BE49-F238E27FC236}">
                  <a16:creationId xmlns:a16="http://schemas.microsoft.com/office/drawing/2014/main" id="{29CAAD4C-ADC3-794F-A973-2D0316E1CCC7}"/>
                </a:ext>
              </a:extLst>
            </p:cNvPr>
            <p:cNvPicPr/>
            <p:nvPr/>
          </p:nvPicPr>
          <p:blipFill>
            <a:blip r:embed="rId9" cstate="email">
              <a:extLst>
                <a:ext uri="{28A0092B-C50C-407E-A947-70E740481C1C}">
                  <a14:useLocalDpi xmlns:a14="http://schemas.microsoft.com/office/drawing/2010/main"/>
                </a:ext>
              </a:extLst>
            </a:blip>
            <a:stretch>
              <a:fillRect/>
            </a:stretch>
          </p:blipFill>
          <p:spPr>
            <a:xfrm>
              <a:off x="2766467" y="4677216"/>
              <a:ext cx="1016635" cy="1270761"/>
            </a:xfrm>
            <a:prstGeom prst="rect">
              <a:avLst/>
            </a:prstGeom>
          </p:spPr>
        </p:pic>
        <p:pic>
          <p:nvPicPr>
            <p:cNvPr id="126" name="object 8">
              <a:extLst>
                <a:ext uri="{FF2B5EF4-FFF2-40B4-BE49-F238E27FC236}">
                  <a16:creationId xmlns:a16="http://schemas.microsoft.com/office/drawing/2014/main" id="{44603CDB-9862-F2BF-2D0B-8E0FBC2561E4}"/>
                </a:ext>
              </a:extLst>
            </p:cNvPr>
            <p:cNvPicPr/>
            <p:nvPr/>
          </p:nvPicPr>
          <p:blipFill>
            <a:blip r:embed="rId10" cstate="email">
              <a:extLst>
                <a:ext uri="{28A0092B-C50C-407E-A947-70E740481C1C}">
                  <a14:useLocalDpi xmlns:a14="http://schemas.microsoft.com/office/drawing/2010/main"/>
                </a:ext>
              </a:extLst>
            </a:blip>
            <a:stretch>
              <a:fillRect/>
            </a:stretch>
          </p:blipFill>
          <p:spPr>
            <a:xfrm>
              <a:off x="4107736" y="4673630"/>
              <a:ext cx="1016635" cy="1270761"/>
            </a:xfrm>
            <a:prstGeom prst="rect">
              <a:avLst/>
            </a:prstGeom>
          </p:spPr>
        </p:pic>
        <p:sp>
          <p:nvSpPr>
            <p:cNvPr id="127" name="object 15">
              <a:extLst>
                <a:ext uri="{FF2B5EF4-FFF2-40B4-BE49-F238E27FC236}">
                  <a16:creationId xmlns:a16="http://schemas.microsoft.com/office/drawing/2014/main" id="{824435F3-2685-E121-6F2E-5C6A77FC6B20}"/>
                </a:ext>
              </a:extLst>
            </p:cNvPr>
            <p:cNvSpPr txBox="1"/>
            <p:nvPr/>
          </p:nvSpPr>
          <p:spPr>
            <a:xfrm>
              <a:off x="2861093" y="6037726"/>
              <a:ext cx="875030" cy="283411"/>
            </a:xfrm>
            <a:prstGeom prst="rect">
              <a:avLst/>
            </a:prstGeom>
          </p:spPr>
          <p:txBody>
            <a:bodyPr vert="horz" wrap="square" lIns="0" tIns="12700" rIns="0" bIns="0" rtlCol="0">
              <a:spAutoFit/>
            </a:bodyPr>
            <a:lstStyle/>
            <a:p>
              <a:pPr marR="4445" algn="ctr">
                <a:lnSpc>
                  <a:spcPts val="700"/>
                </a:lnSpc>
                <a:spcBef>
                  <a:spcPts val="100"/>
                </a:spcBef>
              </a:pPr>
              <a:r>
                <a:rPr sz="600" spc="5" dirty="0">
                  <a:latin typeface="メイリオ" panose="020B0604030504040204" pitchFamily="50" charset="-128"/>
                  <a:ea typeface="メイリオ" panose="020B0604030504040204" pitchFamily="50" charset="-128"/>
                  <a:cs typeface="Yu Gothic UI"/>
                </a:rPr>
                <a:t>かとり しんご</a:t>
              </a:r>
              <a:endParaRPr sz="600">
                <a:latin typeface="メイリオ" panose="020B0604030504040204" pitchFamily="50" charset="-128"/>
                <a:ea typeface="メイリオ" panose="020B0604030504040204" pitchFamily="50" charset="-128"/>
                <a:cs typeface="Yu Gothic UI"/>
              </a:endParaRPr>
            </a:p>
            <a:p>
              <a:pPr marR="5080" algn="ctr">
                <a:lnSpc>
                  <a:spcPts val="1420"/>
                </a:lnSpc>
              </a:pPr>
              <a:r>
                <a:rPr sz="1200" spc="-125" dirty="0">
                  <a:latin typeface="メイリオ" panose="020B0604030504040204" pitchFamily="50" charset="-128"/>
                  <a:ea typeface="メイリオ" panose="020B0604030504040204" pitchFamily="50" charset="-128"/>
                  <a:cs typeface="Yu Gothic UI"/>
                </a:rPr>
                <a:t>≪香取 慎吾≫</a:t>
              </a:r>
              <a:endParaRPr sz="1200">
                <a:latin typeface="メイリオ" panose="020B0604030504040204" pitchFamily="50" charset="-128"/>
                <a:ea typeface="メイリオ" panose="020B0604030504040204" pitchFamily="50" charset="-128"/>
                <a:cs typeface="Yu Gothic UI"/>
              </a:endParaRPr>
            </a:p>
          </p:txBody>
        </p:sp>
        <p:sp>
          <p:nvSpPr>
            <p:cNvPr id="128" name="object 30">
              <a:extLst>
                <a:ext uri="{FF2B5EF4-FFF2-40B4-BE49-F238E27FC236}">
                  <a16:creationId xmlns:a16="http://schemas.microsoft.com/office/drawing/2014/main" id="{78CBB88E-3472-C51A-EE6F-7AE73AD3161E}"/>
                </a:ext>
              </a:extLst>
            </p:cNvPr>
            <p:cNvSpPr txBox="1"/>
            <p:nvPr/>
          </p:nvSpPr>
          <p:spPr>
            <a:xfrm>
              <a:off x="4194317" y="6046718"/>
              <a:ext cx="722630" cy="283411"/>
            </a:xfrm>
            <a:prstGeom prst="rect">
              <a:avLst/>
            </a:prstGeom>
          </p:spPr>
          <p:txBody>
            <a:bodyPr vert="horz" wrap="square" lIns="0" tIns="12700" rIns="0" bIns="0" rtlCol="0">
              <a:spAutoFit/>
            </a:bodyPr>
            <a:lstStyle/>
            <a:p>
              <a:pPr algn="ctr">
                <a:lnSpc>
                  <a:spcPts val="700"/>
                </a:lnSpc>
                <a:spcBef>
                  <a:spcPts val="100"/>
                </a:spcBef>
              </a:pPr>
              <a:r>
                <a:rPr sz="600" spc="-10" dirty="0">
                  <a:latin typeface="メイリオ" panose="020B0604030504040204" pitchFamily="50" charset="-128"/>
                  <a:ea typeface="メイリオ" panose="020B0604030504040204" pitchFamily="50" charset="-128"/>
                  <a:cs typeface="Yu Gothic UI"/>
                </a:rPr>
                <a:t>はた めい</a:t>
              </a:r>
              <a:endParaRPr sz="600" dirty="0">
                <a:latin typeface="メイリオ" panose="020B0604030504040204" pitchFamily="50" charset="-128"/>
                <a:ea typeface="メイリオ" panose="020B0604030504040204" pitchFamily="50" charset="-128"/>
                <a:cs typeface="Yu Gothic UI"/>
              </a:endParaRPr>
            </a:p>
            <a:p>
              <a:pPr marR="5080" algn="ctr">
                <a:lnSpc>
                  <a:spcPts val="1420"/>
                </a:lnSpc>
              </a:pPr>
              <a:r>
                <a:rPr sz="1200" spc="-145" dirty="0">
                  <a:latin typeface="メイリオ" panose="020B0604030504040204" pitchFamily="50" charset="-128"/>
                  <a:ea typeface="メイリオ" panose="020B0604030504040204" pitchFamily="50" charset="-128"/>
                  <a:cs typeface="Yu Gothic UI"/>
                </a:rPr>
                <a:t>≪畑 芽育≫</a:t>
              </a:r>
              <a:endParaRPr sz="1200" dirty="0">
                <a:latin typeface="メイリオ" panose="020B0604030504040204" pitchFamily="50" charset="-128"/>
                <a:ea typeface="メイリオ" panose="020B0604030504040204" pitchFamily="50" charset="-128"/>
                <a:cs typeface="Yu Gothic UI"/>
              </a:endParaRPr>
            </a:p>
          </p:txBody>
        </p:sp>
        <p:pic>
          <p:nvPicPr>
            <p:cNvPr id="129" name="object 3">
              <a:extLst>
                <a:ext uri="{FF2B5EF4-FFF2-40B4-BE49-F238E27FC236}">
                  <a16:creationId xmlns:a16="http://schemas.microsoft.com/office/drawing/2014/main" id="{9CBA9C65-4864-FEB3-B0E4-A23E4C99D0E3}"/>
                </a:ext>
              </a:extLst>
            </p:cNvPr>
            <p:cNvPicPr/>
            <p:nvPr/>
          </p:nvPicPr>
          <p:blipFill>
            <a:blip r:embed="rId11" cstate="email">
              <a:extLst>
                <a:ext uri="{28A0092B-C50C-407E-A947-70E740481C1C}">
                  <a14:useLocalDpi xmlns:a14="http://schemas.microsoft.com/office/drawing/2010/main"/>
                </a:ext>
              </a:extLst>
            </a:blip>
            <a:stretch>
              <a:fillRect/>
            </a:stretch>
          </p:blipFill>
          <p:spPr>
            <a:xfrm>
              <a:off x="5559110" y="4673629"/>
              <a:ext cx="1016634" cy="1270762"/>
            </a:xfrm>
            <a:prstGeom prst="rect">
              <a:avLst/>
            </a:prstGeom>
          </p:spPr>
        </p:pic>
        <p:sp>
          <p:nvSpPr>
            <p:cNvPr id="130" name="object 16">
              <a:extLst>
                <a:ext uri="{FF2B5EF4-FFF2-40B4-BE49-F238E27FC236}">
                  <a16:creationId xmlns:a16="http://schemas.microsoft.com/office/drawing/2014/main" id="{D34C97A2-8D55-1EA9-3CC8-30DAD50B4784}"/>
                </a:ext>
              </a:extLst>
            </p:cNvPr>
            <p:cNvSpPr txBox="1"/>
            <p:nvPr/>
          </p:nvSpPr>
          <p:spPr>
            <a:xfrm>
              <a:off x="4696144" y="6051176"/>
              <a:ext cx="2742565" cy="417830"/>
            </a:xfrm>
            <a:prstGeom prst="rect">
              <a:avLst/>
            </a:prstGeom>
          </p:spPr>
          <p:txBody>
            <a:bodyPr vert="horz" wrap="square" lIns="0" tIns="12700" rIns="0" bIns="0" rtlCol="0">
              <a:spAutoFit/>
            </a:bodyPr>
            <a:lstStyle/>
            <a:p>
              <a:pPr marL="64769" algn="ctr">
                <a:lnSpc>
                  <a:spcPts val="700"/>
                </a:lnSpc>
                <a:spcBef>
                  <a:spcPts val="100"/>
                </a:spcBef>
              </a:pPr>
              <a:r>
                <a:rPr sz="600" dirty="0">
                  <a:latin typeface="メイリオ" panose="020B0604030504040204" pitchFamily="50" charset="-128"/>
                  <a:ea typeface="メイリオ" panose="020B0604030504040204" pitchFamily="50" charset="-128"/>
                  <a:cs typeface="Yu Gothic UI"/>
                </a:rPr>
                <a:t>いしやま じゅんせい</a:t>
              </a:r>
            </a:p>
            <a:p>
              <a:pPr marL="65405" algn="ctr">
                <a:lnSpc>
                  <a:spcPts val="1420"/>
                </a:lnSpc>
              </a:pPr>
              <a:r>
                <a:rPr sz="1200" spc="-125" dirty="0">
                  <a:latin typeface="メイリオ" panose="020B0604030504040204" pitchFamily="50" charset="-128"/>
                  <a:ea typeface="メイリオ" panose="020B0604030504040204" pitchFamily="50" charset="-128"/>
                  <a:cs typeface="Yu Gothic UI"/>
                </a:rPr>
                <a:t>≪石山 順征≫</a:t>
              </a:r>
              <a:endParaRPr sz="1200" dirty="0">
                <a:latin typeface="メイリオ" panose="020B0604030504040204" pitchFamily="50" charset="-128"/>
                <a:ea typeface="メイリオ" panose="020B0604030504040204" pitchFamily="50" charset="-128"/>
                <a:cs typeface="Yu Gothic UI"/>
              </a:endParaRPr>
            </a:p>
            <a:p>
              <a:pPr marL="66040" algn="ctr">
                <a:lnSpc>
                  <a:spcPct val="100000"/>
                </a:lnSpc>
              </a:pPr>
              <a:r>
                <a:rPr sz="800" spc="65" dirty="0">
                  <a:latin typeface="メイリオ" panose="020B0604030504040204" pitchFamily="50" charset="-128"/>
                  <a:ea typeface="メイリオ" panose="020B0604030504040204" pitchFamily="50" charset="-128"/>
                  <a:cs typeface="Yu Gothic UI"/>
                </a:rPr>
                <a:t>36</a:t>
              </a:r>
              <a:r>
                <a:rPr sz="800" dirty="0">
                  <a:latin typeface="メイリオ" panose="020B0604030504040204" pitchFamily="50" charset="-128"/>
                  <a:ea typeface="メイリオ" panose="020B0604030504040204" pitchFamily="50" charset="-128"/>
                  <a:cs typeface="Yu Gothic UI"/>
                </a:rPr>
                <a:t>回</a:t>
              </a:r>
              <a:r>
                <a:rPr sz="800" spc="-25" dirty="0">
                  <a:latin typeface="メイリオ" panose="020B0604030504040204" pitchFamily="50" charset="-128"/>
                  <a:ea typeface="メイリオ" panose="020B0604030504040204" pitchFamily="50" charset="-128"/>
                  <a:cs typeface="Yu Gothic UI"/>
                </a:rPr>
                <a:t>GP</a:t>
              </a:r>
              <a:endParaRPr sz="800" dirty="0">
                <a:latin typeface="メイリオ" panose="020B0604030504040204" pitchFamily="50" charset="-128"/>
                <a:ea typeface="メイリオ" panose="020B0604030504040204" pitchFamily="50" charset="-128"/>
                <a:cs typeface="Yu Gothic UI"/>
              </a:endParaRPr>
            </a:p>
          </p:txBody>
        </p:sp>
        <p:pic>
          <p:nvPicPr>
            <p:cNvPr id="131" name="object 4">
              <a:extLst>
                <a:ext uri="{FF2B5EF4-FFF2-40B4-BE49-F238E27FC236}">
                  <a16:creationId xmlns:a16="http://schemas.microsoft.com/office/drawing/2014/main" id="{F498EE6B-87CA-44FE-4C26-5D7889FB37D8}"/>
                </a:ext>
              </a:extLst>
            </p:cNvPr>
            <p:cNvPicPr/>
            <p:nvPr/>
          </p:nvPicPr>
          <p:blipFill>
            <a:blip r:embed="rId12" cstate="email">
              <a:extLst>
                <a:ext uri="{28A0092B-C50C-407E-A947-70E740481C1C}">
                  <a14:useLocalDpi xmlns:a14="http://schemas.microsoft.com/office/drawing/2010/main"/>
                </a:ext>
              </a:extLst>
            </a:blip>
            <a:stretch>
              <a:fillRect/>
            </a:stretch>
          </p:blipFill>
          <p:spPr>
            <a:xfrm>
              <a:off x="7037522" y="4673502"/>
              <a:ext cx="1815464" cy="1270889"/>
            </a:xfrm>
            <a:prstGeom prst="rect">
              <a:avLst/>
            </a:prstGeom>
          </p:spPr>
        </p:pic>
        <p:sp>
          <p:nvSpPr>
            <p:cNvPr id="132" name="object 26">
              <a:extLst>
                <a:ext uri="{FF2B5EF4-FFF2-40B4-BE49-F238E27FC236}">
                  <a16:creationId xmlns:a16="http://schemas.microsoft.com/office/drawing/2014/main" id="{A73A09F1-07F5-3C3E-43CC-ECD9D7688F49}"/>
                </a:ext>
              </a:extLst>
            </p:cNvPr>
            <p:cNvSpPr txBox="1"/>
            <p:nvPr/>
          </p:nvSpPr>
          <p:spPr>
            <a:xfrm>
              <a:off x="6505215" y="6056800"/>
              <a:ext cx="2744470" cy="289823"/>
            </a:xfrm>
            <a:prstGeom prst="rect">
              <a:avLst/>
            </a:prstGeom>
          </p:spPr>
          <p:txBody>
            <a:bodyPr vert="horz" wrap="square" lIns="0" tIns="12700" rIns="0" bIns="0" rtlCol="0">
              <a:spAutoFit/>
            </a:bodyPr>
            <a:lstStyle/>
            <a:p>
              <a:pPr marL="111760" algn="ctr">
                <a:lnSpc>
                  <a:spcPct val="100000"/>
                </a:lnSpc>
                <a:spcBef>
                  <a:spcPts val="100"/>
                </a:spcBef>
              </a:pPr>
              <a:r>
                <a:rPr sz="600" spc="10" dirty="0">
                  <a:latin typeface="メイリオ" panose="020B0604030504040204" pitchFamily="50" charset="-128"/>
                  <a:ea typeface="メイリオ" panose="020B0604030504040204" pitchFamily="50" charset="-128"/>
                  <a:cs typeface="Yu Gothic UI"/>
                </a:rPr>
                <a:t>わいるど ぶるー</a:t>
              </a:r>
              <a:endParaRPr sz="600" dirty="0">
                <a:latin typeface="メイリオ" panose="020B0604030504040204" pitchFamily="50" charset="-128"/>
                <a:ea typeface="メイリオ" panose="020B0604030504040204" pitchFamily="50" charset="-128"/>
                <a:cs typeface="Yu Gothic UI"/>
              </a:endParaRPr>
            </a:p>
            <a:p>
              <a:pPr marL="109220" algn="ctr">
                <a:lnSpc>
                  <a:spcPct val="100000"/>
                </a:lnSpc>
                <a:spcBef>
                  <a:spcPts val="40"/>
                </a:spcBef>
              </a:pPr>
              <a:r>
                <a:rPr sz="1200" dirty="0">
                  <a:latin typeface="メイリオ" panose="020B0604030504040204" pitchFamily="50" charset="-128"/>
                  <a:ea typeface="メイリオ" panose="020B0604030504040204" pitchFamily="50" charset="-128"/>
                  <a:cs typeface="Yu Gothic UI"/>
                </a:rPr>
                <a:t>≪WILD</a:t>
              </a:r>
              <a:r>
                <a:rPr sz="1200" spc="30" dirty="0">
                  <a:latin typeface="メイリオ" panose="020B0604030504040204" pitchFamily="50" charset="-128"/>
                  <a:ea typeface="メイリオ" panose="020B0604030504040204" pitchFamily="50" charset="-128"/>
                  <a:cs typeface="Yu Gothic UI"/>
                </a:rPr>
                <a:t> </a:t>
              </a:r>
              <a:r>
                <a:rPr sz="1200" spc="-10" dirty="0">
                  <a:latin typeface="メイリオ" panose="020B0604030504040204" pitchFamily="50" charset="-128"/>
                  <a:ea typeface="メイリオ" panose="020B0604030504040204" pitchFamily="50" charset="-128"/>
                  <a:cs typeface="Yu Gothic UI"/>
                </a:rPr>
                <a:t>BLUE≫</a:t>
              </a:r>
              <a:endParaRPr sz="1200" dirty="0">
                <a:latin typeface="メイリオ" panose="020B0604030504040204" pitchFamily="50" charset="-128"/>
                <a:ea typeface="メイリオ" panose="020B0604030504040204" pitchFamily="50" charset="-128"/>
                <a:cs typeface="Yu Gothic UI"/>
              </a:endParaRPr>
            </a:p>
          </p:txBody>
        </p:sp>
      </p:grpSp>
      <p:sp>
        <p:nvSpPr>
          <p:cNvPr id="7" name="テキスト ボックス 6">
            <a:extLst>
              <a:ext uri="{FF2B5EF4-FFF2-40B4-BE49-F238E27FC236}">
                <a16:creationId xmlns:a16="http://schemas.microsoft.com/office/drawing/2014/main" id="{6AD07CE0-721A-02F8-8C22-8FB10790FD45}"/>
              </a:ext>
            </a:extLst>
          </p:cNvPr>
          <p:cNvSpPr txBox="1"/>
          <p:nvPr/>
        </p:nvSpPr>
        <p:spPr>
          <a:xfrm>
            <a:off x="10391" y="604116"/>
            <a:ext cx="12101637"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受賞者</a:t>
            </a:r>
          </a:p>
        </p:txBody>
      </p:sp>
      <p:sp>
        <p:nvSpPr>
          <p:cNvPr id="8" name="テキスト ボックス 7">
            <a:extLst>
              <a:ext uri="{FF2B5EF4-FFF2-40B4-BE49-F238E27FC236}">
                <a16:creationId xmlns:a16="http://schemas.microsoft.com/office/drawing/2014/main" id="{0BF42A62-2F48-8D8E-2D1D-5DF50DB679DF}"/>
              </a:ext>
            </a:extLst>
          </p:cNvPr>
          <p:cNvSpPr txBox="1"/>
          <p:nvPr/>
        </p:nvSpPr>
        <p:spPr>
          <a:xfrm>
            <a:off x="36904" y="4237963"/>
            <a:ext cx="12101637"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出演者</a:t>
            </a:r>
          </a:p>
        </p:txBody>
      </p:sp>
      <p:cxnSp>
        <p:nvCxnSpPr>
          <p:cNvPr id="10" name="直線コネクタ 9">
            <a:extLst>
              <a:ext uri="{FF2B5EF4-FFF2-40B4-BE49-F238E27FC236}">
                <a16:creationId xmlns:a16="http://schemas.microsoft.com/office/drawing/2014/main" id="{8569C8DC-91E9-5F4F-BE55-126B0EF64CDF}"/>
              </a:ext>
            </a:extLst>
          </p:cNvPr>
          <p:cNvCxnSpPr/>
          <p:nvPr/>
        </p:nvCxnSpPr>
        <p:spPr>
          <a:xfrm>
            <a:off x="0" y="906382"/>
            <a:ext cx="12192000" cy="15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455431A-E84F-420C-8A59-AEC9A042F7D7}"/>
              </a:ext>
            </a:extLst>
          </p:cNvPr>
          <p:cNvCxnSpPr/>
          <p:nvPr/>
        </p:nvCxnSpPr>
        <p:spPr>
          <a:xfrm>
            <a:off x="-16554" y="4516284"/>
            <a:ext cx="12192000" cy="15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CF64691B-107E-232C-FD62-457C73FBF766}"/>
              </a:ext>
            </a:extLst>
          </p:cNvPr>
          <p:cNvSpPr>
            <a:spLocks noGrp="1"/>
          </p:cNvSpPr>
          <p:nvPr>
            <p:ph type="sldNum" sz="quarter" idx="12"/>
          </p:nvPr>
        </p:nvSpPr>
        <p:spPr/>
        <p:txBody>
          <a:bodyPr/>
          <a:lstStyle/>
          <a:p>
            <a:fld id="{4C22509A-C899-46C9-9CE8-8B052445AE72}" type="slidenum">
              <a:rPr kumimoji="1" lang="ja-JP" altLang="en-US" smtClean="0"/>
              <a:t>7</a:t>
            </a:fld>
            <a:endParaRPr kumimoji="1" lang="ja-JP" altLang="en-US"/>
          </a:p>
        </p:txBody>
      </p:sp>
      <p:pic>
        <p:nvPicPr>
          <p:cNvPr id="3" name="図 2">
            <a:extLst>
              <a:ext uri="{FF2B5EF4-FFF2-40B4-BE49-F238E27FC236}">
                <a16:creationId xmlns:a16="http://schemas.microsoft.com/office/drawing/2014/main" id="{C3D795C8-1DE3-33EC-C620-CF57F166A6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245871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E8759-B67F-EA9D-E98C-7962CB91228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4FCEFF0-2F62-1D14-F93C-36DA241C14C8}"/>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 name="テキスト ボックス 3">
            <a:extLst>
              <a:ext uri="{FF2B5EF4-FFF2-40B4-BE49-F238E27FC236}">
                <a16:creationId xmlns:a16="http://schemas.microsoft.com/office/drawing/2014/main" id="{78F265F6-AD73-DA3C-CC38-0F123D2149A1}"/>
              </a:ext>
            </a:extLst>
          </p:cNvPr>
          <p:cNvSpPr txBox="1"/>
          <p:nvPr/>
        </p:nvSpPr>
        <p:spPr>
          <a:xfrm>
            <a:off x="299828" y="2183858"/>
            <a:ext cx="8518615" cy="892552"/>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コンテストドキュメンタリー動画</a:t>
            </a:r>
            <a:r>
              <a:rPr lang="en-US" altLang="ja-JP" sz="1200" dirty="0">
                <a:latin typeface="メイリオ" panose="020B0604030504040204" pitchFamily="50" charset="-128"/>
                <a:ea typeface="メイリオ" panose="020B0604030504040204" pitchFamily="50" charset="-128"/>
                <a:cs typeface="メイリオ"/>
              </a:rPr>
              <a:t>※</a:t>
            </a:r>
            <a:r>
              <a:rPr lang="ja-JP" altLang="en-US" sz="1200" dirty="0">
                <a:latin typeface="メイリオ" panose="020B0604030504040204" pitchFamily="50" charset="-128"/>
                <a:ea typeface="メイリオ" panose="020B0604030504040204" pitchFamily="50" charset="-128"/>
                <a:cs typeface="メイリオ"/>
              </a:rPr>
              <a:t>約</a:t>
            </a:r>
            <a:r>
              <a:rPr lang="en-US" altLang="ja-JP" sz="1200" dirty="0">
                <a:latin typeface="メイリオ" panose="020B0604030504040204" pitchFamily="50" charset="-128"/>
                <a:ea typeface="メイリオ" panose="020B0604030504040204" pitchFamily="50" charset="-128"/>
                <a:cs typeface="メイリオ"/>
              </a:rPr>
              <a:t>30</a:t>
            </a:r>
            <a:r>
              <a:rPr lang="ja-JP" altLang="en-US" sz="1200" dirty="0">
                <a:latin typeface="メイリオ" panose="020B0604030504040204" pitchFamily="50" charset="-128"/>
                <a:ea typeface="メイリオ" panose="020B0604030504040204" pitchFamily="50" charset="-128"/>
                <a:cs typeface="メイリオ"/>
              </a:rPr>
              <a:t>分ほどですが、是非ご視聴ください！</a:t>
            </a:r>
            <a:endParaRPr lang="en-US" altLang="ja-JP" sz="1200" dirty="0">
              <a:latin typeface="メイリオ" panose="020B0604030504040204" pitchFamily="50" charset="-128"/>
              <a:ea typeface="メイリオ" panose="020B0604030504040204" pitchFamily="50" charset="-128"/>
              <a:cs typeface="メイリオ"/>
            </a:endParaRPr>
          </a:p>
          <a:p>
            <a:endParaRPr lang="en-US" altLang="ja-JP" sz="400" dirty="0">
              <a:latin typeface="メイリオ" panose="020B0604030504040204" pitchFamily="50" charset="-128"/>
              <a:ea typeface="メイリオ" panose="020B0604030504040204" pitchFamily="50" charset="-128"/>
            </a:endParaRPr>
          </a:p>
          <a:p>
            <a:r>
              <a:rPr lang="en-US" altLang="ja-JP" sz="1600" b="1" i="0" dirty="0">
                <a:solidFill>
                  <a:srgbClr val="0F0F0F"/>
                </a:solidFill>
                <a:effectLst/>
                <a:latin typeface="メイリオ" panose="020B0604030504040204" pitchFamily="50" charset="-128"/>
                <a:ea typeface="メイリオ" panose="020B0604030504040204" pitchFamily="50" charset="-128"/>
              </a:rPr>
              <a:t>【</a:t>
            </a:r>
            <a:r>
              <a:rPr lang="ja-JP" altLang="en-US" sz="1600" b="1" i="0" dirty="0">
                <a:solidFill>
                  <a:srgbClr val="0F0F0F"/>
                </a:solidFill>
                <a:effectLst/>
                <a:latin typeface="メイリオ" panose="020B0604030504040204" pitchFamily="50" charset="-128"/>
                <a:ea typeface="メイリオ" panose="020B0604030504040204" pitchFamily="50" charset="-128"/>
              </a:rPr>
              <a:t>完全密着</a:t>
            </a:r>
            <a:r>
              <a:rPr lang="en-US" altLang="ja-JP" sz="1600" b="1" i="0" dirty="0">
                <a:solidFill>
                  <a:srgbClr val="0F0F0F"/>
                </a:solidFill>
                <a:effectLst/>
                <a:latin typeface="メイリオ" panose="020B0604030504040204" pitchFamily="50" charset="-128"/>
                <a:ea typeface="メイリオ" panose="020B0604030504040204" pitchFamily="50" charset="-128"/>
              </a:rPr>
              <a:t>】</a:t>
            </a:r>
            <a:r>
              <a:rPr lang="ja-JP" altLang="en-US" sz="1600" b="1" i="0" dirty="0">
                <a:solidFill>
                  <a:srgbClr val="0F0F0F"/>
                </a:solidFill>
                <a:effectLst/>
                <a:latin typeface="メイリオ" panose="020B0604030504040204" pitchFamily="50" charset="-128"/>
                <a:ea typeface="メイリオ" panose="020B0604030504040204" pitchFamily="50" charset="-128"/>
              </a:rPr>
              <a:t>第</a:t>
            </a:r>
            <a:r>
              <a:rPr lang="en-US" altLang="ja-JP" sz="1600" b="1" i="0" dirty="0">
                <a:solidFill>
                  <a:srgbClr val="0F0F0F"/>
                </a:solidFill>
                <a:effectLst/>
                <a:latin typeface="メイリオ" panose="020B0604030504040204" pitchFamily="50" charset="-128"/>
                <a:ea typeface="メイリオ" panose="020B0604030504040204" pitchFamily="50" charset="-128"/>
              </a:rPr>
              <a:t>37</a:t>
            </a:r>
            <a:r>
              <a:rPr lang="ja-JP" altLang="en-US" sz="1600" b="1" i="0" dirty="0">
                <a:solidFill>
                  <a:srgbClr val="0F0F0F"/>
                </a:solidFill>
                <a:effectLst/>
                <a:latin typeface="メイリオ" panose="020B0604030504040204" pitchFamily="50" charset="-128"/>
                <a:ea typeface="メイリオ" panose="020B0604030504040204" pitchFamily="50" charset="-128"/>
              </a:rPr>
              <a:t>回ジュノン・スーパーボーイ・コンテスト </a:t>
            </a:r>
            <a:r>
              <a:rPr lang="en-US" altLang="ja-JP" sz="1600" b="1" i="0" dirty="0">
                <a:solidFill>
                  <a:srgbClr val="0F0F0F"/>
                </a:solidFill>
                <a:effectLst/>
                <a:latin typeface="メイリオ" panose="020B0604030504040204" pitchFamily="50" charset="-128"/>
                <a:ea typeface="メイリオ" panose="020B0604030504040204" pitchFamily="50" charset="-128"/>
              </a:rPr>
              <a:t>SPECIAL DOCUMENTARY</a:t>
            </a:r>
          </a:p>
          <a:p>
            <a:r>
              <a:rPr lang="en-US" altLang="ja-JP" sz="1400" dirty="0">
                <a:solidFill>
                  <a:schemeClr val="accent1"/>
                </a:solidFill>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https://youtu.be/_oIbCw1fadE?si=xs6HI-ZSutZOKy-y </a:t>
            </a:r>
          </a:p>
        </p:txBody>
      </p:sp>
      <p:sp>
        <p:nvSpPr>
          <p:cNvPr id="7" name="テキスト ボックス 6">
            <a:extLst>
              <a:ext uri="{FF2B5EF4-FFF2-40B4-BE49-F238E27FC236}">
                <a16:creationId xmlns:a16="http://schemas.microsoft.com/office/drawing/2014/main" id="{251DE73A-4D1A-8164-9CEA-047E399134B3}"/>
              </a:ext>
            </a:extLst>
          </p:cNvPr>
          <p:cNvSpPr txBox="1"/>
          <p:nvPr/>
        </p:nvSpPr>
        <p:spPr>
          <a:xfrm>
            <a:off x="10391" y="604116"/>
            <a:ext cx="12101637"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レポート</a:t>
            </a:r>
          </a:p>
        </p:txBody>
      </p:sp>
      <p:cxnSp>
        <p:nvCxnSpPr>
          <p:cNvPr id="10" name="直線コネクタ 9">
            <a:extLst>
              <a:ext uri="{FF2B5EF4-FFF2-40B4-BE49-F238E27FC236}">
                <a16:creationId xmlns:a16="http://schemas.microsoft.com/office/drawing/2014/main" id="{5BD68050-8474-F448-B1F3-7E73C212D1DB}"/>
              </a:ext>
            </a:extLst>
          </p:cNvPr>
          <p:cNvCxnSpPr/>
          <p:nvPr/>
        </p:nvCxnSpPr>
        <p:spPr>
          <a:xfrm>
            <a:off x="0" y="906382"/>
            <a:ext cx="12192000" cy="15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E7260009-F449-9208-F2BC-69F5D1BD3523}"/>
              </a:ext>
            </a:extLst>
          </p:cNvPr>
          <p:cNvGrpSpPr>
            <a:grpSpLocks noChangeAspect="1"/>
          </p:cNvGrpSpPr>
          <p:nvPr/>
        </p:nvGrpSpPr>
        <p:grpSpPr>
          <a:xfrm>
            <a:off x="548359" y="3164767"/>
            <a:ext cx="7931600" cy="3051206"/>
            <a:chOff x="737729" y="2490437"/>
            <a:chExt cx="10409134" cy="4004288"/>
          </a:xfrm>
        </p:grpSpPr>
        <p:pic>
          <p:nvPicPr>
            <p:cNvPr id="13" name="図 12">
              <a:extLst>
                <a:ext uri="{FF2B5EF4-FFF2-40B4-BE49-F238E27FC236}">
                  <a16:creationId xmlns:a16="http://schemas.microsoft.com/office/drawing/2014/main" id="{A1BB03D3-FC05-3CC7-816A-8D91D3EEEBEE}"/>
                </a:ext>
              </a:extLst>
            </p:cNvPr>
            <p:cNvPicPr>
              <a:picLocks noChangeAspect="1"/>
            </p:cNvPicPr>
            <p:nvPr/>
          </p:nvPicPr>
          <p:blipFill>
            <a:blip r:embed="rId4"/>
            <a:stretch>
              <a:fillRect/>
            </a:stretch>
          </p:blipFill>
          <p:spPr>
            <a:xfrm>
              <a:off x="4193466" y="2493648"/>
              <a:ext cx="3346828" cy="1870701"/>
            </a:xfrm>
            <a:prstGeom prst="rect">
              <a:avLst/>
            </a:prstGeom>
          </p:spPr>
        </p:pic>
        <p:pic>
          <p:nvPicPr>
            <p:cNvPr id="6" name="図 5">
              <a:extLst>
                <a:ext uri="{FF2B5EF4-FFF2-40B4-BE49-F238E27FC236}">
                  <a16:creationId xmlns:a16="http://schemas.microsoft.com/office/drawing/2014/main" id="{20E4CC5F-4AA7-EF1B-3979-98EF0FDDAB5C}"/>
                </a:ext>
              </a:extLst>
            </p:cNvPr>
            <p:cNvPicPr>
              <a:picLocks noChangeAspect="1"/>
            </p:cNvPicPr>
            <p:nvPr/>
          </p:nvPicPr>
          <p:blipFill>
            <a:blip r:embed="rId5"/>
            <a:stretch>
              <a:fillRect/>
            </a:stretch>
          </p:blipFill>
          <p:spPr>
            <a:xfrm>
              <a:off x="737729" y="2493649"/>
              <a:ext cx="3294590" cy="1870701"/>
            </a:xfrm>
            <a:prstGeom prst="rect">
              <a:avLst/>
            </a:prstGeom>
          </p:spPr>
        </p:pic>
        <p:pic>
          <p:nvPicPr>
            <p:cNvPr id="8" name="図 7">
              <a:extLst>
                <a:ext uri="{FF2B5EF4-FFF2-40B4-BE49-F238E27FC236}">
                  <a16:creationId xmlns:a16="http://schemas.microsoft.com/office/drawing/2014/main" id="{D4702635-8BDF-6E6C-4F13-A3D6CB4364C2}"/>
                </a:ext>
              </a:extLst>
            </p:cNvPr>
            <p:cNvPicPr>
              <a:picLocks noChangeAspect="1"/>
            </p:cNvPicPr>
            <p:nvPr/>
          </p:nvPicPr>
          <p:blipFill>
            <a:blip r:embed="rId6"/>
            <a:stretch>
              <a:fillRect/>
            </a:stretch>
          </p:blipFill>
          <p:spPr>
            <a:xfrm>
              <a:off x="7701441" y="2490437"/>
              <a:ext cx="3445422" cy="1915521"/>
            </a:xfrm>
            <a:prstGeom prst="rect">
              <a:avLst/>
            </a:prstGeom>
          </p:spPr>
        </p:pic>
        <p:pic>
          <p:nvPicPr>
            <p:cNvPr id="14" name="図 13">
              <a:extLst>
                <a:ext uri="{FF2B5EF4-FFF2-40B4-BE49-F238E27FC236}">
                  <a16:creationId xmlns:a16="http://schemas.microsoft.com/office/drawing/2014/main" id="{878BE67E-3564-70FE-31D5-FC70CA45AE8C}"/>
                </a:ext>
              </a:extLst>
            </p:cNvPr>
            <p:cNvPicPr>
              <a:picLocks noChangeAspect="1"/>
            </p:cNvPicPr>
            <p:nvPr/>
          </p:nvPicPr>
          <p:blipFill>
            <a:blip r:embed="rId7"/>
            <a:stretch>
              <a:fillRect/>
            </a:stretch>
          </p:blipFill>
          <p:spPr>
            <a:xfrm>
              <a:off x="737730" y="4596778"/>
              <a:ext cx="3294590" cy="1832113"/>
            </a:xfrm>
            <a:prstGeom prst="rect">
              <a:avLst/>
            </a:prstGeom>
          </p:spPr>
        </p:pic>
        <p:pic>
          <p:nvPicPr>
            <p:cNvPr id="16" name="図 15">
              <a:extLst>
                <a:ext uri="{FF2B5EF4-FFF2-40B4-BE49-F238E27FC236}">
                  <a16:creationId xmlns:a16="http://schemas.microsoft.com/office/drawing/2014/main" id="{6D6BCFAA-AA8A-F818-3C80-690F7D6ED8BC}"/>
                </a:ext>
              </a:extLst>
            </p:cNvPr>
            <p:cNvPicPr>
              <a:picLocks noChangeAspect="1"/>
            </p:cNvPicPr>
            <p:nvPr/>
          </p:nvPicPr>
          <p:blipFill>
            <a:blip r:embed="rId8"/>
            <a:stretch>
              <a:fillRect/>
            </a:stretch>
          </p:blipFill>
          <p:spPr>
            <a:xfrm>
              <a:off x="4193466" y="4596778"/>
              <a:ext cx="3346828" cy="1853439"/>
            </a:xfrm>
            <a:prstGeom prst="rect">
              <a:avLst/>
            </a:prstGeom>
          </p:spPr>
        </p:pic>
        <p:pic>
          <p:nvPicPr>
            <p:cNvPr id="18" name="図 17">
              <a:extLst>
                <a:ext uri="{FF2B5EF4-FFF2-40B4-BE49-F238E27FC236}">
                  <a16:creationId xmlns:a16="http://schemas.microsoft.com/office/drawing/2014/main" id="{8A25E107-0C6F-4044-0565-D3AADE37AD1C}"/>
                </a:ext>
              </a:extLst>
            </p:cNvPr>
            <p:cNvPicPr>
              <a:picLocks noChangeAspect="1"/>
            </p:cNvPicPr>
            <p:nvPr/>
          </p:nvPicPr>
          <p:blipFill>
            <a:blip r:embed="rId9"/>
            <a:stretch>
              <a:fillRect/>
            </a:stretch>
          </p:blipFill>
          <p:spPr>
            <a:xfrm>
              <a:off x="7701440" y="4581068"/>
              <a:ext cx="3445422" cy="1913657"/>
            </a:xfrm>
            <a:prstGeom prst="rect">
              <a:avLst/>
            </a:prstGeom>
          </p:spPr>
        </p:pic>
      </p:grpSp>
      <p:sp>
        <p:nvSpPr>
          <p:cNvPr id="9" name="テキスト ボックス 8">
            <a:extLst>
              <a:ext uri="{FF2B5EF4-FFF2-40B4-BE49-F238E27FC236}">
                <a16:creationId xmlns:a16="http://schemas.microsoft.com/office/drawing/2014/main" id="{5A5DE5BC-11F1-D88F-1257-DC9785E1F204}"/>
              </a:ext>
            </a:extLst>
          </p:cNvPr>
          <p:cNvSpPr txBox="1"/>
          <p:nvPr/>
        </p:nvSpPr>
        <p:spPr>
          <a:xfrm>
            <a:off x="352198" y="1097199"/>
            <a:ext cx="9287913" cy="830997"/>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cs typeface="メイリオ"/>
              </a:rPr>
              <a:t>JUNON TV</a:t>
            </a:r>
            <a:r>
              <a:rPr lang="ja-JP" altLang="en-US" sz="1600" b="1" dirty="0">
                <a:latin typeface="メイリオ" panose="020B0604030504040204" pitchFamily="50" charset="-128"/>
                <a:ea typeface="メイリオ" panose="020B0604030504040204" pitchFamily="50" charset="-128"/>
                <a:cs typeface="メイリオ"/>
              </a:rPr>
              <a:t>開催レポート</a:t>
            </a:r>
            <a:endParaRPr lang="en-US" altLang="ja-JP" sz="1600" b="1" dirty="0">
              <a:latin typeface="メイリオ" panose="020B0604030504040204" pitchFamily="50" charset="-128"/>
              <a:ea typeface="メイリオ" panose="020B0604030504040204" pitchFamily="50" charset="-128"/>
              <a:cs typeface="メイリオ"/>
            </a:endParaRPr>
          </a:p>
          <a:p>
            <a:endParaRPr lang="en-US" altLang="ja-JP" sz="400" b="1" dirty="0">
              <a:latin typeface="メイリオ" panose="020B0604030504040204" pitchFamily="50" charset="-128"/>
              <a:ea typeface="メイリオ" panose="020B0604030504040204" pitchFamily="50" charset="-128"/>
              <a:cs typeface="メイリオ"/>
            </a:endParaRPr>
          </a:p>
          <a:p>
            <a:r>
              <a:rPr lang="en-US" altLang="ja-JP" sz="1400" b="1" dirty="0">
                <a:latin typeface="メイリオ" panose="020B0604030504040204" pitchFamily="50" charset="-128"/>
                <a:ea typeface="メイリオ" panose="020B0604030504040204" pitchFamily="50" charset="-128"/>
                <a:cs typeface="メイリオ"/>
              </a:rPr>
              <a:t>【</a:t>
            </a:r>
            <a:r>
              <a:rPr lang="ja-JP" altLang="en-US" sz="1400" b="1" dirty="0">
                <a:latin typeface="メイリオ" panose="020B0604030504040204" pitchFamily="50" charset="-128"/>
                <a:ea typeface="メイリオ" panose="020B0604030504040204" pitchFamily="50" charset="-128"/>
                <a:cs typeface="メイリオ"/>
              </a:rPr>
              <a:t>必見</a:t>
            </a:r>
            <a:r>
              <a:rPr lang="en-US" altLang="ja-JP" sz="1400" b="1" dirty="0">
                <a:latin typeface="メイリオ" panose="020B0604030504040204" pitchFamily="50" charset="-128"/>
                <a:ea typeface="メイリオ" panose="020B0604030504040204" pitchFamily="50" charset="-128"/>
                <a:cs typeface="メイリオ"/>
              </a:rPr>
              <a:t>】</a:t>
            </a:r>
            <a:r>
              <a:rPr lang="ja-JP" altLang="en-US" sz="1400" b="1" dirty="0">
                <a:latin typeface="メイリオ" panose="020B0604030504040204" pitchFamily="50" charset="-128"/>
                <a:ea typeface="メイリオ" panose="020B0604030504040204" pitchFamily="50" charset="-128"/>
                <a:cs typeface="メイリオ"/>
              </a:rPr>
              <a:t>第</a:t>
            </a:r>
            <a:r>
              <a:rPr lang="en-US" altLang="ja-JP" sz="1400" b="1" dirty="0">
                <a:latin typeface="メイリオ" panose="020B0604030504040204" pitchFamily="50" charset="-128"/>
                <a:ea typeface="メイリオ" panose="020B0604030504040204" pitchFamily="50" charset="-128"/>
                <a:cs typeface="メイリオ"/>
              </a:rPr>
              <a:t>37</a:t>
            </a:r>
            <a:r>
              <a:rPr lang="ja-JP" altLang="en-US" sz="1400" b="1" dirty="0">
                <a:latin typeface="メイリオ" panose="020B0604030504040204" pitchFamily="50" charset="-128"/>
                <a:ea typeface="メイリオ" panose="020B0604030504040204" pitchFamily="50" charset="-128"/>
                <a:cs typeface="メイリオ"/>
              </a:rPr>
              <a:t>回ジュノン・スーパーボーイ・コンテストが終了！　最終選考会を隅々まで振り返ります♡</a:t>
            </a:r>
            <a:endParaRPr lang="en-US" altLang="ja-JP" sz="1400" b="1" dirty="0">
              <a:latin typeface="メイリオ" panose="020B0604030504040204" pitchFamily="50" charset="-128"/>
              <a:ea typeface="メイリオ" panose="020B0604030504040204" pitchFamily="50" charset="-128"/>
              <a:cs typeface="メイリオ"/>
            </a:endParaRPr>
          </a:p>
          <a:p>
            <a:r>
              <a:rPr lang="ja-JP" altLang="en-US" sz="1400" dirty="0">
                <a:solidFill>
                  <a:srgbClr val="0563C1"/>
                </a:solidFill>
                <a:latin typeface="メイリオ" panose="020B0604030504040204" pitchFamily="50" charset="-128"/>
                <a:ea typeface="メイリオ" panose="020B0604030504040204" pitchFamily="50" charset="-128"/>
                <a:hlinkClick r:id="rId10">
                  <a:extLst>
                    <a:ext uri="{A12FA001-AC4F-418D-AE19-62706E023703}">
                      <ahyp:hlinkClr xmlns:ahyp="http://schemas.microsoft.com/office/drawing/2018/hyperlinkcolor" val="tx"/>
                    </a:ext>
                  </a:extLst>
                </a:hlinkClick>
              </a:rPr>
              <a:t>https://www.junon-tv.jp/articles/3355</a:t>
            </a:r>
            <a:endParaRPr lang="en-US" altLang="ja-JP" sz="1400" dirty="0">
              <a:latin typeface="メイリオ" panose="020B0604030504040204" pitchFamily="50" charset="-128"/>
              <a:ea typeface="メイリオ" panose="020B0604030504040204" pitchFamily="50" charset="-128"/>
            </a:endParaRPr>
          </a:p>
        </p:txBody>
      </p:sp>
      <p:sp>
        <p:nvSpPr>
          <p:cNvPr id="5" name="Google Shape;96;p2">
            <a:extLst>
              <a:ext uri="{FF2B5EF4-FFF2-40B4-BE49-F238E27FC236}">
                <a16:creationId xmlns:a16="http://schemas.microsoft.com/office/drawing/2014/main" id="{F15366E1-BEC1-5A4B-20DB-779276933C87}"/>
              </a:ext>
            </a:extLst>
          </p:cNvPr>
          <p:cNvSpPr txBox="1"/>
          <p:nvPr/>
        </p:nvSpPr>
        <p:spPr>
          <a:xfrm>
            <a:off x="0" y="86558"/>
            <a:ext cx="10586718" cy="400069"/>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開催実績（</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37</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15" name="スライド番号プレースホルダー 14">
            <a:extLst>
              <a:ext uri="{FF2B5EF4-FFF2-40B4-BE49-F238E27FC236}">
                <a16:creationId xmlns:a16="http://schemas.microsoft.com/office/drawing/2014/main" id="{AE94AD77-7870-C239-161C-B0C46ADE6CE0}"/>
              </a:ext>
            </a:extLst>
          </p:cNvPr>
          <p:cNvSpPr>
            <a:spLocks noGrp="1"/>
          </p:cNvSpPr>
          <p:nvPr>
            <p:ph type="sldNum" sz="quarter" idx="12"/>
          </p:nvPr>
        </p:nvSpPr>
        <p:spPr/>
        <p:txBody>
          <a:bodyPr/>
          <a:lstStyle/>
          <a:p>
            <a:fld id="{4C22509A-C899-46C9-9CE8-8B052445AE72}" type="slidenum">
              <a:rPr kumimoji="1" lang="ja-JP" altLang="en-US" smtClean="0"/>
              <a:t>8</a:t>
            </a:fld>
            <a:endParaRPr kumimoji="1" lang="ja-JP" altLang="en-US"/>
          </a:p>
        </p:txBody>
      </p:sp>
      <p:pic>
        <p:nvPicPr>
          <p:cNvPr id="3" name="図 2">
            <a:extLst>
              <a:ext uri="{FF2B5EF4-FFF2-40B4-BE49-F238E27FC236}">
                <a16:creationId xmlns:a16="http://schemas.microsoft.com/office/drawing/2014/main" id="{971756C5-12C1-FAAB-A6E7-AE75FA152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4267866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6B5BA-A4A8-B1C1-25C7-4A506BF7541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49705E5-A7A3-FD45-1233-AE5EDFC60B40}"/>
              </a:ext>
            </a:extLst>
          </p:cNvPr>
          <p:cNvSpPr/>
          <p:nvPr/>
        </p:nvSpPr>
        <p:spPr>
          <a:xfrm>
            <a:off x="0" y="-14664"/>
            <a:ext cx="12192000" cy="537884"/>
          </a:xfrm>
          <a:prstGeom prst="rect">
            <a:avLst/>
          </a:prstGeom>
          <a:solidFill>
            <a:srgbClr val="FF0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Google Shape;96;p2">
            <a:extLst>
              <a:ext uri="{FF2B5EF4-FFF2-40B4-BE49-F238E27FC236}">
                <a16:creationId xmlns:a16="http://schemas.microsoft.com/office/drawing/2014/main" id="{17BE2C69-31E8-CFFC-4DDD-BF9D6F765B42}"/>
              </a:ext>
            </a:extLst>
          </p:cNvPr>
          <p:cNvSpPr txBox="1"/>
          <p:nvPr/>
        </p:nvSpPr>
        <p:spPr>
          <a:xfrm>
            <a:off x="0" y="92080"/>
            <a:ext cx="10586718"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開催実績（</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第</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37</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回</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2024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年</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11</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月</a:t>
            </a:r>
            <a:r>
              <a:rPr lang="en-US" altLang="ja-JP"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24</a:t>
            </a:r>
            <a:r>
              <a:rPr lang="ja-JP" altLang="en-US" sz="2000" b="1" dirty="0">
                <a:solidFill>
                  <a:schemeClr val="dk1"/>
                </a:solidFill>
                <a:latin typeface="メイリオ" panose="020B0604030504040204" pitchFamily="50" charset="-128"/>
                <a:ea typeface="メイリオ" panose="020B0604030504040204" pitchFamily="50" charset="-128"/>
                <a:cs typeface="Rounded Mplus 1c Black" panose="020B0902020203020207" pitchFamily="50" charset="-128"/>
                <a:sym typeface="Arial"/>
              </a:rPr>
              <a:t>日）</a:t>
            </a:r>
            <a:endParaRPr sz="1100" b="1" i="0" u="none" strike="noStrike" cap="none" dirty="0">
              <a:solidFill>
                <a:srgbClr val="000000"/>
              </a:solidFill>
              <a:latin typeface="メイリオ" panose="020B0604030504040204" pitchFamily="50" charset="-128"/>
              <a:ea typeface="メイリオ" panose="020B0604030504040204" pitchFamily="50" charset="-128"/>
              <a:cs typeface="Rounded Mplus 1c Black" panose="020B0902020203020207" pitchFamily="50" charset="-128"/>
              <a:sym typeface="Arial"/>
            </a:endParaRPr>
          </a:p>
        </p:txBody>
      </p:sp>
      <p:sp>
        <p:nvSpPr>
          <p:cNvPr id="7" name="テキスト ボックス 6">
            <a:extLst>
              <a:ext uri="{FF2B5EF4-FFF2-40B4-BE49-F238E27FC236}">
                <a16:creationId xmlns:a16="http://schemas.microsoft.com/office/drawing/2014/main" id="{09CBAF10-92D6-C7F8-7DB8-3F250EA3E492}"/>
              </a:ext>
            </a:extLst>
          </p:cNvPr>
          <p:cNvSpPr txBox="1"/>
          <p:nvPr/>
        </p:nvSpPr>
        <p:spPr>
          <a:xfrm>
            <a:off x="10391" y="604116"/>
            <a:ext cx="12101637"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a:rPr>
              <a:t>メディア露出</a:t>
            </a:r>
          </a:p>
        </p:txBody>
      </p:sp>
      <p:cxnSp>
        <p:nvCxnSpPr>
          <p:cNvPr id="10" name="直線コネクタ 9">
            <a:extLst>
              <a:ext uri="{FF2B5EF4-FFF2-40B4-BE49-F238E27FC236}">
                <a16:creationId xmlns:a16="http://schemas.microsoft.com/office/drawing/2014/main" id="{56A131AE-EAA7-381C-4687-A9E20BBA795F}"/>
              </a:ext>
            </a:extLst>
          </p:cNvPr>
          <p:cNvCxnSpPr/>
          <p:nvPr/>
        </p:nvCxnSpPr>
        <p:spPr>
          <a:xfrm>
            <a:off x="0" y="906382"/>
            <a:ext cx="12192000" cy="15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053563F-C0D1-B109-9AE8-F43AEB1E80EB}"/>
              </a:ext>
            </a:extLst>
          </p:cNvPr>
          <p:cNvSpPr txBox="1"/>
          <p:nvPr/>
        </p:nvSpPr>
        <p:spPr>
          <a:xfrm>
            <a:off x="117395" y="1054344"/>
            <a:ext cx="3413745" cy="923330"/>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TV	</a:t>
            </a:r>
            <a:r>
              <a:rPr lang="ja-JP" altLang="en-US" b="1" dirty="0">
                <a:latin typeface="メイリオ" panose="020B0604030504040204" pitchFamily="50" charset="-128"/>
                <a:ea typeface="メイリオ" panose="020B0604030504040204" pitchFamily="50" charset="-128"/>
              </a:rPr>
              <a:t>　 ：  </a:t>
            </a:r>
            <a:r>
              <a:rPr lang="en-US" altLang="ja-JP" b="1" dirty="0">
                <a:latin typeface="メイリオ" panose="020B0604030504040204" pitchFamily="50" charset="-128"/>
                <a:ea typeface="メイリオ" panose="020B0604030504040204" pitchFamily="50" charset="-128"/>
              </a:rPr>
              <a:t>8</a:t>
            </a:r>
            <a:r>
              <a:rPr lang="ja-JP" altLang="en-US" b="1" dirty="0">
                <a:latin typeface="メイリオ" panose="020B0604030504040204" pitchFamily="50" charset="-128"/>
                <a:ea typeface="メイリオ" panose="020B0604030504040204" pitchFamily="50" charset="-128"/>
              </a:rPr>
              <a:t>番組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新聞・雑誌 ：  </a:t>
            </a:r>
            <a:r>
              <a:rPr lang="en-US" altLang="ja-JP" b="1" dirty="0">
                <a:latin typeface="メイリオ" panose="020B0604030504040204" pitchFamily="50" charset="-128"/>
                <a:ea typeface="メイリオ" panose="020B0604030504040204" pitchFamily="50" charset="-128"/>
              </a:rPr>
              <a:t>33</a:t>
            </a:r>
            <a:r>
              <a:rPr lang="ja-JP" altLang="en-US" b="1" dirty="0">
                <a:latin typeface="メイリオ" panose="020B0604030504040204" pitchFamily="50" charset="-128"/>
                <a:ea typeface="メイリオ" panose="020B0604030504040204" pitchFamily="50" charset="-128"/>
              </a:rPr>
              <a:t>媒体	</a:t>
            </a:r>
            <a:r>
              <a:rPr lang="en-US" altLang="ja-JP" b="1" dirty="0">
                <a:latin typeface="メイリオ" panose="020B0604030504040204" pitchFamily="50" charset="-128"/>
                <a:ea typeface="メイリオ" panose="020B0604030504040204" pitchFamily="50" charset="-128"/>
              </a:rPr>
              <a:t> </a:t>
            </a:r>
          </a:p>
          <a:p>
            <a:r>
              <a:rPr lang="en-US" altLang="ja-JP" b="1" dirty="0">
                <a:latin typeface="メイリオ" panose="020B0604030504040204" pitchFamily="50" charset="-128"/>
                <a:ea typeface="メイリオ" panose="020B0604030504040204" pitchFamily="50" charset="-128"/>
              </a:rPr>
              <a:t>WEB </a:t>
            </a:r>
            <a:r>
              <a:rPr lang="ja-JP" altLang="en-US" b="1" dirty="0">
                <a:latin typeface="メイリオ" panose="020B0604030504040204" pitchFamily="50" charset="-128"/>
                <a:ea typeface="メイリオ" panose="020B0604030504040204" pitchFamily="50" charset="-128"/>
              </a:rPr>
              <a:t>　　  ：  </a:t>
            </a:r>
            <a:r>
              <a:rPr lang="en-US" altLang="ja-JP" b="1" dirty="0">
                <a:latin typeface="メイリオ" panose="020B0604030504040204" pitchFamily="50" charset="-128"/>
                <a:ea typeface="メイリオ" panose="020B0604030504040204" pitchFamily="50" charset="-128"/>
              </a:rPr>
              <a:t>739</a:t>
            </a:r>
            <a:r>
              <a:rPr lang="ja-JP" altLang="en-US" b="1" dirty="0">
                <a:latin typeface="メイリオ" panose="020B0604030504040204" pitchFamily="50" charset="-128"/>
                <a:ea typeface="メイリオ" panose="020B0604030504040204" pitchFamily="50" charset="-128"/>
              </a:rPr>
              <a:t>媒体	</a:t>
            </a:r>
            <a:endParaRPr lang="en-US" altLang="ja-JP" b="1" dirty="0">
              <a:latin typeface="メイリオ" panose="020B0604030504040204" pitchFamily="50" charset="-128"/>
              <a:ea typeface="メイリオ" panose="020B0604030504040204" pitchFamily="50" charset="-128"/>
            </a:endParaRPr>
          </a:p>
        </p:txBody>
      </p:sp>
      <p:pic>
        <p:nvPicPr>
          <p:cNvPr id="25" name="object 15">
            <a:extLst>
              <a:ext uri="{FF2B5EF4-FFF2-40B4-BE49-F238E27FC236}">
                <a16:creationId xmlns:a16="http://schemas.microsoft.com/office/drawing/2014/main" id="{0A22CA41-1563-881A-1FC9-A4F835BB49E7}"/>
              </a:ext>
            </a:extLst>
          </p:cNvPr>
          <p:cNvPicPr>
            <a:picLocks noChangeAspect="1"/>
          </p:cNvPicPr>
          <p:nvPr/>
        </p:nvPicPr>
        <p:blipFill>
          <a:blip r:embed="rId3" cstate="print"/>
          <a:stretch>
            <a:fillRect/>
          </a:stretch>
        </p:blipFill>
        <p:spPr>
          <a:xfrm>
            <a:off x="231133" y="2120629"/>
            <a:ext cx="3250370" cy="1828354"/>
          </a:xfrm>
          <a:prstGeom prst="rect">
            <a:avLst/>
          </a:prstGeom>
        </p:spPr>
      </p:pic>
      <p:sp>
        <p:nvSpPr>
          <p:cNvPr id="29" name="テキスト ボックス 28">
            <a:extLst>
              <a:ext uri="{FF2B5EF4-FFF2-40B4-BE49-F238E27FC236}">
                <a16:creationId xmlns:a16="http://schemas.microsoft.com/office/drawing/2014/main" id="{6B68321B-E5AB-F148-DCE7-07D888597CD3}"/>
              </a:ext>
            </a:extLst>
          </p:cNvPr>
          <p:cNvSpPr txBox="1">
            <a:spLocks noChangeAspect="1"/>
          </p:cNvSpPr>
          <p:nvPr/>
        </p:nvSpPr>
        <p:spPr>
          <a:xfrm>
            <a:off x="231133" y="3987776"/>
            <a:ext cx="3218319" cy="276999"/>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フジテレビ </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めざましテレビ</a:t>
            </a:r>
          </a:p>
        </p:txBody>
      </p:sp>
      <p:sp>
        <p:nvSpPr>
          <p:cNvPr id="30" name="テキスト ボックス 29">
            <a:extLst>
              <a:ext uri="{FF2B5EF4-FFF2-40B4-BE49-F238E27FC236}">
                <a16:creationId xmlns:a16="http://schemas.microsoft.com/office/drawing/2014/main" id="{5806F421-CC51-469C-3C9E-FB093E8FC40E}"/>
              </a:ext>
            </a:extLst>
          </p:cNvPr>
          <p:cNvSpPr txBox="1">
            <a:spLocks noChangeAspect="1"/>
          </p:cNvSpPr>
          <p:nvPr/>
        </p:nvSpPr>
        <p:spPr>
          <a:xfrm>
            <a:off x="3887025" y="3992523"/>
            <a:ext cx="3294501" cy="276999"/>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テレビ朝日 </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グッド！モーニング</a:t>
            </a:r>
          </a:p>
        </p:txBody>
      </p:sp>
      <p:pic>
        <p:nvPicPr>
          <p:cNvPr id="31" name="object 3">
            <a:extLst>
              <a:ext uri="{FF2B5EF4-FFF2-40B4-BE49-F238E27FC236}">
                <a16:creationId xmlns:a16="http://schemas.microsoft.com/office/drawing/2014/main" id="{D993124C-B4A7-A1DB-825E-F1BBEAD6FF1C}"/>
              </a:ext>
            </a:extLst>
          </p:cNvPr>
          <p:cNvPicPr>
            <a:picLocks noChangeAspect="1"/>
          </p:cNvPicPr>
          <p:nvPr/>
        </p:nvPicPr>
        <p:blipFill>
          <a:blip r:embed="rId4" cstate="print"/>
          <a:stretch>
            <a:fillRect/>
          </a:stretch>
        </p:blipFill>
        <p:spPr>
          <a:xfrm>
            <a:off x="3931156" y="2131560"/>
            <a:ext cx="3250370" cy="1828354"/>
          </a:xfrm>
          <a:prstGeom prst="rect">
            <a:avLst/>
          </a:prstGeom>
        </p:spPr>
      </p:pic>
      <p:pic>
        <p:nvPicPr>
          <p:cNvPr id="32" name="object 6">
            <a:extLst>
              <a:ext uri="{FF2B5EF4-FFF2-40B4-BE49-F238E27FC236}">
                <a16:creationId xmlns:a16="http://schemas.microsoft.com/office/drawing/2014/main" id="{103C2C79-2531-F830-BD0F-9A537B56B9DC}"/>
              </a:ext>
            </a:extLst>
          </p:cNvPr>
          <p:cNvPicPr>
            <a:picLocks noChangeAspect="1"/>
          </p:cNvPicPr>
          <p:nvPr/>
        </p:nvPicPr>
        <p:blipFill>
          <a:blip r:embed="rId5" cstate="print"/>
          <a:stretch>
            <a:fillRect/>
          </a:stretch>
        </p:blipFill>
        <p:spPr>
          <a:xfrm>
            <a:off x="7570030" y="2129605"/>
            <a:ext cx="3250370" cy="1828354"/>
          </a:xfrm>
          <a:prstGeom prst="rect">
            <a:avLst/>
          </a:prstGeom>
        </p:spPr>
      </p:pic>
      <p:sp>
        <p:nvSpPr>
          <p:cNvPr id="33" name="テキスト ボックス 32">
            <a:extLst>
              <a:ext uri="{FF2B5EF4-FFF2-40B4-BE49-F238E27FC236}">
                <a16:creationId xmlns:a16="http://schemas.microsoft.com/office/drawing/2014/main" id="{0AEBC6AD-D719-4258-0EA4-2CE562DC38C9}"/>
              </a:ext>
            </a:extLst>
          </p:cNvPr>
          <p:cNvSpPr txBox="1">
            <a:spLocks noChangeAspect="1"/>
          </p:cNvSpPr>
          <p:nvPr/>
        </p:nvSpPr>
        <p:spPr>
          <a:xfrm>
            <a:off x="7554668" y="4012719"/>
            <a:ext cx="3202956" cy="276999"/>
          </a:xfrm>
          <a:prstGeom prst="rect">
            <a:avLst/>
          </a:prstGeom>
          <a:noFill/>
        </p:spPr>
        <p:txBody>
          <a:bodyPr wrap="square">
            <a:spAutoFit/>
          </a:bodyPr>
          <a:lstStyle/>
          <a:p>
            <a:pPr algn="ctr"/>
            <a:r>
              <a:rPr lang="en-US" altLang="ja-JP" sz="1200" b="1" dirty="0">
                <a:latin typeface="メイリオ" panose="020B0604030504040204" pitchFamily="50" charset="-128"/>
                <a:ea typeface="メイリオ" panose="020B0604030504040204" pitchFamily="50" charset="-128"/>
              </a:rPr>
              <a:t>TBS</a:t>
            </a:r>
            <a:r>
              <a:rPr lang="ja-JP" altLang="en-US" sz="1200" b="1" dirty="0">
                <a:latin typeface="メイリオ" panose="020B0604030504040204" pitchFamily="50" charset="-128"/>
                <a:ea typeface="メイリオ" panose="020B0604030504040204" pitchFamily="50" charset="-128"/>
              </a:rPr>
              <a:t>テレビ </a:t>
            </a:r>
            <a:r>
              <a:rPr lang="en-US" altLang="ja-JP" sz="1200" b="1" dirty="0">
                <a:latin typeface="メイリオ" panose="020B0604030504040204" pitchFamily="50" charset="-128"/>
                <a:ea typeface="メイリオ" panose="020B0604030504040204" pitchFamily="50" charset="-128"/>
              </a:rPr>
              <a:t>:THE TIME</a:t>
            </a:r>
            <a:r>
              <a:rPr lang="ja-JP" altLang="en-US" sz="1200" b="1" dirty="0">
                <a:latin typeface="メイリオ" panose="020B0604030504040204" pitchFamily="50" charset="-128"/>
                <a:ea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endParaRPr>
          </a:p>
        </p:txBody>
      </p:sp>
      <p:pic>
        <p:nvPicPr>
          <p:cNvPr id="34" name="object 3">
            <a:extLst>
              <a:ext uri="{FF2B5EF4-FFF2-40B4-BE49-F238E27FC236}">
                <a16:creationId xmlns:a16="http://schemas.microsoft.com/office/drawing/2014/main" id="{C14A7420-9519-E3E9-8DE3-3B6DF5363C68}"/>
              </a:ext>
            </a:extLst>
          </p:cNvPr>
          <p:cNvPicPr>
            <a:picLocks noChangeAspect="1"/>
          </p:cNvPicPr>
          <p:nvPr/>
        </p:nvPicPr>
        <p:blipFill>
          <a:blip r:embed="rId6" cstate="print"/>
          <a:stretch>
            <a:fillRect/>
          </a:stretch>
        </p:blipFill>
        <p:spPr>
          <a:xfrm>
            <a:off x="199082" y="4463806"/>
            <a:ext cx="3250370" cy="1828354"/>
          </a:xfrm>
          <a:prstGeom prst="rect">
            <a:avLst/>
          </a:prstGeom>
        </p:spPr>
      </p:pic>
      <p:sp>
        <p:nvSpPr>
          <p:cNvPr id="35" name="テキスト ボックス 34">
            <a:extLst>
              <a:ext uri="{FF2B5EF4-FFF2-40B4-BE49-F238E27FC236}">
                <a16:creationId xmlns:a16="http://schemas.microsoft.com/office/drawing/2014/main" id="{717715C3-E66F-9ABD-F1B7-F085F9A0877B}"/>
              </a:ext>
            </a:extLst>
          </p:cNvPr>
          <p:cNvSpPr txBox="1">
            <a:spLocks/>
          </p:cNvSpPr>
          <p:nvPr/>
        </p:nvSpPr>
        <p:spPr>
          <a:xfrm>
            <a:off x="177925" y="6352691"/>
            <a:ext cx="3250371" cy="276999"/>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日本テレビ </a:t>
            </a:r>
            <a:r>
              <a:rPr lang="en-US" altLang="ja-JP" sz="1200" b="1" dirty="0">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DayDay</a:t>
            </a:r>
            <a:r>
              <a:rPr lang="en-US" altLang="ja-JP" sz="1200" b="1" dirty="0">
                <a:latin typeface="メイリオ" panose="020B0604030504040204" pitchFamily="50" charset="-128"/>
                <a:ea typeface="メイリオ" panose="020B0604030504040204" pitchFamily="50" charset="-128"/>
              </a:rPr>
              <a:t>.</a:t>
            </a:r>
            <a:endParaRPr lang="ja-JP" altLang="en-US" sz="1200" b="1"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134AC82C-739A-39E7-050B-FDD975556E33}"/>
              </a:ext>
            </a:extLst>
          </p:cNvPr>
          <p:cNvSpPr txBox="1">
            <a:spLocks/>
          </p:cNvSpPr>
          <p:nvPr/>
        </p:nvSpPr>
        <p:spPr>
          <a:xfrm>
            <a:off x="3931157" y="6346225"/>
            <a:ext cx="3250368" cy="276999"/>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フジテレビ </a:t>
            </a:r>
            <a:r>
              <a:rPr lang="en-US" altLang="ja-JP" sz="1200" b="1" dirty="0">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LiveNews</a:t>
            </a:r>
            <a:r>
              <a:rPr lang="ja-JP" altLang="en-US" sz="1200" b="1" dirty="0">
                <a:latin typeface="メイリオ" panose="020B0604030504040204" pitchFamily="50" charset="-128"/>
                <a:ea typeface="メイリオ" panose="020B0604030504040204" pitchFamily="50" charset="-128"/>
              </a:rPr>
              <a:t>イット！</a:t>
            </a:r>
          </a:p>
        </p:txBody>
      </p:sp>
      <p:sp>
        <p:nvSpPr>
          <p:cNvPr id="37" name="テキスト ボックス 36">
            <a:extLst>
              <a:ext uri="{FF2B5EF4-FFF2-40B4-BE49-F238E27FC236}">
                <a16:creationId xmlns:a16="http://schemas.microsoft.com/office/drawing/2014/main" id="{3AC46D92-E617-96F9-8977-DA6DF701E5E4}"/>
              </a:ext>
            </a:extLst>
          </p:cNvPr>
          <p:cNvSpPr txBox="1">
            <a:spLocks/>
          </p:cNvSpPr>
          <p:nvPr/>
        </p:nvSpPr>
        <p:spPr>
          <a:xfrm>
            <a:off x="7522619" y="6318757"/>
            <a:ext cx="3235006" cy="276999"/>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日本テレビ </a:t>
            </a:r>
            <a:r>
              <a:rPr lang="en-US" altLang="ja-JP" sz="1200" b="1" dirty="0">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newsevery</a:t>
            </a:r>
            <a:r>
              <a:rPr lang="en-US" altLang="ja-JP" sz="1200" b="1" dirty="0">
                <a:latin typeface="メイリオ" panose="020B0604030504040204" pitchFamily="50" charset="-128"/>
                <a:ea typeface="メイリオ" panose="020B0604030504040204" pitchFamily="50" charset="-128"/>
              </a:rPr>
              <a:t>.</a:t>
            </a:r>
            <a:endParaRPr lang="ja-JP" altLang="en-US" sz="1200" b="1" dirty="0">
              <a:latin typeface="メイリオ" panose="020B0604030504040204" pitchFamily="50" charset="-128"/>
              <a:ea typeface="メイリオ" panose="020B0604030504040204" pitchFamily="50" charset="-128"/>
            </a:endParaRPr>
          </a:p>
        </p:txBody>
      </p:sp>
      <p:pic>
        <p:nvPicPr>
          <p:cNvPr id="38" name="object 17">
            <a:extLst>
              <a:ext uri="{FF2B5EF4-FFF2-40B4-BE49-F238E27FC236}">
                <a16:creationId xmlns:a16="http://schemas.microsoft.com/office/drawing/2014/main" id="{2674A096-A644-7F24-C45D-8138EBD33391}"/>
              </a:ext>
            </a:extLst>
          </p:cNvPr>
          <p:cNvPicPr>
            <a:picLocks noChangeAspect="1"/>
          </p:cNvPicPr>
          <p:nvPr/>
        </p:nvPicPr>
        <p:blipFill>
          <a:blip r:embed="rId7" cstate="print"/>
          <a:stretch>
            <a:fillRect/>
          </a:stretch>
        </p:blipFill>
        <p:spPr>
          <a:xfrm>
            <a:off x="3931158" y="4462946"/>
            <a:ext cx="3250368" cy="1828355"/>
          </a:xfrm>
          <a:prstGeom prst="rect">
            <a:avLst/>
          </a:prstGeom>
        </p:spPr>
      </p:pic>
      <p:pic>
        <p:nvPicPr>
          <p:cNvPr id="39" name="object 3">
            <a:extLst>
              <a:ext uri="{FF2B5EF4-FFF2-40B4-BE49-F238E27FC236}">
                <a16:creationId xmlns:a16="http://schemas.microsoft.com/office/drawing/2014/main" id="{BDAE0D20-E6A0-C0AA-C33D-541B49BFB903}"/>
              </a:ext>
            </a:extLst>
          </p:cNvPr>
          <p:cNvPicPr>
            <a:picLocks noChangeAspect="1"/>
          </p:cNvPicPr>
          <p:nvPr/>
        </p:nvPicPr>
        <p:blipFill>
          <a:blip r:embed="rId8" cstate="print"/>
          <a:stretch>
            <a:fillRect/>
          </a:stretch>
        </p:blipFill>
        <p:spPr>
          <a:xfrm>
            <a:off x="7522618" y="4462947"/>
            <a:ext cx="3250368" cy="1828354"/>
          </a:xfrm>
          <a:prstGeom prst="rect">
            <a:avLst/>
          </a:prstGeom>
        </p:spPr>
      </p:pic>
      <p:sp>
        <p:nvSpPr>
          <p:cNvPr id="6" name="スライド番号プレースホルダー 5">
            <a:extLst>
              <a:ext uri="{FF2B5EF4-FFF2-40B4-BE49-F238E27FC236}">
                <a16:creationId xmlns:a16="http://schemas.microsoft.com/office/drawing/2014/main" id="{2039FD69-4361-61D4-8F08-7EA71C5E3DFD}"/>
              </a:ext>
            </a:extLst>
          </p:cNvPr>
          <p:cNvSpPr>
            <a:spLocks noGrp="1"/>
          </p:cNvSpPr>
          <p:nvPr>
            <p:ph type="sldNum" sz="quarter" idx="12"/>
          </p:nvPr>
        </p:nvSpPr>
        <p:spPr/>
        <p:txBody>
          <a:bodyPr/>
          <a:lstStyle/>
          <a:p>
            <a:fld id="{4C22509A-C899-46C9-9CE8-8B052445AE72}" type="slidenum">
              <a:rPr kumimoji="1" lang="ja-JP" altLang="en-US" smtClean="0"/>
              <a:t>9</a:t>
            </a:fld>
            <a:endParaRPr kumimoji="1" lang="ja-JP" altLang="en-US"/>
          </a:p>
        </p:txBody>
      </p:sp>
      <p:pic>
        <p:nvPicPr>
          <p:cNvPr id="3" name="図 2">
            <a:extLst>
              <a:ext uri="{FF2B5EF4-FFF2-40B4-BE49-F238E27FC236}">
                <a16:creationId xmlns:a16="http://schemas.microsoft.com/office/drawing/2014/main" id="{769A7218-E76D-782A-C417-65A1234CAA33}"/>
              </a:ext>
            </a:extLst>
          </p:cNvPr>
          <p:cNvPicPr>
            <a:picLocks noChangeAspect="1"/>
          </p:cNvPicPr>
          <p:nvPr/>
        </p:nvPicPr>
        <p:blipFill>
          <a:blip r:embed="rId9"/>
          <a:stretch>
            <a:fillRect/>
          </a:stretch>
        </p:blipFill>
        <p:spPr>
          <a:xfrm>
            <a:off x="3268957" y="1032461"/>
            <a:ext cx="2479910" cy="904643"/>
          </a:xfrm>
          <a:prstGeom prst="rect">
            <a:avLst/>
          </a:prstGeom>
          <a:ln w="19050">
            <a:solidFill>
              <a:srgbClr val="FF0000"/>
            </a:solidFill>
          </a:ln>
        </p:spPr>
      </p:pic>
      <p:pic>
        <p:nvPicPr>
          <p:cNvPr id="5" name="図 4">
            <a:extLst>
              <a:ext uri="{FF2B5EF4-FFF2-40B4-BE49-F238E27FC236}">
                <a16:creationId xmlns:a16="http://schemas.microsoft.com/office/drawing/2014/main" id="{14938562-CF09-44B6-6849-298D3745BE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6645" y="37509"/>
            <a:ext cx="1330641" cy="409208"/>
          </a:xfrm>
          <a:prstGeom prst="rect">
            <a:avLst/>
          </a:prstGeom>
        </p:spPr>
      </p:pic>
    </p:spTree>
    <p:extLst>
      <p:ext uri="{BB962C8B-B14F-4D97-AF65-F5344CB8AC3E}">
        <p14:creationId xmlns:p14="http://schemas.microsoft.com/office/powerpoint/2010/main" val="6696314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5241</TotalTime>
  <Words>3274</Words>
  <Application>Microsoft Office PowerPoint</Application>
  <PresentationFormat>ワイド画面</PresentationFormat>
  <Paragraphs>499</Paragraphs>
  <Slides>21</Slides>
  <Notes>21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21</vt:i4>
      </vt:variant>
    </vt:vector>
  </HeadingPairs>
  <TitlesOfParts>
    <vt:vector size="27" baseType="lpstr">
      <vt:lpstr>メイリオ</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高橋 護</dc:creator>
  <cp:lastModifiedBy>高橋 護</cp:lastModifiedBy>
  <cp:revision>110</cp:revision>
  <cp:lastPrinted>2025-04-01T05:45:25Z</cp:lastPrinted>
  <dcterms:created xsi:type="dcterms:W3CDTF">2025-02-10T11:19:08Z</dcterms:created>
  <dcterms:modified xsi:type="dcterms:W3CDTF">2025-04-15T10:41:00Z</dcterms:modified>
</cp:coreProperties>
</file>