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75" r:id="rId13"/>
    <p:sldId id="267" r:id="rId14"/>
    <p:sldId id="268" r:id="rId15"/>
    <p:sldId id="269" r:id="rId16"/>
    <p:sldId id="270" r:id="rId17"/>
    <p:sldId id="271" r:id="rId18"/>
    <p:sldId id="272" r:id="rId19"/>
    <p:sldId id="273" r:id="rId20"/>
    <p:sldId id="274" r:id="rId21"/>
  </p:sldIdLst>
  <p:sldSz cx="12192000" cy="6858000"/>
  <p:notesSz cx="6807200" cy="9939338"/>
  <p:embeddedFontLst>
    <p:embeddedFont>
      <p:font typeface="M PLUS Rounded 1c" panose="020B0600070205080204" charset="-128"/>
      <p:regular r:id="rId23"/>
      <p:bold r:id="rId24"/>
    </p:embeddedFont>
    <p:embeddedFont>
      <p:font typeface="M PLUS 1" panose="020B0600070205080204" charset="0"/>
      <p:regular r:id="rId25"/>
      <p:bold r:id="rId26"/>
    </p:embeddedFont>
    <p:embeddedFont>
      <p:font typeface="Quattrocento Sans" panose="020B0502050000020003" pitchFamily="34" charset="0"/>
      <p:regular r:id="rId27"/>
      <p:bold r:id="rId28"/>
      <p:italic r:id="rId29"/>
      <p:boldItalic r:id="rId30"/>
    </p:embeddedFont>
    <p:embeddedFont>
      <p:font typeface="Rounded Mplus 1c Black" panose="020B0902020203020207" pitchFamily="50" charset="-128"/>
      <p:bold r:id="rId31"/>
    </p:embeddedFont>
    <p:embeddedFont>
      <p:font typeface="Rounded Mplus 1c Bold" panose="020B0702020203020207" pitchFamily="50" charset="-128"/>
      <p:bold r:id="rId32"/>
    </p:embeddedFont>
    <p:embeddedFont>
      <p:font typeface="Rounded Mplus 1c ExtraBold" panose="020B0802020203020207" pitchFamily="50" charset="-128"/>
      <p:bold r:id="rId33"/>
    </p:embeddedFont>
    <p:embeddedFont>
      <p:font typeface="Rounded Mplus 1c Light" panose="020B0403020203020207" pitchFamily="50" charset="-128"/>
      <p:regular r:id="rId34"/>
    </p:embeddedFont>
    <p:embeddedFont>
      <p:font typeface="Rounded Mplus 1c Medium" panose="020B0602020203020207" pitchFamily="50" charset="-128"/>
      <p:regular r:id="rId35"/>
    </p:embeddedFont>
    <p:embeddedFont>
      <p:font typeface="メイリオ" panose="020B0604030504040204" pitchFamily="50" charset="-128"/>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hbxjsubgUxzsudMC2ue4p8TAjru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2CC"/>
    <a:srgbClr val="A1A7AD"/>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3B491D-1E51-4989-ABCA-1FF6F9DC8F08}">
  <a:tblStyle styleId="{293B491D-1E51-4989-ABCA-1FF6F9DC8F08}"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41" autoAdjust="0"/>
    <p:restoredTop sz="94688" autoAdjust="0"/>
  </p:normalViewPr>
  <p:slideViewPr>
    <p:cSldViewPr snapToGrid="0">
      <p:cViewPr varScale="1">
        <p:scale>
          <a:sx n="71" d="100"/>
          <a:sy n="71" d="100"/>
        </p:scale>
        <p:origin x="36" y="3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9787" cy="49869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55838" y="0"/>
            <a:ext cx="2949787" cy="498693"/>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9440647"/>
            <a:ext cx="2949787" cy="498692"/>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55838" y="9440647"/>
            <a:ext cx="2949787" cy="498692"/>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ja-JP"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ja-JP" altLang="en-US" dirty="0"/>
          </a:p>
        </p:txBody>
      </p:sp>
      <p:sp>
        <p:nvSpPr>
          <p:cNvPr id="87" name="Google Shape;87;p1: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0: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p10: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1: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60" name="Google Shape;360;p11: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プラチナ協賛のメリット</a:t>
            </a:r>
          </a:p>
        </p:txBody>
      </p:sp>
      <p:sp>
        <p:nvSpPr>
          <p:cNvPr id="4" name="スライド番号プレースホルダー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200" b="0" i="0" u="none" strike="noStrike" cap="none" smtClean="0">
                <a:solidFill>
                  <a:schemeClr val="dk1"/>
                </a:solidFill>
                <a:latin typeface="Arial"/>
                <a:ea typeface="Arial"/>
                <a:cs typeface="Arial"/>
                <a:sym typeface="Arial"/>
              </a:rPr>
              <a:t>12</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93131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2: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5" name="Google Shape;375;p12: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13: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3" name="Google Shape;413;p13: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4: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6" name="Google Shape;456;p14: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15: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9" name="Google Shape;479;p15: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16: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8" name="Google Shape;488;p16: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12f1eb05526_0_3:notes"/>
          <p:cNvSpPr txBox="1">
            <a:spLocks noGrp="1"/>
          </p:cNvSpPr>
          <p:nvPr>
            <p:ph type="body" idx="1"/>
          </p:nvPr>
        </p:nvSpPr>
        <p:spPr>
          <a:xfrm>
            <a:off x="675994" y="5199179"/>
            <a:ext cx="5404667" cy="425356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495" name="Google Shape;495;g12f1eb05526_0_3:notes"/>
          <p:cNvSpPr>
            <a:spLocks noGrp="1" noRot="1" noChangeAspect="1"/>
          </p:cNvSpPr>
          <p:nvPr>
            <p:ph type="sldImg" idx="2"/>
          </p:nvPr>
        </p:nvSpPr>
        <p:spPr>
          <a:xfrm>
            <a:off x="138113" y="1350963"/>
            <a:ext cx="6480175" cy="36464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17: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5" name="Google Shape;505;p17: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4" name="Google Shape;94;p2: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18: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3" name="Google Shape;533;p18: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3: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4: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5: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p5: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6: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5" name="Google Shape;205;p6: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7: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 name="Google Shape;238;p7: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8: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6" name="Google Shape;246;p8: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9: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2" name="Google Shape;282;p9: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15"/>
        <p:cNvGrpSpPr/>
        <p:nvPr/>
      </p:nvGrpSpPr>
      <p:grpSpPr>
        <a:xfrm>
          <a:off x="0" y="0"/>
          <a:ext cx="0" cy="0"/>
          <a:chOff x="0" y="0"/>
          <a:chExt cx="0" cy="0"/>
        </a:xfrm>
      </p:grpSpPr>
      <p:sp>
        <p:nvSpPr>
          <p:cNvPr id="16" name="Google Shape;1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obj">
  <p:cSld name="OBJECT">
    <p:spTree>
      <p:nvGrpSpPr>
        <p:cNvPr id="1" name="Shape 78"/>
        <p:cNvGrpSpPr/>
        <p:nvPr/>
      </p:nvGrpSpPr>
      <p:grpSpPr>
        <a:xfrm>
          <a:off x="0" y="0"/>
          <a:ext cx="0" cy="0"/>
          <a:chOff x="0" y="0"/>
          <a:chExt cx="0" cy="0"/>
        </a:xfrm>
      </p:grpSpPr>
      <p:sp>
        <p:nvSpPr>
          <p:cNvPr id="79" name="Google Shape;79;g12f1eb05526_0_120"/>
          <p:cNvSpPr txBox="1">
            <a:spLocks noGrp="1"/>
          </p:cNvSpPr>
          <p:nvPr>
            <p:ph type="ftr" idx="11"/>
          </p:nvPr>
        </p:nvSpPr>
        <p:spPr>
          <a:xfrm>
            <a:off x="4038600" y="6356352"/>
            <a:ext cx="4114800" cy="3651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Clr>
                <a:srgbClr val="888888"/>
              </a:buClr>
              <a:buSzPts val="1400"/>
              <a:buFont typeface="Arial"/>
              <a:buNone/>
              <a:defRPr>
                <a:solidFill>
                  <a:srgbClr val="888888"/>
                </a:solidFill>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endParaRPr/>
          </a:p>
        </p:txBody>
      </p:sp>
      <p:sp>
        <p:nvSpPr>
          <p:cNvPr id="80" name="Google Shape;80;g12f1eb05526_0_120"/>
          <p:cNvSpPr txBox="1">
            <a:spLocks noGrp="1"/>
          </p:cNvSpPr>
          <p:nvPr>
            <p:ph type="dt" idx="10"/>
          </p:nvPr>
        </p:nvSpPr>
        <p:spPr>
          <a:xfrm>
            <a:off x="838200" y="6356352"/>
            <a:ext cx="2743200" cy="3651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Clr>
                <a:srgbClr val="888888"/>
              </a:buClr>
              <a:buSzPts val="1400"/>
              <a:buFont typeface="Arial"/>
              <a:buNone/>
              <a:defRPr>
                <a:solidFill>
                  <a:srgbClr val="888888"/>
                </a:solidFill>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endParaRPr/>
          </a:p>
        </p:txBody>
      </p:sp>
      <p:sp>
        <p:nvSpPr>
          <p:cNvPr id="81" name="Google Shape;81;g12f1eb05526_0_120"/>
          <p:cNvSpPr txBox="1">
            <a:spLocks noGrp="1"/>
          </p:cNvSpPr>
          <p:nvPr>
            <p:ph type="sldNum" idx="12"/>
          </p:nvPr>
        </p:nvSpPr>
        <p:spPr>
          <a:xfrm>
            <a:off x="9448800" y="648970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
        <p:nvSpPr>
          <p:cNvPr id="82" name="Google Shape;82;g12f1eb05526_0_120"/>
          <p:cNvSpPr/>
          <p:nvPr/>
        </p:nvSpPr>
        <p:spPr>
          <a:xfrm>
            <a:off x="0" y="0"/>
            <a:ext cx="12192000" cy="6858000"/>
          </a:xfrm>
          <a:prstGeom prst="rect">
            <a:avLst/>
          </a:prstGeom>
          <a:solidFill>
            <a:srgbClr val="FAF8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3" name="Google Shape;83;g12f1eb05526_0_120"/>
          <p:cNvSpPr txBox="1"/>
          <p:nvPr/>
        </p:nvSpPr>
        <p:spPr>
          <a:xfrm>
            <a:off x="0" y="14357"/>
            <a:ext cx="24864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ja-JP" sz="4000" b="0" i="0" u="none" strike="noStrike" cap="none">
                <a:solidFill>
                  <a:schemeClr val="dk2"/>
                </a:solidFill>
                <a:latin typeface="Arial"/>
                <a:ea typeface="Arial"/>
                <a:cs typeface="Arial"/>
                <a:sym typeface="Arial"/>
              </a:rPr>
              <a:t> TOPICS</a:t>
            </a:r>
            <a:endParaRPr sz="2800" b="0" i="0" u="none" strike="noStrike" cap="none">
              <a:solidFill>
                <a:schemeClr val="dk2"/>
              </a:solidFill>
              <a:latin typeface="Arial"/>
              <a:ea typeface="Arial"/>
              <a:cs typeface="Arial"/>
              <a:sym typeface="Arial"/>
            </a:endParaRPr>
          </a:p>
        </p:txBody>
      </p:sp>
      <p:cxnSp>
        <p:nvCxnSpPr>
          <p:cNvPr id="84" name="Google Shape;84;g12f1eb05526_0_120"/>
          <p:cNvCxnSpPr/>
          <p:nvPr/>
        </p:nvCxnSpPr>
        <p:spPr>
          <a:xfrm>
            <a:off x="2486526" y="368300"/>
            <a:ext cx="9252300"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タイトルとコンテンツ">
  <p:cSld name="2_タイトルとコンテンツ">
    <p:spTree>
      <p:nvGrpSpPr>
        <p:cNvPr id="1" name="Shape 19"/>
        <p:cNvGrpSpPr/>
        <p:nvPr/>
      </p:nvGrpSpPr>
      <p:grpSpPr>
        <a:xfrm>
          <a:off x="0" y="0"/>
          <a:ext cx="0" cy="0"/>
          <a:chOff x="0" y="0"/>
          <a:chExt cx="0" cy="0"/>
        </a:xfrm>
      </p:grpSpPr>
      <p:sp>
        <p:nvSpPr>
          <p:cNvPr id="20" name="Google Shape;20;p21"/>
          <p:cNvSpPr txBox="1"/>
          <p:nvPr/>
        </p:nvSpPr>
        <p:spPr>
          <a:xfrm>
            <a:off x="4827388" y="6627168"/>
            <a:ext cx="2537224"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lt1"/>
                </a:solidFill>
                <a:latin typeface="Quattrocento Sans"/>
                <a:ea typeface="Quattrocento Sans"/>
                <a:cs typeface="Quattrocento Sans"/>
                <a:sym typeface="Quattrocento Sans"/>
              </a:rPr>
              <a:t>©DENTSU INC. ALL RIGHTS RESERVED.</a:t>
            </a:r>
            <a:endParaRPr sz="900" b="0" i="0" u="none" strike="noStrike" cap="none">
              <a:solidFill>
                <a:schemeClr val="lt1"/>
              </a:solidFill>
              <a:latin typeface="Quattrocento Sans"/>
              <a:ea typeface="Quattrocento Sans"/>
              <a:cs typeface="Quattrocento Sans"/>
              <a:sym typeface="Quattrocento Sans"/>
            </a:endParaRPr>
          </a:p>
        </p:txBody>
      </p:sp>
      <p:sp>
        <p:nvSpPr>
          <p:cNvPr id="21" name="Google Shape;21;p21"/>
          <p:cNvSpPr txBox="1"/>
          <p:nvPr/>
        </p:nvSpPr>
        <p:spPr>
          <a:xfrm>
            <a:off x="219940" y="108815"/>
            <a:ext cx="10515600" cy="5778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000"/>
              <a:buFont typeface="Quattrocento Sans"/>
              <a:buNone/>
            </a:pPr>
            <a:endParaRPr sz="2000" b="1" i="0" u="none" strike="noStrike" cap="none">
              <a:solidFill>
                <a:srgbClr val="7F7F7F"/>
              </a:solidFill>
              <a:latin typeface="Quattrocento Sans"/>
              <a:ea typeface="Quattrocento Sans"/>
              <a:cs typeface="Quattrocento Sans"/>
              <a:sym typeface="Quattrocento Sans"/>
            </a:endParaRPr>
          </a:p>
        </p:txBody>
      </p:sp>
      <p:cxnSp>
        <p:nvCxnSpPr>
          <p:cNvPr id="22" name="Google Shape;22;p21"/>
          <p:cNvCxnSpPr/>
          <p:nvPr/>
        </p:nvCxnSpPr>
        <p:spPr>
          <a:xfrm>
            <a:off x="2293257" y="842709"/>
            <a:ext cx="7605486" cy="0"/>
          </a:xfrm>
          <a:prstGeom prst="straightConnector1">
            <a:avLst/>
          </a:prstGeom>
          <a:noFill/>
          <a:ln w="19050" cap="flat" cmpd="sng">
            <a:solidFill>
              <a:srgbClr val="0099CC"/>
            </a:solidFill>
            <a:prstDash val="solid"/>
            <a:miter lim="800000"/>
            <a:headEnd type="none" w="sm" len="sm"/>
            <a:tailEnd type="none" w="sm" len="sm"/>
          </a:ln>
        </p:spPr>
      </p:cxnSp>
      <p:sp>
        <p:nvSpPr>
          <p:cNvPr id="23" name="Google Shape;23;p21"/>
          <p:cNvSpPr/>
          <p:nvPr/>
        </p:nvSpPr>
        <p:spPr>
          <a:xfrm>
            <a:off x="0" y="0"/>
            <a:ext cx="180000" cy="6858000"/>
          </a:xfrm>
          <a:prstGeom prst="rect">
            <a:avLst/>
          </a:prstGeom>
          <a:solidFill>
            <a:srgbClr val="0099CC"/>
          </a:solidFill>
          <a:ln w="12700" cap="flat" cmpd="sng">
            <a:solidFill>
              <a:srgbClr val="0099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24" name="Google Shape;24;p21"/>
          <p:cNvSpPr/>
          <p:nvPr/>
        </p:nvSpPr>
        <p:spPr>
          <a:xfrm>
            <a:off x="12012000" y="0"/>
            <a:ext cx="180000" cy="6858000"/>
          </a:xfrm>
          <a:prstGeom prst="rect">
            <a:avLst/>
          </a:prstGeom>
          <a:solidFill>
            <a:srgbClr val="0099CC"/>
          </a:solidFill>
          <a:ln w="12700" cap="flat" cmpd="sng">
            <a:solidFill>
              <a:srgbClr val="0099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25" name="Google Shape;25;p21"/>
          <p:cNvSpPr/>
          <p:nvPr/>
        </p:nvSpPr>
        <p:spPr>
          <a:xfrm>
            <a:off x="0" y="-8227"/>
            <a:ext cx="12192000" cy="180000"/>
          </a:xfrm>
          <a:prstGeom prst="rect">
            <a:avLst/>
          </a:prstGeom>
          <a:solidFill>
            <a:srgbClr val="0099CC"/>
          </a:solidFill>
          <a:ln w="12700" cap="flat" cmpd="sng">
            <a:solidFill>
              <a:srgbClr val="0099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26" name="Google Shape;26;p21"/>
          <p:cNvSpPr/>
          <p:nvPr/>
        </p:nvSpPr>
        <p:spPr>
          <a:xfrm>
            <a:off x="0" y="6693080"/>
            <a:ext cx="12192000" cy="180000"/>
          </a:xfrm>
          <a:prstGeom prst="rect">
            <a:avLst/>
          </a:prstGeom>
          <a:solidFill>
            <a:srgbClr val="0099CC"/>
          </a:solidFill>
          <a:ln w="12700" cap="flat" cmpd="sng">
            <a:solidFill>
              <a:srgbClr val="0099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27" name="Google Shape;27;p21"/>
          <p:cNvSpPr txBox="1">
            <a:spLocks noGrp="1"/>
          </p:cNvSpPr>
          <p:nvPr>
            <p:ph type="sldNum" idx="12"/>
          </p:nvPr>
        </p:nvSpPr>
        <p:spPr>
          <a:xfrm>
            <a:off x="11906423" y="6645800"/>
            <a:ext cx="370690" cy="252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Quattrocento Sans"/>
                <a:ea typeface="Quattrocento Sans"/>
                <a:cs typeface="Quattrocento Sans"/>
                <a:sym typeface="Quattrocento Sa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Quattrocento Sans"/>
                <a:ea typeface="Quattrocento Sans"/>
                <a:cs typeface="Quattrocento Sans"/>
                <a:sym typeface="Quattrocento Sa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Quattrocento Sans"/>
                <a:ea typeface="Quattrocento Sans"/>
                <a:cs typeface="Quattrocento Sans"/>
                <a:sym typeface="Quattrocento Sa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Quattrocento Sans"/>
                <a:ea typeface="Quattrocento Sans"/>
                <a:cs typeface="Quattrocento Sans"/>
                <a:sym typeface="Quattrocento Sa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Quattrocento Sans"/>
                <a:ea typeface="Quattrocento Sans"/>
                <a:cs typeface="Quattrocento Sans"/>
                <a:sym typeface="Quattrocento Sa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Quattrocento Sans"/>
                <a:ea typeface="Quattrocento Sans"/>
                <a:cs typeface="Quattrocento Sans"/>
                <a:sym typeface="Quattrocento Sa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Quattrocento Sans"/>
                <a:ea typeface="Quattrocento Sans"/>
                <a:cs typeface="Quattrocento Sans"/>
                <a:sym typeface="Quattrocento Sa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Quattrocento Sans"/>
                <a:ea typeface="Quattrocento Sans"/>
                <a:cs typeface="Quattrocento Sans"/>
                <a:sym typeface="Quattrocento Sa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Quattrocento Sans"/>
                <a:ea typeface="Quattrocento Sans"/>
                <a:cs typeface="Quattrocento Sans"/>
                <a:sym typeface="Quattrocento Sans"/>
              </a:defRPr>
            </a:lvl9pPr>
          </a:lstStyle>
          <a:p>
            <a:pPr marL="0" lvl="0" indent="0" algn="ct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タイトルとコンテンツ">
  <p:cSld name="3_タイトルとコンテンツ">
    <p:spTree>
      <p:nvGrpSpPr>
        <p:cNvPr id="1" name="Shape 28"/>
        <p:cNvGrpSpPr/>
        <p:nvPr/>
      </p:nvGrpSpPr>
      <p:grpSpPr>
        <a:xfrm>
          <a:off x="0" y="0"/>
          <a:ext cx="0" cy="0"/>
          <a:chOff x="0" y="0"/>
          <a:chExt cx="0" cy="0"/>
        </a:xfrm>
      </p:grpSpPr>
      <p:sp>
        <p:nvSpPr>
          <p:cNvPr id="29" name="Google Shape;29;p22"/>
          <p:cNvSpPr txBox="1"/>
          <p:nvPr/>
        </p:nvSpPr>
        <p:spPr>
          <a:xfrm>
            <a:off x="4827388" y="6627168"/>
            <a:ext cx="2537224"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a:solidFill>
                  <a:schemeClr val="lt1"/>
                </a:solidFill>
                <a:latin typeface="Quattrocento Sans"/>
                <a:ea typeface="Quattrocento Sans"/>
                <a:cs typeface="Quattrocento Sans"/>
                <a:sym typeface="Quattrocento Sans"/>
              </a:rPr>
              <a:t>©DENTSU INC. ALL RIGHTS RESERVED.</a:t>
            </a:r>
            <a:endParaRPr sz="900" b="0" i="0" u="none" strike="noStrike" cap="none">
              <a:solidFill>
                <a:schemeClr val="lt1"/>
              </a:solidFill>
              <a:latin typeface="Quattrocento Sans"/>
              <a:ea typeface="Quattrocento Sans"/>
              <a:cs typeface="Quattrocento Sans"/>
              <a:sym typeface="Quattrocento Sans"/>
            </a:endParaRPr>
          </a:p>
        </p:txBody>
      </p:sp>
      <p:sp>
        <p:nvSpPr>
          <p:cNvPr id="30" name="Google Shape;30;p22"/>
          <p:cNvSpPr txBox="1"/>
          <p:nvPr/>
        </p:nvSpPr>
        <p:spPr>
          <a:xfrm>
            <a:off x="219940" y="108815"/>
            <a:ext cx="10515600" cy="5778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000"/>
              <a:buFont typeface="Quattrocento Sans"/>
              <a:buNone/>
            </a:pPr>
            <a:endParaRPr sz="2000" b="1" i="0" u="none" strike="noStrike" cap="none">
              <a:solidFill>
                <a:srgbClr val="7F7F7F"/>
              </a:solidFill>
              <a:latin typeface="Quattrocento Sans"/>
              <a:ea typeface="Quattrocento Sans"/>
              <a:cs typeface="Quattrocento Sans"/>
              <a:sym typeface="Quattrocento Sans"/>
            </a:endParaRPr>
          </a:p>
        </p:txBody>
      </p:sp>
      <p:sp>
        <p:nvSpPr>
          <p:cNvPr id="31" name="Google Shape;31;p22"/>
          <p:cNvSpPr/>
          <p:nvPr/>
        </p:nvSpPr>
        <p:spPr>
          <a:xfrm>
            <a:off x="0" y="0"/>
            <a:ext cx="180000" cy="6858000"/>
          </a:xfrm>
          <a:prstGeom prst="rect">
            <a:avLst/>
          </a:prstGeom>
          <a:solidFill>
            <a:srgbClr val="0099CC"/>
          </a:solidFill>
          <a:ln w="12700" cap="flat" cmpd="sng">
            <a:solidFill>
              <a:srgbClr val="0099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32" name="Google Shape;32;p22"/>
          <p:cNvSpPr/>
          <p:nvPr/>
        </p:nvSpPr>
        <p:spPr>
          <a:xfrm>
            <a:off x="12012000" y="0"/>
            <a:ext cx="180000" cy="6858000"/>
          </a:xfrm>
          <a:prstGeom prst="rect">
            <a:avLst/>
          </a:prstGeom>
          <a:solidFill>
            <a:srgbClr val="0099CC"/>
          </a:solidFill>
          <a:ln w="12700" cap="flat" cmpd="sng">
            <a:solidFill>
              <a:srgbClr val="0099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33" name="Google Shape;33;p22"/>
          <p:cNvSpPr/>
          <p:nvPr/>
        </p:nvSpPr>
        <p:spPr>
          <a:xfrm>
            <a:off x="0" y="-8227"/>
            <a:ext cx="12192000" cy="180000"/>
          </a:xfrm>
          <a:prstGeom prst="rect">
            <a:avLst/>
          </a:prstGeom>
          <a:solidFill>
            <a:srgbClr val="0099CC"/>
          </a:solidFill>
          <a:ln w="12700" cap="flat" cmpd="sng">
            <a:solidFill>
              <a:srgbClr val="0099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34" name="Google Shape;34;p22"/>
          <p:cNvSpPr/>
          <p:nvPr/>
        </p:nvSpPr>
        <p:spPr>
          <a:xfrm>
            <a:off x="0" y="6693080"/>
            <a:ext cx="12192000" cy="180000"/>
          </a:xfrm>
          <a:prstGeom prst="rect">
            <a:avLst/>
          </a:prstGeom>
          <a:solidFill>
            <a:srgbClr val="0099CC"/>
          </a:solidFill>
          <a:ln w="12700" cap="flat" cmpd="sng">
            <a:solidFill>
              <a:srgbClr val="0099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35" name="Google Shape;35;p22"/>
          <p:cNvSpPr txBox="1">
            <a:spLocks noGrp="1"/>
          </p:cNvSpPr>
          <p:nvPr>
            <p:ph type="sldNum" idx="12"/>
          </p:nvPr>
        </p:nvSpPr>
        <p:spPr>
          <a:xfrm>
            <a:off x="11906423" y="6645800"/>
            <a:ext cx="370690" cy="2520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Quattrocento Sans"/>
                <a:ea typeface="Quattrocento Sans"/>
                <a:cs typeface="Quattrocento Sans"/>
                <a:sym typeface="Quattrocento Sa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Quattrocento Sans"/>
                <a:ea typeface="Quattrocento Sans"/>
                <a:cs typeface="Quattrocento Sans"/>
                <a:sym typeface="Quattrocento Sa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Quattrocento Sans"/>
                <a:ea typeface="Quattrocento Sans"/>
                <a:cs typeface="Quattrocento Sans"/>
                <a:sym typeface="Quattrocento Sa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Quattrocento Sans"/>
                <a:ea typeface="Quattrocento Sans"/>
                <a:cs typeface="Quattrocento Sans"/>
                <a:sym typeface="Quattrocento Sa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Quattrocento Sans"/>
                <a:ea typeface="Quattrocento Sans"/>
                <a:cs typeface="Quattrocento Sans"/>
                <a:sym typeface="Quattrocento Sa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Quattrocento Sans"/>
                <a:ea typeface="Quattrocento Sans"/>
                <a:cs typeface="Quattrocento Sans"/>
                <a:sym typeface="Quattrocento Sa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Quattrocento Sans"/>
                <a:ea typeface="Quattrocento Sans"/>
                <a:cs typeface="Quattrocento Sans"/>
                <a:sym typeface="Quattrocento Sa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Quattrocento Sans"/>
                <a:ea typeface="Quattrocento Sans"/>
                <a:cs typeface="Quattrocento Sans"/>
                <a:sym typeface="Quattrocento Sa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Quattrocento Sans"/>
                <a:ea typeface="Quattrocento Sans"/>
                <a:cs typeface="Quattrocento Sans"/>
                <a:sym typeface="Quattrocento Sans"/>
              </a:defRPr>
            </a:lvl9pPr>
          </a:lstStyle>
          <a:p>
            <a:pPr marL="0" lvl="0" indent="0" algn="ct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36"/>
        <p:cNvGrpSpPr/>
        <p:nvPr/>
      </p:nvGrpSpPr>
      <p:grpSpPr>
        <a:xfrm>
          <a:off x="0" y="0"/>
          <a:ext cx="0" cy="0"/>
          <a:chOff x="0" y="0"/>
          <a:chExt cx="0" cy="0"/>
        </a:xfrm>
      </p:grpSpPr>
      <p:sp>
        <p:nvSpPr>
          <p:cNvPr id="37" name="Google Shape;37;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43"/>
        <p:cNvGrpSpPr/>
        <p:nvPr/>
      </p:nvGrpSpPr>
      <p:grpSpPr>
        <a:xfrm>
          <a:off x="0" y="0"/>
          <a:ext cx="0" cy="0"/>
          <a:chOff x="0" y="0"/>
          <a:chExt cx="0" cy="0"/>
        </a:xfrm>
      </p:grpSpPr>
      <p:sp>
        <p:nvSpPr>
          <p:cNvPr id="44" name="Google Shape;44;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タイトル付きの&#10;コンテンツ" type="objTx">
  <p:cSld name="OBJECT_WITH_CAPTION_TEXT">
    <p:spTree>
      <p:nvGrpSpPr>
        <p:cNvPr id="1" name="Shape 52"/>
        <p:cNvGrpSpPr/>
        <p:nvPr/>
      </p:nvGrpSpPr>
      <p:grpSpPr>
        <a:xfrm>
          <a:off x="0" y="0"/>
          <a:ext cx="0" cy="0"/>
          <a:chOff x="0" y="0"/>
          <a:chExt cx="0" cy="0"/>
        </a:xfrm>
      </p:grpSpPr>
      <p:sp>
        <p:nvSpPr>
          <p:cNvPr id="53" name="Google Shape;53;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5" name="Google Shape;55;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 name="Google Shape;56;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59"/>
        <p:cNvGrpSpPr/>
        <p:nvPr/>
      </p:nvGrpSpPr>
      <p:grpSpPr>
        <a:xfrm>
          <a:off x="0" y="0"/>
          <a:ext cx="0" cy="0"/>
          <a:chOff x="0" y="0"/>
          <a:chExt cx="0" cy="0"/>
        </a:xfrm>
      </p:grpSpPr>
      <p:sp>
        <p:nvSpPr>
          <p:cNvPr id="60" name="Google Shape;60;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6"/>
          <p:cNvSpPr>
            <a:spLocks noGrp="1"/>
          </p:cNvSpPr>
          <p:nvPr>
            <p:ph type="pic" idx="2"/>
          </p:nvPr>
        </p:nvSpPr>
        <p:spPr>
          <a:xfrm>
            <a:off x="5183188" y="987425"/>
            <a:ext cx="6172200" cy="4873625"/>
          </a:xfrm>
          <a:prstGeom prst="rect">
            <a:avLst/>
          </a:prstGeom>
          <a:noFill/>
          <a:ln>
            <a:noFill/>
          </a:ln>
        </p:spPr>
      </p:sp>
      <p:sp>
        <p:nvSpPr>
          <p:cNvPr id="62" name="Google Shape;62;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と&#10;縦書きテキスト" type="vertTx">
  <p:cSld name="VERTICAL_TEXT">
    <p:spTree>
      <p:nvGrpSpPr>
        <p:cNvPr id="1" name="Shape 66"/>
        <p:cNvGrpSpPr/>
        <p:nvPr/>
      </p:nvGrpSpPr>
      <p:grpSpPr>
        <a:xfrm>
          <a:off x="0" y="0"/>
          <a:ext cx="0" cy="0"/>
          <a:chOff x="0" y="0"/>
          <a:chExt cx="0" cy="0"/>
        </a:xfrm>
      </p:grpSpPr>
      <p:sp>
        <p:nvSpPr>
          <p:cNvPr id="67" name="Google Shape;67;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72"/>
        <p:cNvGrpSpPr/>
        <p:nvPr/>
      </p:nvGrpSpPr>
      <p:grpSpPr>
        <a:xfrm>
          <a:off x="0" y="0"/>
          <a:ext cx="0" cy="0"/>
          <a:chOff x="0" y="0"/>
          <a:chExt cx="0" cy="0"/>
        </a:xfrm>
      </p:grpSpPr>
      <p:sp>
        <p:nvSpPr>
          <p:cNvPr id="73" name="Google Shape;73;p2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2" name="Google Shape;1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909090"/>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3" name="Google Shape;1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909090"/>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4" name="Google Shape;1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909090"/>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ja-JP"/>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jpe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jpeg"/><Relationship Id="rId17" Type="http://schemas.openxmlformats.org/officeDocument/2006/relationships/image" Target="../media/image83.png"/><Relationship Id="rId2" Type="http://schemas.openxmlformats.org/officeDocument/2006/relationships/notesSlide" Target="../notesSlides/notesSlide10.xml"/><Relationship Id="rId16"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6.png"/><Relationship Id="rId4" Type="http://schemas.openxmlformats.org/officeDocument/2006/relationships/image" Target="../media/image85.png"/></Relationships>
</file>

<file path=ppt/slides/_rels/slide13.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png"/></Relationships>
</file>

<file path=ppt/slides/_rels/slide14.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3.jpeg"/><Relationship Id="rId3" Type="http://schemas.openxmlformats.org/officeDocument/2006/relationships/image" Target="../media/image93.png"/><Relationship Id="rId7" Type="http://schemas.openxmlformats.org/officeDocument/2006/relationships/image" Target="../media/image97.jpeg"/><Relationship Id="rId12" Type="http://schemas.openxmlformats.org/officeDocument/2006/relationships/image" Target="../media/image10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1.jpeg"/><Relationship Id="rId5" Type="http://schemas.openxmlformats.org/officeDocument/2006/relationships/image" Target="../media/image95.jpeg"/><Relationship Id="rId10" Type="http://schemas.openxmlformats.org/officeDocument/2006/relationships/image" Target="../media/image100.jpeg"/><Relationship Id="rId4" Type="http://schemas.openxmlformats.org/officeDocument/2006/relationships/image" Target="../media/image94.jpeg"/><Relationship Id="rId9" Type="http://schemas.openxmlformats.org/officeDocument/2006/relationships/image" Target="../media/image99.jpeg"/><Relationship Id="rId14" Type="http://schemas.openxmlformats.org/officeDocument/2006/relationships/image" Target="../media/image104.jpeg"/></Relationships>
</file>

<file path=ppt/slides/_rels/slide15.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jpeg"/><Relationship Id="rId7" Type="http://schemas.openxmlformats.org/officeDocument/2006/relationships/image" Target="../media/image10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16.xml.rels><?xml version="1.0" encoding="UTF-8" standalone="yes"?>
<Relationships xmlns="http://schemas.openxmlformats.org/package/2006/relationships"><Relationship Id="rId3" Type="http://schemas.openxmlformats.org/officeDocument/2006/relationships/hyperlink" Target="mailto:kokoku3@mb.shufu.co.jp"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jpe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3" Type="http://schemas.openxmlformats.org/officeDocument/2006/relationships/image" Target="../media/image121.jpeg"/><Relationship Id="rId7" Type="http://schemas.openxmlformats.org/officeDocument/2006/relationships/image" Target="../media/image125.png"/><Relationship Id="rId12" Type="http://schemas.openxmlformats.org/officeDocument/2006/relationships/image" Target="../media/image130.png"/><Relationship Id="rId2" Type="http://schemas.openxmlformats.org/officeDocument/2006/relationships/notesSlide" Target="../notesSlides/notesSlide20.xml"/><Relationship Id="rId16"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124.jpeg"/><Relationship Id="rId11" Type="http://schemas.openxmlformats.org/officeDocument/2006/relationships/image" Target="../media/image129.png"/><Relationship Id="rId5" Type="http://schemas.openxmlformats.org/officeDocument/2006/relationships/image" Target="../media/image123.png"/><Relationship Id="rId15" Type="http://schemas.openxmlformats.org/officeDocument/2006/relationships/image" Target="../media/image13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3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 Id="rId9" Type="http://schemas.openxmlformats.org/officeDocument/2006/relationships/image" Target="../media/image26.jpeg"/></Relationships>
</file>

<file path=ppt/slides/_rels/slide6.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18" Type="http://schemas.openxmlformats.org/officeDocument/2006/relationships/image" Target="../media/image42.jpeg"/><Relationship Id="rId26" Type="http://schemas.openxmlformats.org/officeDocument/2006/relationships/image" Target="../media/image50.png"/><Relationship Id="rId3" Type="http://schemas.openxmlformats.org/officeDocument/2006/relationships/image" Target="../media/image27.jpeg"/><Relationship Id="rId21" Type="http://schemas.openxmlformats.org/officeDocument/2006/relationships/image" Target="../media/image45.png"/><Relationship Id="rId7" Type="http://schemas.openxmlformats.org/officeDocument/2006/relationships/image" Target="../media/image31.jpeg"/><Relationship Id="rId12" Type="http://schemas.openxmlformats.org/officeDocument/2006/relationships/image" Target="../media/image36.jpeg"/><Relationship Id="rId17" Type="http://schemas.openxmlformats.org/officeDocument/2006/relationships/image" Target="../media/image41.jpeg"/><Relationship Id="rId25" Type="http://schemas.openxmlformats.org/officeDocument/2006/relationships/image" Target="../media/image49.png"/><Relationship Id="rId2" Type="http://schemas.openxmlformats.org/officeDocument/2006/relationships/notesSlide" Target="../notesSlides/notesSlide6.xml"/><Relationship Id="rId16" Type="http://schemas.openxmlformats.org/officeDocument/2006/relationships/image" Target="../media/image40.jpeg"/><Relationship Id="rId20"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jpeg"/><Relationship Id="rId24" Type="http://schemas.openxmlformats.org/officeDocument/2006/relationships/image" Target="../media/image48.png"/><Relationship Id="rId5" Type="http://schemas.openxmlformats.org/officeDocument/2006/relationships/image" Target="../media/image29.jpeg"/><Relationship Id="rId15" Type="http://schemas.openxmlformats.org/officeDocument/2006/relationships/image" Target="../media/image39.png"/><Relationship Id="rId23" Type="http://schemas.openxmlformats.org/officeDocument/2006/relationships/image" Target="../media/image47.jpe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jpg"/><Relationship Id="rId14" Type="http://schemas.openxmlformats.org/officeDocument/2006/relationships/image" Target="../media/image38.jpeg"/><Relationship Id="rId22" Type="http://schemas.openxmlformats.org/officeDocument/2006/relationships/image" Target="../media/image46.png"/><Relationship Id="rId27" Type="http://schemas.openxmlformats.org/officeDocument/2006/relationships/image" Target="../media/image5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jpe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88"/>
        <p:cNvGrpSpPr/>
        <p:nvPr/>
      </p:nvGrpSpPr>
      <p:grpSpPr>
        <a:xfrm>
          <a:off x="0" y="0"/>
          <a:ext cx="0" cy="0"/>
          <a:chOff x="0" y="0"/>
          <a:chExt cx="0" cy="0"/>
        </a:xfrm>
      </p:grpSpPr>
      <p:pic>
        <p:nvPicPr>
          <p:cNvPr id="4" name="図 3">
            <a:extLst>
              <a:ext uri="{FF2B5EF4-FFF2-40B4-BE49-F238E27FC236}">
                <a16:creationId xmlns:a16="http://schemas.microsoft.com/office/drawing/2014/main" id="{B41F9EA0-0E95-690A-78EB-7D3B1CD6CA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1019" y="0"/>
            <a:ext cx="9790981" cy="6852494"/>
          </a:xfrm>
          <a:prstGeom prst="rect">
            <a:avLst/>
          </a:prstGeom>
        </p:spPr>
      </p:pic>
      <p:sp>
        <p:nvSpPr>
          <p:cNvPr id="8" name="テキスト ボックス 7">
            <a:extLst>
              <a:ext uri="{FF2B5EF4-FFF2-40B4-BE49-F238E27FC236}">
                <a16:creationId xmlns:a16="http://schemas.microsoft.com/office/drawing/2014/main" id="{2BF29223-227E-C389-607A-8AFB482ED17C}"/>
              </a:ext>
            </a:extLst>
          </p:cNvPr>
          <p:cNvSpPr txBox="1"/>
          <p:nvPr/>
        </p:nvSpPr>
        <p:spPr>
          <a:xfrm>
            <a:off x="2241051" y="4790891"/>
            <a:ext cx="10110916" cy="1815882"/>
          </a:xfrm>
          <a:prstGeom prst="rect">
            <a:avLst/>
          </a:prstGeom>
          <a:noFill/>
        </p:spPr>
        <p:txBody>
          <a:bodyPr wrap="square">
            <a:spAutoFit/>
          </a:bodyPr>
          <a:lstStyle/>
          <a:p>
            <a:pPr marL="0" lvl="0" indent="0" algn="ctr" rtl="0">
              <a:lnSpc>
                <a:spcPct val="100000"/>
              </a:lnSpc>
              <a:spcBef>
                <a:spcPts val="0"/>
              </a:spcBef>
              <a:spcAft>
                <a:spcPts val="0"/>
              </a:spcAft>
              <a:buSzPts val="1400"/>
              <a:buNone/>
            </a:pPr>
            <a:r>
              <a:rPr lang="ja-JP" altLang="en-US" sz="4000" dirty="0">
                <a:solidFill>
                  <a:srgbClr val="FFFFCC"/>
                </a:solidFill>
                <a:latin typeface="Rounded Mplus 1c Black" panose="020B0902020203020207" pitchFamily="50" charset="-128"/>
                <a:ea typeface="Rounded Mplus 1c Black" panose="020B0902020203020207" pitchFamily="50" charset="-128"/>
                <a:cs typeface="Rounded Mplus 1c Black" panose="020B0902020203020207" pitchFamily="50" charset="-128"/>
              </a:rPr>
              <a:t>第</a:t>
            </a:r>
            <a:r>
              <a:rPr lang="en-US" altLang="ja-JP" sz="4000" dirty="0">
                <a:solidFill>
                  <a:srgbClr val="FFFFCC"/>
                </a:solidFill>
                <a:latin typeface="Rounded Mplus 1c Black" panose="020B0902020203020207" pitchFamily="50" charset="-128"/>
                <a:ea typeface="Rounded Mplus 1c Black" panose="020B0902020203020207" pitchFamily="50" charset="-128"/>
                <a:cs typeface="Rounded Mplus 1c Black" panose="020B0902020203020207" pitchFamily="50" charset="-128"/>
              </a:rPr>
              <a:t>37</a:t>
            </a:r>
            <a:r>
              <a:rPr lang="ja-JP" altLang="en-US" sz="4000" dirty="0">
                <a:solidFill>
                  <a:srgbClr val="FFFFCC"/>
                </a:solidFill>
                <a:latin typeface="Rounded Mplus 1c Black" panose="020B0902020203020207" pitchFamily="50" charset="-128"/>
                <a:ea typeface="Rounded Mplus 1c Black" panose="020B0902020203020207" pitchFamily="50" charset="-128"/>
                <a:cs typeface="Rounded Mplus 1c Black" panose="020B0902020203020207" pitchFamily="50" charset="-128"/>
              </a:rPr>
              <a:t>回 </a:t>
            </a:r>
            <a:r>
              <a:rPr lang="en-US" altLang="ja-JP" sz="4000" dirty="0">
                <a:solidFill>
                  <a:srgbClr val="FFFFCC"/>
                </a:solidFill>
                <a:latin typeface="Rounded Mplus 1c Black" panose="020B0902020203020207" pitchFamily="50" charset="-128"/>
                <a:ea typeface="Rounded Mplus 1c Black" panose="020B0902020203020207" pitchFamily="50" charset="-128"/>
                <a:cs typeface="Rounded Mplus 1c Black" panose="020B0902020203020207" pitchFamily="50" charset="-128"/>
              </a:rPr>
              <a:t>JUNON SUPERBOY CONTEST</a:t>
            </a:r>
          </a:p>
          <a:p>
            <a:pPr marL="0" lvl="0" indent="0" algn="ctr" rtl="0">
              <a:lnSpc>
                <a:spcPct val="100000"/>
              </a:lnSpc>
              <a:spcBef>
                <a:spcPts val="0"/>
              </a:spcBef>
              <a:spcAft>
                <a:spcPts val="0"/>
              </a:spcAft>
              <a:buSzPts val="1400"/>
              <a:buNone/>
            </a:pPr>
            <a:r>
              <a:rPr lang="ja-JP" altLang="en-US" sz="4000" dirty="0">
                <a:solidFill>
                  <a:srgbClr val="FFFFCC"/>
                </a:solidFill>
                <a:latin typeface="Rounded Mplus 1c Black" panose="020B0902020203020207" pitchFamily="50" charset="-128"/>
                <a:ea typeface="Rounded Mplus 1c Black" panose="020B0902020203020207" pitchFamily="50" charset="-128"/>
                <a:cs typeface="Rounded Mplus 1c Black" panose="020B0902020203020207" pitchFamily="50" charset="-128"/>
              </a:rPr>
              <a:t>協賛企画のご案内</a:t>
            </a:r>
            <a:endParaRPr lang="en-US" altLang="ja-JP" sz="4000" dirty="0">
              <a:solidFill>
                <a:srgbClr val="FFFFCC"/>
              </a:solidFill>
              <a:latin typeface="Rounded Mplus 1c Black" panose="020B0902020203020207" pitchFamily="50" charset="-128"/>
              <a:ea typeface="Rounded Mplus 1c Black" panose="020B0902020203020207" pitchFamily="50" charset="-128"/>
              <a:cs typeface="Rounded Mplus 1c Black" panose="020B0902020203020207" pitchFamily="50" charset="-128"/>
            </a:endParaRPr>
          </a:p>
          <a:p>
            <a:pPr marL="0" lvl="0" indent="0" algn="ctr" rtl="0">
              <a:lnSpc>
                <a:spcPct val="100000"/>
              </a:lnSpc>
              <a:spcBef>
                <a:spcPts val="0"/>
              </a:spcBef>
              <a:spcAft>
                <a:spcPts val="0"/>
              </a:spcAft>
              <a:buSzPts val="1400"/>
              <a:buNone/>
            </a:pPr>
            <a:r>
              <a:rPr lang="en-US" altLang="ja-JP" sz="3200" dirty="0">
                <a:solidFill>
                  <a:srgbClr val="FFFFCC"/>
                </a:solidFill>
                <a:latin typeface="Rounded Mplus 1c Black" panose="020B0902020203020207" pitchFamily="50" charset="-128"/>
                <a:ea typeface="Rounded Mplus 1c Black" panose="020B0902020203020207" pitchFamily="50" charset="-128"/>
                <a:cs typeface="Rounded Mplus 1c Black" panose="020B0902020203020207" pitchFamily="50" charset="-128"/>
              </a:rPr>
              <a:t>Ver1.1</a:t>
            </a:r>
            <a:endParaRPr lang="ja-JP" altLang="en-US" sz="1100" dirty="0">
              <a:solidFill>
                <a:srgbClr val="FFFFCC"/>
              </a:solidFill>
              <a:latin typeface="Rounded Mplus 1c Black" panose="020B0902020203020207" pitchFamily="50" charset="-128"/>
              <a:ea typeface="Rounded Mplus 1c Black" panose="020B0902020203020207" pitchFamily="50" charset="-128"/>
              <a:cs typeface="Rounded Mplus 1c Black" panose="020B0902020203020207" pitchFamily="50" charset="-128"/>
            </a:endParaRPr>
          </a:p>
        </p:txBody>
      </p:sp>
      <p:sp>
        <p:nvSpPr>
          <p:cNvPr id="10" name="テキスト ボックス 9">
            <a:extLst>
              <a:ext uri="{FF2B5EF4-FFF2-40B4-BE49-F238E27FC236}">
                <a16:creationId xmlns:a16="http://schemas.microsoft.com/office/drawing/2014/main" id="{BA2A56B7-0A2C-7FF3-ECA0-D3F55A3BC358}"/>
              </a:ext>
            </a:extLst>
          </p:cNvPr>
          <p:cNvSpPr txBox="1"/>
          <p:nvPr/>
        </p:nvSpPr>
        <p:spPr>
          <a:xfrm>
            <a:off x="9790981" y="143650"/>
            <a:ext cx="2560986" cy="646331"/>
          </a:xfrm>
          <a:prstGeom prst="rect">
            <a:avLst/>
          </a:prstGeom>
          <a:noFill/>
        </p:spPr>
        <p:txBody>
          <a:bodyPr wrap="square">
            <a:spAutoFit/>
          </a:bodyPr>
          <a:lstStyle/>
          <a:p>
            <a:pPr marL="0" lvl="0" indent="0" rtl="0">
              <a:lnSpc>
                <a:spcPct val="100000"/>
              </a:lnSpc>
              <a:spcBef>
                <a:spcPts val="0"/>
              </a:spcBef>
              <a:spcAft>
                <a:spcPts val="0"/>
              </a:spcAft>
              <a:buSzPts val="1400"/>
              <a:buNone/>
            </a:pPr>
            <a:r>
              <a:rPr lang="ja-JP" altLang="en-US" sz="1800" dirty="0">
                <a:solidFill>
                  <a:srgbClr val="FFFFCC"/>
                </a:solidFill>
                <a:latin typeface="Rounded Mplus 1c Black" panose="020B0902020203020207" pitchFamily="50" charset="-128"/>
                <a:ea typeface="Rounded Mplus 1c Black" panose="020B0902020203020207" pitchFamily="50" charset="-128"/>
                <a:cs typeface="Rounded Mplus 1c Black" panose="020B0902020203020207" pitchFamily="50" charset="-128"/>
              </a:rPr>
              <a:t>主婦と生活社</a:t>
            </a:r>
          </a:p>
          <a:p>
            <a:pPr marL="0" lvl="0" indent="0" rtl="0">
              <a:lnSpc>
                <a:spcPct val="100000"/>
              </a:lnSpc>
              <a:spcBef>
                <a:spcPts val="0"/>
              </a:spcBef>
              <a:spcAft>
                <a:spcPts val="0"/>
              </a:spcAft>
              <a:buSzPts val="1400"/>
              <a:buNone/>
            </a:pPr>
            <a:r>
              <a:rPr lang="ja-JP" altLang="en-US" sz="1800" dirty="0">
                <a:solidFill>
                  <a:srgbClr val="FFFFCC"/>
                </a:solidFill>
                <a:latin typeface="Rounded Mplus 1c Black" panose="020B0902020203020207" pitchFamily="50" charset="-128"/>
                <a:ea typeface="Rounded Mplus 1c Black" panose="020B0902020203020207" pitchFamily="50" charset="-128"/>
                <a:cs typeface="Rounded Mplus 1c Black" panose="020B0902020203020207" pitchFamily="50" charset="-128"/>
              </a:rPr>
              <a:t>メディアビジネス部</a:t>
            </a:r>
            <a:endParaRPr lang="ja-JP" altLang="en-US" sz="1200" dirty="0">
              <a:solidFill>
                <a:srgbClr val="FFFFCC"/>
              </a:solidFill>
              <a:latin typeface="Rounded Mplus 1c Black" panose="020B0902020203020207" pitchFamily="50" charset="-128"/>
              <a:ea typeface="Rounded Mplus 1c Black" panose="020B0902020203020207" pitchFamily="50" charset="-128"/>
              <a:cs typeface="Rounded Mplus 1c Black" panose="020B0902020203020207" pitchFamily="50" charset="-128"/>
            </a:endParaRPr>
          </a:p>
        </p:txBody>
      </p:sp>
      <p:pic>
        <p:nvPicPr>
          <p:cNvPr id="2" name="図 1">
            <a:extLst>
              <a:ext uri="{FF2B5EF4-FFF2-40B4-BE49-F238E27FC236}">
                <a16:creationId xmlns:a16="http://schemas.microsoft.com/office/drawing/2014/main" id="{E65B9917-0F3B-0836-AC00-5340083B0816}"/>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1435" y="2067109"/>
            <a:ext cx="1969616" cy="265756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0"/>
          <p:cNvSpPr/>
          <p:nvPr/>
        </p:nvSpPr>
        <p:spPr>
          <a:xfrm>
            <a:off x="770835" y="3847554"/>
            <a:ext cx="2507700" cy="2590800"/>
          </a:xfrm>
          <a:prstGeom prst="roundRect">
            <a:avLst>
              <a:gd name="adj" fmla="val 2197"/>
            </a:avLst>
          </a:prstGeom>
          <a:solidFill>
            <a:srgbClr val="C1EFFE">
              <a:alpha val="2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chemeClr val="lt1"/>
              </a:solidFill>
              <a:latin typeface="Arial"/>
              <a:ea typeface="Arial"/>
              <a:cs typeface="Arial"/>
              <a:sym typeface="Arial"/>
            </a:endParaRPr>
          </a:p>
        </p:txBody>
      </p:sp>
      <p:sp>
        <p:nvSpPr>
          <p:cNvPr id="316" name="Google Shape;316;p10"/>
          <p:cNvSpPr/>
          <p:nvPr/>
        </p:nvSpPr>
        <p:spPr>
          <a:xfrm>
            <a:off x="8893774" y="1712569"/>
            <a:ext cx="2507673" cy="4729793"/>
          </a:xfrm>
          <a:prstGeom prst="roundRect">
            <a:avLst>
              <a:gd name="adj" fmla="val 2197"/>
            </a:avLst>
          </a:prstGeom>
          <a:solidFill>
            <a:srgbClr val="C1EFFE">
              <a:alpha val="2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chemeClr val="lt1"/>
              </a:solidFill>
              <a:latin typeface="Arial"/>
              <a:ea typeface="Arial"/>
              <a:cs typeface="Arial"/>
              <a:sym typeface="Arial"/>
            </a:endParaRPr>
          </a:p>
        </p:txBody>
      </p:sp>
      <p:sp>
        <p:nvSpPr>
          <p:cNvPr id="317" name="Google Shape;317;p10"/>
          <p:cNvSpPr/>
          <p:nvPr/>
        </p:nvSpPr>
        <p:spPr>
          <a:xfrm>
            <a:off x="6182875" y="1661925"/>
            <a:ext cx="2507700" cy="4759200"/>
          </a:xfrm>
          <a:prstGeom prst="roundRect">
            <a:avLst>
              <a:gd name="adj" fmla="val 2197"/>
            </a:avLst>
          </a:prstGeom>
          <a:solidFill>
            <a:srgbClr val="C1EFFE">
              <a:alpha val="2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chemeClr val="lt1"/>
              </a:solidFill>
              <a:latin typeface="Arial"/>
              <a:ea typeface="Arial"/>
              <a:cs typeface="Arial"/>
              <a:sym typeface="Arial"/>
            </a:endParaRPr>
          </a:p>
        </p:txBody>
      </p:sp>
      <p:sp>
        <p:nvSpPr>
          <p:cNvPr id="318" name="Google Shape;318;p10"/>
          <p:cNvSpPr/>
          <p:nvPr/>
        </p:nvSpPr>
        <p:spPr>
          <a:xfrm>
            <a:off x="3491765" y="1683239"/>
            <a:ext cx="2507673" cy="4759125"/>
          </a:xfrm>
          <a:prstGeom prst="roundRect">
            <a:avLst>
              <a:gd name="adj" fmla="val 2197"/>
            </a:avLst>
          </a:prstGeom>
          <a:solidFill>
            <a:srgbClr val="C1EFFE">
              <a:alpha val="2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chemeClr val="lt1"/>
              </a:solidFill>
              <a:latin typeface="Arial"/>
              <a:ea typeface="Arial"/>
              <a:cs typeface="Arial"/>
              <a:sym typeface="Arial"/>
            </a:endParaRPr>
          </a:p>
        </p:txBody>
      </p:sp>
      <p:sp>
        <p:nvSpPr>
          <p:cNvPr id="319" name="Google Shape;319;p10"/>
          <p:cNvSpPr txBox="1">
            <a:spLocks noGrp="1"/>
          </p:cNvSpPr>
          <p:nvPr>
            <p:ph type="sldNum" idx="12"/>
          </p:nvPr>
        </p:nvSpPr>
        <p:spPr>
          <a:xfrm>
            <a:off x="11906423" y="6645800"/>
            <a:ext cx="370690" cy="252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00"/>
              <a:buNone/>
            </a:pPr>
            <a:fld id="{00000000-1234-1234-1234-123412341234}" type="slidenum">
              <a:rPr lang="en-US" altLang="ja-JP">
                <a:latin typeface="Arial"/>
                <a:ea typeface="Arial"/>
                <a:cs typeface="Arial"/>
                <a:sym typeface="Arial"/>
              </a:rPr>
              <a:t>10</a:t>
            </a:fld>
            <a:endParaRPr>
              <a:latin typeface="Arial"/>
              <a:ea typeface="Arial"/>
              <a:cs typeface="Arial"/>
              <a:sym typeface="Arial"/>
            </a:endParaRPr>
          </a:p>
        </p:txBody>
      </p:sp>
      <p:sp>
        <p:nvSpPr>
          <p:cNvPr id="320" name="Google Shape;320;p10"/>
          <p:cNvSpPr txBox="1"/>
          <p:nvPr/>
        </p:nvSpPr>
        <p:spPr>
          <a:xfrm>
            <a:off x="2068286" y="302403"/>
            <a:ext cx="805542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ja-JP" sz="2800" b="0" i="0" u="none" strike="noStrike" cap="none" dirty="0">
                <a:solidFill>
                  <a:schemeClr val="dk1"/>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M PLUS 1 Black"/>
              </a:rPr>
              <a:t>3. 活用可能なアセット</a:t>
            </a:r>
            <a:endParaRPr sz="2800" b="0" i="0" u="none" strike="noStrike" cap="none" dirty="0">
              <a:solidFill>
                <a:schemeClr val="dk1"/>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M PLUS 1 Black"/>
            </a:endParaRPr>
          </a:p>
        </p:txBody>
      </p:sp>
      <p:pic>
        <p:nvPicPr>
          <p:cNvPr id="321" name="Google Shape;321;p10" descr="http://authorizedproperty.com/wp-content/uploads/2017/04/SHOWROOM-1.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354658" y="1937498"/>
            <a:ext cx="508864" cy="508864"/>
          </a:xfrm>
          <a:prstGeom prst="rect">
            <a:avLst/>
          </a:prstGeom>
          <a:noFill/>
          <a:ln>
            <a:noFill/>
          </a:ln>
        </p:spPr>
      </p:pic>
      <p:pic>
        <p:nvPicPr>
          <p:cNvPr id="322" name="Google Shape;322;p1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340304" y="3953056"/>
            <a:ext cx="1325520" cy="266090"/>
          </a:xfrm>
          <a:prstGeom prst="rect">
            <a:avLst/>
          </a:prstGeom>
          <a:noFill/>
          <a:ln>
            <a:noFill/>
          </a:ln>
        </p:spPr>
      </p:pic>
      <p:pic>
        <p:nvPicPr>
          <p:cNvPr id="323" name="Google Shape;323;p1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737621" y="4075820"/>
            <a:ext cx="916224" cy="515376"/>
          </a:xfrm>
          <a:prstGeom prst="rect">
            <a:avLst/>
          </a:prstGeom>
          <a:noFill/>
          <a:ln>
            <a:noFill/>
          </a:ln>
        </p:spPr>
      </p:pic>
      <p:pic>
        <p:nvPicPr>
          <p:cNvPr id="326" name="Google Shape;326;p10" descr="「インスタ」の画像検索結果"/>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112950" y="4155323"/>
            <a:ext cx="370700" cy="356354"/>
          </a:xfrm>
          <a:prstGeom prst="rect">
            <a:avLst/>
          </a:prstGeom>
          <a:noFill/>
          <a:ln>
            <a:noFill/>
          </a:ln>
        </p:spPr>
      </p:pic>
      <p:pic>
        <p:nvPicPr>
          <p:cNvPr id="327" name="Google Shape;327;p10"/>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6354650" y="5066744"/>
            <a:ext cx="2164126" cy="1216605"/>
          </a:xfrm>
          <a:prstGeom prst="rect">
            <a:avLst/>
          </a:prstGeom>
          <a:noFill/>
          <a:ln>
            <a:noFill/>
          </a:ln>
        </p:spPr>
      </p:pic>
      <p:sp>
        <p:nvSpPr>
          <p:cNvPr id="328" name="Google Shape;328;p10"/>
          <p:cNvSpPr/>
          <p:nvPr/>
        </p:nvSpPr>
        <p:spPr>
          <a:xfrm>
            <a:off x="767924" y="3241380"/>
            <a:ext cx="2507700" cy="508800"/>
          </a:xfrm>
          <a:prstGeom prst="roundRect">
            <a:avLst>
              <a:gd name="adj" fmla="val 16667"/>
            </a:avLst>
          </a:prstGeom>
          <a:solidFill>
            <a:srgbClr val="0099CC"/>
          </a:solidFill>
          <a:ln w="12700" cap="flat" cmpd="sng">
            <a:solidFill>
              <a:srgbClr val="0099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ja-JP" sz="16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JUNON TV / アプリ</a:t>
            </a:r>
            <a:endParaRPr sz="16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p:txBody>
      </p:sp>
      <p:sp>
        <p:nvSpPr>
          <p:cNvPr id="329" name="Google Shape;329;p10"/>
          <p:cNvSpPr/>
          <p:nvPr/>
        </p:nvSpPr>
        <p:spPr>
          <a:xfrm>
            <a:off x="3485125" y="1206117"/>
            <a:ext cx="2507673" cy="508863"/>
          </a:xfrm>
          <a:prstGeom prst="roundRect">
            <a:avLst>
              <a:gd name="adj" fmla="val 16667"/>
            </a:avLst>
          </a:prstGeom>
          <a:solidFill>
            <a:srgbClr val="0099CC"/>
          </a:solidFill>
          <a:ln w="12700" cap="flat" cmpd="sng">
            <a:solidFill>
              <a:srgbClr val="0099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ja-JP" sz="16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JUNON / SNS</a:t>
            </a:r>
            <a:endParaRPr sz="1400" b="1"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p:txBody>
      </p:sp>
      <p:sp>
        <p:nvSpPr>
          <p:cNvPr id="330" name="Google Shape;330;p10"/>
          <p:cNvSpPr/>
          <p:nvPr/>
        </p:nvSpPr>
        <p:spPr>
          <a:xfrm>
            <a:off x="6194822" y="1206117"/>
            <a:ext cx="2507673" cy="508863"/>
          </a:xfrm>
          <a:prstGeom prst="roundRect">
            <a:avLst>
              <a:gd name="adj" fmla="val 16667"/>
            </a:avLst>
          </a:prstGeom>
          <a:solidFill>
            <a:srgbClr val="0099CC"/>
          </a:solidFill>
          <a:ln w="12700" cap="flat" cmpd="sng">
            <a:solidFill>
              <a:srgbClr val="0099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ja-JP"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SHOWROOM / ライブ配信</a:t>
            </a:r>
            <a:endParaRPr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p:txBody>
      </p:sp>
      <p:sp>
        <p:nvSpPr>
          <p:cNvPr id="331" name="Google Shape;331;p10"/>
          <p:cNvSpPr/>
          <p:nvPr/>
        </p:nvSpPr>
        <p:spPr>
          <a:xfrm>
            <a:off x="8893774" y="1206117"/>
            <a:ext cx="2507673" cy="508863"/>
          </a:xfrm>
          <a:prstGeom prst="roundRect">
            <a:avLst>
              <a:gd name="adj" fmla="val 16667"/>
            </a:avLst>
          </a:prstGeom>
          <a:solidFill>
            <a:srgbClr val="0099CC"/>
          </a:solidFill>
          <a:ln w="12700" cap="flat" cmpd="sng">
            <a:solidFill>
              <a:srgbClr val="0099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ja-JP" sz="16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ジュノンボーイ候補者</a:t>
            </a:r>
            <a:endParaRPr sz="16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p:txBody>
      </p:sp>
      <p:sp>
        <p:nvSpPr>
          <p:cNvPr id="332" name="Google Shape;332;p10"/>
          <p:cNvSpPr/>
          <p:nvPr/>
        </p:nvSpPr>
        <p:spPr>
          <a:xfrm>
            <a:off x="8844550" y="5916622"/>
            <a:ext cx="2778600" cy="629100"/>
          </a:xfrm>
          <a:prstGeom prst="rect">
            <a:avLst/>
          </a:prstGeom>
          <a:solidFill>
            <a:srgbClr val="FF83C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歴代のジュノンボーイの起用も</a:t>
            </a:r>
            <a:endParaRPr sz="14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ご相談ください！</a:t>
            </a:r>
            <a:endParaRPr sz="14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p:txBody>
      </p:sp>
      <p:sp>
        <p:nvSpPr>
          <p:cNvPr id="333" name="Google Shape;333;p10"/>
          <p:cNvSpPr txBox="1"/>
          <p:nvPr/>
        </p:nvSpPr>
        <p:spPr>
          <a:xfrm>
            <a:off x="3551056" y="4612525"/>
            <a:ext cx="128940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Medium"/>
              </a:rPr>
              <a:t>26,500</a:t>
            </a:r>
          </a:p>
          <a:p>
            <a:pPr marL="0" marR="0" lvl="0" indent="0" algn="ctr" rtl="0">
              <a:lnSpc>
                <a:spcPct val="100000"/>
              </a:lnSpc>
              <a:spcBef>
                <a:spcPts val="0"/>
              </a:spcBef>
              <a:spcAft>
                <a:spcPts val="0"/>
              </a:spcAft>
              <a:buClr>
                <a:srgbClr val="000000"/>
              </a:buClr>
              <a:buSzPts val="1200"/>
              <a:buFont typeface="Arial"/>
              <a:buNone/>
            </a:pPr>
            <a:r>
              <a:rPr lang="ja-JP" sz="12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Medium"/>
              </a:rPr>
              <a:t>フォロワー</a:t>
            </a:r>
            <a:endParaRPr sz="14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Medium"/>
            </a:endParaRPr>
          </a:p>
        </p:txBody>
      </p:sp>
      <p:sp>
        <p:nvSpPr>
          <p:cNvPr id="334" name="Google Shape;334;p10"/>
          <p:cNvSpPr txBox="1"/>
          <p:nvPr/>
        </p:nvSpPr>
        <p:spPr>
          <a:xfrm>
            <a:off x="3533034" y="5849075"/>
            <a:ext cx="132540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Medium"/>
              </a:rPr>
              <a:t>72,600</a:t>
            </a:r>
          </a:p>
          <a:p>
            <a:pPr marL="0" marR="0" lvl="0" indent="0" algn="ctr" rtl="0">
              <a:lnSpc>
                <a:spcPct val="100000"/>
              </a:lnSpc>
              <a:spcBef>
                <a:spcPts val="0"/>
              </a:spcBef>
              <a:spcAft>
                <a:spcPts val="0"/>
              </a:spcAft>
              <a:buClr>
                <a:srgbClr val="000000"/>
              </a:buClr>
              <a:buSzPts val="1200"/>
              <a:buFont typeface="Arial"/>
              <a:buNone/>
            </a:pPr>
            <a:r>
              <a:rPr lang="ja-JP" sz="12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Medium"/>
              </a:rPr>
              <a:t>フォロワー</a:t>
            </a:r>
            <a:endParaRPr sz="14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Medium"/>
            </a:endParaRPr>
          </a:p>
        </p:txBody>
      </p:sp>
      <p:sp>
        <p:nvSpPr>
          <p:cNvPr id="335" name="Google Shape;335;p10"/>
          <p:cNvSpPr txBox="1"/>
          <p:nvPr/>
        </p:nvSpPr>
        <p:spPr>
          <a:xfrm>
            <a:off x="4634218" y="4612525"/>
            <a:ext cx="128940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Medium"/>
              </a:rPr>
              <a:t>47,000</a:t>
            </a:r>
          </a:p>
          <a:p>
            <a:pPr marL="0" marR="0" lvl="0" indent="0" algn="ctr" rtl="0">
              <a:lnSpc>
                <a:spcPct val="100000"/>
              </a:lnSpc>
              <a:spcBef>
                <a:spcPts val="0"/>
              </a:spcBef>
              <a:spcAft>
                <a:spcPts val="0"/>
              </a:spcAft>
              <a:buClr>
                <a:srgbClr val="000000"/>
              </a:buClr>
              <a:buSzPts val="1200"/>
              <a:buFont typeface="Arial"/>
              <a:buNone/>
            </a:pPr>
            <a:r>
              <a:rPr lang="ja-JP" sz="12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Medium"/>
              </a:rPr>
              <a:t>フォロワー</a:t>
            </a:r>
            <a:endParaRPr sz="14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Medium"/>
            </a:endParaRPr>
          </a:p>
        </p:txBody>
      </p:sp>
      <p:sp>
        <p:nvSpPr>
          <p:cNvPr id="336" name="Google Shape;336;p10"/>
          <p:cNvSpPr/>
          <p:nvPr/>
        </p:nvSpPr>
        <p:spPr>
          <a:xfrm>
            <a:off x="730593" y="1206117"/>
            <a:ext cx="2507673" cy="508863"/>
          </a:xfrm>
          <a:prstGeom prst="roundRect">
            <a:avLst>
              <a:gd name="adj" fmla="val 16667"/>
            </a:avLst>
          </a:prstGeom>
          <a:solidFill>
            <a:srgbClr val="0099CC"/>
          </a:solidFill>
          <a:ln w="12700" cap="flat" cmpd="sng">
            <a:solidFill>
              <a:srgbClr val="0099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ja-JP" sz="16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JUNON  / 雑誌</a:t>
            </a:r>
            <a:endParaRPr sz="16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p:txBody>
      </p:sp>
      <p:sp>
        <p:nvSpPr>
          <p:cNvPr id="337" name="Google Shape;337;p10"/>
          <p:cNvSpPr/>
          <p:nvPr/>
        </p:nvSpPr>
        <p:spPr>
          <a:xfrm>
            <a:off x="730593" y="1716910"/>
            <a:ext cx="2507673" cy="1427091"/>
          </a:xfrm>
          <a:prstGeom prst="roundRect">
            <a:avLst>
              <a:gd name="adj" fmla="val 2197"/>
            </a:avLst>
          </a:prstGeom>
          <a:solidFill>
            <a:srgbClr val="C1EFFE">
              <a:alpha val="2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chemeClr val="lt1"/>
              </a:solidFill>
              <a:latin typeface="Arial"/>
              <a:ea typeface="Arial"/>
              <a:cs typeface="Arial"/>
              <a:sym typeface="Arial"/>
            </a:endParaRPr>
          </a:p>
        </p:txBody>
      </p:sp>
      <p:sp>
        <p:nvSpPr>
          <p:cNvPr id="338" name="Google Shape;338;p10"/>
          <p:cNvSpPr txBox="1"/>
          <p:nvPr/>
        </p:nvSpPr>
        <p:spPr>
          <a:xfrm>
            <a:off x="9268451" y="6675437"/>
            <a:ext cx="7239001"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ja-JP" sz="800" b="0" i="0" u="none" strike="noStrike" cap="none">
                <a:solidFill>
                  <a:schemeClr val="lt1"/>
                </a:solidFill>
                <a:latin typeface="Quattrocento Sans"/>
                <a:ea typeface="Quattrocento Sans"/>
                <a:cs typeface="Quattrocento Sans"/>
                <a:sym typeface="Quattrocento Sans"/>
              </a:rPr>
              <a:t>© SHUFU TO SEIKATSU SHA CO.,LTD. All rights reserved. </a:t>
            </a:r>
            <a:endParaRPr sz="800" b="1" i="0" u="none" strike="noStrike" cap="none">
              <a:solidFill>
                <a:schemeClr val="lt1"/>
              </a:solidFill>
              <a:latin typeface="Quattrocento Sans"/>
              <a:ea typeface="Quattrocento Sans"/>
              <a:cs typeface="Quattrocento Sans"/>
              <a:sym typeface="Quattrocento Sans"/>
            </a:endParaRPr>
          </a:p>
        </p:txBody>
      </p:sp>
      <p:sp>
        <p:nvSpPr>
          <p:cNvPr id="339" name="Google Shape;339;p10"/>
          <p:cNvSpPr txBox="1"/>
          <p:nvPr/>
        </p:nvSpPr>
        <p:spPr>
          <a:xfrm>
            <a:off x="6942300" y="1870900"/>
            <a:ext cx="1666200" cy="1708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Medium"/>
              </a:rPr>
              <a:t>ジュノンボーイ・コンテストの重要な選考チャネルのひとつ、ライブ配信サービスSHOWROOM」</a:t>
            </a:r>
            <a:r>
              <a:rPr lang="ja-JP"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Medium"/>
              </a:rPr>
              <a:t>を活用し、自らの配信につくファンからの応援量がコンテスト選考に加点。5月～11月までの期間、熱い戦いを繰り広げている。</a:t>
            </a:r>
            <a:endParaRPr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p:txBody>
      </p:sp>
      <p:sp>
        <p:nvSpPr>
          <p:cNvPr id="340" name="Google Shape;340;p10"/>
          <p:cNvSpPr txBox="1"/>
          <p:nvPr/>
        </p:nvSpPr>
        <p:spPr>
          <a:xfrm>
            <a:off x="1960780" y="1870908"/>
            <a:ext cx="1289511" cy="10618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Medium"/>
              </a:rPr>
              <a:t>毎月22日発行の</a:t>
            </a:r>
            <a:endParaRPr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Medium"/>
            </a:endParaRPr>
          </a:p>
          <a:p>
            <a:pPr marL="0" marR="0" lvl="0" indent="0" algn="l" rtl="0">
              <a:lnSpc>
                <a:spcPct val="100000"/>
              </a:lnSpc>
              <a:spcBef>
                <a:spcPts val="0"/>
              </a:spcBef>
              <a:spcAft>
                <a:spcPts val="0"/>
              </a:spcAft>
              <a:buClr>
                <a:srgbClr val="000000"/>
              </a:buClr>
              <a:buSzPts val="1050"/>
              <a:buFont typeface="Arial"/>
              <a:buNone/>
            </a:pPr>
            <a:r>
              <a:rPr lang="ja-JP"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Medium"/>
              </a:rPr>
              <a:t>月刊誌。</a:t>
            </a:r>
            <a:endParaRPr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Medium"/>
            </a:endParaRPr>
          </a:p>
          <a:p>
            <a:pPr marL="0" marR="0" lvl="0" indent="0" algn="l" rtl="0">
              <a:lnSpc>
                <a:spcPct val="100000"/>
              </a:lnSpc>
              <a:spcBef>
                <a:spcPts val="0"/>
              </a:spcBef>
              <a:spcAft>
                <a:spcPts val="0"/>
              </a:spcAft>
              <a:buClr>
                <a:srgbClr val="000000"/>
              </a:buClr>
              <a:buSzPts val="1050"/>
              <a:buFont typeface="Arial"/>
              <a:buNone/>
            </a:pPr>
            <a:r>
              <a:rPr lang="ja-JP"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Medium"/>
              </a:rPr>
              <a:t>世のすべての</a:t>
            </a:r>
            <a:endParaRPr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Medium"/>
            </a:endParaRPr>
          </a:p>
          <a:p>
            <a:pPr marL="0" marR="0" lvl="0" indent="0" algn="l" rtl="0">
              <a:lnSpc>
                <a:spcPct val="100000"/>
              </a:lnSpc>
              <a:spcBef>
                <a:spcPts val="0"/>
              </a:spcBef>
              <a:spcAft>
                <a:spcPts val="0"/>
              </a:spcAft>
              <a:buClr>
                <a:srgbClr val="000000"/>
              </a:buClr>
              <a:buSzPts val="1050"/>
              <a:buFont typeface="Arial"/>
              <a:buNone/>
            </a:pPr>
            <a:r>
              <a:rPr lang="ja-JP"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Medium"/>
              </a:rPr>
              <a:t>「イケメン」を</a:t>
            </a:r>
            <a:endParaRPr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Medium"/>
            </a:endParaRPr>
          </a:p>
          <a:p>
            <a:pPr marL="0" marR="0" lvl="0" indent="0" algn="l" rtl="0">
              <a:lnSpc>
                <a:spcPct val="100000"/>
              </a:lnSpc>
              <a:spcBef>
                <a:spcPts val="0"/>
              </a:spcBef>
              <a:spcAft>
                <a:spcPts val="0"/>
              </a:spcAft>
              <a:buClr>
                <a:srgbClr val="000000"/>
              </a:buClr>
              <a:buSzPts val="1050"/>
              <a:buFont typeface="Arial"/>
              <a:buNone/>
            </a:pPr>
            <a:r>
              <a:rPr lang="ja-JP"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Medium"/>
              </a:rPr>
              <a:t>網羅するグラビアインタビュー誌。</a:t>
            </a:r>
            <a:endParaRPr sz="14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Medium"/>
            </a:endParaRPr>
          </a:p>
        </p:txBody>
      </p:sp>
      <p:sp>
        <p:nvSpPr>
          <p:cNvPr id="341" name="Google Shape;341;p10"/>
          <p:cNvSpPr txBox="1"/>
          <p:nvPr/>
        </p:nvSpPr>
        <p:spPr>
          <a:xfrm>
            <a:off x="9070814" y="4745512"/>
            <a:ext cx="2258100" cy="90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Medium"/>
              </a:rPr>
              <a:t>BEST1000➡ファイナリスト15人の選考過程の中で、候補者たちを起用して、様々なプロモーションが可能。彼らのファンに向けたアプローチができる。</a:t>
            </a:r>
            <a:endParaRPr sz="14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Medium"/>
            </a:endParaRPr>
          </a:p>
        </p:txBody>
      </p:sp>
      <p:pic>
        <p:nvPicPr>
          <p:cNvPr id="344" name="Google Shape;344;p10"/>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6369918" y="3732112"/>
            <a:ext cx="2153375" cy="1209051"/>
          </a:xfrm>
          <a:prstGeom prst="rect">
            <a:avLst/>
          </a:prstGeom>
          <a:noFill/>
          <a:ln>
            <a:noFill/>
          </a:ln>
        </p:spPr>
      </p:pic>
      <p:pic>
        <p:nvPicPr>
          <p:cNvPr id="345" name="Google Shape;345;p10"/>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1182475" y="4356777"/>
            <a:ext cx="1666201" cy="1046572"/>
          </a:xfrm>
          <a:prstGeom prst="rect">
            <a:avLst/>
          </a:prstGeom>
          <a:noFill/>
          <a:ln>
            <a:noFill/>
          </a:ln>
        </p:spPr>
      </p:pic>
      <p:pic>
        <p:nvPicPr>
          <p:cNvPr id="346" name="Google Shape;346;p10"/>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3700600" y="1997700"/>
            <a:ext cx="990300" cy="1980579"/>
          </a:xfrm>
          <a:prstGeom prst="rect">
            <a:avLst/>
          </a:prstGeom>
          <a:noFill/>
          <a:ln>
            <a:noFill/>
          </a:ln>
        </p:spPr>
      </p:pic>
      <p:pic>
        <p:nvPicPr>
          <p:cNvPr id="347" name="Google Shape;347;p10"/>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4802525" y="1997700"/>
            <a:ext cx="990300" cy="1980579"/>
          </a:xfrm>
          <a:prstGeom prst="rect">
            <a:avLst/>
          </a:prstGeom>
          <a:noFill/>
          <a:ln>
            <a:noFill/>
          </a:ln>
        </p:spPr>
      </p:pic>
      <p:pic>
        <p:nvPicPr>
          <p:cNvPr id="348" name="Google Shape;348;p10"/>
          <p:cNvPicPr preferRelativeResize="0"/>
          <p:nvPr/>
        </p:nvPicPr>
        <p:blipFill>
          <a:blip r:embed="rId11" cstate="email">
            <a:alphaModFix/>
            <a:extLst>
              <a:ext uri="{28A0092B-C50C-407E-A947-70E740481C1C}">
                <a14:useLocalDpi xmlns:a14="http://schemas.microsoft.com/office/drawing/2010/main"/>
              </a:ext>
            </a:extLst>
          </a:blip>
          <a:stretch>
            <a:fillRect/>
          </a:stretch>
        </p:blipFill>
        <p:spPr>
          <a:xfrm>
            <a:off x="4867825" y="5393426"/>
            <a:ext cx="847788" cy="356350"/>
          </a:xfrm>
          <a:prstGeom prst="rect">
            <a:avLst/>
          </a:prstGeom>
          <a:noFill/>
          <a:ln>
            <a:noFill/>
          </a:ln>
        </p:spPr>
      </p:pic>
      <p:sp>
        <p:nvSpPr>
          <p:cNvPr id="349" name="Google Shape;349;p10"/>
          <p:cNvSpPr txBox="1"/>
          <p:nvPr/>
        </p:nvSpPr>
        <p:spPr>
          <a:xfrm>
            <a:off x="4654284" y="5849075"/>
            <a:ext cx="132540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Medium"/>
              </a:rPr>
              <a:t>10,600</a:t>
            </a:r>
          </a:p>
          <a:p>
            <a:pPr marL="0" marR="0" lvl="0" indent="0" algn="ctr" rtl="0">
              <a:lnSpc>
                <a:spcPct val="100000"/>
              </a:lnSpc>
              <a:spcBef>
                <a:spcPts val="0"/>
              </a:spcBef>
              <a:spcAft>
                <a:spcPts val="0"/>
              </a:spcAft>
              <a:buClr>
                <a:srgbClr val="000000"/>
              </a:buClr>
              <a:buSzPts val="1200"/>
              <a:buFont typeface="Arial"/>
              <a:buNone/>
            </a:pPr>
            <a:r>
              <a:rPr lang="ja-JP" sz="12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Medium"/>
              </a:rPr>
              <a:t>フォロワー</a:t>
            </a:r>
            <a:endParaRPr sz="14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Medium"/>
            </a:endParaRPr>
          </a:p>
        </p:txBody>
      </p:sp>
      <p:pic>
        <p:nvPicPr>
          <p:cNvPr id="350" name="Google Shape;350;p10"/>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3789425" y="2175725"/>
            <a:ext cx="812650" cy="1571450"/>
          </a:xfrm>
          <a:prstGeom prst="rect">
            <a:avLst/>
          </a:prstGeom>
          <a:noFill/>
          <a:ln>
            <a:noFill/>
          </a:ln>
        </p:spPr>
      </p:pic>
      <p:pic>
        <p:nvPicPr>
          <p:cNvPr id="351" name="Google Shape;351;p10"/>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4903000" y="2171775"/>
            <a:ext cx="812625" cy="1571450"/>
          </a:xfrm>
          <a:prstGeom prst="rect">
            <a:avLst/>
          </a:prstGeom>
          <a:noFill/>
          <a:ln>
            <a:noFill/>
          </a:ln>
        </p:spPr>
      </p:pic>
      <p:pic>
        <p:nvPicPr>
          <p:cNvPr id="2" name="図 1">
            <a:extLst>
              <a:ext uri="{FF2B5EF4-FFF2-40B4-BE49-F238E27FC236}">
                <a16:creationId xmlns:a16="http://schemas.microsoft.com/office/drawing/2014/main" id="{F1804E1C-6971-C26C-238E-7C8BA3E558A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flipV="1">
            <a:off x="3955926" y="5292150"/>
            <a:ext cx="447738" cy="457626"/>
          </a:xfrm>
          <a:prstGeom prst="rect">
            <a:avLst/>
          </a:prstGeom>
        </p:spPr>
      </p:pic>
      <p:pic>
        <p:nvPicPr>
          <p:cNvPr id="3" name="図 2">
            <a:extLst>
              <a:ext uri="{FF2B5EF4-FFF2-40B4-BE49-F238E27FC236}">
                <a16:creationId xmlns:a16="http://schemas.microsoft.com/office/drawing/2014/main" id="{F146F1E8-E2EA-6C99-A354-91A3F828311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228029" y="1886473"/>
            <a:ext cx="1919678" cy="2687546"/>
          </a:xfrm>
          <a:prstGeom prst="rect">
            <a:avLst/>
          </a:prstGeom>
        </p:spPr>
      </p:pic>
      <p:pic>
        <p:nvPicPr>
          <p:cNvPr id="4" name="図 3">
            <a:extLst>
              <a:ext uri="{FF2B5EF4-FFF2-40B4-BE49-F238E27FC236}">
                <a16:creationId xmlns:a16="http://schemas.microsoft.com/office/drawing/2014/main" id="{8B606E54-1BE7-3704-BECA-823D9A4B28DF}"/>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23702" y="1863169"/>
            <a:ext cx="981266" cy="1240580"/>
          </a:xfrm>
          <a:prstGeom prst="rect">
            <a:avLst/>
          </a:prstGeom>
        </p:spPr>
      </p:pic>
      <p:pic>
        <p:nvPicPr>
          <p:cNvPr id="7" name="図 6">
            <a:extLst>
              <a:ext uri="{FF2B5EF4-FFF2-40B4-BE49-F238E27FC236}">
                <a16:creationId xmlns:a16="http://schemas.microsoft.com/office/drawing/2014/main" id="{99A8603D-FFC3-24AA-DCCE-63BA01B020F3}"/>
              </a:ext>
            </a:extLst>
          </p:cNvPr>
          <p:cNvPicPr>
            <a:picLocks noChangeAspect="1"/>
          </p:cNvPicPr>
          <p:nvPr/>
        </p:nvPicPr>
        <p:blipFill>
          <a:blip r:embed="rId17"/>
          <a:stretch>
            <a:fillRect/>
          </a:stretch>
        </p:blipFill>
        <p:spPr>
          <a:xfrm>
            <a:off x="1012844" y="5414428"/>
            <a:ext cx="2005461" cy="91197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11"/>
          <p:cNvSpPr txBox="1">
            <a:spLocks noGrp="1"/>
          </p:cNvSpPr>
          <p:nvPr>
            <p:ph type="sldNum" idx="12"/>
          </p:nvPr>
        </p:nvSpPr>
        <p:spPr>
          <a:xfrm>
            <a:off x="11906423" y="6645800"/>
            <a:ext cx="370690" cy="252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00"/>
              <a:buNone/>
            </a:pPr>
            <a:fld id="{00000000-1234-1234-1234-123412341234}" type="slidenum">
              <a:rPr lang="en-US" altLang="ja-JP">
                <a:latin typeface="Arial"/>
                <a:ea typeface="Arial"/>
                <a:cs typeface="Arial"/>
                <a:sym typeface="Arial"/>
              </a:rPr>
              <a:t>11</a:t>
            </a:fld>
            <a:endParaRPr>
              <a:latin typeface="Arial"/>
              <a:ea typeface="Arial"/>
              <a:cs typeface="Arial"/>
              <a:sym typeface="Arial"/>
            </a:endParaRPr>
          </a:p>
        </p:txBody>
      </p:sp>
      <p:sp>
        <p:nvSpPr>
          <p:cNvPr id="363" name="Google Shape;363;p11"/>
          <p:cNvSpPr txBox="1"/>
          <p:nvPr/>
        </p:nvSpPr>
        <p:spPr>
          <a:xfrm>
            <a:off x="2068286" y="302403"/>
            <a:ext cx="805542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ja-JP" sz="2800" b="0" i="0" u="none" strike="noStrike" cap="none" dirty="0">
                <a:solidFill>
                  <a:schemeClr val="dk1"/>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Arial"/>
              </a:rPr>
              <a:t>協賛プラン</a:t>
            </a:r>
            <a:endParaRPr sz="2800" b="0" i="0" u="none" strike="noStrike" cap="none" dirty="0">
              <a:solidFill>
                <a:schemeClr val="dk1"/>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Arial"/>
            </a:endParaRPr>
          </a:p>
        </p:txBody>
      </p:sp>
      <p:sp>
        <p:nvSpPr>
          <p:cNvPr id="364" name="Google Shape;364;p11"/>
          <p:cNvSpPr txBox="1"/>
          <p:nvPr/>
        </p:nvSpPr>
        <p:spPr>
          <a:xfrm>
            <a:off x="2068286" y="821594"/>
            <a:ext cx="805542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下記</a:t>
            </a:r>
            <a:r>
              <a:rPr lang="en-US" altLang="ja-JP" sz="1400" b="0" i="0" u="none" strike="noStrike" cap="none" dirty="0">
                <a:solidFill>
                  <a:schemeClr val="dk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4</a:t>
            </a:r>
            <a:r>
              <a:rPr lang="ja-JP" sz="1400" b="0" i="0" u="none" strike="noStrike" cap="none" dirty="0">
                <a:solidFill>
                  <a:schemeClr val="dk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つのプランをベースとして、</a:t>
            </a:r>
            <a:endParaRPr sz="1400" b="0" i="0" u="none" strike="noStrike" cap="none" dirty="0">
              <a:solidFill>
                <a:schemeClr val="dk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endParaRPr>
          </a:p>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クライアント様のご要望に応じたカスタマイズ提案が可能。</a:t>
            </a:r>
            <a:endParaRPr sz="1400" b="0" i="0" u="none" strike="noStrike" cap="none" dirty="0">
              <a:solidFill>
                <a:schemeClr val="dk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endParaRPr>
          </a:p>
        </p:txBody>
      </p:sp>
      <p:sp>
        <p:nvSpPr>
          <p:cNvPr id="365" name="Google Shape;365;p11"/>
          <p:cNvSpPr txBox="1"/>
          <p:nvPr/>
        </p:nvSpPr>
        <p:spPr>
          <a:xfrm>
            <a:off x="243604" y="2655035"/>
            <a:ext cx="521795" cy="430887"/>
          </a:xfrm>
          <a:prstGeom prst="rect">
            <a:avLst/>
          </a:prstGeom>
          <a:noFill/>
          <a:ln w="9525" cap="flat" cmpd="sng">
            <a:solidFill>
              <a:srgbClr val="FF83C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rgbClr val="FF83C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1社</a:t>
            </a:r>
            <a:endParaRPr sz="1100" b="1" i="0" u="none" strike="noStrike" cap="none" dirty="0">
              <a:solidFill>
                <a:srgbClr val="FF83C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rgbClr val="FF83C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限定</a:t>
            </a:r>
            <a:endParaRPr sz="1100" b="1" i="0" u="none" strike="noStrike" cap="none" dirty="0">
              <a:solidFill>
                <a:srgbClr val="FF83C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p:txBody>
      </p:sp>
      <p:graphicFrame>
        <p:nvGraphicFramePr>
          <p:cNvPr id="366" name="Google Shape;366;p11"/>
          <p:cNvGraphicFramePr/>
          <p:nvPr>
            <p:extLst>
              <p:ext uri="{D42A27DB-BD31-4B8C-83A1-F6EECF244321}">
                <p14:modId xmlns:p14="http://schemas.microsoft.com/office/powerpoint/2010/main" val="446077099"/>
              </p:ext>
            </p:extLst>
          </p:nvPr>
        </p:nvGraphicFramePr>
        <p:xfrm>
          <a:off x="822045" y="1368788"/>
          <a:ext cx="10865453" cy="4256801"/>
        </p:xfrm>
        <a:graphic>
          <a:graphicData uri="http://schemas.openxmlformats.org/drawingml/2006/table">
            <a:tbl>
              <a:tblPr>
                <a:noFill/>
                <a:tableStyleId>{293B491D-1E51-4989-ABCA-1FF6F9DC8F08}</a:tableStyleId>
              </a:tblPr>
              <a:tblGrid>
                <a:gridCol w="740507">
                  <a:extLst>
                    <a:ext uri="{9D8B030D-6E8A-4147-A177-3AD203B41FA5}">
                      <a16:colId xmlns:a16="http://schemas.microsoft.com/office/drawing/2014/main" val="20000"/>
                    </a:ext>
                  </a:extLst>
                </a:gridCol>
                <a:gridCol w="922028">
                  <a:extLst>
                    <a:ext uri="{9D8B030D-6E8A-4147-A177-3AD203B41FA5}">
                      <a16:colId xmlns:a16="http://schemas.microsoft.com/office/drawing/2014/main" val="20001"/>
                    </a:ext>
                  </a:extLst>
                </a:gridCol>
                <a:gridCol w="1728799">
                  <a:extLst>
                    <a:ext uri="{9D8B030D-6E8A-4147-A177-3AD203B41FA5}">
                      <a16:colId xmlns:a16="http://schemas.microsoft.com/office/drawing/2014/main" val="20002"/>
                    </a:ext>
                  </a:extLst>
                </a:gridCol>
                <a:gridCol w="975620">
                  <a:extLst>
                    <a:ext uri="{9D8B030D-6E8A-4147-A177-3AD203B41FA5}">
                      <a16:colId xmlns:a16="http://schemas.microsoft.com/office/drawing/2014/main" val="20003"/>
                    </a:ext>
                  </a:extLst>
                </a:gridCol>
                <a:gridCol w="776514">
                  <a:extLst>
                    <a:ext uri="{9D8B030D-6E8A-4147-A177-3AD203B41FA5}">
                      <a16:colId xmlns:a16="http://schemas.microsoft.com/office/drawing/2014/main" val="20004"/>
                    </a:ext>
                  </a:extLst>
                </a:gridCol>
                <a:gridCol w="1075173">
                  <a:extLst>
                    <a:ext uri="{9D8B030D-6E8A-4147-A177-3AD203B41FA5}">
                      <a16:colId xmlns:a16="http://schemas.microsoft.com/office/drawing/2014/main" val="20005"/>
                    </a:ext>
                  </a:extLst>
                </a:gridCol>
                <a:gridCol w="1025385">
                  <a:extLst>
                    <a:ext uri="{9D8B030D-6E8A-4147-A177-3AD203B41FA5}">
                      <a16:colId xmlns:a16="http://schemas.microsoft.com/office/drawing/2014/main" val="20006"/>
                    </a:ext>
                  </a:extLst>
                </a:gridCol>
                <a:gridCol w="1025385">
                  <a:extLst>
                    <a:ext uri="{9D8B030D-6E8A-4147-A177-3AD203B41FA5}">
                      <a16:colId xmlns:a16="http://schemas.microsoft.com/office/drawing/2014/main" val="20007"/>
                    </a:ext>
                  </a:extLst>
                </a:gridCol>
                <a:gridCol w="585062">
                  <a:extLst>
                    <a:ext uri="{9D8B030D-6E8A-4147-A177-3AD203B41FA5}">
                      <a16:colId xmlns:a16="http://schemas.microsoft.com/office/drawing/2014/main" val="20008"/>
                    </a:ext>
                  </a:extLst>
                </a:gridCol>
                <a:gridCol w="1065219">
                  <a:extLst>
                    <a:ext uri="{9D8B030D-6E8A-4147-A177-3AD203B41FA5}">
                      <a16:colId xmlns:a16="http://schemas.microsoft.com/office/drawing/2014/main" val="20009"/>
                    </a:ext>
                  </a:extLst>
                </a:gridCol>
                <a:gridCol w="945761">
                  <a:extLst>
                    <a:ext uri="{9D8B030D-6E8A-4147-A177-3AD203B41FA5}">
                      <a16:colId xmlns:a16="http://schemas.microsoft.com/office/drawing/2014/main" val="20010"/>
                    </a:ext>
                  </a:extLst>
                </a:gridCol>
              </a:tblGrid>
              <a:tr h="315156">
                <a:tc>
                  <a:txBody>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txBody>
                  <a:tcPr marL="7575" marR="7575" marT="75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txBody>
                  <a:tcPr marL="7575" marR="7575" marT="75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本誌</a:t>
                      </a:r>
                      <a:r>
                        <a:rPr lang="ja-JP" altLang="en-US" sz="11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または動画</a:t>
                      </a:r>
                      <a:endParaRPr sz="1400" u="none" strike="noStrike" cap="none" dirty="0">
                        <a:latin typeface="Rounded Mplus 1c Medium" panose="020B0602020203020207" pitchFamily="50" charset="-128"/>
                        <a:ea typeface="Rounded Mplus 1c Medium" panose="020B0602020203020207" pitchFamily="50" charset="-128"/>
                        <a:cs typeface="Rounded Mplus 1c Medium" panose="020B0602020203020207" pitchFamily="50" charset="-128"/>
                      </a:endParaRPr>
                    </a:p>
                  </a:txBody>
                  <a:tcPr marL="7575" marR="7575" marT="75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hMerge="1">
                  <a:txBody>
                    <a:bodyPr/>
                    <a:lstStyle/>
                    <a:p>
                      <a:endParaRPr lang="ja-JP"/>
                    </a:p>
                  </a:txBody>
                  <a:tcPr/>
                </a:tc>
                <a:tc gridSpan="5">
                  <a:txBody>
                    <a:bodyPr/>
                    <a:lstStyle/>
                    <a:p>
                      <a:pPr marL="0" marR="0" lvl="0" indent="0" algn="ctr" rtl="0">
                        <a:lnSpc>
                          <a:spcPct val="100000"/>
                        </a:lnSpc>
                        <a:spcBef>
                          <a:spcPts val="0"/>
                        </a:spcBef>
                        <a:spcAft>
                          <a:spcPts val="0"/>
                        </a:spcAft>
                        <a:buClr>
                          <a:srgbClr val="000000"/>
                        </a:buClr>
                        <a:buSzPts val="1100"/>
                        <a:buFont typeface="Arial"/>
                        <a:buNone/>
                      </a:pPr>
                      <a:r>
                        <a:rPr lang="ja-JP" altLang="en-US" sz="1100" b="0" i="0" u="none" strike="noStrike" cap="none" dirty="0">
                          <a:solidFill>
                            <a:srgbClr val="000000"/>
                          </a:solidFill>
                          <a:latin typeface="Arial"/>
                          <a:ea typeface="Arial"/>
                          <a:cs typeface="Arial"/>
                          <a:sym typeface="Arial"/>
                        </a:rPr>
                        <a:t>　　　　　　　　　　　　　　　</a:t>
                      </a:r>
                      <a:r>
                        <a:rPr lang="ja-JP" sz="11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コンテスト本番</a:t>
                      </a:r>
                      <a:endParaRPr sz="1400" u="none" strike="noStrike" cap="none" dirty="0">
                        <a:latin typeface="Rounded Mplus 1c Medium" panose="020B0602020203020207" pitchFamily="50" charset="-128"/>
                        <a:ea typeface="Rounded Mplus 1c Medium" panose="020B0602020203020207" pitchFamily="50" charset="-128"/>
                        <a:cs typeface="Rounded Mplus 1c Medium" panose="020B0602020203020207" pitchFamily="50" charset="-128"/>
                      </a:endParaRPr>
                    </a:p>
                  </a:txBody>
                  <a:tcPr marL="7575" marR="7575" marT="75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lumMod val="60000"/>
                        <a:lumOff val="40000"/>
                      </a:schemeClr>
                    </a:solidFill>
                  </a:tcPr>
                </a:tc>
                <a:tc hMerge="1">
                  <a:txBody>
                    <a:bodyPr/>
                    <a:lstStyle/>
                    <a:p>
                      <a:endParaRPr lang="ja-JP"/>
                    </a:p>
                  </a:txBody>
                  <a:tcPr/>
                </a:tc>
                <a:tc hMerge="1">
                  <a:txBody>
                    <a:bodyPr/>
                    <a:lstStyle/>
                    <a:p>
                      <a:endParaRPr lang="ja-JP"/>
                    </a:p>
                  </a:txBody>
                  <a:tcPr/>
                </a:tc>
                <a:tc hMerge="1">
                  <a:txBody>
                    <a:bodyPr/>
                    <a:lstStyle/>
                    <a:p>
                      <a:endParaRPr lang="ja-JP"/>
                    </a:p>
                  </a:txBody>
                  <a:tcPr/>
                </a:tc>
                <a:tc hMerge="1">
                  <a:txBody>
                    <a:bodyPr/>
                    <a:lstStyle/>
                    <a:p>
                      <a:endParaRPr lang="ja-JP"/>
                    </a:p>
                  </a:txBody>
                  <a:tcPr/>
                </a:tc>
                <a:tc gridSpan="2">
                  <a:txBody>
                    <a:bodyPr/>
                    <a:lstStyle/>
                    <a:p>
                      <a:pPr marL="0" marR="0" lvl="0" indent="0" algn="ctr" rtl="0">
                        <a:lnSpc>
                          <a:spcPct val="100000"/>
                        </a:lnSpc>
                        <a:spcBef>
                          <a:spcPts val="0"/>
                        </a:spcBef>
                        <a:spcAft>
                          <a:spcPts val="0"/>
                        </a:spcAft>
                        <a:buClr>
                          <a:srgbClr val="000000"/>
                        </a:buClr>
                        <a:buSzPts val="1100"/>
                        <a:buFont typeface="Arial"/>
                        <a:buNone/>
                      </a:pPr>
                      <a:endParaRPr sz="1400" u="none" strike="noStrike" cap="none" dirty="0"/>
                    </a:p>
                  </a:txBody>
                  <a:tcPr marL="7575" marR="7575" marT="75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lumMod val="60000"/>
                        <a:lumOff val="40000"/>
                      </a:schemeClr>
                    </a:solidFill>
                  </a:tcPr>
                </a:tc>
                <a:tc hMerge="1">
                  <a:txBody>
                    <a:bodyPr/>
                    <a:lstStyle/>
                    <a:p>
                      <a:endParaRPr lang="ja-JP"/>
                    </a:p>
                  </a:txBody>
                  <a:tcPr/>
                </a:tc>
                <a:extLst>
                  <a:ext uri="{0D108BD9-81ED-4DB2-BD59-A6C34878D82A}">
                    <a16:rowId xmlns:a16="http://schemas.microsoft.com/office/drawing/2014/main" val="10000"/>
                  </a:ext>
                </a:extLst>
              </a:tr>
              <a:tr h="732891">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協賛プラン</a:t>
                      </a:r>
                      <a:endParaRPr sz="1400" u="none" strike="noStrike" cap="none" dirty="0">
                        <a:latin typeface="Rounded Mplus 1c Medium" panose="020B0602020203020207" pitchFamily="50" charset="-128"/>
                        <a:ea typeface="Rounded Mplus 1c Medium" panose="020B0602020203020207" pitchFamily="50" charset="-128"/>
                        <a:cs typeface="Rounded Mplus 1c Medium" panose="020B0602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協賛金</a:t>
                      </a:r>
                      <a:br>
                        <a:rPr lang="ja-JP" sz="11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br>
                      <a:r>
                        <a:rPr lang="ja-JP" sz="10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（税別）</a:t>
                      </a:r>
                      <a:endParaRPr sz="11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altLang="en-US" sz="11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露出媒体</a:t>
                      </a:r>
                      <a:endParaRPr lang="en-US" altLang="ja-JP" sz="11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r>
                        <a:rPr lang="ja-JP" altLang="en-US" sz="9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a:t>
                      </a:r>
                      <a:r>
                        <a:rPr lang="ja-JP" sz="9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本誌</a:t>
                      </a:r>
                      <a:r>
                        <a:rPr lang="ja-JP" altLang="en-US" sz="9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または動画）</a:t>
                      </a:r>
                      <a:endParaRPr lang="en-US" altLang="ja-JP" sz="9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r>
                        <a:rPr lang="en-US" altLang="ja-JP" sz="9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※1</a:t>
                      </a: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ﾊﾟﾌﾞﾘｼﾃｨ</a:t>
                      </a:r>
                      <a:endParaRPr lang="en-US" altLang="ja-JP" sz="11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掲載枠</a:t>
                      </a:r>
                      <a:br>
                        <a:rPr lang="ja-JP" sz="11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br>
                      <a:r>
                        <a:rPr lang="ja-JP" sz="10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a:t>
                      </a:r>
                      <a:r>
                        <a:rPr lang="ja-JP" altLang="en-US" sz="10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本誌：</a:t>
                      </a:r>
                      <a:r>
                        <a:rPr lang="ja-JP" sz="10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7月売～</a:t>
                      </a:r>
                      <a:br>
                        <a:rPr lang="ja-JP" sz="10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br>
                      <a:r>
                        <a:rPr lang="ja-JP" sz="10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12月売号まで)</a:t>
                      </a:r>
                      <a:endParaRPr sz="11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協賛社</a:t>
                      </a:r>
                      <a:endParaRPr sz="11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特別賞</a:t>
                      </a:r>
                      <a:endParaRPr sz="11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※2</a:t>
                      </a:r>
                      <a:endParaRPr sz="11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MCによる</a:t>
                      </a:r>
                      <a:endParaRPr sz="1100" b="0" i="0" u="none" strike="noStrike" cap="none">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商品紹介</a:t>
                      </a:r>
                      <a:endParaRPr sz="1400" u="none" strike="noStrike" cap="none">
                        <a:latin typeface="Rounded Mplus 1c Medium" panose="020B0602020203020207" pitchFamily="50" charset="-128"/>
                        <a:ea typeface="Rounded Mplus 1c Medium" panose="020B0602020203020207" pitchFamily="50" charset="-128"/>
                        <a:cs typeface="Rounded Mplus 1c Medium" panose="020B0602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コンテスト当日</a:t>
                      </a:r>
                      <a:br>
                        <a:rPr lang="ja-JP" sz="105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br>
                      <a:r>
                        <a:rPr lang="ja-JP" sz="105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CM放映</a:t>
                      </a:r>
                      <a:endParaRPr sz="105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※3</a:t>
                      </a:r>
                      <a:endParaRPr sz="105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会場内ロゴ掲載</a:t>
                      </a:r>
                      <a:br>
                        <a:rPr lang="ja-JP" sz="11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br>
                      <a:r>
                        <a:rPr lang="ja-JP" sz="11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※4</a:t>
                      </a:r>
                      <a:endParaRPr sz="11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会場掲載</a:t>
                      </a:r>
                      <a:endParaRPr sz="105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ポスター</a:t>
                      </a:r>
                      <a:br>
                        <a:rPr lang="ja-JP" sz="105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br>
                      <a:r>
                        <a:rPr lang="ja-JP" sz="105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3枚</a:t>
                      </a:r>
                      <a:endParaRPr sz="11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JUNON公式</a:t>
                      </a:r>
                      <a:endParaRPr sz="11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サイト ロゴ掲載</a:t>
                      </a:r>
                      <a:endParaRPr sz="1400" u="none" strike="noStrike" cap="none" dirty="0">
                        <a:latin typeface="Rounded Mplus 1c Medium" panose="020B0602020203020207" pitchFamily="50" charset="-128"/>
                        <a:ea typeface="Rounded Mplus 1c Medium" panose="020B0602020203020207" pitchFamily="50" charset="-128"/>
                        <a:cs typeface="Rounded Mplus 1c Medium" panose="020B0602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altLang="en-US" sz="11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来場者</a:t>
                      </a:r>
                      <a:br>
                        <a:rPr lang="ja-JP" sz="11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br>
                      <a:r>
                        <a:rPr lang="ja-JP" sz="11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サンプリング</a:t>
                      </a:r>
                      <a:endParaRPr lang="en-US" altLang="ja-JP" sz="11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r>
                        <a:rPr lang="ja-JP" altLang="en-US" sz="105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（最大</a:t>
                      </a:r>
                      <a:r>
                        <a:rPr lang="en-US" altLang="ja-JP" sz="105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400</a:t>
                      </a:r>
                      <a:r>
                        <a:rPr lang="ja-JP" altLang="en-US" sz="105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名）</a:t>
                      </a:r>
                      <a:endParaRPr lang="en-US" altLang="ja-JP" sz="105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extLst>
                  <a:ext uri="{0D108BD9-81ED-4DB2-BD59-A6C34878D82A}">
                    <a16:rowId xmlns:a16="http://schemas.microsoft.com/office/drawing/2014/main" val="10001"/>
                  </a:ext>
                </a:extLst>
              </a:tr>
              <a:tr h="948429">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プラチナ</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4E7E7"/>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¥7,500,000</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中面5ページ</a:t>
                      </a:r>
                      <a:endParaRPr lang="en-US" alt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r>
                        <a:rPr lang="ja-JP" altLang="en-US" sz="10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または</a:t>
                      </a:r>
                      <a:endParaRPr lang="en-US" altLang="ja-JP" sz="10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r>
                        <a:rPr lang="ja-JP" altLang="en-US"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縦型動画</a:t>
                      </a:r>
                      <a:r>
                        <a:rPr lang="en-US" alt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3</a:t>
                      </a:r>
                      <a:r>
                        <a:rPr lang="ja-JP" altLang="en-US"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本（各</a:t>
                      </a:r>
                      <a:r>
                        <a:rPr lang="en-US" alt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30</a:t>
                      </a:r>
                      <a:r>
                        <a:rPr lang="ja-JP" altLang="en-US"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秒程度）</a:t>
                      </a:r>
                      <a:r>
                        <a:rPr lang="en-US" alt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a:t>
                      </a:r>
                      <a:r>
                        <a:rPr lang="ja-JP" sz="10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二次使用込</a:t>
                      </a:r>
                      <a:endParaRPr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〇</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〇</a:t>
                      </a:r>
                      <a:endParaRPr sz="1400" u="none" strike="noStrike" cap="none">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〇</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90秒</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〇</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〇</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〇</a:t>
                      </a:r>
                      <a:endParaRPr sz="1400" u="none" strike="noStrike" cap="none">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〇</a:t>
                      </a:r>
                      <a:endParaRPr lang="en-US" alt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r h="818783">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ゴールド</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4E7E7"/>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1"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¥5,000,000</a:t>
                      </a:r>
                      <a:endParaRPr sz="1400" u="none" strike="noStrike" cap="none">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中面5ページ</a:t>
                      </a:r>
                      <a:endParaRPr lang="en-US" alt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r>
                        <a:rPr lang="ja-JP" altLang="en-US" sz="10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または</a:t>
                      </a:r>
                      <a:endParaRPr lang="en-US" altLang="ja-JP" sz="10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r>
                        <a:rPr lang="ja-JP" altLang="en-US"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縦型動画</a:t>
                      </a:r>
                      <a:r>
                        <a:rPr lang="en-US" alt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3</a:t>
                      </a:r>
                      <a:r>
                        <a:rPr lang="ja-JP" altLang="en-US"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本</a:t>
                      </a:r>
                      <a:endParaRPr lang="en-US" alt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r>
                        <a:rPr lang="ja-JP" altLang="en-US"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（各</a:t>
                      </a:r>
                      <a:r>
                        <a:rPr lang="en-US" alt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30</a:t>
                      </a:r>
                      <a:r>
                        <a:rPr lang="ja-JP" altLang="en-US"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秒程度）</a:t>
                      </a:r>
                      <a:endParaRPr lang="en-US" alt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〇</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〇</a:t>
                      </a:r>
                      <a:endParaRPr sz="1400" u="none" strike="noStrike" cap="none">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〇</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60秒</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〇</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〇</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〇</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lang="en-US" alt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〇</a:t>
                      </a:r>
                      <a:endParaRPr lang="en-US" alt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3"/>
                  </a:ext>
                </a:extLst>
              </a:tr>
              <a:tr h="720771">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シルバー</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E4E7E7"/>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1"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¥3,000,000</a:t>
                      </a:r>
                      <a:endParaRPr sz="1400" u="none" strike="noStrike" cap="none">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中面3ページ</a:t>
                      </a:r>
                      <a:endParaRPr lang="en-US" alt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r>
                        <a:rPr lang="ja-JP" altLang="en-US" sz="10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または</a:t>
                      </a:r>
                      <a:endParaRPr lang="en-US" altLang="ja-JP" sz="10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r>
                        <a:rPr lang="ja-JP" altLang="en-US"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縦型動画</a:t>
                      </a:r>
                      <a:r>
                        <a:rPr lang="en-US" alt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1</a:t>
                      </a:r>
                      <a:r>
                        <a:rPr lang="ja-JP" altLang="en-US"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本</a:t>
                      </a:r>
                      <a:endParaRPr lang="en-US" alt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r>
                        <a:rPr lang="ja-JP" altLang="en-US"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a:t>
                      </a:r>
                      <a:r>
                        <a:rPr lang="en-US" alt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45</a:t>
                      </a:r>
                      <a:r>
                        <a:rPr lang="ja-JP" altLang="en-US"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秒程度）</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altLang="en-US"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〇</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30秒</a:t>
                      </a:r>
                      <a:endParaRPr sz="1400" u="none" strike="noStrike" cap="none">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〇</a:t>
                      </a:r>
                      <a:endParaRPr sz="1400" u="none" strike="noStrike" cap="none">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〇</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〇</a:t>
                      </a:r>
                      <a:endParaRPr lang="en-US" alt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4"/>
                  </a:ext>
                </a:extLst>
              </a:tr>
              <a:tr h="720771">
                <a:tc>
                  <a:txBody>
                    <a:bodyPr/>
                    <a:lstStyle/>
                    <a:p>
                      <a:pPr marL="0" marR="0" lvl="0" indent="0" algn="ctr" rtl="0">
                        <a:lnSpc>
                          <a:spcPct val="100000"/>
                        </a:lnSpc>
                        <a:spcBef>
                          <a:spcPts val="0"/>
                        </a:spcBef>
                        <a:spcAft>
                          <a:spcPts val="0"/>
                        </a:spcAft>
                        <a:buClr>
                          <a:srgbClr val="000000"/>
                        </a:buClr>
                        <a:buSzPts val="1100"/>
                        <a:buFont typeface="Arial"/>
                        <a:buNone/>
                      </a:pPr>
                      <a:r>
                        <a:rPr lang="ja-JP" altLang="en-US" sz="11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rPr>
                        <a:t>ブロンズ</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4E7E7"/>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altLang="en-US" sz="1100" b="1"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rPr>
                        <a:t>￥</a:t>
                      </a:r>
                      <a:r>
                        <a:rPr lang="en-US" altLang="ja-JP" sz="1100" b="1"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rPr>
                        <a:t>1,800,000</a:t>
                      </a:r>
                      <a:endParaRPr sz="1100" b="1"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ja-JP" altLang="en-US" sz="11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rPr>
                        <a:t>中面</a:t>
                      </a:r>
                      <a:r>
                        <a:rPr lang="en-US" altLang="ja-JP" sz="11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rPr>
                        <a:t>1</a:t>
                      </a:r>
                      <a:r>
                        <a:rPr lang="ja-JP" altLang="en-US" sz="11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rPr>
                        <a:t>ページ</a:t>
                      </a:r>
                      <a:endParaRPr lang="en-US" altLang="ja-JP" sz="11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p>
                      <a:pPr marL="0" marR="0" lvl="0" indent="0" algn="ctr" rtl="0">
                        <a:lnSpc>
                          <a:spcPct val="100000"/>
                        </a:lnSpc>
                        <a:spcBef>
                          <a:spcPts val="0"/>
                        </a:spcBef>
                        <a:spcAft>
                          <a:spcPts val="0"/>
                        </a:spcAft>
                        <a:buClr>
                          <a:srgbClr val="000000"/>
                        </a:buClr>
                        <a:buSzPts val="1100"/>
                        <a:buFont typeface="Arial"/>
                        <a:buNone/>
                      </a:pPr>
                      <a:r>
                        <a:rPr lang="ja-JP" altLang="en-US" sz="11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rPr>
                        <a:t>または</a:t>
                      </a:r>
                      <a:endParaRPr lang="en-US" altLang="ja-JP" sz="11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p>
                      <a:pPr marL="0" marR="0" lvl="0" indent="0" algn="ctr" rtl="0">
                        <a:lnSpc>
                          <a:spcPct val="100000"/>
                        </a:lnSpc>
                        <a:spcBef>
                          <a:spcPts val="0"/>
                        </a:spcBef>
                        <a:spcAft>
                          <a:spcPts val="0"/>
                        </a:spcAft>
                        <a:buClr>
                          <a:srgbClr val="000000"/>
                        </a:buClr>
                        <a:buSzPts val="1100"/>
                        <a:buFont typeface="Arial"/>
                        <a:buNone/>
                      </a:pPr>
                      <a:r>
                        <a:rPr lang="ja-JP" altLang="en-US" sz="11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rPr>
                        <a:t>縦型動画</a:t>
                      </a:r>
                      <a:r>
                        <a:rPr lang="en-US" altLang="ja-JP" sz="11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rPr>
                        <a:t>1</a:t>
                      </a:r>
                      <a:r>
                        <a:rPr lang="ja-JP" altLang="en-US" sz="11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rPr>
                        <a:t>本</a:t>
                      </a:r>
                      <a:endParaRPr lang="en-US" altLang="ja-JP" sz="11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p>
                      <a:pPr marL="0" marR="0" lvl="0" indent="0" algn="ctr" rtl="0">
                        <a:lnSpc>
                          <a:spcPct val="100000"/>
                        </a:lnSpc>
                        <a:spcBef>
                          <a:spcPts val="0"/>
                        </a:spcBef>
                        <a:spcAft>
                          <a:spcPts val="0"/>
                        </a:spcAft>
                        <a:buClr>
                          <a:srgbClr val="000000"/>
                        </a:buClr>
                        <a:buSzPts val="1100"/>
                        <a:buFont typeface="Arial"/>
                        <a:buNone/>
                      </a:pPr>
                      <a:r>
                        <a:rPr lang="ja-JP" altLang="en-US" sz="11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rPr>
                        <a:t>（</a:t>
                      </a:r>
                      <a:r>
                        <a:rPr lang="en-US" altLang="ja-JP" sz="11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rPr>
                        <a:t>30</a:t>
                      </a:r>
                      <a:r>
                        <a:rPr lang="ja-JP" altLang="en-US" sz="11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rPr>
                        <a:t>秒程度）</a:t>
                      </a:r>
                      <a:endParaRPr sz="11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altLang="en-US" sz="11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rPr>
                        <a:t>✕</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altLang="en-US" sz="11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rPr>
                        <a:t>✕</a:t>
                      </a:r>
                      <a:endParaRPr sz="11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altLang="en-US" sz="11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rPr>
                        <a:t>○</a:t>
                      </a:r>
                      <a:endParaRPr sz="11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altLang="ja-JP" sz="11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rPr>
                        <a:t>30</a:t>
                      </a:r>
                      <a:r>
                        <a:rPr lang="ja-JP" altLang="en-US" sz="11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rPr>
                        <a:t>秒</a:t>
                      </a:r>
                      <a:endParaRPr sz="11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ja-JP" altLang="en-US" sz="11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rPr>
                        <a:t>○</a:t>
                      </a:r>
                      <a:endParaRPr sz="11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altLang="en-US" sz="11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rPr>
                        <a:t>✕</a:t>
                      </a:r>
                      <a:endParaRPr sz="11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altLang="en-US" sz="12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rPr>
                        <a:t>○</a:t>
                      </a:r>
                      <a:endParaRPr sz="12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altLang="en-US"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a:t>
                      </a:r>
                      <a:endParaRPr lang="en-US" alt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txBody>
                  <a:tcPr marL="7575" marR="7575" marT="7575" marB="0"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580023126"/>
                  </a:ext>
                </a:extLst>
              </a:tr>
            </a:tbl>
          </a:graphicData>
        </a:graphic>
      </p:graphicFrame>
      <p:sp>
        <p:nvSpPr>
          <p:cNvPr id="367" name="Google Shape;367;p11"/>
          <p:cNvSpPr txBox="1"/>
          <p:nvPr/>
        </p:nvSpPr>
        <p:spPr>
          <a:xfrm>
            <a:off x="822045" y="5673479"/>
            <a:ext cx="10883167"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1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※1 </a:t>
            </a:r>
            <a:r>
              <a:rPr lang="ja-JP" altLang="en-US" sz="11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露出媒体</a:t>
            </a:r>
            <a:r>
              <a:rPr lang="ja-JP" sz="11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a:t>
            </a:r>
            <a:r>
              <a:rPr lang="en-US" altLang="ja-JP" sz="11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a:t>
            </a:r>
            <a:r>
              <a:rPr lang="ja-JP" altLang="en-US" sz="11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本誌</a:t>
            </a:r>
            <a:r>
              <a:rPr lang="en-US" altLang="ja-JP" sz="11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a:t>
            </a:r>
            <a:r>
              <a:rPr lang="ja-JP" altLang="en-US" sz="11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決定タイミング</a:t>
            </a:r>
            <a:r>
              <a:rPr lang="ja-JP" sz="11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a:t>
            </a:r>
            <a:r>
              <a:rPr lang="en-US" altLang="ja-JP" sz="11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2025</a:t>
            </a:r>
            <a:r>
              <a:rPr lang="ja-JP" altLang="en-US" sz="11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年</a:t>
            </a:r>
            <a:r>
              <a:rPr lang="en-US" altLang="ja-JP" sz="11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3</a:t>
            </a:r>
            <a:r>
              <a:rPr lang="ja-JP" altLang="en-US" sz="11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月</a:t>
            </a:r>
            <a:r>
              <a:rPr lang="ja-JP" sz="11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売までの掲載。タイアップの場合、別途制作費が発生します。</a:t>
            </a:r>
            <a:r>
              <a:rPr lang="ja-JP" altLang="en-US" sz="11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a:t>
            </a:r>
            <a:r>
              <a:rPr lang="ja-JP" sz="11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1ページあたり</a:t>
            </a:r>
            <a:r>
              <a:rPr lang="ja-JP" altLang="en-US" sz="11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の実費は</a:t>
            </a:r>
            <a:r>
              <a:rPr lang="ja-JP" sz="11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￥300,000</a:t>
            </a:r>
            <a:r>
              <a:rPr lang="ja-JP" altLang="en-US" sz="11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a:t>
            </a:r>
            <a:endParaRPr lang="en-US" altLang="ja-JP" sz="11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l" rtl="0">
              <a:lnSpc>
                <a:spcPct val="100000"/>
              </a:lnSpc>
              <a:spcBef>
                <a:spcPts val="0"/>
              </a:spcBef>
              <a:spcAft>
                <a:spcPts val="0"/>
              </a:spcAft>
              <a:buClr>
                <a:srgbClr val="000000"/>
              </a:buClr>
              <a:buSzPts val="1200"/>
              <a:buFont typeface="Arial"/>
              <a:buNone/>
            </a:pPr>
            <a:r>
              <a:rPr lang="ja-JP" altLang="en-US" sz="1100"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rPr>
              <a:t>　　　　　　　</a:t>
            </a:r>
            <a:r>
              <a:rPr lang="en-US" altLang="ja-JP" sz="1100"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rPr>
              <a:t>【</a:t>
            </a:r>
            <a:r>
              <a:rPr lang="ja-JP" altLang="en-US" sz="1100"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rPr>
              <a:t>縦型動画</a:t>
            </a:r>
            <a:r>
              <a:rPr lang="en-US" altLang="ja-JP" sz="1100"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rPr>
              <a:t>】</a:t>
            </a:r>
            <a:r>
              <a:rPr lang="ja-JP" altLang="en-US" sz="1100"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rPr>
              <a:t>編集部公式</a:t>
            </a:r>
            <a:r>
              <a:rPr lang="en-US" altLang="ja-JP" sz="1100"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rPr>
              <a:t>TikTok</a:t>
            </a:r>
            <a:r>
              <a:rPr lang="ja-JP" altLang="en-US" sz="1100"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rPr>
              <a:t>および</a:t>
            </a:r>
            <a:r>
              <a:rPr lang="en-US" altLang="ja-JP" sz="1100"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rPr>
              <a:t>Instagram</a:t>
            </a:r>
            <a:r>
              <a:rPr lang="ja-JP" altLang="en-US" sz="1100"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rPr>
              <a:t>アカウントにて投稿。費用には広告配信費も含まれます。（想定平均再生回数：</a:t>
            </a:r>
            <a:r>
              <a:rPr lang="en-US" altLang="ja-JP" sz="1100"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rPr>
              <a:t>300,000</a:t>
            </a:r>
            <a:r>
              <a:rPr lang="ja-JP" altLang="en-US" sz="1100"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rPr>
              <a:t>回～）</a:t>
            </a:r>
            <a:endParaRPr sz="12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l" rtl="0">
              <a:lnSpc>
                <a:spcPct val="100000"/>
              </a:lnSpc>
              <a:spcBef>
                <a:spcPts val="0"/>
              </a:spcBef>
              <a:spcAft>
                <a:spcPts val="0"/>
              </a:spcAft>
              <a:buClr>
                <a:srgbClr val="000000"/>
              </a:buClr>
              <a:buSzPts val="1200"/>
              <a:buFont typeface="Arial"/>
              <a:buNone/>
            </a:pPr>
            <a:r>
              <a:rPr lang="ja-JP" sz="11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※2 協賛社特別賞：</a:t>
            </a:r>
            <a:r>
              <a:rPr lang="ja-JP" altLang="en-US" sz="1100"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rPr>
              <a:t>協賛社</a:t>
            </a:r>
            <a:r>
              <a:rPr lang="ja-JP" sz="11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様に審査員として本選にご参加頂き、ファイナリストから１名を選出。202</a:t>
            </a:r>
            <a:r>
              <a:rPr lang="en-US" altLang="ja-JP" sz="1100"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rPr>
              <a:t>5</a:t>
            </a:r>
            <a:r>
              <a:rPr lang="ja-JP" sz="11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年11月までプロモーションに活用可能</a:t>
            </a:r>
            <a:endParaRPr sz="11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l" rtl="0">
              <a:lnSpc>
                <a:spcPct val="100000"/>
              </a:lnSpc>
              <a:spcBef>
                <a:spcPts val="0"/>
              </a:spcBef>
              <a:spcAft>
                <a:spcPts val="0"/>
              </a:spcAft>
              <a:buClr>
                <a:srgbClr val="000000"/>
              </a:buClr>
              <a:buSzPts val="1200"/>
              <a:buFont typeface="Arial"/>
              <a:buNone/>
            </a:pPr>
            <a:r>
              <a:rPr lang="ja-JP" sz="11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※3 CM放映　</a:t>
            </a:r>
            <a:r>
              <a:rPr lang="ja-JP" altLang="en-US" sz="11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  </a:t>
            </a:r>
            <a:r>
              <a:rPr lang="ja-JP" sz="11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　</a:t>
            </a:r>
            <a:r>
              <a:rPr lang="ja-JP" altLang="en-US" sz="11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：舞</a:t>
            </a:r>
            <a:r>
              <a:rPr lang="ja-JP" sz="11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台上にて放映、SHOWROOMでも生配信</a:t>
            </a:r>
            <a:endParaRPr sz="11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l" rtl="0">
              <a:lnSpc>
                <a:spcPct val="100000"/>
              </a:lnSpc>
              <a:spcBef>
                <a:spcPts val="0"/>
              </a:spcBef>
              <a:spcAft>
                <a:spcPts val="0"/>
              </a:spcAft>
              <a:buClr>
                <a:srgbClr val="000000"/>
              </a:buClr>
              <a:buSzPts val="1200"/>
              <a:buFont typeface="Arial"/>
              <a:buNone/>
            </a:pPr>
            <a:r>
              <a:rPr lang="ja-JP" sz="11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※4 ロゴ掲載　　：取材用バックボード、ステージ、パンフレット</a:t>
            </a:r>
            <a:endParaRPr sz="12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p:txBody>
      </p:sp>
      <p:sp>
        <p:nvSpPr>
          <p:cNvPr id="372" name="Google Shape;372;p11"/>
          <p:cNvSpPr txBox="1"/>
          <p:nvPr/>
        </p:nvSpPr>
        <p:spPr>
          <a:xfrm>
            <a:off x="9231019" y="6675437"/>
            <a:ext cx="7239001"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ja-JP" sz="800" b="0" i="0" u="none" strike="noStrike" cap="none">
                <a:solidFill>
                  <a:schemeClr val="lt1"/>
                </a:solidFill>
                <a:latin typeface="Quattrocento Sans"/>
                <a:ea typeface="Quattrocento Sans"/>
                <a:cs typeface="Quattrocento Sans"/>
                <a:sym typeface="Quattrocento Sans"/>
              </a:rPr>
              <a:t>© SHUFU TO SEIKATSU SHA CO.,LTD. All rights reserved. </a:t>
            </a:r>
            <a:endParaRPr sz="800" b="1" i="0" u="none" strike="noStrike" cap="none">
              <a:solidFill>
                <a:schemeClr val="lt1"/>
              </a:solidFill>
              <a:latin typeface="Quattrocento Sans"/>
              <a:ea typeface="Quattrocento Sans"/>
              <a:cs typeface="Quattrocento Sans"/>
              <a:sym typeface="Quattrocento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ADBFD06-1157-7AF4-F000-4638EAE51F92}"/>
              </a:ext>
            </a:extLst>
          </p:cNvPr>
          <p:cNvSpPr txBox="1"/>
          <p:nvPr/>
        </p:nvSpPr>
        <p:spPr>
          <a:xfrm>
            <a:off x="3984685" y="342130"/>
            <a:ext cx="4222630" cy="523220"/>
          </a:xfrm>
          <a:prstGeom prst="rect">
            <a:avLst/>
          </a:prstGeom>
          <a:noFill/>
        </p:spPr>
        <p:txBody>
          <a:bodyPr wrap="square">
            <a:spAutoFit/>
          </a:bodyPr>
          <a:lstStyle/>
          <a:p>
            <a:pPr algn="ctr"/>
            <a:r>
              <a:rPr kumimoji="1" lang="ja-JP" altLang="en-US" sz="2800" dirty="0">
                <a:latin typeface="Rounded Mplus 1c Black" panose="020B0902020203020207" pitchFamily="50" charset="-128"/>
                <a:ea typeface="Rounded Mplus 1c Black" panose="020B0902020203020207" pitchFamily="50" charset="-128"/>
                <a:cs typeface="Rounded Mplus 1c Black" panose="020B0902020203020207" pitchFamily="50" charset="-128"/>
              </a:rPr>
              <a:t>プラチナ協賛のメリット</a:t>
            </a:r>
          </a:p>
        </p:txBody>
      </p:sp>
      <p:sp>
        <p:nvSpPr>
          <p:cNvPr id="4" name="Google Shape;368;p11">
            <a:extLst>
              <a:ext uri="{FF2B5EF4-FFF2-40B4-BE49-F238E27FC236}">
                <a16:creationId xmlns:a16="http://schemas.microsoft.com/office/drawing/2014/main" id="{8A57DCD3-7263-E561-B163-BBF5F95A7DFE}"/>
              </a:ext>
            </a:extLst>
          </p:cNvPr>
          <p:cNvSpPr txBox="1"/>
          <p:nvPr/>
        </p:nvSpPr>
        <p:spPr>
          <a:xfrm>
            <a:off x="895989" y="1461891"/>
            <a:ext cx="10883100" cy="19081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dirty="0">
                <a:solidFill>
                  <a:schemeClr val="dk1"/>
                </a:solidFill>
                <a:latin typeface="Arial"/>
                <a:ea typeface="Arial"/>
                <a:cs typeface="Arial"/>
                <a:sym typeface="Arial"/>
              </a:rPr>
              <a:t>　</a:t>
            </a:r>
            <a:r>
              <a:rPr lang="ja-JP" sz="20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■グランプリ受賞者に「協賛社</a:t>
            </a:r>
            <a:r>
              <a:rPr lang="ja-JP" altLang="en-US" sz="20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特別</a:t>
            </a:r>
            <a:r>
              <a:rPr lang="ja-JP" sz="20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賞」を授与できます。</a:t>
            </a:r>
            <a:endParaRPr sz="16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0" marR="0" lvl="0" indent="0" algn="l" rtl="0">
              <a:lnSpc>
                <a:spcPct val="100000"/>
              </a:lnSpc>
              <a:spcBef>
                <a:spcPts val="0"/>
              </a:spcBef>
              <a:spcAft>
                <a:spcPts val="0"/>
              </a:spcAft>
              <a:buClr>
                <a:srgbClr val="000000"/>
              </a:buClr>
              <a:buSzPts val="1200"/>
              <a:buFont typeface="Arial"/>
              <a:buNone/>
            </a:pPr>
            <a:r>
              <a:rPr lang="ja-JP" sz="12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　　</a:t>
            </a:r>
            <a:r>
              <a:rPr lang="ja-JP" altLang="en-US" sz="12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　</a:t>
            </a:r>
            <a:r>
              <a:rPr lang="ja-JP" sz="16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報道陣による囲み取材の際に、グランプリのトロフィーと共に、</a:t>
            </a:r>
            <a:endParaRPr lang="en-US" altLang="ja-JP" sz="16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l" rtl="0">
              <a:lnSpc>
                <a:spcPct val="100000"/>
              </a:lnSpc>
              <a:spcBef>
                <a:spcPts val="0"/>
              </a:spcBef>
              <a:spcAft>
                <a:spcPts val="0"/>
              </a:spcAft>
              <a:buClr>
                <a:srgbClr val="000000"/>
              </a:buClr>
              <a:buSzPts val="1200"/>
              <a:buFont typeface="Arial"/>
              <a:buNone/>
            </a:pPr>
            <a:r>
              <a:rPr lang="ja-JP" altLang="en-US" sz="1600"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rPr>
              <a:t>　　 </a:t>
            </a:r>
            <a:r>
              <a:rPr lang="ja-JP" sz="16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協賛社賞のパネル（もしくは協賛社商品）を持ったカットを撮影する時間を設けます。</a:t>
            </a:r>
            <a:endParaRPr lang="en-US" altLang="ja-JP" sz="16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l" rtl="0">
              <a:lnSpc>
                <a:spcPct val="100000"/>
              </a:lnSpc>
              <a:spcBef>
                <a:spcPts val="0"/>
              </a:spcBef>
              <a:spcAft>
                <a:spcPts val="0"/>
              </a:spcAft>
              <a:buClr>
                <a:srgbClr val="000000"/>
              </a:buClr>
              <a:buSzPts val="1200"/>
              <a:buFont typeface="Arial"/>
              <a:buNone/>
            </a:pPr>
            <a:endParaRPr sz="14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l" rtl="0">
              <a:lnSpc>
                <a:spcPct val="100000"/>
              </a:lnSpc>
              <a:spcBef>
                <a:spcPts val="0"/>
              </a:spcBef>
              <a:spcAft>
                <a:spcPts val="0"/>
              </a:spcAft>
              <a:buClr>
                <a:srgbClr val="000000"/>
              </a:buClr>
              <a:buSzPts val="1200"/>
              <a:buFont typeface="Arial"/>
              <a:buNone/>
            </a:pPr>
            <a:r>
              <a:rPr lang="ja-JP" sz="12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　</a:t>
            </a:r>
            <a:r>
              <a:rPr lang="ja-JP" sz="20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■タイアップ撮影したカットの二次使用が可能</a:t>
            </a:r>
            <a:r>
              <a:rPr lang="ja-JP" altLang="en-US" sz="20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a:t>
            </a:r>
            <a:endParaRPr sz="2400" b="0"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0" marR="0" lvl="0" indent="0" algn="l" rtl="0">
              <a:lnSpc>
                <a:spcPct val="100000"/>
              </a:lnSpc>
              <a:spcBef>
                <a:spcPts val="0"/>
              </a:spcBef>
              <a:spcAft>
                <a:spcPts val="0"/>
              </a:spcAft>
              <a:buClr>
                <a:srgbClr val="000000"/>
              </a:buClr>
              <a:buSzPts val="1200"/>
              <a:buFont typeface="Arial"/>
              <a:buNone/>
            </a:pPr>
            <a:r>
              <a:rPr lang="ja-JP" sz="12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　　</a:t>
            </a:r>
            <a:r>
              <a:rPr lang="ja-JP" altLang="en-US" sz="12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　</a:t>
            </a:r>
            <a:r>
              <a:rPr lang="ja-JP" sz="16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人選は、協賛社</a:t>
            </a:r>
            <a:r>
              <a:rPr lang="ja-JP" altLang="en-US" sz="16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特別</a:t>
            </a:r>
            <a:r>
              <a:rPr lang="ja-JP" sz="16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賞受賞者。オウンドメディアやSNSにてご活用ください。</a:t>
            </a:r>
            <a:endParaRPr lang="en-US" altLang="ja-JP" sz="16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l" rtl="0">
              <a:lnSpc>
                <a:spcPct val="100000"/>
              </a:lnSpc>
              <a:spcBef>
                <a:spcPts val="0"/>
              </a:spcBef>
              <a:spcAft>
                <a:spcPts val="0"/>
              </a:spcAft>
              <a:buClr>
                <a:srgbClr val="000000"/>
              </a:buClr>
              <a:buSzPts val="1200"/>
              <a:buFont typeface="Arial"/>
              <a:buNone/>
            </a:pPr>
            <a:r>
              <a:rPr lang="ja-JP" altLang="en-US" sz="1600"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rPr>
              <a:t>　　 </a:t>
            </a:r>
            <a:r>
              <a:rPr lang="ja-JP" sz="16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期間は原則、本誌発売</a:t>
            </a:r>
            <a:r>
              <a:rPr lang="ja-JP" altLang="en-US" sz="16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または動画投稿日</a:t>
            </a:r>
            <a:r>
              <a:rPr lang="ja-JP" sz="16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より１か月</a:t>
            </a:r>
            <a:r>
              <a:rPr lang="ja-JP" altLang="en-US" sz="16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間</a:t>
            </a:r>
            <a:r>
              <a:rPr lang="ja-JP" sz="160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です。</a:t>
            </a:r>
            <a:endParaRPr sz="18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p:txBody>
      </p:sp>
      <p:sp>
        <p:nvSpPr>
          <p:cNvPr id="5" name="Google Shape;371;p11">
            <a:extLst>
              <a:ext uri="{FF2B5EF4-FFF2-40B4-BE49-F238E27FC236}">
                <a16:creationId xmlns:a16="http://schemas.microsoft.com/office/drawing/2014/main" id="{FCD71824-CAB3-9E90-774F-04A7ED5D7B4A}"/>
              </a:ext>
            </a:extLst>
          </p:cNvPr>
          <p:cNvSpPr txBox="1"/>
          <p:nvPr/>
        </p:nvSpPr>
        <p:spPr>
          <a:xfrm>
            <a:off x="7307751" y="3514995"/>
            <a:ext cx="4682966" cy="27695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altLang="ja-JP" sz="12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a:t>
            </a:r>
            <a:r>
              <a:rPr lang="ja-JP" sz="12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一例のため、詳細は営業へお問い合わせください</a:t>
            </a:r>
            <a:endParaRPr sz="1400" b="0"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p:txBody>
      </p:sp>
      <p:pic>
        <p:nvPicPr>
          <p:cNvPr id="6" name="図 5">
            <a:extLst>
              <a:ext uri="{FF2B5EF4-FFF2-40B4-BE49-F238E27FC236}">
                <a16:creationId xmlns:a16="http://schemas.microsoft.com/office/drawing/2014/main" id="{C78EA3C3-9D04-DFC5-32C1-B7738EF64F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150" y="4370285"/>
            <a:ext cx="2700762" cy="1798476"/>
          </a:xfrm>
          <a:prstGeom prst="rect">
            <a:avLst/>
          </a:prstGeom>
        </p:spPr>
      </p:pic>
      <p:pic>
        <p:nvPicPr>
          <p:cNvPr id="7" name="図 6">
            <a:extLst>
              <a:ext uri="{FF2B5EF4-FFF2-40B4-BE49-F238E27FC236}">
                <a16:creationId xmlns:a16="http://schemas.microsoft.com/office/drawing/2014/main" id="{F7F471F4-9ECC-C068-B144-3D69320AE6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43622" y="4370285"/>
            <a:ext cx="2700762" cy="1804572"/>
          </a:xfrm>
          <a:prstGeom prst="rect">
            <a:avLst/>
          </a:prstGeom>
        </p:spPr>
      </p:pic>
      <p:pic>
        <p:nvPicPr>
          <p:cNvPr id="9" name="図 8">
            <a:extLst>
              <a:ext uri="{FF2B5EF4-FFF2-40B4-BE49-F238E27FC236}">
                <a16:creationId xmlns:a16="http://schemas.microsoft.com/office/drawing/2014/main" id="{F499A97A-877C-D054-628F-DE0822680DA6}"/>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a:ext>
            </a:extLst>
          </a:blip>
          <a:srcRect/>
          <a:stretch/>
        </p:blipFill>
        <p:spPr>
          <a:xfrm>
            <a:off x="7556094" y="4204924"/>
            <a:ext cx="3868228" cy="2129197"/>
          </a:xfrm>
          <a:prstGeom prst="rect">
            <a:avLst/>
          </a:prstGeom>
        </p:spPr>
      </p:pic>
    </p:spTree>
    <p:extLst>
      <p:ext uri="{BB962C8B-B14F-4D97-AF65-F5344CB8AC3E}">
        <p14:creationId xmlns:p14="http://schemas.microsoft.com/office/powerpoint/2010/main" val="3686285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12"/>
          <p:cNvSpPr/>
          <p:nvPr/>
        </p:nvSpPr>
        <p:spPr>
          <a:xfrm>
            <a:off x="432723" y="3795089"/>
            <a:ext cx="3734641" cy="2760507"/>
          </a:xfrm>
          <a:prstGeom prst="roundRect">
            <a:avLst>
              <a:gd name="adj" fmla="val 4209"/>
            </a:avLst>
          </a:prstGeom>
          <a:solidFill>
            <a:srgbClr val="E4E7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378" name="Google Shape;378;p12"/>
          <p:cNvSpPr txBox="1">
            <a:spLocks noGrp="1"/>
          </p:cNvSpPr>
          <p:nvPr>
            <p:ph type="sldNum" idx="12"/>
          </p:nvPr>
        </p:nvSpPr>
        <p:spPr>
          <a:xfrm>
            <a:off x="11906423" y="6645800"/>
            <a:ext cx="370690" cy="252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00"/>
              <a:buNone/>
            </a:pPr>
            <a:fld id="{00000000-1234-1234-1234-123412341234}" type="slidenum">
              <a:rPr lang="en-US" altLang="ja-JP">
                <a:latin typeface="Arial"/>
                <a:ea typeface="Arial"/>
                <a:cs typeface="Arial"/>
                <a:sym typeface="Arial"/>
              </a:rPr>
              <a:t>13</a:t>
            </a:fld>
            <a:endParaRPr>
              <a:latin typeface="Arial"/>
              <a:ea typeface="Arial"/>
              <a:cs typeface="Arial"/>
              <a:sym typeface="Arial"/>
            </a:endParaRPr>
          </a:p>
        </p:txBody>
      </p:sp>
      <p:sp>
        <p:nvSpPr>
          <p:cNvPr id="379" name="Google Shape;379;p12"/>
          <p:cNvSpPr txBox="1"/>
          <p:nvPr/>
        </p:nvSpPr>
        <p:spPr>
          <a:xfrm>
            <a:off x="2068286" y="302403"/>
            <a:ext cx="805542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ja-JP" sz="2800" b="0" i="0" u="none" strike="noStrike" cap="none" dirty="0">
                <a:solidFill>
                  <a:schemeClr val="dk1"/>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Arial"/>
              </a:rPr>
              <a:t>プラチナ協賛 ～事例～</a:t>
            </a:r>
            <a:endParaRPr sz="2800" b="0" i="0" u="none" strike="noStrike" cap="none" dirty="0">
              <a:solidFill>
                <a:schemeClr val="dk1"/>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Arial"/>
            </a:endParaRPr>
          </a:p>
        </p:txBody>
      </p:sp>
      <p:sp>
        <p:nvSpPr>
          <p:cNvPr id="380" name="Google Shape;380;p12"/>
          <p:cNvSpPr/>
          <p:nvPr/>
        </p:nvSpPr>
        <p:spPr>
          <a:xfrm>
            <a:off x="4255420" y="3793747"/>
            <a:ext cx="2678967" cy="2760506"/>
          </a:xfrm>
          <a:prstGeom prst="roundRect">
            <a:avLst>
              <a:gd name="adj" fmla="val 4209"/>
            </a:avLst>
          </a:prstGeom>
          <a:solidFill>
            <a:srgbClr val="E4E7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381" name="Google Shape;381;p12"/>
          <p:cNvSpPr txBox="1"/>
          <p:nvPr/>
        </p:nvSpPr>
        <p:spPr>
          <a:xfrm>
            <a:off x="4304725" y="4159875"/>
            <a:ext cx="2563800" cy="507900"/>
          </a:xfrm>
          <a:prstGeom prst="rect">
            <a:avLst/>
          </a:prstGeom>
          <a:noFill/>
          <a:ln>
            <a:noFill/>
          </a:ln>
        </p:spPr>
        <p:txBody>
          <a:bodyPr spcFirstLastPara="1" wrap="square" lIns="0" tIns="0" rIns="0" bIns="0" anchor="t" anchorCtr="0">
            <a:spAutoFit/>
          </a:bodyPr>
          <a:lstStyle/>
          <a:p>
            <a:pPr marL="10256"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CM放映や舞台まわりのロゴ掲出。</a:t>
            </a: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メディア露出が最も多い</a:t>
            </a: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「グランプリ」に協賛社賞授与が可能。</a:t>
            </a: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p:txBody>
      </p:sp>
      <p:sp>
        <p:nvSpPr>
          <p:cNvPr id="382" name="Google Shape;382;p12"/>
          <p:cNvSpPr/>
          <p:nvPr/>
        </p:nvSpPr>
        <p:spPr>
          <a:xfrm>
            <a:off x="4615461" y="3581193"/>
            <a:ext cx="1896222" cy="448128"/>
          </a:xfrm>
          <a:prstGeom prst="flowChartProcess">
            <a:avLst/>
          </a:prstGeom>
          <a:solidFill>
            <a:schemeClr val="lt1">
              <a:alpha val="56470"/>
            </a:schemeClr>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383" name="Google Shape;383;p12"/>
          <p:cNvSpPr txBox="1"/>
          <p:nvPr/>
        </p:nvSpPr>
        <p:spPr>
          <a:xfrm>
            <a:off x="4930488" y="3578595"/>
            <a:ext cx="1348541" cy="430887"/>
          </a:xfrm>
          <a:prstGeom prst="rect">
            <a:avLst/>
          </a:prstGeom>
          <a:noFill/>
          <a:ln>
            <a:noFill/>
          </a:ln>
        </p:spPr>
        <p:txBody>
          <a:bodyPr spcFirstLastPara="1" wrap="square" lIns="0" tIns="0" rIns="0" bIns="0" anchor="t" anchorCtr="0">
            <a:spAutoFit/>
          </a:bodyPr>
          <a:lstStyle/>
          <a:p>
            <a:pPr marL="10256"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最終選考会</a:t>
            </a:r>
            <a:endParaRPr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10256"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【11月末】</a:t>
            </a:r>
            <a:endParaRPr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p:txBody>
      </p:sp>
      <p:sp>
        <p:nvSpPr>
          <p:cNvPr id="384" name="Google Shape;384;p12"/>
          <p:cNvSpPr txBox="1"/>
          <p:nvPr/>
        </p:nvSpPr>
        <p:spPr>
          <a:xfrm>
            <a:off x="2341051" y="4599340"/>
            <a:ext cx="1765200" cy="1339200"/>
          </a:xfrm>
          <a:prstGeom prst="rect">
            <a:avLst/>
          </a:prstGeom>
          <a:noFill/>
          <a:ln>
            <a:noFill/>
          </a:ln>
        </p:spPr>
        <p:txBody>
          <a:bodyPr spcFirstLastPara="1" wrap="square" lIns="0" tIns="0" rIns="0" bIns="0" anchor="t" anchorCtr="0">
            <a:spAutoFit/>
          </a:bodyPr>
          <a:lstStyle/>
          <a:p>
            <a:pPr marL="10256"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JUNON本誌にてタイアップ</a:t>
            </a: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ctr" rtl="0">
              <a:lnSpc>
                <a:spcPct val="100000"/>
              </a:lnSpc>
              <a:spcBef>
                <a:spcPts val="0"/>
              </a:spcBef>
              <a:spcAft>
                <a:spcPts val="0"/>
              </a:spcAft>
              <a:buClr>
                <a:srgbClr val="000000"/>
              </a:buClr>
              <a:buSzPts val="1100"/>
              <a:buFont typeface="Arial"/>
              <a:buNone/>
            </a:pP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タイアップ撮影した</a:t>
            </a: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カットが1カット</a:t>
            </a: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二次使用可能！</a:t>
            </a: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ctr" rtl="0">
              <a:lnSpc>
                <a:spcPct val="100000"/>
              </a:lnSpc>
              <a:spcBef>
                <a:spcPts val="0"/>
              </a:spcBef>
              <a:spcAft>
                <a:spcPts val="0"/>
              </a:spcAft>
              <a:buClr>
                <a:srgbClr val="000000"/>
              </a:buClr>
              <a:buSzPts val="800"/>
              <a:buFont typeface="Arial"/>
              <a:buNone/>
            </a:pPr>
            <a:endParaRPr sz="8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ctr" rtl="0">
              <a:lnSpc>
                <a:spcPct val="100000"/>
              </a:lnSpc>
              <a:spcBef>
                <a:spcPts val="0"/>
              </a:spcBef>
              <a:spcAft>
                <a:spcPts val="0"/>
              </a:spcAft>
              <a:buClr>
                <a:srgbClr val="000000"/>
              </a:buClr>
              <a:buSzPts val="800"/>
              <a:buFont typeface="Arial"/>
              <a:buNone/>
            </a:pPr>
            <a:r>
              <a:rPr lang="ja-JP" sz="8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※人選は協賛社賞受賞者</a:t>
            </a:r>
            <a:endParaRPr sz="8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ctr" rtl="0">
              <a:lnSpc>
                <a:spcPct val="100000"/>
              </a:lnSpc>
              <a:spcBef>
                <a:spcPts val="0"/>
              </a:spcBef>
              <a:spcAft>
                <a:spcPts val="0"/>
              </a:spcAft>
              <a:buClr>
                <a:srgbClr val="000000"/>
              </a:buClr>
              <a:buSzPts val="800"/>
              <a:buFont typeface="Arial"/>
              <a:buNone/>
            </a:pPr>
            <a:r>
              <a:rPr lang="ja-JP" sz="8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それ以外は別途ご相談</a:t>
            </a:r>
            <a:endParaRPr sz="8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ctr" rtl="0">
              <a:lnSpc>
                <a:spcPct val="100000"/>
              </a:lnSpc>
              <a:spcBef>
                <a:spcPts val="0"/>
              </a:spcBef>
              <a:spcAft>
                <a:spcPts val="0"/>
              </a:spcAft>
              <a:buClr>
                <a:srgbClr val="000000"/>
              </a:buClr>
              <a:buSzPts val="800"/>
              <a:buFont typeface="Arial"/>
              <a:buNone/>
            </a:pPr>
            <a:r>
              <a:rPr lang="ja-JP" sz="8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※二次使用期間は本誌発売より1か月</a:t>
            </a:r>
            <a:endParaRPr sz="800" b="1"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p:txBody>
      </p:sp>
      <p:grpSp>
        <p:nvGrpSpPr>
          <p:cNvPr id="385" name="Google Shape;385;p12"/>
          <p:cNvGrpSpPr/>
          <p:nvPr/>
        </p:nvGrpSpPr>
        <p:grpSpPr>
          <a:xfrm>
            <a:off x="931466" y="3514410"/>
            <a:ext cx="2780844" cy="714765"/>
            <a:chOff x="184296" y="3514862"/>
            <a:chExt cx="2780844" cy="714765"/>
          </a:xfrm>
        </p:grpSpPr>
        <p:sp>
          <p:nvSpPr>
            <p:cNvPr id="386" name="Google Shape;386;p12"/>
            <p:cNvSpPr/>
            <p:nvPr/>
          </p:nvSpPr>
          <p:spPr>
            <a:xfrm>
              <a:off x="398475" y="3514862"/>
              <a:ext cx="2352487" cy="714765"/>
            </a:xfrm>
            <a:prstGeom prst="flowChartProcess">
              <a:avLst/>
            </a:prstGeom>
            <a:solidFill>
              <a:schemeClr val="lt1">
                <a:alpha val="56470"/>
              </a:schemeClr>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387" name="Google Shape;387;p12"/>
            <p:cNvSpPr txBox="1"/>
            <p:nvPr/>
          </p:nvSpPr>
          <p:spPr>
            <a:xfrm>
              <a:off x="184296" y="3549079"/>
              <a:ext cx="2780844" cy="646331"/>
            </a:xfrm>
            <a:prstGeom prst="rect">
              <a:avLst/>
            </a:prstGeom>
            <a:noFill/>
            <a:ln>
              <a:noFill/>
            </a:ln>
          </p:spPr>
          <p:txBody>
            <a:bodyPr spcFirstLastPara="1" wrap="square" lIns="0" tIns="0" rIns="0" bIns="0" anchor="t" anchorCtr="0">
              <a:spAutoFit/>
            </a:bodyPr>
            <a:lstStyle/>
            <a:p>
              <a:pPr marL="10256"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歴代ジュノンボーイを</a:t>
              </a:r>
              <a:endParaRPr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10256"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起用したプロモーション</a:t>
              </a:r>
              <a:endParaRPr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10256"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【4月～10月】</a:t>
              </a:r>
              <a:endParaRPr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p:txBody>
        </p:sp>
      </p:grpSp>
      <p:cxnSp>
        <p:nvCxnSpPr>
          <p:cNvPr id="388" name="Google Shape;388;p12"/>
          <p:cNvCxnSpPr/>
          <p:nvPr/>
        </p:nvCxnSpPr>
        <p:spPr>
          <a:xfrm flipH="1">
            <a:off x="2365829" y="3204623"/>
            <a:ext cx="151048" cy="224377"/>
          </a:xfrm>
          <a:prstGeom prst="straightConnector1">
            <a:avLst/>
          </a:prstGeom>
          <a:noFill/>
          <a:ln w="9525" cap="flat" cmpd="sng">
            <a:solidFill>
              <a:srgbClr val="7F7F7F"/>
            </a:solidFill>
            <a:prstDash val="solid"/>
            <a:miter lim="800000"/>
            <a:headEnd type="oval" w="med" len="med"/>
            <a:tailEnd type="oval" w="med" len="med"/>
          </a:ln>
        </p:spPr>
      </p:cxnSp>
      <p:sp>
        <p:nvSpPr>
          <p:cNvPr id="389" name="Google Shape;389;p12"/>
          <p:cNvSpPr/>
          <p:nvPr/>
        </p:nvSpPr>
        <p:spPr>
          <a:xfrm rot="5400000">
            <a:off x="6634186" y="1031745"/>
            <a:ext cx="161724" cy="4803607"/>
          </a:xfrm>
          <a:prstGeom prst="rightBrace">
            <a:avLst>
              <a:gd name="adj1" fmla="val 8333"/>
              <a:gd name="adj2" fmla="val 74777"/>
            </a:avLst>
          </a:prstGeom>
          <a:noFill/>
          <a:ln w="952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Quattrocento Sans"/>
              <a:ea typeface="Quattrocento Sans"/>
              <a:cs typeface="Quattrocento Sans"/>
              <a:sym typeface="Quattrocento Sans"/>
            </a:endParaRPr>
          </a:p>
        </p:txBody>
      </p:sp>
      <p:sp>
        <p:nvSpPr>
          <p:cNvPr id="390" name="Google Shape;390;p12"/>
          <p:cNvSpPr txBox="1"/>
          <p:nvPr/>
        </p:nvSpPr>
        <p:spPr>
          <a:xfrm>
            <a:off x="9255055" y="6690518"/>
            <a:ext cx="7239001"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ja-JP" sz="800" b="0" i="0" u="none" strike="noStrike" cap="none">
                <a:solidFill>
                  <a:schemeClr val="lt1"/>
                </a:solidFill>
                <a:latin typeface="Quattrocento Sans"/>
                <a:ea typeface="Quattrocento Sans"/>
                <a:cs typeface="Quattrocento Sans"/>
                <a:sym typeface="Quattrocento Sans"/>
              </a:rPr>
              <a:t>© SHUFU TO SEIKATSU SHA CO.,LTD. All rights reserved. </a:t>
            </a:r>
            <a:endParaRPr sz="800" b="1" i="0" u="none" strike="noStrike" cap="none">
              <a:solidFill>
                <a:schemeClr val="lt1"/>
              </a:solidFill>
              <a:latin typeface="Quattrocento Sans"/>
              <a:ea typeface="Quattrocento Sans"/>
              <a:cs typeface="Quattrocento Sans"/>
              <a:sym typeface="Quattrocento Sans"/>
            </a:endParaRPr>
          </a:p>
        </p:txBody>
      </p:sp>
      <p:sp>
        <p:nvSpPr>
          <p:cNvPr id="391" name="Google Shape;391;p12"/>
          <p:cNvSpPr txBox="1"/>
          <p:nvPr/>
        </p:nvSpPr>
        <p:spPr>
          <a:xfrm>
            <a:off x="1282674" y="859840"/>
            <a:ext cx="9747069"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2019年にプラチナ</a:t>
            </a:r>
            <a:r>
              <a:rPr lang="ja-JP" altLang="en-US"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メニューでご協賛の</a:t>
            </a:r>
            <a:r>
              <a:rPr lang="ja-JP"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OSMIC様。</a:t>
            </a:r>
            <a:endParaRPr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コンテストのメディア露出での知名度向上と、</a:t>
            </a:r>
            <a:endParaRPr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ECの活性化を目的とした施策を実施いたしました。</a:t>
            </a:r>
            <a:endParaRPr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p:txBody>
      </p:sp>
      <p:pic>
        <p:nvPicPr>
          <p:cNvPr id="392" name="Google Shape;392;p1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830665" y="4933864"/>
            <a:ext cx="1548186" cy="1488839"/>
          </a:xfrm>
          <a:prstGeom prst="rect">
            <a:avLst/>
          </a:prstGeom>
          <a:noFill/>
          <a:ln>
            <a:noFill/>
          </a:ln>
        </p:spPr>
      </p:pic>
      <p:pic>
        <p:nvPicPr>
          <p:cNvPr id="393" name="Google Shape;393;p1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78428" y="4414673"/>
            <a:ext cx="1643460" cy="2080329"/>
          </a:xfrm>
          <a:prstGeom prst="rect">
            <a:avLst/>
          </a:prstGeom>
          <a:noFill/>
          <a:ln>
            <a:noFill/>
          </a:ln>
        </p:spPr>
      </p:pic>
      <p:sp>
        <p:nvSpPr>
          <p:cNvPr id="394" name="Google Shape;394;p12"/>
          <p:cNvSpPr/>
          <p:nvPr/>
        </p:nvSpPr>
        <p:spPr>
          <a:xfrm>
            <a:off x="9675322" y="4463919"/>
            <a:ext cx="2010125" cy="2044069"/>
          </a:xfrm>
          <a:prstGeom prst="roundRect">
            <a:avLst>
              <a:gd name="adj" fmla="val 4209"/>
            </a:avLst>
          </a:prstGeom>
          <a:solidFill>
            <a:srgbClr val="E4E7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395" name="Google Shape;395;p12"/>
          <p:cNvSpPr/>
          <p:nvPr/>
        </p:nvSpPr>
        <p:spPr>
          <a:xfrm>
            <a:off x="7048227" y="4463919"/>
            <a:ext cx="2503925" cy="2044069"/>
          </a:xfrm>
          <a:prstGeom prst="roundRect">
            <a:avLst>
              <a:gd name="adj" fmla="val 4209"/>
            </a:avLst>
          </a:prstGeom>
          <a:solidFill>
            <a:srgbClr val="E4E7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396" name="Google Shape;396;p12"/>
          <p:cNvSpPr/>
          <p:nvPr/>
        </p:nvSpPr>
        <p:spPr>
          <a:xfrm>
            <a:off x="7001733" y="3635225"/>
            <a:ext cx="4803609" cy="2919028"/>
          </a:xfrm>
          <a:prstGeom prst="roundRect">
            <a:avLst>
              <a:gd name="adj" fmla="val 4209"/>
            </a:avLst>
          </a:prstGeom>
          <a:noFill/>
          <a:ln w="28575" cap="flat" cmpd="sng">
            <a:solidFill>
              <a:srgbClr val="FF83C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Quattrocento Sans"/>
              <a:ea typeface="Quattrocento Sans"/>
              <a:cs typeface="Quattrocento Sans"/>
              <a:sym typeface="Quattrocento Sans"/>
            </a:endParaRPr>
          </a:p>
        </p:txBody>
      </p:sp>
      <p:grpSp>
        <p:nvGrpSpPr>
          <p:cNvPr id="397" name="Google Shape;397;p12"/>
          <p:cNvGrpSpPr/>
          <p:nvPr/>
        </p:nvGrpSpPr>
        <p:grpSpPr>
          <a:xfrm>
            <a:off x="9680692" y="3941278"/>
            <a:ext cx="2033328" cy="467114"/>
            <a:chOff x="13663245" y="2467355"/>
            <a:chExt cx="1593514" cy="413712"/>
          </a:xfrm>
        </p:grpSpPr>
        <p:sp>
          <p:nvSpPr>
            <p:cNvPr id="398" name="Google Shape;398;p12"/>
            <p:cNvSpPr/>
            <p:nvPr/>
          </p:nvSpPr>
          <p:spPr>
            <a:xfrm>
              <a:off x="13663245" y="2467355"/>
              <a:ext cx="1593514" cy="413712"/>
            </a:xfrm>
            <a:prstGeom prst="flowChartProcess">
              <a:avLst/>
            </a:prstGeom>
            <a:solidFill>
              <a:schemeClr val="lt1">
                <a:alpha val="56470"/>
              </a:schemeClr>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399" name="Google Shape;399;p12"/>
            <p:cNvSpPr txBox="1"/>
            <p:nvPr/>
          </p:nvSpPr>
          <p:spPr>
            <a:xfrm>
              <a:off x="13745511" y="2474550"/>
              <a:ext cx="1428982" cy="381627"/>
            </a:xfrm>
            <a:prstGeom prst="rect">
              <a:avLst/>
            </a:prstGeom>
            <a:noFill/>
            <a:ln>
              <a:noFill/>
            </a:ln>
          </p:spPr>
          <p:txBody>
            <a:bodyPr spcFirstLastPara="1" wrap="square" lIns="0" tIns="0" rIns="0" bIns="0" anchor="t" anchorCtr="0">
              <a:spAutoFit/>
            </a:bodyPr>
            <a:lstStyle/>
            <a:p>
              <a:pPr marL="10256"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Arial"/>
                  <a:ea typeface="Arial"/>
                  <a:cs typeface="Arial"/>
                  <a:sym typeface="Arial"/>
                </a:rPr>
                <a:t> </a:t>
              </a:r>
              <a:r>
                <a:rPr lang="ja-JP"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動画制作</a:t>
              </a:r>
              <a:endParaRPr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10256"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【1月頃】</a:t>
              </a:r>
              <a:endParaRPr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p:txBody>
        </p:sp>
      </p:grpSp>
      <p:sp>
        <p:nvSpPr>
          <p:cNvPr id="400" name="Google Shape;400;p12"/>
          <p:cNvSpPr txBox="1"/>
          <p:nvPr/>
        </p:nvSpPr>
        <p:spPr>
          <a:xfrm>
            <a:off x="7071101" y="4527909"/>
            <a:ext cx="2533300" cy="101566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ジュノンボーイを応援する</a:t>
            </a: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アプリ「CHEERZ」にて</a:t>
            </a: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rgbClr val="FF83C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OSMICの商品を購入すると、</a:t>
            </a:r>
            <a:endParaRPr sz="1100" b="1" i="0" u="none" strike="noStrike" cap="none" dirty="0">
              <a:solidFill>
                <a:srgbClr val="FF83C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rgbClr val="FF83C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応援するためのポイントや</a:t>
            </a:r>
            <a:endParaRPr sz="1100" b="1" i="0" u="none" strike="noStrike" cap="none" dirty="0">
              <a:solidFill>
                <a:srgbClr val="FF83C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rgbClr val="FF83C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最終選考会の招待チケットが当たる</a:t>
            </a:r>
            <a:endParaRPr sz="1100" b="1" i="0" u="none" strike="noStrike" cap="none" dirty="0">
              <a:solidFill>
                <a:srgbClr val="FF83C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rgbClr val="FF83C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販促キャンぺーンを実施。</a:t>
            </a:r>
            <a:endParaRPr sz="14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p:txBody>
      </p:sp>
      <p:sp>
        <p:nvSpPr>
          <p:cNvPr id="401" name="Google Shape;401;p12"/>
          <p:cNvSpPr/>
          <p:nvPr/>
        </p:nvSpPr>
        <p:spPr>
          <a:xfrm>
            <a:off x="7048227" y="3947846"/>
            <a:ext cx="2533986" cy="474533"/>
          </a:xfrm>
          <a:prstGeom prst="flowChartProcess">
            <a:avLst/>
          </a:prstGeom>
          <a:solidFill>
            <a:schemeClr val="lt1">
              <a:alpha val="56470"/>
            </a:schemeClr>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402" name="Google Shape;402;p12"/>
          <p:cNvSpPr txBox="1"/>
          <p:nvPr/>
        </p:nvSpPr>
        <p:spPr>
          <a:xfrm>
            <a:off x="7249171" y="3959392"/>
            <a:ext cx="2096809" cy="430887"/>
          </a:xfrm>
          <a:prstGeom prst="rect">
            <a:avLst/>
          </a:prstGeom>
          <a:noFill/>
          <a:ln>
            <a:noFill/>
          </a:ln>
        </p:spPr>
        <p:txBody>
          <a:bodyPr spcFirstLastPara="1" wrap="square" lIns="0" tIns="0" rIns="0" bIns="0" anchor="t" anchorCtr="0">
            <a:spAutoFit/>
          </a:bodyPr>
          <a:lstStyle/>
          <a:p>
            <a:pPr marL="10256"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EC販促キャンペーン</a:t>
            </a:r>
            <a:endParaRPr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10256"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【9～10月頃】</a:t>
            </a:r>
            <a:endParaRPr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p:txBody>
      </p:sp>
      <p:sp>
        <p:nvSpPr>
          <p:cNvPr id="403" name="Google Shape;403;p12"/>
          <p:cNvSpPr/>
          <p:nvPr/>
        </p:nvSpPr>
        <p:spPr>
          <a:xfrm>
            <a:off x="7001733" y="3555044"/>
            <a:ext cx="4803609" cy="268459"/>
          </a:xfrm>
          <a:prstGeom prst="roundRect">
            <a:avLst>
              <a:gd name="adj" fmla="val 4209"/>
            </a:avLst>
          </a:prstGeom>
          <a:solidFill>
            <a:srgbClr val="FF83C1"/>
          </a:solidFill>
          <a:ln w="28575" cap="flat" cmpd="sng">
            <a:solidFill>
              <a:srgbClr val="FF83C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lt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Quattrocento Sans"/>
              </a:rPr>
              <a:t>＋αの追加施策も実施しています</a:t>
            </a:r>
            <a:endParaRPr sz="14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p:txBody>
      </p:sp>
      <p:pic>
        <p:nvPicPr>
          <p:cNvPr id="404" name="Google Shape;404;p1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078458" y="5787897"/>
            <a:ext cx="1160936" cy="653068"/>
          </a:xfrm>
          <a:prstGeom prst="rect">
            <a:avLst/>
          </a:prstGeom>
          <a:noFill/>
          <a:ln>
            <a:noFill/>
          </a:ln>
        </p:spPr>
      </p:pic>
      <p:pic>
        <p:nvPicPr>
          <p:cNvPr id="405" name="Google Shape;405;p1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081001" y="5125316"/>
            <a:ext cx="1130389" cy="613414"/>
          </a:xfrm>
          <a:prstGeom prst="rect">
            <a:avLst/>
          </a:prstGeom>
          <a:noFill/>
          <a:ln>
            <a:noFill/>
          </a:ln>
        </p:spPr>
      </p:pic>
      <p:pic>
        <p:nvPicPr>
          <p:cNvPr id="406" name="Google Shape;406;p12"/>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382267" y="5581581"/>
            <a:ext cx="1924725" cy="859384"/>
          </a:xfrm>
          <a:prstGeom prst="rect">
            <a:avLst/>
          </a:prstGeom>
          <a:noFill/>
          <a:ln>
            <a:noFill/>
          </a:ln>
        </p:spPr>
      </p:pic>
      <p:sp>
        <p:nvSpPr>
          <p:cNvPr id="407" name="Google Shape;407;p12"/>
          <p:cNvSpPr txBox="1"/>
          <p:nvPr/>
        </p:nvSpPr>
        <p:spPr>
          <a:xfrm>
            <a:off x="9378990" y="4520411"/>
            <a:ext cx="2563736" cy="507831"/>
          </a:xfrm>
          <a:prstGeom prst="rect">
            <a:avLst/>
          </a:prstGeom>
          <a:noFill/>
          <a:ln>
            <a:noFill/>
          </a:ln>
        </p:spPr>
        <p:txBody>
          <a:bodyPr spcFirstLastPara="1" wrap="square" lIns="0" tIns="0" rIns="0" bIns="0" anchor="t" anchorCtr="0">
            <a:spAutoFit/>
          </a:bodyPr>
          <a:lstStyle/>
          <a:p>
            <a:pPr marL="10256"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JUNON TV（youtube）にて</a:t>
            </a: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協賛社賞のジュノンボーイを</a:t>
            </a: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起用して動画を制作</a:t>
            </a:r>
            <a:endParaRPr sz="14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p:txBody>
      </p:sp>
      <p:pic>
        <p:nvPicPr>
          <p:cNvPr id="408" name="Google Shape;408;p12" descr="オスミック市場"/>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9745035" y="965931"/>
            <a:ext cx="1802320" cy="474295"/>
          </a:xfrm>
          <a:prstGeom prst="rect">
            <a:avLst/>
          </a:prstGeom>
          <a:noFill/>
          <a:ln>
            <a:noFill/>
          </a:ln>
        </p:spPr>
      </p:pic>
      <p:graphicFrame>
        <p:nvGraphicFramePr>
          <p:cNvPr id="409" name="Google Shape;409;p12"/>
          <p:cNvGraphicFramePr/>
          <p:nvPr>
            <p:extLst>
              <p:ext uri="{D42A27DB-BD31-4B8C-83A1-F6EECF244321}">
                <p14:modId xmlns:p14="http://schemas.microsoft.com/office/powerpoint/2010/main" val="2815091527"/>
              </p:ext>
            </p:extLst>
          </p:nvPr>
        </p:nvGraphicFramePr>
        <p:xfrm>
          <a:off x="2249779" y="1650801"/>
          <a:ext cx="9277825" cy="1615950"/>
        </p:xfrm>
        <a:graphic>
          <a:graphicData uri="http://schemas.openxmlformats.org/drawingml/2006/table">
            <a:tbl>
              <a:tblPr>
                <a:noFill/>
                <a:tableStyleId>{293B491D-1E51-4989-ABCA-1FF6F9DC8F08}</a:tableStyleId>
              </a:tblPr>
              <a:tblGrid>
                <a:gridCol w="1073375">
                  <a:extLst>
                    <a:ext uri="{9D8B030D-6E8A-4147-A177-3AD203B41FA5}">
                      <a16:colId xmlns:a16="http://schemas.microsoft.com/office/drawing/2014/main" val="20000"/>
                    </a:ext>
                  </a:extLst>
                </a:gridCol>
                <a:gridCol w="1041500">
                  <a:extLst>
                    <a:ext uri="{9D8B030D-6E8A-4147-A177-3AD203B41FA5}">
                      <a16:colId xmlns:a16="http://schemas.microsoft.com/office/drawing/2014/main" val="20001"/>
                    </a:ext>
                  </a:extLst>
                </a:gridCol>
                <a:gridCol w="828950">
                  <a:extLst>
                    <a:ext uri="{9D8B030D-6E8A-4147-A177-3AD203B41FA5}">
                      <a16:colId xmlns:a16="http://schemas.microsoft.com/office/drawing/2014/main" val="20002"/>
                    </a:ext>
                  </a:extLst>
                </a:gridCol>
                <a:gridCol w="1147775">
                  <a:extLst>
                    <a:ext uri="{9D8B030D-6E8A-4147-A177-3AD203B41FA5}">
                      <a16:colId xmlns:a16="http://schemas.microsoft.com/office/drawing/2014/main" val="20003"/>
                    </a:ext>
                  </a:extLst>
                </a:gridCol>
                <a:gridCol w="1094625">
                  <a:extLst>
                    <a:ext uri="{9D8B030D-6E8A-4147-A177-3AD203B41FA5}">
                      <a16:colId xmlns:a16="http://schemas.microsoft.com/office/drawing/2014/main" val="20004"/>
                    </a:ext>
                  </a:extLst>
                </a:gridCol>
                <a:gridCol w="1094625">
                  <a:extLst>
                    <a:ext uri="{9D8B030D-6E8A-4147-A177-3AD203B41FA5}">
                      <a16:colId xmlns:a16="http://schemas.microsoft.com/office/drawing/2014/main" val="20005"/>
                    </a:ext>
                  </a:extLst>
                </a:gridCol>
                <a:gridCol w="850200">
                  <a:extLst>
                    <a:ext uri="{9D8B030D-6E8A-4147-A177-3AD203B41FA5}">
                      <a16:colId xmlns:a16="http://schemas.microsoft.com/office/drawing/2014/main" val="20006"/>
                    </a:ext>
                  </a:extLst>
                </a:gridCol>
                <a:gridCol w="1137150">
                  <a:extLst>
                    <a:ext uri="{9D8B030D-6E8A-4147-A177-3AD203B41FA5}">
                      <a16:colId xmlns:a16="http://schemas.microsoft.com/office/drawing/2014/main" val="20007"/>
                    </a:ext>
                  </a:extLst>
                </a:gridCol>
                <a:gridCol w="1009625">
                  <a:extLst>
                    <a:ext uri="{9D8B030D-6E8A-4147-A177-3AD203B41FA5}">
                      <a16:colId xmlns:a16="http://schemas.microsoft.com/office/drawing/2014/main" val="20008"/>
                    </a:ext>
                  </a:extLst>
                </a:gridCol>
              </a:tblGrid>
              <a:tr h="246325">
                <a:tc gridSpan="2">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Arial"/>
                          <a:ea typeface="Arial"/>
                          <a:cs typeface="Arial"/>
                          <a:sym typeface="Arial"/>
                        </a:rPr>
                        <a:t>本誌</a:t>
                      </a:r>
                      <a:endParaRPr sz="1400" u="none" strike="noStrike" cap="none"/>
                    </a:p>
                  </a:txBody>
                  <a:tcPr marL="7575" marR="7575" marT="75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hMerge="1">
                  <a:txBody>
                    <a:bodyPr/>
                    <a:lstStyle/>
                    <a:p>
                      <a:endParaRPr lang="ja-JP"/>
                    </a:p>
                  </a:txBody>
                  <a:tcPr/>
                </a:tc>
                <a:tc gridSpan="5">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Arial"/>
                          <a:ea typeface="Arial"/>
                          <a:cs typeface="Arial"/>
                          <a:sym typeface="Arial"/>
                        </a:rPr>
                        <a:t>コンテスト本番</a:t>
                      </a:r>
                      <a:endParaRPr sz="1400" u="none" strike="noStrike" cap="none" dirty="0"/>
                    </a:p>
                  </a:txBody>
                  <a:tcPr marL="7575" marR="7575" marT="75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solidFill>
                      <a:srgbClr val="ABD7C9"/>
                    </a:solidFill>
                  </a:tcPr>
                </a:tc>
                <a:tc hMerge="1">
                  <a:txBody>
                    <a:bodyPr/>
                    <a:lstStyle/>
                    <a:p>
                      <a:endParaRPr lang="ja-JP"/>
                    </a:p>
                  </a:txBody>
                  <a:tcPr/>
                </a:tc>
                <a:tc hMerge="1">
                  <a:txBody>
                    <a:bodyPr/>
                    <a:lstStyle/>
                    <a:p>
                      <a:endParaRPr lang="ja-JP"/>
                    </a:p>
                  </a:txBody>
                  <a:tcPr/>
                </a:tc>
                <a:tc hMerge="1">
                  <a:txBody>
                    <a:bodyPr/>
                    <a:lstStyle/>
                    <a:p>
                      <a:endParaRPr lang="ja-JP"/>
                    </a:p>
                  </a:txBody>
                  <a:tcPr/>
                </a:tc>
                <a:tc hMerge="1">
                  <a:txBody>
                    <a:bodyPr/>
                    <a:lstStyle/>
                    <a:p>
                      <a:endParaRPr lang="ja-JP"/>
                    </a:p>
                  </a:txBody>
                  <a:tcPr/>
                </a:tc>
                <a:tc gridSpan="2">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Arial"/>
                          <a:ea typeface="Arial"/>
                          <a:cs typeface="Arial"/>
                          <a:sym typeface="Arial"/>
                        </a:rPr>
                        <a:t>その他</a:t>
                      </a:r>
                      <a:endParaRPr sz="1400" u="none" strike="noStrike" cap="none"/>
                    </a:p>
                  </a:txBody>
                  <a:tcPr marL="7575" marR="7575" marT="75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solidFill>
                      <a:srgbClr val="C6E4DB"/>
                    </a:solidFill>
                  </a:tcPr>
                </a:tc>
                <a:tc hMerge="1">
                  <a:txBody>
                    <a:bodyPr/>
                    <a:lstStyle/>
                    <a:p>
                      <a:endParaRPr lang="ja-JP"/>
                    </a:p>
                  </a:txBody>
                  <a:tcPr/>
                </a:tc>
                <a:extLst>
                  <a:ext uri="{0D108BD9-81ED-4DB2-BD59-A6C34878D82A}">
                    <a16:rowId xmlns:a16="http://schemas.microsoft.com/office/drawing/2014/main" val="10000"/>
                  </a:ext>
                </a:extLst>
              </a:tr>
              <a:tr h="867100">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本誌での告知</a:t>
                      </a:r>
                      <a:b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br>
                      <a:r>
                        <a:rPr lang="ja-JP" sz="10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純広orタイアップ</a:t>
                      </a:r>
                      <a:endParaRPr sz="10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ctr" rtl="0">
                        <a:lnSpc>
                          <a:spcPct val="100000"/>
                        </a:lnSpc>
                        <a:spcBef>
                          <a:spcPts val="0"/>
                        </a:spcBef>
                        <a:spcAft>
                          <a:spcPts val="0"/>
                        </a:spcAft>
                        <a:buClr>
                          <a:srgbClr val="000000"/>
                        </a:buClr>
                        <a:buSzPts val="1000"/>
                        <a:buFont typeface="Arial"/>
                        <a:buNone/>
                      </a:pPr>
                      <a:r>
                        <a:rPr lang="ja-JP" sz="10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※1</a:t>
                      </a:r>
                      <a:endParaRPr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ﾊﾟﾌﾞﾘｼﾃｨ掲載枠</a:t>
                      </a:r>
                      <a:b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br>
                      <a:r>
                        <a:rPr lang="ja-JP" sz="10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(7月売り～</a:t>
                      </a:r>
                      <a:br>
                        <a:rPr lang="ja-JP" sz="10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br>
                      <a:r>
                        <a:rPr lang="ja-JP" sz="10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12月売り号まで)</a:t>
                      </a:r>
                      <a:endParaRPr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協賛社</a:t>
                      </a:r>
                      <a:endParaRPr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特別賞</a:t>
                      </a:r>
                      <a:endParaRPr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※2</a:t>
                      </a:r>
                      <a:endParaRPr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MCによる</a:t>
                      </a:r>
                      <a:endParaRPr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商品紹介</a:t>
                      </a:r>
                      <a:endParaRPr sz="1400" u="none" strike="noStrike" cap="none">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コンテスト当日</a:t>
                      </a:r>
                      <a:br>
                        <a:rPr lang="ja-JP" sz="105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br>
                      <a:r>
                        <a:rPr lang="ja-JP" sz="105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CM放映</a:t>
                      </a:r>
                      <a:endParaRPr sz="105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※3</a:t>
                      </a:r>
                      <a:endParaRPr sz="105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会場内ロゴ掲載</a:t>
                      </a:r>
                      <a:br>
                        <a:rPr lang="ja-JP"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br>
                      <a:r>
                        <a:rPr lang="ja-JP"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※4</a:t>
                      </a:r>
                      <a:endParaRPr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会場掲載</a:t>
                      </a:r>
                      <a:endParaRPr sz="105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企業ポスター</a:t>
                      </a:r>
                      <a:br>
                        <a:rPr lang="ja-JP" sz="105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br>
                      <a:r>
                        <a:rPr lang="ja-JP" sz="105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3枚</a:t>
                      </a:r>
                      <a:endParaRPr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JUNON公式</a:t>
                      </a:r>
                      <a:endParaRPr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サイト ロゴ掲載</a:t>
                      </a:r>
                      <a:endParaRPr sz="1400" u="none" strike="noStrike" cap="none">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読者</a:t>
                      </a:r>
                      <a:br>
                        <a:rPr lang="ja-JP"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br>
                      <a:r>
                        <a:rPr lang="ja-JP"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サンプリング</a:t>
                      </a:r>
                      <a:br>
                        <a:rPr lang="ja-JP"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br>
                      <a:r>
                        <a:rPr lang="ja-JP"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(1,000名)</a:t>
                      </a:r>
                      <a:endParaRPr sz="1400" u="none" strike="noStrike" cap="none">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extLst>
                  <a:ext uri="{0D108BD9-81ED-4DB2-BD59-A6C34878D82A}">
                    <a16:rowId xmlns:a16="http://schemas.microsoft.com/office/drawing/2014/main" val="10001"/>
                  </a:ext>
                </a:extLst>
              </a:tr>
              <a:tr h="502525">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中面5ページ</a:t>
                      </a:r>
                      <a:b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br>
                      <a:r>
                        <a:rPr lang="ja-JP" sz="10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（二次使用込）</a:t>
                      </a:r>
                      <a:endParaRPr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〇</a:t>
                      </a:r>
                      <a:endParaRPr sz="1400" u="none" strike="noStrike" cap="none">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〇</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〇</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90秒</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〇</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〇</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〇</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〇</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bl>
          </a:graphicData>
        </a:graphic>
      </p:graphicFrame>
      <p:graphicFrame>
        <p:nvGraphicFramePr>
          <p:cNvPr id="410" name="Google Shape;410;p12"/>
          <p:cNvGraphicFramePr/>
          <p:nvPr>
            <p:extLst>
              <p:ext uri="{D42A27DB-BD31-4B8C-83A1-F6EECF244321}">
                <p14:modId xmlns:p14="http://schemas.microsoft.com/office/powerpoint/2010/main" val="3636420764"/>
              </p:ext>
            </p:extLst>
          </p:nvPr>
        </p:nvGraphicFramePr>
        <p:xfrm>
          <a:off x="1282674" y="1909143"/>
          <a:ext cx="967100" cy="1369625"/>
        </p:xfrm>
        <a:graphic>
          <a:graphicData uri="http://schemas.openxmlformats.org/drawingml/2006/table">
            <a:tbl>
              <a:tblPr>
                <a:noFill/>
                <a:tableStyleId>{293B491D-1E51-4989-ABCA-1FF6F9DC8F08}</a:tableStyleId>
              </a:tblPr>
              <a:tblGrid>
                <a:gridCol w="967100">
                  <a:extLst>
                    <a:ext uri="{9D8B030D-6E8A-4147-A177-3AD203B41FA5}">
                      <a16:colId xmlns:a16="http://schemas.microsoft.com/office/drawing/2014/main" val="20000"/>
                    </a:ext>
                  </a:extLst>
                </a:gridCol>
              </a:tblGrid>
              <a:tr h="867100">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ご協賛プラン</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extLst>
                  <a:ext uri="{0D108BD9-81ED-4DB2-BD59-A6C34878D82A}">
                    <a16:rowId xmlns:a16="http://schemas.microsoft.com/office/drawing/2014/main" val="10000"/>
                  </a:ext>
                </a:extLst>
              </a:tr>
              <a:tr h="502525">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プラチナ</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4E7E7"/>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13"/>
          <p:cNvSpPr/>
          <p:nvPr/>
        </p:nvSpPr>
        <p:spPr>
          <a:xfrm>
            <a:off x="432723" y="3795089"/>
            <a:ext cx="3734641" cy="2760507"/>
          </a:xfrm>
          <a:prstGeom prst="roundRect">
            <a:avLst>
              <a:gd name="adj" fmla="val 4209"/>
            </a:avLst>
          </a:prstGeom>
          <a:solidFill>
            <a:srgbClr val="E4E7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416" name="Google Shape;416;p13"/>
          <p:cNvSpPr txBox="1">
            <a:spLocks noGrp="1"/>
          </p:cNvSpPr>
          <p:nvPr>
            <p:ph type="sldNum" idx="12"/>
          </p:nvPr>
        </p:nvSpPr>
        <p:spPr>
          <a:xfrm>
            <a:off x="11906423" y="6645800"/>
            <a:ext cx="370690" cy="252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00"/>
              <a:buNone/>
            </a:pPr>
            <a:fld id="{00000000-1234-1234-1234-123412341234}" type="slidenum">
              <a:rPr lang="en-US" altLang="ja-JP">
                <a:latin typeface="Arial"/>
                <a:ea typeface="Arial"/>
                <a:cs typeface="Arial"/>
                <a:sym typeface="Arial"/>
              </a:rPr>
              <a:t>14</a:t>
            </a:fld>
            <a:endParaRPr>
              <a:latin typeface="Arial"/>
              <a:ea typeface="Arial"/>
              <a:cs typeface="Arial"/>
              <a:sym typeface="Arial"/>
            </a:endParaRPr>
          </a:p>
        </p:txBody>
      </p:sp>
      <p:sp>
        <p:nvSpPr>
          <p:cNvPr id="417" name="Google Shape;417;p13"/>
          <p:cNvSpPr txBox="1"/>
          <p:nvPr/>
        </p:nvSpPr>
        <p:spPr>
          <a:xfrm>
            <a:off x="2068286" y="302403"/>
            <a:ext cx="805542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ja-JP" sz="2800" b="0" i="0" u="none" strike="noStrike" cap="none" dirty="0">
                <a:solidFill>
                  <a:schemeClr val="dk1"/>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Arial"/>
              </a:rPr>
              <a:t>ゴールド協賛 ～事例～</a:t>
            </a:r>
            <a:endParaRPr sz="2800" b="0" i="0" u="none" strike="noStrike" cap="none" dirty="0">
              <a:solidFill>
                <a:schemeClr val="dk1"/>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Arial"/>
            </a:endParaRPr>
          </a:p>
        </p:txBody>
      </p:sp>
      <p:sp>
        <p:nvSpPr>
          <p:cNvPr id="418" name="Google Shape;418;p13"/>
          <p:cNvSpPr txBox="1"/>
          <p:nvPr/>
        </p:nvSpPr>
        <p:spPr>
          <a:xfrm>
            <a:off x="1222466" y="920256"/>
            <a:ext cx="9747069"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10年</a:t>
            </a:r>
            <a:r>
              <a:rPr lang="ja-JP" altLang="en-US"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間ご協賛をいただいた</a:t>
            </a:r>
            <a:r>
              <a:rPr lang="ja-JP"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明色化粧品</a:t>
            </a:r>
            <a:r>
              <a:rPr lang="ja-JP" altLang="en-US"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様</a:t>
            </a:r>
            <a:r>
              <a:rPr lang="ja-JP" altLang="en-US"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rPr>
              <a:t>「明色美顔ボーイ賞」。</a:t>
            </a:r>
            <a:endParaRPr sz="1400" b="0"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ジュノンボーイやファンの間でも馴染みのある賞となっており、</a:t>
            </a:r>
            <a:endParaRPr sz="1400" b="0"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1年を通して美顔ボーイを起用し、SNSや誌面でのプロモーションを中心に実施いただ</a:t>
            </a:r>
            <a:r>
              <a:rPr lang="ja-JP" altLang="en-US"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きました</a:t>
            </a:r>
            <a:r>
              <a:rPr lang="ja-JP"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a:t>
            </a:r>
            <a:endParaRPr sz="1400" b="0"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p:txBody>
      </p:sp>
      <p:pic>
        <p:nvPicPr>
          <p:cNvPr id="419" name="Google Shape;419;p13" descr="明色 美顔水 薬用化粧水 / 明色化粧品(化粧水, スキンケア・基礎化粧品)の通販 - @cosme公式通販【@cosme SHOPPI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072915" y="1009038"/>
            <a:ext cx="738398" cy="738398"/>
          </a:xfrm>
          <a:prstGeom prst="rect">
            <a:avLst/>
          </a:prstGeom>
          <a:noFill/>
          <a:ln>
            <a:noFill/>
          </a:ln>
        </p:spPr>
      </p:pic>
      <p:pic>
        <p:nvPicPr>
          <p:cNvPr id="420" name="Google Shape;420;p13" descr="株式会社明色化粧品のプレスリリース｜PR TIMES"/>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621399" y="1176218"/>
            <a:ext cx="1285024" cy="434811"/>
          </a:xfrm>
          <a:prstGeom prst="rect">
            <a:avLst/>
          </a:prstGeom>
          <a:noFill/>
          <a:ln>
            <a:noFill/>
          </a:ln>
        </p:spPr>
      </p:pic>
      <p:sp>
        <p:nvSpPr>
          <p:cNvPr id="421" name="Google Shape;421;p13"/>
          <p:cNvSpPr/>
          <p:nvPr/>
        </p:nvSpPr>
        <p:spPr>
          <a:xfrm>
            <a:off x="4255420" y="3793747"/>
            <a:ext cx="2678967" cy="2760506"/>
          </a:xfrm>
          <a:prstGeom prst="roundRect">
            <a:avLst>
              <a:gd name="adj" fmla="val 4209"/>
            </a:avLst>
          </a:prstGeom>
          <a:solidFill>
            <a:srgbClr val="E4E7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422" name="Google Shape;422;p13"/>
          <p:cNvSpPr txBox="1"/>
          <p:nvPr/>
        </p:nvSpPr>
        <p:spPr>
          <a:xfrm>
            <a:off x="4549175" y="4159875"/>
            <a:ext cx="2273400" cy="507900"/>
          </a:xfrm>
          <a:prstGeom prst="rect">
            <a:avLst/>
          </a:prstGeom>
          <a:noFill/>
          <a:ln>
            <a:noFill/>
          </a:ln>
        </p:spPr>
        <p:txBody>
          <a:bodyPr spcFirstLastPara="1" wrap="square" lIns="0" tIns="0" rIns="0" bIns="0" anchor="t" anchorCtr="0">
            <a:spAutoFit/>
          </a:bodyPr>
          <a:lstStyle/>
          <a:p>
            <a:pPr marL="10256"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CM放映や舞台まわりのロゴ掲出。</a:t>
            </a: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「協賛社賞」の進呈</a:t>
            </a: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来場者へのサンプリング 等</a:t>
            </a: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p:txBody>
      </p:sp>
      <p:sp>
        <p:nvSpPr>
          <p:cNvPr id="423" name="Google Shape;423;p13"/>
          <p:cNvSpPr/>
          <p:nvPr/>
        </p:nvSpPr>
        <p:spPr>
          <a:xfrm>
            <a:off x="4615461" y="3581193"/>
            <a:ext cx="1896222" cy="448128"/>
          </a:xfrm>
          <a:prstGeom prst="flowChartProcess">
            <a:avLst/>
          </a:prstGeom>
          <a:solidFill>
            <a:schemeClr val="lt1">
              <a:alpha val="56470"/>
            </a:schemeClr>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424" name="Google Shape;424;p13"/>
          <p:cNvSpPr txBox="1"/>
          <p:nvPr/>
        </p:nvSpPr>
        <p:spPr>
          <a:xfrm>
            <a:off x="4930488" y="3578595"/>
            <a:ext cx="1348541" cy="430887"/>
          </a:xfrm>
          <a:prstGeom prst="rect">
            <a:avLst/>
          </a:prstGeom>
          <a:noFill/>
          <a:ln>
            <a:noFill/>
          </a:ln>
        </p:spPr>
        <p:txBody>
          <a:bodyPr spcFirstLastPara="1" wrap="square" lIns="0" tIns="0" rIns="0" bIns="0" anchor="t" anchorCtr="0">
            <a:spAutoFit/>
          </a:bodyPr>
          <a:lstStyle/>
          <a:p>
            <a:pPr marL="10256"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最終選考会</a:t>
            </a:r>
            <a:endParaRPr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10256"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【11月末】</a:t>
            </a:r>
            <a:endParaRPr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p:txBody>
      </p:sp>
      <p:pic>
        <p:nvPicPr>
          <p:cNvPr id="425" name="Google Shape;425;p1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866668" y="5602752"/>
            <a:ext cx="1201873" cy="685068"/>
          </a:xfrm>
          <a:prstGeom prst="rect">
            <a:avLst/>
          </a:prstGeom>
          <a:noFill/>
          <a:ln>
            <a:noFill/>
          </a:ln>
        </p:spPr>
      </p:pic>
      <p:pic>
        <p:nvPicPr>
          <p:cNvPr id="426" name="Google Shape;426;p13"/>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757783" y="5254582"/>
            <a:ext cx="1264760" cy="741763"/>
          </a:xfrm>
          <a:prstGeom prst="rect">
            <a:avLst/>
          </a:prstGeom>
          <a:noFill/>
          <a:ln>
            <a:noFill/>
          </a:ln>
        </p:spPr>
      </p:pic>
      <p:sp>
        <p:nvSpPr>
          <p:cNvPr id="427" name="Google Shape;427;p13"/>
          <p:cNvSpPr txBox="1"/>
          <p:nvPr/>
        </p:nvSpPr>
        <p:spPr>
          <a:xfrm>
            <a:off x="1589733" y="4372546"/>
            <a:ext cx="2696680" cy="738664"/>
          </a:xfrm>
          <a:prstGeom prst="rect">
            <a:avLst/>
          </a:prstGeom>
          <a:noFill/>
          <a:ln>
            <a:noFill/>
          </a:ln>
        </p:spPr>
        <p:txBody>
          <a:bodyPr spcFirstLastPara="1" wrap="square" lIns="0" tIns="0" rIns="0" bIns="0" anchor="t" anchorCtr="0">
            <a:spAutoFit/>
          </a:bodyPr>
          <a:lstStyle/>
          <a:p>
            <a:pPr marL="10256"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JUNON本誌にて、</a:t>
            </a:r>
            <a:endParaRPr sz="12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12売から5号連続タイアップ</a:t>
            </a:r>
            <a:endParaRPr sz="12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クライアントSNS素材での使用</a:t>
            </a:r>
            <a:endParaRPr sz="12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クライアント動画への出演 等</a:t>
            </a:r>
            <a:endParaRPr sz="14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p:txBody>
      </p:sp>
      <p:pic>
        <p:nvPicPr>
          <p:cNvPr id="428" name="Google Shape;428;p13"/>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rot="5400000">
            <a:off x="370378" y="4759410"/>
            <a:ext cx="1506140" cy="1129949"/>
          </a:xfrm>
          <a:prstGeom prst="rect">
            <a:avLst/>
          </a:prstGeom>
          <a:noFill/>
          <a:ln>
            <a:noFill/>
          </a:ln>
        </p:spPr>
      </p:pic>
      <p:grpSp>
        <p:nvGrpSpPr>
          <p:cNvPr id="429" name="Google Shape;429;p13"/>
          <p:cNvGrpSpPr/>
          <p:nvPr/>
        </p:nvGrpSpPr>
        <p:grpSpPr>
          <a:xfrm>
            <a:off x="931466" y="3514410"/>
            <a:ext cx="2780844" cy="714765"/>
            <a:chOff x="184296" y="3514862"/>
            <a:chExt cx="2780844" cy="714765"/>
          </a:xfrm>
        </p:grpSpPr>
        <p:sp>
          <p:nvSpPr>
            <p:cNvPr id="430" name="Google Shape;430;p13"/>
            <p:cNvSpPr/>
            <p:nvPr/>
          </p:nvSpPr>
          <p:spPr>
            <a:xfrm>
              <a:off x="398475" y="3514862"/>
              <a:ext cx="2352487" cy="714765"/>
            </a:xfrm>
            <a:prstGeom prst="flowChartProcess">
              <a:avLst/>
            </a:prstGeom>
            <a:solidFill>
              <a:schemeClr val="lt1">
                <a:alpha val="56470"/>
              </a:schemeClr>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431" name="Google Shape;431;p13"/>
            <p:cNvSpPr txBox="1"/>
            <p:nvPr/>
          </p:nvSpPr>
          <p:spPr>
            <a:xfrm>
              <a:off x="184296" y="3549079"/>
              <a:ext cx="2780844" cy="646331"/>
            </a:xfrm>
            <a:prstGeom prst="rect">
              <a:avLst/>
            </a:prstGeom>
            <a:noFill/>
            <a:ln>
              <a:noFill/>
            </a:ln>
          </p:spPr>
          <p:txBody>
            <a:bodyPr spcFirstLastPara="1" wrap="square" lIns="0" tIns="0" rIns="0" bIns="0" anchor="t" anchorCtr="0">
              <a:spAutoFit/>
            </a:bodyPr>
            <a:lstStyle/>
            <a:p>
              <a:pPr marL="10256"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協賛社賞受賞者を</a:t>
              </a:r>
              <a:endParaRPr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10256"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起用したプロモーション</a:t>
              </a:r>
              <a:endParaRPr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10256"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【12月～4月】</a:t>
              </a:r>
              <a:endParaRPr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p:txBody>
        </p:sp>
      </p:grpSp>
      <p:graphicFrame>
        <p:nvGraphicFramePr>
          <p:cNvPr id="432" name="Google Shape;432;p13"/>
          <p:cNvGraphicFramePr/>
          <p:nvPr>
            <p:extLst>
              <p:ext uri="{D42A27DB-BD31-4B8C-83A1-F6EECF244321}">
                <p14:modId xmlns:p14="http://schemas.microsoft.com/office/powerpoint/2010/main" val="3543606841"/>
              </p:ext>
            </p:extLst>
          </p:nvPr>
        </p:nvGraphicFramePr>
        <p:xfrm>
          <a:off x="933409" y="1841519"/>
          <a:ext cx="10325175" cy="1466100"/>
        </p:xfrm>
        <a:graphic>
          <a:graphicData uri="http://schemas.openxmlformats.org/drawingml/2006/table">
            <a:tbl>
              <a:tblPr>
                <a:noFill/>
                <a:tableStyleId>{293B491D-1E51-4989-ABCA-1FF6F9DC8F08}</a:tableStyleId>
              </a:tblPr>
              <a:tblGrid>
                <a:gridCol w="974675">
                  <a:extLst>
                    <a:ext uri="{9D8B030D-6E8A-4147-A177-3AD203B41FA5}">
                      <a16:colId xmlns:a16="http://schemas.microsoft.com/office/drawing/2014/main" val="20000"/>
                    </a:ext>
                  </a:extLst>
                </a:gridCol>
                <a:gridCol w="1081800">
                  <a:extLst>
                    <a:ext uri="{9D8B030D-6E8A-4147-A177-3AD203B41FA5}">
                      <a16:colId xmlns:a16="http://schemas.microsoft.com/office/drawing/2014/main" val="20001"/>
                    </a:ext>
                  </a:extLst>
                </a:gridCol>
                <a:gridCol w="1049650">
                  <a:extLst>
                    <a:ext uri="{9D8B030D-6E8A-4147-A177-3AD203B41FA5}">
                      <a16:colId xmlns:a16="http://schemas.microsoft.com/office/drawing/2014/main" val="20002"/>
                    </a:ext>
                  </a:extLst>
                </a:gridCol>
                <a:gridCol w="835450">
                  <a:extLst>
                    <a:ext uri="{9D8B030D-6E8A-4147-A177-3AD203B41FA5}">
                      <a16:colId xmlns:a16="http://schemas.microsoft.com/office/drawing/2014/main" val="20003"/>
                    </a:ext>
                  </a:extLst>
                </a:gridCol>
                <a:gridCol w="1156775">
                  <a:extLst>
                    <a:ext uri="{9D8B030D-6E8A-4147-A177-3AD203B41FA5}">
                      <a16:colId xmlns:a16="http://schemas.microsoft.com/office/drawing/2014/main" val="20004"/>
                    </a:ext>
                  </a:extLst>
                </a:gridCol>
                <a:gridCol w="1103200">
                  <a:extLst>
                    <a:ext uri="{9D8B030D-6E8A-4147-A177-3AD203B41FA5}">
                      <a16:colId xmlns:a16="http://schemas.microsoft.com/office/drawing/2014/main" val="20005"/>
                    </a:ext>
                  </a:extLst>
                </a:gridCol>
                <a:gridCol w="1103200">
                  <a:extLst>
                    <a:ext uri="{9D8B030D-6E8A-4147-A177-3AD203B41FA5}">
                      <a16:colId xmlns:a16="http://schemas.microsoft.com/office/drawing/2014/main" val="20006"/>
                    </a:ext>
                  </a:extLst>
                </a:gridCol>
                <a:gridCol w="856850">
                  <a:extLst>
                    <a:ext uri="{9D8B030D-6E8A-4147-A177-3AD203B41FA5}">
                      <a16:colId xmlns:a16="http://schemas.microsoft.com/office/drawing/2014/main" val="20007"/>
                    </a:ext>
                  </a:extLst>
                </a:gridCol>
                <a:gridCol w="1146050">
                  <a:extLst>
                    <a:ext uri="{9D8B030D-6E8A-4147-A177-3AD203B41FA5}">
                      <a16:colId xmlns:a16="http://schemas.microsoft.com/office/drawing/2014/main" val="20008"/>
                    </a:ext>
                  </a:extLst>
                </a:gridCol>
                <a:gridCol w="1017525">
                  <a:extLst>
                    <a:ext uri="{9D8B030D-6E8A-4147-A177-3AD203B41FA5}">
                      <a16:colId xmlns:a16="http://schemas.microsoft.com/office/drawing/2014/main" val="20009"/>
                    </a:ext>
                  </a:extLst>
                </a:gridCol>
              </a:tblGrid>
              <a:tr h="223500">
                <a:tc>
                  <a:txBody>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txBody>
                  <a:tcPr marL="7575" marR="7575" marT="75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Arial"/>
                          <a:ea typeface="Arial"/>
                          <a:cs typeface="Arial"/>
                          <a:sym typeface="Arial"/>
                        </a:rPr>
                        <a:t>本誌</a:t>
                      </a:r>
                      <a:endParaRPr sz="1400" u="none" strike="noStrike" cap="none"/>
                    </a:p>
                  </a:txBody>
                  <a:tcPr marL="7575" marR="7575" marT="75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3"/>
                    </a:solidFill>
                  </a:tcPr>
                </a:tc>
                <a:tc hMerge="1">
                  <a:txBody>
                    <a:bodyPr/>
                    <a:lstStyle/>
                    <a:p>
                      <a:endParaRPr lang="ja-JP"/>
                    </a:p>
                  </a:txBody>
                  <a:tcPr/>
                </a:tc>
                <a:tc gridSpan="5">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Arial"/>
                          <a:ea typeface="Arial"/>
                          <a:cs typeface="Arial"/>
                          <a:sym typeface="Arial"/>
                        </a:rPr>
                        <a:t>コンテスト本番</a:t>
                      </a:r>
                      <a:endParaRPr sz="1400" u="none" strike="noStrike" cap="none"/>
                    </a:p>
                  </a:txBody>
                  <a:tcPr marL="7575" marR="7575" marT="75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solidFill>
                      <a:srgbClr val="ABD7C9"/>
                    </a:solidFill>
                  </a:tcPr>
                </a:tc>
                <a:tc hMerge="1">
                  <a:txBody>
                    <a:bodyPr/>
                    <a:lstStyle/>
                    <a:p>
                      <a:endParaRPr lang="ja-JP"/>
                    </a:p>
                  </a:txBody>
                  <a:tcPr/>
                </a:tc>
                <a:tc hMerge="1">
                  <a:txBody>
                    <a:bodyPr/>
                    <a:lstStyle/>
                    <a:p>
                      <a:endParaRPr lang="ja-JP"/>
                    </a:p>
                  </a:txBody>
                  <a:tcPr/>
                </a:tc>
                <a:tc hMerge="1">
                  <a:txBody>
                    <a:bodyPr/>
                    <a:lstStyle/>
                    <a:p>
                      <a:endParaRPr lang="ja-JP"/>
                    </a:p>
                  </a:txBody>
                  <a:tcPr/>
                </a:tc>
                <a:tc hMerge="1">
                  <a:txBody>
                    <a:bodyPr/>
                    <a:lstStyle/>
                    <a:p>
                      <a:endParaRPr lang="ja-JP"/>
                    </a:p>
                  </a:txBody>
                  <a:tcPr/>
                </a:tc>
                <a:tc gridSpan="2">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Arial"/>
                          <a:ea typeface="Arial"/>
                          <a:cs typeface="Arial"/>
                          <a:sym typeface="Arial"/>
                        </a:rPr>
                        <a:t>その他</a:t>
                      </a:r>
                      <a:endParaRPr sz="1400" u="none" strike="noStrike" cap="none"/>
                    </a:p>
                  </a:txBody>
                  <a:tcPr marL="7575" marR="7575" marT="75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solidFill>
                      <a:srgbClr val="C6E4DB"/>
                    </a:solidFill>
                  </a:tcPr>
                </a:tc>
                <a:tc hMerge="1">
                  <a:txBody>
                    <a:bodyPr/>
                    <a:lstStyle/>
                    <a:p>
                      <a:endParaRPr lang="ja-JP"/>
                    </a:p>
                  </a:txBody>
                  <a:tcPr/>
                </a:tc>
                <a:extLst>
                  <a:ext uri="{0D108BD9-81ED-4DB2-BD59-A6C34878D82A}">
                    <a16:rowId xmlns:a16="http://schemas.microsoft.com/office/drawing/2014/main" val="10000"/>
                  </a:ext>
                </a:extLst>
              </a:tr>
              <a:tr h="786675">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ご協賛プラン</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本誌での告知</a:t>
                      </a:r>
                      <a:b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br>
                      <a:r>
                        <a:rPr lang="ja-JP" sz="10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純広orタイアップ</a:t>
                      </a:r>
                      <a:endParaRPr sz="10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ﾊﾟﾌﾞﾘｼﾃｨ掲載枠</a:t>
                      </a:r>
                      <a:endParaRPr sz="1400" u="none" strike="noStrike" cap="none">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協賛社</a:t>
                      </a:r>
                      <a:endParaRPr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特別賞</a:t>
                      </a:r>
                      <a:endParaRPr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MCによる</a:t>
                      </a:r>
                      <a:endParaRPr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商品紹介</a:t>
                      </a:r>
                      <a:endParaRPr sz="1400" u="none" strike="noStrike" cap="none">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コンテスト当日</a:t>
                      </a:r>
                      <a:br>
                        <a:rPr lang="ja-JP" sz="105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br>
                      <a:r>
                        <a:rPr lang="ja-JP" sz="105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CM放映</a:t>
                      </a:r>
                      <a:endParaRPr sz="105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会場内ロゴ掲載</a:t>
                      </a:r>
                      <a:endParaRPr sz="1400" u="none" strike="noStrike" cap="none">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会場掲載</a:t>
                      </a:r>
                      <a:endParaRPr sz="105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企業ポスター</a:t>
                      </a:r>
                      <a:br>
                        <a:rPr lang="ja-JP" sz="105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br>
                      <a:r>
                        <a:rPr lang="ja-JP" sz="105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3枚</a:t>
                      </a:r>
                      <a:endParaRPr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JUNON公式</a:t>
                      </a:r>
                      <a:endParaRPr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サイト ロゴ掲載</a:t>
                      </a:r>
                      <a:endParaRPr sz="1400" u="none" strike="noStrike" cap="none">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読者</a:t>
                      </a:r>
                      <a:br>
                        <a:rPr lang="ja-JP"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br>
                      <a:r>
                        <a:rPr lang="ja-JP"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サンプリング</a:t>
                      </a:r>
                      <a:br>
                        <a:rPr lang="ja-JP"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br>
                      <a:r>
                        <a:rPr lang="ja-JP"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(1,000名)</a:t>
                      </a:r>
                      <a:endParaRPr sz="1400" u="none" strike="noStrike" cap="none">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6F6"/>
                    </a:solidFill>
                  </a:tcPr>
                </a:tc>
                <a:extLst>
                  <a:ext uri="{0D108BD9-81ED-4DB2-BD59-A6C34878D82A}">
                    <a16:rowId xmlns:a16="http://schemas.microsoft.com/office/drawing/2014/main" val="10001"/>
                  </a:ext>
                </a:extLst>
              </a:tr>
              <a:tr h="455925">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ゴールド</a:t>
                      </a:r>
                      <a:endParaRPr sz="1400" u="none" strike="noStrike" cap="none">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4E7E7"/>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中面5ページ</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〇</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〇</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〇</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60秒</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〇</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〇</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〇</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〇</a:t>
                      </a:r>
                      <a:endParaRPr sz="1400" u="none" strike="noStrike" cap="none"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txBody>
                  <a:tcPr marL="7575" marR="7575" marT="757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bl>
          </a:graphicData>
        </a:graphic>
      </p:graphicFrame>
      <p:cxnSp>
        <p:nvCxnSpPr>
          <p:cNvPr id="433" name="Google Shape;433;p13"/>
          <p:cNvCxnSpPr/>
          <p:nvPr/>
        </p:nvCxnSpPr>
        <p:spPr>
          <a:xfrm flipH="1">
            <a:off x="2365829" y="3204623"/>
            <a:ext cx="151048" cy="224377"/>
          </a:xfrm>
          <a:prstGeom prst="straightConnector1">
            <a:avLst/>
          </a:prstGeom>
          <a:noFill/>
          <a:ln w="9525" cap="flat" cmpd="sng">
            <a:solidFill>
              <a:srgbClr val="7F7F7F"/>
            </a:solidFill>
            <a:prstDash val="solid"/>
            <a:miter lim="800000"/>
            <a:headEnd type="oval" w="med" len="med"/>
            <a:tailEnd type="oval" w="med" len="med"/>
          </a:ln>
        </p:spPr>
      </p:cxnSp>
      <p:sp>
        <p:nvSpPr>
          <p:cNvPr id="434" name="Google Shape;434;p13"/>
          <p:cNvSpPr/>
          <p:nvPr/>
        </p:nvSpPr>
        <p:spPr>
          <a:xfrm rot="5400000">
            <a:off x="6634186" y="1031745"/>
            <a:ext cx="161724" cy="4803607"/>
          </a:xfrm>
          <a:prstGeom prst="rightBrace">
            <a:avLst>
              <a:gd name="adj1" fmla="val 8333"/>
              <a:gd name="adj2" fmla="val 74777"/>
            </a:avLst>
          </a:prstGeom>
          <a:noFill/>
          <a:ln w="952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Quattrocento Sans"/>
              <a:ea typeface="Quattrocento Sans"/>
              <a:cs typeface="Quattrocento Sans"/>
              <a:sym typeface="Quattrocento Sans"/>
            </a:endParaRPr>
          </a:p>
        </p:txBody>
      </p:sp>
      <p:sp>
        <p:nvSpPr>
          <p:cNvPr id="435" name="Google Shape;435;p13"/>
          <p:cNvSpPr txBox="1"/>
          <p:nvPr/>
        </p:nvSpPr>
        <p:spPr>
          <a:xfrm>
            <a:off x="9290321" y="6683139"/>
            <a:ext cx="7239001"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ja-JP" sz="800" b="0" i="0" u="none" strike="noStrike" cap="none">
                <a:solidFill>
                  <a:schemeClr val="lt1"/>
                </a:solidFill>
                <a:latin typeface="Quattrocento Sans"/>
                <a:ea typeface="Quattrocento Sans"/>
                <a:cs typeface="Quattrocento Sans"/>
                <a:sym typeface="Quattrocento Sans"/>
              </a:rPr>
              <a:t>© SHUFU TO SEIKATSU SHA CO.,LTD. All rights reserved. </a:t>
            </a:r>
            <a:endParaRPr sz="800" b="1" i="0" u="none" strike="noStrike" cap="none">
              <a:solidFill>
                <a:schemeClr val="lt1"/>
              </a:solidFill>
              <a:latin typeface="Quattrocento Sans"/>
              <a:ea typeface="Quattrocento Sans"/>
              <a:cs typeface="Quattrocento Sans"/>
              <a:sym typeface="Quattrocento Sans"/>
            </a:endParaRPr>
          </a:p>
        </p:txBody>
      </p:sp>
      <p:pic>
        <p:nvPicPr>
          <p:cNvPr id="436" name="Google Shape;436;p13"/>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5594831" y="5578687"/>
            <a:ext cx="1074211" cy="632650"/>
          </a:xfrm>
          <a:prstGeom prst="rect">
            <a:avLst/>
          </a:prstGeom>
          <a:noFill/>
          <a:ln>
            <a:noFill/>
          </a:ln>
        </p:spPr>
      </p:pic>
      <p:pic>
        <p:nvPicPr>
          <p:cNvPr id="437" name="Google Shape;437;p13"/>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4365796" y="4785587"/>
            <a:ext cx="1305890" cy="667801"/>
          </a:xfrm>
          <a:prstGeom prst="rect">
            <a:avLst/>
          </a:prstGeom>
          <a:noFill/>
          <a:ln>
            <a:noFill/>
          </a:ln>
        </p:spPr>
      </p:pic>
      <p:pic>
        <p:nvPicPr>
          <p:cNvPr id="438" name="Google Shape;438;p13"/>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4558115" y="5580840"/>
            <a:ext cx="955294" cy="630497"/>
          </a:xfrm>
          <a:prstGeom prst="rect">
            <a:avLst/>
          </a:prstGeom>
          <a:noFill/>
          <a:ln>
            <a:noFill/>
          </a:ln>
        </p:spPr>
      </p:pic>
      <p:sp>
        <p:nvSpPr>
          <p:cNvPr id="439" name="Google Shape;439;p13"/>
          <p:cNvSpPr/>
          <p:nvPr/>
        </p:nvSpPr>
        <p:spPr>
          <a:xfrm>
            <a:off x="7232414" y="4121697"/>
            <a:ext cx="1828617" cy="2317376"/>
          </a:xfrm>
          <a:prstGeom prst="roundRect">
            <a:avLst>
              <a:gd name="adj" fmla="val 4209"/>
            </a:avLst>
          </a:prstGeom>
          <a:solidFill>
            <a:srgbClr val="E4E7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440" name="Google Shape;440;p13"/>
          <p:cNvSpPr/>
          <p:nvPr/>
        </p:nvSpPr>
        <p:spPr>
          <a:xfrm>
            <a:off x="9130037" y="4121697"/>
            <a:ext cx="2678967" cy="2317376"/>
          </a:xfrm>
          <a:prstGeom prst="roundRect">
            <a:avLst>
              <a:gd name="adj" fmla="val 4209"/>
            </a:avLst>
          </a:prstGeom>
          <a:solidFill>
            <a:srgbClr val="E4E7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441" name="Google Shape;441;p13"/>
          <p:cNvSpPr/>
          <p:nvPr/>
        </p:nvSpPr>
        <p:spPr>
          <a:xfrm>
            <a:off x="7041991" y="3669644"/>
            <a:ext cx="4803609" cy="2842102"/>
          </a:xfrm>
          <a:prstGeom prst="roundRect">
            <a:avLst>
              <a:gd name="adj" fmla="val 4209"/>
            </a:avLst>
          </a:prstGeom>
          <a:noFill/>
          <a:ln w="28575" cap="flat" cmpd="sng">
            <a:solidFill>
              <a:srgbClr val="FF83C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Quattrocento Sans"/>
              <a:ea typeface="Quattrocento Sans"/>
              <a:cs typeface="Quattrocento Sans"/>
              <a:sym typeface="Quattrocento Sans"/>
            </a:endParaRPr>
          </a:p>
        </p:txBody>
      </p:sp>
      <p:grpSp>
        <p:nvGrpSpPr>
          <p:cNvPr id="442" name="Google Shape;442;p13"/>
          <p:cNvGrpSpPr/>
          <p:nvPr/>
        </p:nvGrpSpPr>
        <p:grpSpPr>
          <a:xfrm>
            <a:off x="7233738" y="3878950"/>
            <a:ext cx="1896282" cy="478063"/>
            <a:chOff x="13658014" y="2416518"/>
            <a:chExt cx="1593514" cy="423402"/>
          </a:xfrm>
        </p:grpSpPr>
        <p:sp>
          <p:nvSpPr>
            <p:cNvPr id="443" name="Google Shape;443;p13"/>
            <p:cNvSpPr/>
            <p:nvPr/>
          </p:nvSpPr>
          <p:spPr>
            <a:xfrm>
              <a:off x="13658014" y="2416518"/>
              <a:ext cx="1593514" cy="413712"/>
            </a:xfrm>
            <a:prstGeom prst="flowChartProcess">
              <a:avLst/>
            </a:prstGeom>
            <a:solidFill>
              <a:schemeClr val="lt1">
                <a:alpha val="56470"/>
              </a:schemeClr>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444" name="Google Shape;444;p13"/>
            <p:cNvSpPr txBox="1"/>
            <p:nvPr/>
          </p:nvSpPr>
          <p:spPr>
            <a:xfrm>
              <a:off x="13736856" y="2458320"/>
              <a:ext cx="1428900" cy="381600"/>
            </a:xfrm>
            <a:prstGeom prst="rect">
              <a:avLst/>
            </a:prstGeom>
            <a:noFill/>
            <a:ln>
              <a:noFill/>
            </a:ln>
          </p:spPr>
          <p:txBody>
            <a:bodyPr spcFirstLastPara="1" wrap="square" lIns="0" tIns="0" rIns="0" bIns="0" anchor="t" anchorCtr="0">
              <a:spAutoFit/>
            </a:bodyPr>
            <a:lstStyle/>
            <a:p>
              <a:pPr marL="10256"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BEST30 SNS投稿</a:t>
              </a:r>
              <a:endParaRPr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10256"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【8月末頃】</a:t>
              </a:r>
              <a:endParaRPr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p:txBody>
        </p:sp>
      </p:grpSp>
      <p:pic>
        <p:nvPicPr>
          <p:cNvPr id="445" name="Google Shape;445;p13"/>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9382847" y="5414140"/>
            <a:ext cx="1084911" cy="904092"/>
          </a:xfrm>
          <a:prstGeom prst="rect">
            <a:avLst/>
          </a:prstGeom>
          <a:noFill/>
          <a:ln>
            <a:noFill/>
          </a:ln>
        </p:spPr>
      </p:pic>
      <p:pic>
        <p:nvPicPr>
          <p:cNvPr id="446" name="Google Shape;446;p13"/>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10595350" y="5562277"/>
            <a:ext cx="1003954" cy="592014"/>
          </a:xfrm>
          <a:prstGeom prst="rect">
            <a:avLst/>
          </a:prstGeom>
          <a:noFill/>
          <a:ln>
            <a:noFill/>
          </a:ln>
        </p:spPr>
      </p:pic>
      <p:sp>
        <p:nvSpPr>
          <p:cNvPr id="447" name="Google Shape;447;p13"/>
          <p:cNvSpPr txBox="1"/>
          <p:nvPr/>
        </p:nvSpPr>
        <p:spPr>
          <a:xfrm>
            <a:off x="9209420" y="4446414"/>
            <a:ext cx="2516675" cy="846386"/>
          </a:xfrm>
          <a:prstGeom prst="rect">
            <a:avLst/>
          </a:prstGeom>
          <a:noFill/>
          <a:ln>
            <a:noFill/>
          </a:ln>
        </p:spPr>
        <p:txBody>
          <a:bodyPr spcFirstLastPara="1" wrap="square" lIns="0" tIns="0" rIns="0" bIns="0" anchor="t" anchorCtr="0">
            <a:spAutoFit/>
          </a:bodyPr>
          <a:lstStyle/>
          <a:p>
            <a:pPr marL="10256"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キャンペーンサイトにて</a:t>
            </a: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「明色美顔ボーイ」に投票する</a:t>
            </a: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キャンペーンを実施</a:t>
            </a: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見事当てた方には明色美顔ボーイの</a:t>
            </a: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ジュノン撮影にご招待</a:t>
            </a: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p:txBody>
      </p:sp>
      <p:sp>
        <p:nvSpPr>
          <p:cNvPr id="448" name="Google Shape;448;p13"/>
          <p:cNvSpPr/>
          <p:nvPr/>
        </p:nvSpPr>
        <p:spPr>
          <a:xfrm>
            <a:off x="9294791" y="3878960"/>
            <a:ext cx="2349463" cy="474533"/>
          </a:xfrm>
          <a:prstGeom prst="flowChartProcess">
            <a:avLst/>
          </a:prstGeom>
          <a:solidFill>
            <a:schemeClr val="lt1">
              <a:alpha val="56470"/>
            </a:schemeClr>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449" name="Google Shape;449;p13"/>
          <p:cNvSpPr txBox="1"/>
          <p:nvPr/>
        </p:nvSpPr>
        <p:spPr>
          <a:xfrm>
            <a:off x="9421117" y="3910727"/>
            <a:ext cx="2096809" cy="430887"/>
          </a:xfrm>
          <a:prstGeom prst="rect">
            <a:avLst/>
          </a:prstGeom>
          <a:noFill/>
          <a:ln>
            <a:noFill/>
          </a:ln>
        </p:spPr>
        <p:txBody>
          <a:bodyPr spcFirstLastPara="1" wrap="square" lIns="0" tIns="0" rIns="0" bIns="0" anchor="t" anchorCtr="0">
            <a:spAutoFit/>
          </a:bodyPr>
          <a:lstStyle/>
          <a:p>
            <a:pPr marL="10256"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プレゼントキャンペーン</a:t>
            </a:r>
            <a:endParaRPr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10256"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【10～11月頃】</a:t>
            </a:r>
            <a:endParaRPr sz="14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p:txBody>
      </p:sp>
      <p:sp>
        <p:nvSpPr>
          <p:cNvPr id="450" name="Google Shape;450;p13"/>
          <p:cNvSpPr/>
          <p:nvPr/>
        </p:nvSpPr>
        <p:spPr>
          <a:xfrm>
            <a:off x="7041991" y="3532014"/>
            <a:ext cx="4803609" cy="268459"/>
          </a:xfrm>
          <a:prstGeom prst="roundRect">
            <a:avLst>
              <a:gd name="adj" fmla="val 4209"/>
            </a:avLst>
          </a:prstGeom>
          <a:solidFill>
            <a:srgbClr val="FF83C1"/>
          </a:solidFill>
          <a:ln w="28575" cap="flat" cmpd="sng">
            <a:solidFill>
              <a:srgbClr val="FF83C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lt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Quattrocento Sans"/>
              </a:rPr>
              <a:t>＋αの追加施策も実施しています</a:t>
            </a:r>
            <a:endParaRPr sz="14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p:txBody>
      </p:sp>
      <p:pic>
        <p:nvPicPr>
          <p:cNvPr id="451" name="Google Shape;451;p13"/>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7604360" y="5208147"/>
            <a:ext cx="1058295" cy="1014804"/>
          </a:xfrm>
          <a:prstGeom prst="rect">
            <a:avLst/>
          </a:prstGeom>
          <a:noFill/>
          <a:ln>
            <a:noFill/>
          </a:ln>
        </p:spPr>
      </p:pic>
      <p:sp>
        <p:nvSpPr>
          <p:cNvPr id="452" name="Google Shape;452;p13"/>
          <p:cNvSpPr txBox="1"/>
          <p:nvPr/>
        </p:nvSpPr>
        <p:spPr>
          <a:xfrm>
            <a:off x="6879995" y="4462954"/>
            <a:ext cx="2563800" cy="507900"/>
          </a:xfrm>
          <a:prstGeom prst="rect">
            <a:avLst/>
          </a:prstGeom>
          <a:noFill/>
          <a:ln>
            <a:noFill/>
          </a:ln>
        </p:spPr>
        <p:txBody>
          <a:bodyPr spcFirstLastPara="1" wrap="square" lIns="0" tIns="0" rIns="0" bIns="0" anchor="t" anchorCtr="0">
            <a:spAutoFit/>
          </a:bodyPr>
          <a:lstStyle/>
          <a:p>
            <a:pPr marL="10256"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BEST30の男の子に</a:t>
            </a: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サンプリング。</a:t>
            </a: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個人のSNSで商品投稿を実施</a:t>
            </a:r>
            <a:endParaRPr sz="14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p:txBody>
      </p:sp>
      <p:pic>
        <p:nvPicPr>
          <p:cNvPr id="453" name="Google Shape;453;p13" descr="\\192.168.11.3\share\各案件データ\JB2018\オフィシャル写真\DSC_4137.JPG"/>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5783494" y="4771218"/>
            <a:ext cx="1039190" cy="62021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14"/>
          <p:cNvSpPr/>
          <p:nvPr/>
        </p:nvSpPr>
        <p:spPr>
          <a:xfrm>
            <a:off x="2041722" y="4871571"/>
            <a:ext cx="8334243" cy="1740134"/>
          </a:xfrm>
          <a:prstGeom prst="roundRect">
            <a:avLst>
              <a:gd name="adj" fmla="val 16667"/>
            </a:avLst>
          </a:prstGeom>
          <a:solidFill>
            <a:srgbClr val="D8D8D8">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459" name="Google Shape;459;p14"/>
          <p:cNvSpPr/>
          <p:nvPr/>
        </p:nvSpPr>
        <p:spPr>
          <a:xfrm>
            <a:off x="2001247" y="3193980"/>
            <a:ext cx="8334243" cy="1547105"/>
          </a:xfrm>
          <a:prstGeom prst="roundRect">
            <a:avLst>
              <a:gd name="adj" fmla="val 16667"/>
            </a:avLst>
          </a:prstGeom>
          <a:solidFill>
            <a:srgbClr val="D8D8D8">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460" name="Google Shape;460;p14"/>
          <p:cNvSpPr txBox="1">
            <a:spLocks noGrp="1"/>
          </p:cNvSpPr>
          <p:nvPr>
            <p:ph type="sldNum" idx="12"/>
          </p:nvPr>
        </p:nvSpPr>
        <p:spPr>
          <a:xfrm>
            <a:off x="11906423" y="6645800"/>
            <a:ext cx="370690" cy="252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00"/>
              <a:buNone/>
            </a:pPr>
            <a:fld id="{00000000-1234-1234-1234-123412341234}" type="slidenum">
              <a:rPr lang="en-US" altLang="ja-JP">
                <a:latin typeface="Arial"/>
                <a:ea typeface="Arial"/>
                <a:cs typeface="Arial"/>
                <a:sym typeface="Arial"/>
              </a:rPr>
              <a:t>15</a:t>
            </a:fld>
            <a:endParaRPr>
              <a:latin typeface="Arial"/>
              <a:ea typeface="Arial"/>
              <a:cs typeface="Arial"/>
              <a:sym typeface="Arial"/>
            </a:endParaRPr>
          </a:p>
        </p:txBody>
      </p:sp>
      <p:sp>
        <p:nvSpPr>
          <p:cNvPr id="461" name="Google Shape;461;p14"/>
          <p:cNvSpPr txBox="1"/>
          <p:nvPr/>
        </p:nvSpPr>
        <p:spPr>
          <a:xfrm>
            <a:off x="2068286" y="302403"/>
            <a:ext cx="805542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ja-JP" sz="2800" b="0" i="0" u="none" strike="noStrike" cap="none" dirty="0">
                <a:solidFill>
                  <a:schemeClr val="dk1"/>
                </a:solidFill>
                <a:latin typeface="Arial"/>
                <a:ea typeface="Arial"/>
                <a:cs typeface="Arial"/>
                <a:sym typeface="Arial"/>
              </a:rPr>
              <a:t> </a:t>
            </a:r>
            <a:r>
              <a:rPr lang="ja-JP" sz="2800" b="0" i="0" u="none" strike="noStrike" cap="none" dirty="0">
                <a:solidFill>
                  <a:schemeClr val="dk1"/>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Arial"/>
              </a:rPr>
              <a:t>その他協賛</a:t>
            </a:r>
            <a:r>
              <a:rPr lang="ja-JP" altLang="en-US" sz="2800" b="0" i="0" u="none" strike="noStrike" cap="none" dirty="0">
                <a:solidFill>
                  <a:schemeClr val="dk1"/>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Arial"/>
              </a:rPr>
              <a:t>実績</a:t>
            </a:r>
            <a:r>
              <a:rPr lang="ja-JP" sz="2800" b="0" i="0" u="none" strike="noStrike" cap="none" dirty="0">
                <a:solidFill>
                  <a:schemeClr val="dk1"/>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Arial"/>
              </a:rPr>
              <a:t> 例</a:t>
            </a:r>
            <a:endParaRPr sz="2800" b="0" i="0" u="none" strike="noStrike" cap="none" dirty="0">
              <a:solidFill>
                <a:schemeClr val="dk1"/>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Arial"/>
            </a:endParaRPr>
          </a:p>
        </p:txBody>
      </p:sp>
      <p:sp>
        <p:nvSpPr>
          <p:cNvPr id="462" name="Google Shape;462;p14"/>
          <p:cNvSpPr/>
          <p:nvPr/>
        </p:nvSpPr>
        <p:spPr>
          <a:xfrm>
            <a:off x="2001246" y="1203930"/>
            <a:ext cx="8334245" cy="1808298"/>
          </a:xfrm>
          <a:prstGeom prst="roundRect">
            <a:avLst>
              <a:gd name="adj" fmla="val 16667"/>
            </a:avLst>
          </a:prstGeom>
          <a:solidFill>
            <a:srgbClr val="D8D8D8">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pic>
        <p:nvPicPr>
          <p:cNvPr id="463" name="Google Shape;463;p14" descr="\\192.168.11.3\share\各案件データ\JB2018\オフィシャル写真\DSC_4951.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703276" y="1335136"/>
            <a:ext cx="2002324" cy="1251101"/>
          </a:xfrm>
          <a:prstGeom prst="rect">
            <a:avLst/>
          </a:prstGeom>
          <a:noFill/>
          <a:ln>
            <a:noFill/>
          </a:ln>
        </p:spPr>
      </p:pic>
      <p:pic>
        <p:nvPicPr>
          <p:cNvPr id="464" name="Google Shape;464;p14" descr="JUNON ã¤ã¡ã¼ã¸&#10;&#10;&#1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05163" y="1518833"/>
            <a:ext cx="2294199" cy="1001229"/>
          </a:xfrm>
          <a:prstGeom prst="rect">
            <a:avLst/>
          </a:prstGeom>
          <a:noFill/>
          <a:ln>
            <a:noFill/>
          </a:ln>
        </p:spPr>
      </p:pic>
      <p:pic>
        <p:nvPicPr>
          <p:cNvPr id="465" name="Google Shape;465;p1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296842" y="3353059"/>
            <a:ext cx="1830430" cy="1117841"/>
          </a:xfrm>
          <a:prstGeom prst="rect">
            <a:avLst/>
          </a:prstGeom>
          <a:noFill/>
          <a:ln>
            <a:noFill/>
          </a:ln>
        </p:spPr>
      </p:pic>
      <p:pic>
        <p:nvPicPr>
          <p:cNvPr id="466" name="Google Shape;466;p1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703276" y="3301295"/>
            <a:ext cx="1966844" cy="1149597"/>
          </a:xfrm>
          <a:prstGeom prst="rect">
            <a:avLst/>
          </a:prstGeom>
          <a:noFill/>
          <a:ln>
            <a:noFill/>
          </a:ln>
        </p:spPr>
      </p:pic>
      <p:sp>
        <p:nvSpPr>
          <p:cNvPr id="469" name="Google Shape;469;p14"/>
          <p:cNvSpPr txBox="1"/>
          <p:nvPr/>
        </p:nvSpPr>
        <p:spPr>
          <a:xfrm>
            <a:off x="6909515" y="1272459"/>
            <a:ext cx="3425975" cy="1692771"/>
          </a:xfrm>
          <a:prstGeom prst="rect">
            <a:avLst/>
          </a:prstGeom>
          <a:noFill/>
          <a:ln>
            <a:noFill/>
          </a:ln>
        </p:spPr>
        <p:txBody>
          <a:bodyPr spcFirstLastPara="1" wrap="square" lIns="0" tIns="0" rIns="0" bIns="0" anchor="t" anchorCtr="0">
            <a:spAutoFit/>
          </a:bodyPr>
          <a:lstStyle/>
          <a:p>
            <a:pPr marL="10256" marR="0" lvl="0" indent="0" algn="l"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求人募集アプリのインストールを促進するため、</a:t>
            </a: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l"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夢のようなアルバイト＝ドリームバイトを展開。</a:t>
            </a: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l"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コンテストで記者会見・撮影のサポートの</a:t>
            </a: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l"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アルバイトを募集し、タレントや、ファイナリストと</a:t>
            </a: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l"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間近で会えるというメリットを強調。</a:t>
            </a: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l"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SNSでファイナリスト自ら「会いに来て」と</a:t>
            </a: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l"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呼びかけた結果、想定の1.2倍の応募が。</a:t>
            </a:r>
            <a:endParaRPr sz="14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1"/>
              </a:solidFill>
              <a:latin typeface="Arial"/>
              <a:ea typeface="Arial"/>
              <a:cs typeface="Arial"/>
              <a:sym typeface="Arial"/>
            </a:endParaRPr>
          </a:p>
        </p:txBody>
      </p:sp>
      <p:sp>
        <p:nvSpPr>
          <p:cNvPr id="470" name="Google Shape;470;p14"/>
          <p:cNvSpPr txBox="1"/>
          <p:nvPr/>
        </p:nvSpPr>
        <p:spPr>
          <a:xfrm>
            <a:off x="6949990" y="3431328"/>
            <a:ext cx="3425975" cy="1184940"/>
          </a:xfrm>
          <a:prstGeom prst="rect">
            <a:avLst/>
          </a:prstGeom>
          <a:noFill/>
          <a:ln>
            <a:noFill/>
          </a:ln>
        </p:spPr>
        <p:txBody>
          <a:bodyPr spcFirstLastPara="1" wrap="square" lIns="0" tIns="0" rIns="0" bIns="0" anchor="t" anchorCtr="0">
            <a:spAutoFit/>
          </a:bodyPr>
          <a:lstStyle/>
          <a:p>
            <a:pPr marL="10256" marR="0" lvl="0" indent="0" algn="l"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コンテスト当日、ファイナリストのヘアを</a:t>
            </a: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l"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担当してもらうことで、</a:t>
            </a: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l"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社内のモチベーションアップ。</a:t>
            </a: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l"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また、協賛社受賞者起用CMを、TV・webで展開。</a:t>
            </a: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l"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他、店舗にて特別映像放映。</a:t>
            </a:r>
            <a:endParaRPr sz="14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1"/>
              </a:solidFill>
              <a:latin typeface="Arial"/>
              <a:ea typeface="Arial"/>
              <a:cs typeface="Arial"/>
              <a:sym typeface="Arial"/>
            </a:endParaRPr>
          </a:p>
        </p:txBody>
      </p:sp>
      <p:sp>
        <p:nvSpPr>
          <p:cNvPr id="471" name="Google Shape;471;p14"/>
          <p:cNvSpPr txBox="1"/>
          <p:nvPr/>
        </p:nvSpPr>
        <p:spPr>
          <a:xfrm>
            <a:off x="6909515" y="5032162"/>
            <a:ext cx="3516860" cy="1354217"/>
          </a:xfrm>
          <a:prstGeom prst="rect">
            <a:avLst/>
          </a:prstGeom>
          <a:noFill/>
          <a:ln>
            <a:noFill/>
          </a:ln>
        </p:spPr>
        <p:txBody>
          <a:bodyPr spcFirstLastPara="1" wrap="square" lIns="0" tIns="0" rIns="0" bIns="0" anchor="t" anchorCtr="0">
            <a:spAutoFit/>
          </a:bodyPr>
          <a:lstStyle/>
          <a:p>
            <a:pPr marL="10256" marR="0" lvl="0" indent="0" algn="l" rtl="0">
              <a:lnSpc>
                <a:spcPct val="100000"/>
              </a:lnSpc>
              <a:spcBef>
                <a:spcPts val="0"/>
              </a:spcBef>
              <a:spcAft>
                <a:spcPts val="0"/>
              </a:spcAft>
              <a:buClr>
                <a:srgbClr val="000000"/>
              </a:buClr>
              <a:buSzPts val="1100"/>
              <a:buFont typeface="Arial"/>
              <a:buNone/>
            </a:pPr>
            <a:r>
              <a:rPr lang="ja-JP" altLang="en-US"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ファイナリスト</a:t>
            </a:r>
            <a:r>
              <a:rPr lang="en-US" alt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15</a:t>
            </a:r>
            <a:r>
              <a:rPr lang="ja-JP" altLang="en-US"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名によるデザイングッズを</a:t>
            </a:r>
            <a:endParaRPr lang="en-US" alt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l" rtl="0">
              <a:lnSpc>
                <a:spcPct val="100000"/>
              </a:lnSpc>
              <a:spcBef>
                <a:spcPts val="0"/>
              </a:spcBef>
              <a:spcAft>
                <a:spcPts val="0"/>
              </a:spcAft>
              <a:buClr>
                <a:srgbClr val="000000"/>
              </a:buClr>
              <a:buSzPts val="1100"/>
              <a:buFont typeface="Arial"/>
              <a:buNone/>
            </a:pPr>
            <a:r>
              <a:rPr lang="en-US" alt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Up-T</a:t>
            </a:r>
            <a:r>
              <a:rPr lang="ja-JP" altLang="en-US"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特設サイトにて販売。</a:t>
            </a: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l" rtl="0">
              <a:lnSpc>
                <a:spcPct val="100000"/>
              </a:lnSpc>
              <a:spcBef>
                <a:spcPts val="0"/>
              </a:spcBef>
              <a:spcAft>
                <a:spcPts val="0"/>
              </a:spcAft>
              <a:buClr>
                <a:srgbClr val="000000"/>
              </a:buClr>
              <a:buSzPts val="1100"/>
              <a:buFont typeface="Arial"/>
              <a:buNone/>
            </a:pPr>
            <a:r>
              <a:rPr lang="ja-JP" altLang="en-US" sz="1100" b="1"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rPr>
              <a:t>本誌出演権をかけ、販売実績＋推しツイート数を</a:t>
            </a:r>
            <a:endParaRPr lang="en-US" altLang="ja-JP" sz="1100" b="1"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p>
            <a:pPr marL="10256" marR="0" lvl="0" indent="0" algn="l" rtl="0">
              <a:lnSpc>
                <a:spcPct val="100000"/>
              </a:lnSpc>
              <a:spcBef>
                <a:spcPts val="0"/>
              </a:spcBef>
              <a:spcAft>
                <a:spcPts val="0"/>
              </a:spcAft>
              <a:buClr>
                <a:srgbClr val="000000"/>
              </a:buClr>
              <a:buSzPts val="1100"/>
              <a:buFont typeface="Arial"/>
              <a:buNone/>
            </a:pPr>
            <a:r>
              <a:rPr lang="ja-JP" altLang="en-US" sz="1100" b="1"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rPr>
              <a:t>ポイント化し、</a:t>
            </a:r>
            <a:r>
              <a:rPr lang="ja-JP" altLang="en-US"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ランキング上位</a:t>
            </a:r>
            <a:r>
              <a:rPr lang="en-US" alt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3</a:t>
            </a:r>
            <a:r>
              <a:rPr lang="ja-JP" altLang="en-US"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名を本誌に掲載。</a:t>
            </a: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l" rtl="0">
              <a:lnSpc>
                <a:spcPct val="100000"/>
              </a:lnSpc>
              <a:spcBef>
                <a:spcPts val="0"/>
              </a:spcBef>
              <a:spcAft>
                <a:spcPts val="0"/>
              </a:spcAft>
              <a:buClr>
                <a:srgbClr val="000000"/>
              </a:buClr>
              <a:buSzPts val="1100"/>
              <a:buFont typeface="Arial"/>
              <a:buNone/>
            </a:pPr>
            <a:r>
              <a:rPr lang="ja-JP" altLang="en-US"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約</a:t>
            </a:r>
            <a:r>
              <a:rPr lang="en-US" alt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3</a:t>
            </a:r>
            <a:r>
              <a:rPr lang="ja-JP" altLang="en-US"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か月間にわたる長期の投票期間ながらも、</a:t>
            </a:r>
            <a:endParaRPr lang="en-US" alt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l" rtl="0">
              <a:lnSpc>
                <a:spcPct val="100000"/>
              </a:lnSpc>
              <a:spcBef>
                <a:spcPts val="0"/>
              </a:spcBef>
              <a:spcAft>
                <a:spcPts val="0"/>
              </a:spcAft>
              <a:buClr>
                <a:srgbClr val="000000"/>
              </a:buClr>
              <a:buSzPts val="1100"/>
              <a:buFont typeface="Arial"/>
              <a:buNone/>
            </a:pPr>
            <a:r>
              <a:rPr lang="ja-JP" altLang="en-US"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終了間際は推しへの熱い想いがランキングを動かし、</a:t>
            </a:r>
            <a:endParaRPr lang="en-US" altLang="ja-JP"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10256" marR="0" lvl="0" indent="0" algn="l" rtl="0">
              <a:lnSpc>
                <a:spcPct val="100000"/>
              </a:lnSpc>
              <a:spcBef>
                <a:spcPts val="0"/>
              </a:spcBef>
              <a:spcAft>
                <a:spcPts val="0"/>
              </a:spcAft>
              <a:buClr>
                <a:srgbClr val="000000"/>
              </a:buClr>
              <a:buSzPts val="1100"/>
              <a:buFont typeface="Arial"/>
              <a:buNone/>
            </a:pPr>
            <a:r>
              <a:rPr lang="ja-JP" altLang="en-US"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最後まで展開の読めないイベントに。</a:t>
            </a:r>
            <a:endParaRPr sz="110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p:txBody>
      </p:sp>
      <p:sp>
        <p:nvSpPr>
          <p:cNvPr id="473" name="Google Shape;473;p14"/>
          <p:cNvSpPr txBox="1"/>
          <p:nvPr/>
        </p:nvSpPr>
        <p:spPr>
          <a:xfrm>
            <a:off x="9318105" y="6675437"/>
            <a:ext cx="7239001"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ja-JP" sz="800" b="0" i="0" u="none" strike="noStrike" cap="none">
                <a:solidFill>
                  <a:schemeClr val="lt1"/>
                </a:solidFill>
                <a:latin typeface="Quattrocento Sans"/>
                <a:ea typeface="Quattrocento Sans"/>
                <a:cs typeface="Quattrocento Sans"/>
                <a:sym typeface="Quattrocento Sans"/>
              </a:rPr>
              <a:t>© SHUFU TO SEIKATSU SHA CO.,LTD. All rights reserved. </a:t>
            </a:r>
            <a:endParaRPr sz="800" b="1" i="0" u="none" strike="noStrike" cap="none">
              <a:solidFill>
                <a:schemeClr val="lt1"/>
              </a:solidFill>
              <a:latin typeface="Quattrocento Sans"/>
              <a:ea typeface="Quattrocento Sans"/>
              <a:cs typeface="Quattrocento Sans"/>
              <a:sym typeface="Quattrocento Sans"/>
            </a:endParaRPr>
          </a:p>
        </p:txBody>
      </p:sp>
      <p:sp>
        <p:nvSpPr>
          <p:cNvPr id="474" name="Google Shape;474;p14"/>
          <p:cNvSpPr/>
          <p:nvPr/>
        </p:nvSpPr>
        <p:spPr>
          <a:xfrm>
            <a:off x="2001247" y="1002082"/>
            <a:ext cx="2294197" cy="385382"/>
          </a:xfrm>
          <a:prstGeom prst="snipRoundRect">
            <a:avLst>
              <a:gd name="adj1" fmla="val 16667"/>
              <a:gd name="adj2" fmla="val 16667"/>
            </a:avLst>
          </a:prstGeom>
          <a:solidFill>
            <a:srgbClr val="0099CC"/>
          </a:solidFill>
          <a:ln w="28575" cap="flat" cmpd="sng">
            <a:solidFill>
              <a:srgbClr val="0099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バイトル様</a:t>
            </a:r>
            <a:endParaRPr sz="11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アルバイト体験募集</a:t>
            </a:r>
            <a:endParaRPr sz="11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p:txBody>
      </p:sp>
      <p:sp>
        <p:nvSpPr>
          <p:cNvPr id="475" name="Google Shape;475;p14"/>
          <p:cNvSpPr/>
          <p:nvPr/>
        </p:nvSpPr>
        <p:spPr>
          <a:xfrm>
            <a:off x="2001245" y="2870563"/>
            <a:ext cx="2294199" cy="385382"/>
          </a:xfrm>
          <a:prstGeom prst="snipRoundRect">
            <a:avLst>
              <a:gd name="adj1" fmla="val 16667"/>
              <a:gd name="adj2" fmla="val 16667"/>
            </a:avLst>
          </a:prstGeom>
          <a:solidFill>
            <a:srgbClr val="0099CC"/>
          </a:solidFill>
          <a:ln w="28575" cap="flat" cmpd="sng">
            <a:solidFill>
              <a:srgbClr val="0099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chemeClr val="lt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QBハウス様</a:t>
            </a:r>
            <a:endParaRPr sz="14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chemeClr val="lt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コンテストヘアメイク＆CM起用</a:t>
            </a:r>
            <a:endParaRPr sz="14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p:txBody>
      </p:sp>
      <p:sp>
        <p:nvSpPr>
          <p:cNvPr id="476" name="Google Shape;476;p14"/>
          <p:cNvSpPr/>
          <p:nvPr/>
        </p:nvSpPr>
        <p:spPr>
          <a:xfrm>
            <a:off x="2045730" y="4766118"/>
            <a:ext cx="3333094" cy="385382"/>
          </a:xfrm>
          <a:prstGeom prst="snipRoundRect">
            <a:avLst>
              <a:gd name="adj1" fmla="val 16667"/>
              <a:gd name="adj2" fmla="val 16667"/>
            </a:avLst>
          </a:prstGeom>
          <a:solidFill>
            <a:srgbClr val="0099CC"/>
          </a:solidFill>
          <a:ln w="28575" cap="flat" cmpd="sng">
            <a:solidFill>
              <a:srgbClr val="0099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altLang="ja-JP" sz="11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Up-T</a:t>
            </a:r>
            <a:r>
              <a:rPr lang="ja-JP" sz="11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様</a:t>
            </a:r>
            <a:endParaRPr sz="1400" b="0"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r>
              <a:rPr lang="ja-JP" altLang="en-US" sz="11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本誌出演権をかけたデザイングッズ販売バトル</a:t>
            </a:r>
            <a:endParaRPr sz="1400" b="0"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p:txBody>
      </p:sp>
      <p:pic>
        <p:nvPicPr>
          <p:cNvPr id="4" name="図 3">
            <a:extLst>
              <a:ext uri="{FF2B5EF4-FFF2-40B4-BE49-F238E27FC236}">
                <a16:creationId xmlns:a16="http://schemas.microsoft.com/office/drawing/2014/main" id="{AD753554-BDDE-19DA-E30B-E2CBF926F45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28914" y="4933123"/>
            <a:ext cx="1255058" cy="1586002"/>
          </a:xfrm>
          <a:prstGeom prst="rect">
            <a:avLst/>
          </a:prstGeom>
        </p:spPr>
      </p:pic>
      <p:pic>
        <p:nvPicPr>
          <p:cNvPr id="6" name="図 5">
            <a:extLst>
              <a:ext uri="{FF2B5EF4-FFF2-40B4-BE49-F238E27FC236}">
                <a16:creationId xmlns:a16="http://schemas.microsoft.com/office/drawing/2014/main" id="{C6B7D1F9-E0A2-4B4A-6FD8-789FED7C264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296842" y="5244079"/>
            <a:ext cx="2406616" cy="1275046"/>
          </a:xfrm>
          <a:prstGeom prst="rect">
            <a:avLst/>
          </a:prstGeom>
          <a:ln>
            <a:solidFill>
              <a:schemeClr val="bg1">
                <a:lumMod val="85000"/>
              </a:schemeClr>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15"/>
          <p:cNvSpPr txBox="1">
            <a:spLocks noGrp="1"/>
          </p:cNvSpPr>
          <p:nvPr>
            <p:ph type="sldNum" idx="12"/>
          </p:nvPr>
        </p:nvSpPr>
        <p:spPr>
          <a:xfrm>
            <a:off x="11906423" y="6645800"/>
            <a:ext cx="370690" cy="252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00"/>
              <a:buNone/>
            </a:pPr>
            <a:fld id="{00000000-1234-1234-1234-123412341234}" type="slidenum">
              <a:rPr lang="en-US" altLang="ja-JP">
                <a:latin typeface="Arial"/>
                <a:ea typeface="Arial"/>
                <a:cs typeface="Arial"/>
                <a:sym typeface="Arial"/>
              </a:rPr>
              <a:t>16</a:t>
            </a:fld>
            <a:endParaRPr>
              <a:latin typeface="Arial"/>
              <a:ea typeface="Arial"/>
              <a:cs typeface="Arial"/>
              <a:sym typeface="Arial"/>
            </a:endParaRPr>
          </a:p>
        </p:txBody>
      </p:sp>
      <p:sp>
        <p:nvSpPr>
          <p:cNvPr id="482" name="Google Shape;482;p15"/>
          <p:cNvSpPr txBox="1"/>
          <p:nvPr/>
        </p:nvSpPr>
        <p:spPr>
          <a:xfrm>
            <a:off x="2068285" y="308416"/>
            <a:ext cx="805542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ja-JP" sz="2800" b="0" i="0" u="none" strike="noStrike" cap="none" dirty="0">
                <a:solidFill>
                  <a:schemeClr val="dk1"/>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Arial"/>
              </a:rPr>
              <a:t>注意事項</a:t>
            </a:r>
            <a:endParaRPr sz="2800" b="0" i="0" u="none" strike="noStrike" cap="none" dirty="0">
              <a:solidFill>
                <a:schemeClr val="dk1"/>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Arial"/>
            </a:endParaRPr>
          </a:p>
        </p:txBody>
      </p:sp>
      <p:sp>
        <p:nvSpPr>
          <p:cNvPr id="483" name="Google Shape;483;p15"/>
          <p:cNvSpPr/>
          <p:nvPr/>
        </p:nvSpPr>
        <p:spPr>
          <a:xfrm>
            <a:off x="2781608" y="5621213"/>
            <a:ext cx="7047061" cy="8925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altLang="ja-JP" sz="18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a:t>
            </a:r>
            <a:r>
              <a:rPr lang="ja-JP" sz="18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お問合せ先</a:t>
            </a:r>
            <a:r>
              <a:rPr lang="en-US" altLang="ja-JP" sz="18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a:t>
            </a:r>
            <a:r>
              <a:rPr lang="ja-JP" altLang="en-US" sz="18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　</a:t>
            </a:r>
            <a:endParaRPr lang="en-US" altLang="ja-JP" sz="18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0" marR="0" lvl="0" indent="0" algn="ctr" rtl="0">
              <a:lnSpc>
                <a:spcPct val="100000"/>
              </a:lnSpc>
              <a:spcBef>
                <a:spcPts val="0"/>
              </a:spcBef>
              <a:spcAft>
                <a:spcPts val="0"/>
              </a:spcAft>
              <a:buClr>
                <a:srgbClr val="000000"/>
              </a:buClr>
              <a:buSzPts val="2000"/>
              <a:buFont typeface="Arial"/>
              <a:buNone/>
            </a:pPr>
            <a:endParaRPr sz="1000" b="1"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0" marR="0" lvl="0" indent="0" algn="ctr" rtl="0">
              <a:lnSpc>
                <a:spcPct val="100000"/>
              </a:lnSpc>
              <a:spcBef>
                <a:spcPts val="0"/>
              </a:spcBef>
              <a:spcAft>
                <a:spcPts val="0"/>
              </a:spcAft>
              <a:buClr>
                <a:srgbClr val="000000"/>
              </a:buClr>
              <a:buSzPts val="1200"/>
              <a:buFont typeface="Arial"/>
              <a:buNone/>
            </a:pPr>
            <a:r>
              <a:rPr lang="ja-JP" sz="1200" b="0"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（株）主婦と生活社　メディアビジネス部</a:t>
            </a:r>
            <a:r>
              <a:rPr lang="ja-JP" altLang="en-US" sz="1200"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rPr>
              <a:t>　　</a:t>
            </a:r>
            <a:r>
              <a:rPr lang="ja-JP" sz="1200" b="0"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〒104-8357　東京都中央区京橋 3-5-7</a:t>
            </a:r>
            <a:endParaRPr lang="en-US" altLang="ja-JP" sz="1200" b="0" i="0" u="sng" strike="noStrike" cap="none" dirty="0">
              <a:solidFill>
                <a:schemeClr val="accent2"/>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Quattrocento Sans"/>
              <a:hlinkClick r:id="rId3">
                <a:extLst>
                  <a:ext uri="{A12FA001-AC4F-418D-AE19-62706E023703}">
                    <ahyp:hlinkClr xmlns:ahyp="http://schemas.microsoft.com/office/drawing/2018/hyperlinkcolor" val="tx"/>
                  </a:ext>
                </a:extLst>
              </a:hlinkClick>
            </a:endParaRPr>
          </a:p>
          <a:p>
            <a:pPr marL="0" marR="0" lvl="0" indent="0" algn="ctr" rtl="0">
              <a:lnSpc>
                <a:spcPct val="100000"/>
              </a:lnSpc>
              <a:spcBef>
                <a:spcPts val="0"/>
              </a:spcBef>
              <a:spcAft>
                <a:spcPts val="0"/>
              </a:spcAft>
              <a:buClr>
                <a:srgbClr val="000000"/>
              </a:buClr>
              <a:buSzPts val="1200"/>
              <a:buFont typeface="Arial"/>
              <a:buNone/>
            </a:pPr>
            <a:r>
              <a:rPr lang="ja-JP" sz="1200" b="0" i="0" u="sng" strike="noStrike" cap="none" dirty="0">
                <a:solidFill>
                  <a:schemeClr val="accent2"/>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Quattrocento Sans"/>
                <a:hlinkClick r:id="rId3">
                  <a:extLst>
                    <a:ext uri="{A12FA001-AC4F-418D-AE19-62706E023703}">
                      <ahyp:hlinkClr xmlns:ahyp="http://schemas.microsoft.com/office/drawing/2018/hyperlinkcolor" val="tx"/>
                    </a:ext>
                  </a:extLst>
                </a:hlinkClick>
              </a:rPr>
              <a:t>kokoku3@mb.shufu.co.jp</a:t>
            </a:r>
            <a:r>
              <a:rPr lang="ja-JP" altLang="en-US" sz="1200" dirty="0">
                <a:solidFill>
                  <a:schemeClr val="accent2"/>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Quattrocento Sans"/>
              </a:rPr>
              <a:t>　</a:t>
            </a:r>
            <a:r>
              <a:rPr lang="ja-JP" sz="1200" b="0"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Quattrocento Sans"/>
              </a:rPr>
              <a:t>TEL</a:t>
            </a:r>
            <a:r>
              <a:rPr lang="ja-JP" altLang="en-US" sz="1200" b="0"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Quattrocento Sans"/>
              </a:rPr>
              <a:t>：</a:t>
            </a:r>
            <a:r>
              <a:rPr lang="ja-JP" sz="1200" b="0"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Quattrocento Sans"/>
              </a:rPr>
              <a:t>03-3563-5131</a:t>
            </a:r>
            <a:endParaRPr sz="1400" b="0"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p:txBody>
      </p:sp>
      <p:sp>
        <p:nvSpPr>
          <p:cNvPr id="484" name="Google Shape;484;p15"/>
          <p:cNvSpPr txBox="1"/>
          <p:nvPr/>
        </p:nvSpPr>
        <p:spPr>
          <a:xfrm>
            <a:off x="911337" y="1597729"/>
            <a:ext cx="10787602" cy="3662541"/>
          </a:xfrm>
          <a:prstGeom prst="rect">
            <a:avLst/>
          </a:prstGeom>
          <a:noFill/>
          <a:ln>
            <a:noFill/>
          </a:ln>
        </p:spPr>
        <p:txBody>
          <a:bodyPr spcFirstLastPara="1" wrap="square" lIns="0" tIns="0" rIns="0" bIns="0" anchor="t" anchorCtr="0">
            <a:spAutoFit/>
          </a:bodyPr>
          <a:lstStyle/>
          <a:p>
            <a:pPr marL="10256" marR="0" lvl="0" indent="0" algn="l" rtl="0">
              <a:lnSpc>
                <a:spcPct val="100000"/>
              </a:lnSpc>
              <a:spcBef>
                <a:spcPts val="0"/>
              </a:spcBef>
              <a:spcAft>
                <a:spcPts val="0"/>
              </a:spcAft>
              <a:buClr>
                <a:srgbClr val="000000"/>
              </a:buClr>
              <a:buSzPts val="1400"/>
              <a:buFont typeface="Arial"/>
              <a:buNone/>
            </a:pPr>
            <a:r>
              <a:rPr lang="ja-JP" b="0"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a:t>
            </a:r>
            <a:r>
              <a:rPr lang="ja-JP" b="1" i="0" u="sng" strike="noStrike" cap="none" dirty="0">
                <a:solidFill>
                  <a:schemeClr val="accent2"/>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競合排除はいたしません</a:t>
            </a:r>
            <a:r>
              <a:rPr lang="ja-JP" altLang="en-US" b="1" i="0" u="sng" strike="noStrike" cap="none" dirty="0">
                <a:solidFill>
                  <a:schemeClr val="accent2"/>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a:t>
            </a:r>
            <a:r>
              <a:rPr lang="ja-JP" b="0"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（先に決定している競合クライアントへ確認・打診をする場合がございます）</a:t>
            </a:r>
            <a:endParaRPr lang="en-US" altLang="ja-JP" b="0"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10256" marR="0" lvl="0" indent="0" algn="l" rtl="0">
              <a:lnSpc>
                <a:spcPct val="100000"/>
              </a:lnSpc>
              <a:spcBef>
                <a:spcPts val="0"/>
              </a:spcBef>
              <a:spcAft>
                <a:spcPts val="0"/>
              </a:spcAft>
              <a:buClr>
                <a:srgbClr val="000000"/>
              </a:buClr>
              <a:buSzPts val="1400"/>
              <a:buFont typeface="Arial"/>
              <a:buNone/>
            </a:pPr>
            <a:endParaRPr b="0"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10256" marR="0" lvl="0" indent="0" algn="l" rtl="0">
              <a:lnSpc>
                <a:spcPct val="100000"/>
              </a:lnSpc>
              <a:spcBef>
                <a:spcPts val="0"/>
              </a:spcBef>
              <a:spcAft>
                <a:spcPts val="0"/>
              </a:spcAft>
              <a:buClr>
                <a:srgbClr val="000000"/>
              </a:buClr>
              <a:buSzPts val="1400"/>
              <a:buFont typeface="Arial"/>
              <a:buNone/>
            </a:pPr>
            <a:r>
              <a:rPr lang="ja-JP" b="0"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・協賛社特別賞につきましては、</a:t>
            </a:r>
            <a:r>
              <a:rPr lang="ja-JP" b="1" i="0" u="none" strike="noStrike" cap="none" dirty="0">
                <a:solidFill>
                  <a:schemeClr val="accent2"/>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グランプリ以外からの選考</a:t>
            </a:r>
            <a:r>
              <a:rPr lang="ja-JP" b="0"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とさせていただきます。</a:t>
            </a:r>
            <a:endParaRPr lang="en-US" altLang="ja-JP" b="0"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10256" marR="0" lvl="0" indent="0" algn="l" rtl="0">
              <a:lnSpc>
                <a:spcPct val="100000"/>
              </a:lnSpc>
              <a:spcBef>
                <a:spcPts val="0"/>
              </a:spcBef>
              <a:spcAft>
                <a:spcPts val="0"/>
              </a:spcAft>
              <a:buClr>
                <a:srgbClr val="000000"/>
              </a:buClr>
              <a:buSzPts val="1400"/>
              <a:buFont typeface="Arial"/>
              <a:buNone/>
            </a:pPr>
            <a:endParaRPr b="0"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10256" marR="0" lvl="0" indent="0" algn="l" rtl="0">
              <a:lnSpc>
                <a:spcPct val="100000"/>
              </a:lnSpc>
              <a:spcBef>
                <a:spcPts val="0"/>
              </a:spcBef>
              <a:spcAft>
                <a:spcPts val="0"/>
              </a:spcAft>
              <a:buClr>
                <a:srgbClr val="000000"/>
              </a:buClr>
              <a:buSzPts val="1400"/>
              <a:buFont typeface="Arial"/>
              <a:buNone/>
            </a:pPr>
            <a:r>
              <a:rPr lang="ja-JP" b="0"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・協賛社特別賞の希望者は2社まで重複可といたします。それ以上の重複は抽選になります。</a:t>
            </a:r>
            <a:endParaRPr lang="en-US" altLang="ja-JP" b="0"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10256" marR="0" lvl="0" indent="0" algn="l" rtl="0">
              <a:lnSpc>
                <a:spcPct val="100000"/>
              </a:lnSpc>
              <a:spcBef>
                <a:spcPts val="0"/>
              </a:spcBef>
              <a:spcAft>
                <a:spcPts val="0"/>
              </a:spcAft>
              <a:buClr>
                <a:srgbClr val="000000"/>
              </a:buClr>
              <a:buSzPts val="1400"/>
              <a:buFont typeface="Arial"/>
              <a:buNone/>
            </a:pPr>
            <a:endParaRPr b="0"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10256" marR="0" lvl="0" indent="0" algn="l" rtl="0">
              <a:lnSpc>
                <a:spcPct val="100000"/>
              </a:lnSpc>
              <a:spcBef>
                <a:spcPts val="0"/>
              </a:spcBef>
              <a:spcAft>
                <a:spcPts val="0"/>
              </a:spcAft>
              <a:buClr>
                <a:srgbClr val="000000"/>
              </a:buClr>
              <a:buSzPts val="1400"/>
              <a:buFont typeface="Arial"/>
              <a:buNone/>
            </a:pPr>
            <a:r>
              <a:rPr lang="ja-JP" b="0"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・協賛社特別賞につきましては、協賛金とは別途、5万円相当の商品、もしくは商品券のご提供をお願い</a:t>
            </a:r>
            <a:r>
              <a:rPr lang="ja-JP" altLang="en-US"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rPr>
              <a:t>いたしま</a:t>
            </a:r>
            <a:r>
              <a:rPr lang="ja-JP" b="0"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す。</a:t>
            </a:r>
            <a:endParaRPr lang="en-US" altLang="ja-JP" b="0"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10256" marR="0" lvl="0" indent="0" algn="l" rtl="0">
              <a:lnSpc>
                <a:spcPct val="100000"/>
              </a:lnSpc>
              <a:spcBef>
                <a:spcPts val="0"/>
              </a:spcBef>
              <a:spcAft>
                <a:spcPts val="0"/>
              </a:spcAft>
              <a:buClr>
                <a:srgbClr val="000000"/>
              </a:buClr>
              <a:buSzPts val="1400"/>
              <a:buFont typeface="Arial"/>
              <a:buNone/>
            </a:pPr>
            <a:endParaRPr b="0"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10256" marR="0" lvl="0" indent="0" algn="l" rtl="0">
              <a:lnSpc>
                <a:spcPct val="100000"/>
              </a:lnSpc>
              <a:spcBef>
                <a:spcPts val="0"/>
              </a:spcBef>
              <a:spcAft>
                <a:spcPts val="0"/>
              </a:spcAft>
              <a:buClr>
                <a:srgbClr val="000000"/>
              </a:buClr>
              <a:buSzPts val="1400"/>
              <a:buFont typeface="Arial"/>
              <a:buNone/>
            </a:pPr>
            <a:r>
              <a:rPr lang="ja-JP" b="0"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・協賛社様ステージに特別な演出が必要な場合、またはキャスティングの指定がある場合、別途出演料が生じます。</a:t>
            </a:r>
            <a:endParaRPr lang="en-US" altLang="ja-JP" b="0"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10256" marR="0" lvl="0" indent="0" algn="l" rtl="0">
              <a:lnSpc>
                <a:spcPct val="100000"/>
              </a:lnSpc>
              <a:spcBef>
                <a:spcPts val="0"/>
              </a:spcBef>
              <a:spcAft>
                <a:spcPts val="0"/>
              </a:spcAft>
              <a:buClr>
                <a:srgbClr val="000000"/>
              </a:buClr>
              <a:buSzPts val="1400"/>
              <a:buFont typeface="Arial"/>
              <a:buNone/>
            </a:pPr>
            <a:endParaRPr b="0"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10256" marR="0" lvl="0" indent="0" algn="l" rtl="0">
              <a:lnSpc>
                <a:spcPct val="100000"/>
              </a:lnSpc>
              <a:spcBef>
                <a:spcPts val="0"/>
              </a:spcBef>
              <a:spcAft>
                <a:spcPts val="0"/>
              </a:spcAft>
              <a:buClr>
                <a:srgbClr val="000000"/>
              </a:buClr>
              <a:buSzPts val="1400"/>
              <a:buFont typeface="Arial"/>
              <a:buNone/>
            </a:pPr>
            <a:r>
              <a:rPr lang="ja-JP" b="0"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・ファイナリストの起用方法につきましては、営業担当者までお問い合わせください。</a:t>
            </a:r>
            <a:endParaRPr lang="en-US" altLang="ja-JP" b="0"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10256"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altLang="ja-JP" b="0" i="0" u="none" strike="noStrike" kern="0" cap="none" spc="0" normalizeH="0" baseline="0" noProof="0" dirty="0">
              <a:ln>
                <a:noFill/>
              </a:ln>
              <a:solidFill>
                <a:srgbClr val="3F3F3F"/>
              </a:solidFill>
              <a:effectLst/>
              <a:uLnTx/>
              <a:uFillTx/>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10256"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b="0" i="0" u="none" strike="noStrike" kern="0" cap="none" spc="0" normalizeH="0" baseline="0" noProof="0" dirty="0">
                <a:ln>
                  <a:noFill/>
                </a:ln>
                <a:solidFill>
                  <a:srgbClr val="3F3F3F"/>
                </a:solidFill>
                <a:effectLst/>
                <a:uLnTx/>
                <a:uFillTx/>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・協賛メニューに含まれる露出媒体への起用はファイナリストを想定しておりますが、</a:t>
            </a:r>
            <a:endParaRPr kumimoji="0" lang="en-US" altLang="ja-JP" b="0" i="0" u="none" strike="noStrike" kern="0" cap="none" spc="0" normalizeH="0" baseline="0" noProof="0" dirty="0">
              <a:ln>
                <a:noFill/>
              </a:ln>
              <a:solidFill>
                <a:srgbClr val="3F3F3F"/>
              </a:solidFill>
              <a:effectLst/>
              <a:uLnTx/>
              <a:uFillTx/>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10256"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kern="0" dirty="0">
                <a:solidFill>
                  <a:srgbClr val="3F3F3F"/>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　スペシャルブッキングをご希望の場合は別途起用費のご負担をお願いいたします。</a:t>
            </a:r>
            <a:endParaRPr b="0"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10256" marR="0" lvl="0" indent="0" algn="l" rtl="0">
              <a:lnSpc>
                <a:spcPct val="100000"/>
              </a:lnSpc>
              <a:spcBef>
                <a:spcPts val="0"/>
              </a:spcBef>
              <a:spcAft>
                <a:spcPts val="0"/>
              </a:spcAft>
              <a:buClr>
                <a:srgbClr val="000000"/>
              </a:buClr>
              <a:buSzPts val="1400"/>
              <a:buFont typeface="Arial"/>
              <a:buNone/>
            </a:pPr>
            <a:endParaRPr lang="en-US" altLang="ja-JP" b="0"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10256" marR="0" lvl="0" indent="0" algn="l" rtl="0">
              <a:lnSpc>
                <a:spcPct val="100000"/>
              </a:lnSpc>
              <a:spcBef>
                <a:spcPts val="0"/>
              </a:spcBef>
              <a:spcAft>
                <a:spcPts val="0"/>
              </a:spcAft>
              <a:buClr>
                <a:srgbClr val="000000"/>
              </a:buClr>
              <a:buSzPts val="1400"/>
              <a:buFont typeface="Arial"/>
              <a:buNone/>
            </a:pPr>
            <a:r>
              <a:rPr lang="ja-JP" b="0"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a:t>
            </a:r>
            <a:r>
              <a:rPr kumimoji="0" lang="ja-JP" altLang="en-US" b="0" i="0" u="none" strike="noStrike" kern="0" cap="none" spc="0" normalizeH="0" baseline="0" noProof="0" dirty="0">
                <a:ln>
                  <a:noFill/>
                </a:ln>
                <a:solidFill>
                  <a:srgbClr val="3F3F3F"/>
                </a:solidFill>
                <a:effectLst/>
                <a:uLnTx/>
                <a:uFillTx/>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会場放映</a:t>
            </a:r>
            <a:r>
              <a:rPr kumimoji="0" lang="en-US" altLang="ja-JP" b="0" i="0" u="none" strike="noStrike" kern="0" cap="none" spc="0" normalizeH="0" baseline="0" noProof="0" dirty="0">
                <a:ln>
                  <a:noFill/>
                </a:ln>
                <a:solidFill>
                  <a:srgbClr val="3F3F3F"/>
                </a:solidFill>
                <a:effectLst/>
                <a:uLnTx/>
                <a:uFillTx/>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CM</a:t>
            </a:r>
            <a:r>
              <a:rPr kumimoji="0" lang="ja-JP" altLang="en-US" b="0" i="0" u="none" strike="noStrike" kern="0" cap="none" spc="0" normalizeH="0" baseline="0" noProof="0" dirty="0">
                <a:ln>
                  <a:noFill/>
                </a:ln>
                <a:solidFill>
                  <a:srgbClr val="3F3F3F"/>
                </a:solidFill>
                <a:effectLst/>
                <a:uLnTx/>
                <a:uFillTx/>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素材および、</a:t>
            </a:r>
            <a:r>
              <a:rPr lang="ja-JP" b="0"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掲出ポスターは各協賛社様による制作をお願いしております。</a:t>
            </a:r>
            <a:endParaRPr b="0"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a:p>
            <a:pPr marL="10256" marR="0" lvl="0" indent="0" algn="l" rtl="0">
              <a:lnSpc>
                <a:spcPct val="100000"/>
              </a:lnSpc>
              <a:spcBef>
                <a:spcPts val="0"/>
              </a:spcBef>
              <a:spcAft>
                <a:spcPts val="0"/>
              </a:spcAft>
              <a:buClr>
                <a:srgbClr val="000000"/>
              </a:buClr>
              <a:buSzPts val="1400"/>
              <a:buFont typeface="Arial"/>
              <a:buNone/>
            </a:pPr>
            <a:endParaRPr lang="en-US" altLang="ja-JP" b="0" i="0" u="none" strike="noStrike" cap="none" dirty="0">
              <a:solidFill>
                <a:schemeClr val="dk1"/>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p:txBody>
      </p:sp>
      <p:sp>
        <p:nvSpPr>
          <p:cNvPr id="485" name="Google Shape;485;p15"/>
          <p:cNvSpPr txBox="1"/>
          <p:nvPr/>
        </p:nvSpPr>
        <p:spPr>
          <a:xfrm>
            <a:off x="9268451" y="6675437"/>
            <a:ext cx="7239001"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ja-JP" sz="800" b="0" i="0" u="none" strike="noStrike" cap="none">
                <a:solidFill>
                  <a:schemeClr val="lt1"/>
                </a:solidFill>
                <a:latin typeface="Quattrocento Sans"/>
                <a:ea typeface="Quattrocento Sans"/>
                <a:cs typeface="Quattrocento Sans"/>
                <a:sym typeface="Quattrocento Sans"/>
              </a:rPr>
              <a:t>© SHUFU TO SEIKATSU SHA CO.,LTD. All rights reserved. </a:t>
            </a:r>
            <a:endParaRPr sz="800" b="1" i="0" u="none" strike="noStrike" cap="none">
              <a:solidFill>
                <a:schemeClr val="lt1"/>
              </a:solidFill>
              <a:latin typeface="Quattrocento Sans"/>
              <a:ea typeface="Quattrocento Sans"/>
              <a:cs typeface="Quattrocento Sans"/>
              <a:sym typeface="Quattrocento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16"/>
          <p:cNvSpPr txBox="1">
            <a:spLocks noGrp="1"/>
          </p:cNvSpPr>
          <p:nvPr>
            <p:ph type="sldNum" idx="12"/>
          </p:nvPr>
        </p:nvSpPr>
        <p:spPr>
          <a:xfrm>
            <a:off x="11906423" y="6645800"/>
            <a:ext cx="370690" cy="252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00"/>
              <a:buNone/>
            </a:pPr>
            <a:fld id="{00000000-1234-1234-1234-123412341234}" type="slidenum">
              <a:rPr lang="en-US" altLang="ja-JP"/>
              <a:t>17</a:t>
            </a:fld>
            <a:endParaRPr/>
          </a:p>
        </p:txBody>
      </p:sp>
      <p:sp>
        <p:nvSpPr>
          <p:cNvPr id="491" name="Google Shape;491;p16"/>
          <p:cNvSpPr txBox="1"/>
          <p:nvPr/>
        </p:nvSpPr>
        <p:spPr>
          <a:xfrm>
            <a:off x="9268451" y="6675437"/>
            <a:ext cx="7239001"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ja-JP" sz="800" b="0" i="0" u="none" strike="noStrike" cap="none">
                <a:solidFill>
                  <a:schemeClr val="lt1"/>
                </a:solidFill>
                <a:latin typeface="Quattrocento Sans"/>
                <a:ea typeface="Quattrocento Sans"/>
                <a:cs typeface="Quattrocento Sans"/>
                <a:sym typeface="Quattrocento Sans"/>
              </a:rPr>
              <a:t>© SHUFU TO SEIKATSU SHA CO.,LTD. All rights reserved. </a:t>
            </a:r>
            <a:endParaRPr sz="800" b="1" i="0" u="none" strike="noStrike" cap="none">
              <a:solidFill>
                <a:schemeClr val="lt1"/>
              </a:solidFill>
              <a:latin typeface="Quattrocento Sans"/>
              <a:ea typeface="Quattrocento Sans"/>
              <a:cs typeface="Quattrocento Sans"/>
              <a:sym typeface="Quattrocento Sans"/>
            </a:endParaRPr>
          </a:p>
        </p:txBody>
      </p:sp>
      <p:sp>
        <p:nvSpPr>
          <p:cNvPr id="492" name="Google Shape;492;p16"/>
          <p:cNvSpPr txBox="1"/>
          <p:nvPr/>
        </p:nvSpPr>
        <p:spPr>
          <a:xfrm>
            <a:off x="4934102" y="3167400"/>
            <a:ext cx="25011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sz="2800" b="1" i="0" u="none" strike="noStrike" cap="none" dirty="0">
                <a:solidFill>
                  <a:srgbClr val="0099CC"/>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Arial"/>
              </a:rPr>
              <a:t>Appendix</a:t>
            </a:r>
            <a:endParaRPr sz="1400" b="0" i="0" u="none" strike="noStrike" cap="none" dirty="0">
              <a:solidFill>
                <a:srgbClr val="000000"/>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g12f1eb05526_0_3"/>
          <p:cNvSpPr txBox="1"/>
          <p:nvPr/>
        </p:nvSpPr>
        <p:spPr>
          <a:xfrm>
            <a:off x="75931" y="6362451"/>
            <a:ext cx="12037200" cy="230100"/>
          </a:xfrm>
          <a:prstGeom prst="rect">
            <a:avLst/>
          </a:prstGeom>
          <a:noFill/>
          <a:ln>
            <a:noFill/>
          </a:ln>
        </p:spPr>
        <p:txBody>
          <a:bodyPr spcFirstLastPara="1" wrap="square" lIns="0" tIns="45375" rIns="0" bIns="4537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ja-JP" sz="900" b="0" i="0" u="none" strike="noStrike" cap="none" dirty="0">
                <a:solidFill>
                  <a:srgbClr val="A5A5A5"/>
                </a:solidFill>
                <a:latin typeface="Arial"/>
                <a:ea typeface="Arial"/>
                <a:cs typeface="Arial"/>
                <a:sym typeface="Arial"/>
              </a:rPr>
              <a:t>© 202</a:t>
            </a:r>
            <a:r>
              <a:rPr lang="en-US" altLang="ja-JP" sz="900" b="0" i="0" u="none" strike="noStrike" cap="none" dirty="0">
                <a:solidFill>
                  <a:srgbClr val="A5A5A5"/>
                </a:solidFill>
                <a:latin typeface="Arial"/>
                <a:ea typeface="Arial"/>
                <a:cs typeface="Arial"/>
                <a:sym typeface="Arial"/>
              </a:rPr>
              <a:t>4</a:t>
            </a:r>
            <a:r>
              <a:rPr lang="ja-JP" sz="900" b="0" i="0" u="none" strike="noStrike" cap="none" dirty="0">
                <a:solidFill>
                  <a:srgbClr val="A5A5A5"/>
                </a:solidFill>
                <a:latin typeface="Arial"/>
                <a:ea typeface="Arial"/>
                <a:cs typeface="Arial"/>
                <a:sym typeface="Arial"/>
              </a:rPr>
              <a:t> shufu-to-seikatu-sha,LTD. All Rights Reserved. CONFIDENTIAL.</a:t>
            </a:r>
            <a:endParaRPr sz="900" b="0" i="0" u="none" strike="noStrike" cap="none" dirty="0">
              <a:solidFill>
                <a:srgbClr val="A5A5A5"/>
              </a:solidFill>
              <a:latin typeface="Arial"/>
              <a:ea typeface="Arial"/>
              <a:cs typeface="Arial"/>
              <a:sym typeface="Arial"/>
            </a:endParaRPr>
          </a:p>
        </p:txBody>
      </p:sp>
      <p:sp>
        <p:nvSpPr>
          <p:cNvPr id="499" name="Google Shape;499;g12f1eb05526_0_3"/>
          <p:cNvSpPr txBox="1"/>
          <p:nvPr/>
        </p:nvSpPr>
        <p:spPr>
          <a:xfrm>
            <a:off x="391312" y="289386"/>
            <a:ext cx="11566544"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1400"/>
              <a:buFont typeface="Arial"/>
              <a:buNone/>
            </a:pPr>
            <a:r>
              <a:rPr lang="ja-JP" sz="2800" i="0" u="none" strike="noStrike" cap="none" dirty="0">
                <a:solidFill>
                  <a:srgbClr val="002060"/>
                </a:solidFill>
                <a:latin typeface="Rounded Mplus 1c Black" panose="020B0902020203020207" pitchFamily="50" charset="-128"/>
                <a:ea typeface="Rounded Mplus 1c Black" panose="020B0902020203020207" pitchFamily="50" charset="-128"/>
                <a:cs typeface="Rounded Mplus 1c Black" panose="020B0902020203020207" pitchFamily="50" charset="-128"/>
              </a:rPr>
              <a:t>ジュノン・スーパーボーイ・コンテスト</a:t>
            </a:r>
            <a:r>
              <a:rPr lang="ja-JP" altLang="en-US" sz="2800" i="0" u="none" strike="noStrike" cap="none" dirty="0">
                <a:solidFill>
                  <a:srgbClr val="002060"/>
                </a:solidFill>
                <a:latin typeface="Rounded Mplus 1c Black" panose="020B0902020203020207" pitchFamily="50" charset="-128"/>
                <a:ea typeface="Rounded Mplus 1c Black" panose="020B0902020203020207" pitchFamily="50" charset="-128"/>
                <a:cs typeface="Rounded Mplus 1c Black" panose="020B0902020203020207" pitchFamily="50" charset="-128"/>
              </a:rPr>
              <a:t>のコンセプト</a:t>
            </a:r>
            <a:endParaRPr sz="2800" i="0" u="none" strike="noStrike" cap="none" dirty="0">
              <a:solidFill>
                <a:srgbClr val="FF0000"/>
              </a:solidFill>
              <a:latin typeface="Rounded Mplus 1c Black" panose="020B0902020203020207" pitchFamily="50" charset="-128"/>
              <a:ea typeface="Rounded Mplus 1c Black" panose="020B0902020203020207" pitchFamily="50" charset="-128"/>
              <a:cs typeface="Rounded Mplus 1c Black" panose="020B0902020203020207" pitchFamily="50" charset="-128"/>
            </a:endParaRPr>
          </a:p>
        </p:txBody>
      </p:sp>
      <p:sp>
        <p:nvSpPr>
          <p:cNvPr id="501" name="Google Shape;501;g12f1eb05526_0_3"/>
          <p:cNvSpPr txBox="1"/>
          <p:nvPr/>
        </p:nvSpPr>
        <p:spPr>
          <a:xfrm>
            <a:off x="3983525" y="2550384"/>
            <a:ext cx="7820423" cy="28007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ja-JP" sz="16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ジュノン・スーパーボーイ・コンテストは今年で3</a:t>
            </a:r>
            <a:r>
              <a:rPr lang="en-US" altLang="ja-JP" sz="16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7</a:t>
            </a:r>
            <a:r>
              <a:rPr lang="ja-JP" sz="16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回目を迎えました。</a:t>
            </a:r>
            <a:endParaRPr sz="16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0" marR="0" lvl="0" indent="0" algn="l" rtl="0">
              <a:lnSpc>
                <a:spcPct val="100000"/>
              </a:lnSpc>
              <a:spcBef>
                <a:spcPts val="0"/>
              </a:spcBef>
              <a:spcAft>
                <a:spcPts val="0"/>
              </a:spcAft>
              <a:buClr>
                <a:schemeClr val="dk1"/>
              </a:buClr>
              <a:buSzPts val="1200"/>
              <a:buFont typeface="Arial"/>
              <a:buNone/>
            </a:pPr>
            <a:r>
              <a:rPr lang="ja-JP" sz="16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第1回の1988年から今年まで累計参加者人数も</a:t>
            </a:r>
            <a:r>
              <a:rPr lang="en-US" altLang="ja-JP" sz="16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421,462</a:t>
            </a:r>
            <a:r>
              <a:rPr lang="ja-JP" sz="16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人のイケメンを輩出し、</a:t>
            </a:r>
            <a:endParaRPr sz="16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0" marR="0" lvl="0" indent="0" algn="l" rtl="0">
              <a:lnSpc>
                <a:spcPct val="100000"/>
              </a:lnSpc>
              <a:spcBef>
                <a:spcPts val="0"/>
              </a:spcBef>
              <a:spcAft>
                <a:spcPts val="0"/>
              </a:spcAft>
              <a:buClr>
                <a:schemeClr val="dk1"/>
              </a:buClr>
              <a:buSzPts val="1200"/>
              <a:buFont typeface="Arial"/>
              <a:buNone/>
            </a:pPr>
            <a:r>
              <a:rPr lang="ja-JP" sz="16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時代とともに数々のスターが誕生して</a:t>
            </a:r>
            <a:r>
              <a:rPr lang="ja-JP" altLang="en-US" sz="16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まいり</a:t>
            </a:r>
            <a:r>
              <a:rPr lang="ja-JP" sz="16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ました。</a:t>
            </a:r>
            <a:endParaRPr sz="16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0" marR="0" lvl="0" indent="0" algn="l" rtl="0">
              <a:lnSpc>
                <a:spcPct val="100000"/>
              </a:lnSpc>
              <a:spcBef>
                <a:spcPts val="0"/>
              </a:spcBef>
              <a:spcAft>
                <a:spcPts val="0"/>
              </a:spcAft>
              <a:buClr>
                <a:schemeClr val="dk1"/>
              </a:buClr>
              <a:buSzPts val="1200"/>
              <a:buFont typeface="Arial"/>
              <a:buNone/>
            </a:pPr>
            <a:endParaRPr sz="16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0" marR="0" lvl="0" indent="0" algn="l" rtl="0">
              <a:lnSpc>
                <a:spcPct val="100000"/>
              </a:lnSpc>
              <a:spcBef>
                <a:spcPts val="0"/>
              </a:spcBef>
              <a:spcAft>
                <a:spcPts val="0"/>
              </a:spcAft>
              <a:buClr>
                <a:schemeClr val="dk1"/>
              </a:buClr>
              <a:buSzPts val="1200"/>
              <a:buFont typeface="Arial"/>
              <a:buNone/>
            </a:pPr>
            <a:r>
              <a:rPr lang="ja-JP" sz="16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これまでジュノン・スーパーボーイ・コンテストに込めてきた、</a:t>
            </a:r>
            <a:endParaRPr sz="16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0" marR="0" lvl="0" indent="0" algn="l" rtl="0">
              <a:lnSpc>
                <a:spcPct val="100000"/>
              </a:lnSpc>
              <a:spcBef>
                <a:spcPts val="0"/>
              </a:spcBef>
              <a:spcAft>
                <a:spcPts val="0"/>
              </a:spcAft>
              <a:buClr>
                <a:schemeClr val="dk1"/>
              </a:buClr>
              <a:buSzPts val="1200"/>
              <a:buFont typeface="Arial"/>
              <a:buNone/>
            </a:pPr>
            <a:r>
              <a:rPr lang="ja-JP" sz="1600" b="1" i="0" u="none" strike="noStrike" cap="none" dirty="0">
                <a:solidFill>
                  <a:srgbClr val="FF0066"/>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 原石が紡ぐ “夢への挑戦ストーリー” </a:t>
            </a:r>
            <a:r>
              <a:rPr lang="ja-JP" sz="16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がより深く支持され続けるためにも、</a:t>
            </a:r>
            <a:endParaRPr sz="16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0" marR="0" lvl="0" indent="0" algn="l" rtl="0">
              <a:lnSpc>
                <a:spcPct val="100000"/>
              </a:lnSpc>
              <a:spcBef>
                <a:spcPts val="0"/>
              </a:spcBef>
              <a:spcAft>
                <a:spcPts val="0"/>
              </a:spcAft>
              <a:buClr>
                <a:schemeClr val="dk1"/>
              </a:buClr>
              <a:buSzPts val="1200"/>
              <a:buFont typeface="Arial"/>
              <a:buNone/>
            </a:pPr>
            <a:r>
              <a:rPr lang="ja-JP" sz="16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『JUNON編集部が参加者に懸けた想い』を言語化し、</a:t>
            </a:r>
            <a:endParaRPr sz="16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lvl="0">
              <a:buClr>
                <a:schemeClr val="dk1"/>
              </a:buClr>
              <a:buSzPts val="1200"/>
            </a:pPr>
            <a:r>
              <a:rPr lang="en-US" altLang="ja-JP" sz="1600" b="1"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rPr>
              <a:t>2022</a:t>
            </a:r>
            <a:r>
              <a:rPr lang="ja-JP" altLang="en-US" sz="1600" b="1"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rPr>
              <a:t>年度より</a:t>
            </a:r>
            <a:r>
              <a:rPr lang="ja-JP" sz="16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ヘキサゴンロゴへと刷新しました。</a:t>
            </a:r>
            <a:endParaRPr sz="16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0" marR="0" lvl="0" indent="0" algn="l" rtl="0">
              <a:lnSpc>
                <a:spcPct val="100000"/>
              </a:lnSpc>
              <a:spcBef>
                <a:spcPts val="0"/>
              </a:spcBef>
              <a:spcAft>
                <a:spcPts val="0"/>
              </a:spcAft>
              <a:buClr>
                <a:schemeClr val="dk1"/>
              </a:buClr>
              <a:buSzPts val="1200"/>
              <a:buFont typeface="Arial"/>
              <a:buNone/>
            </a:pPr>
            <a:endParaRPr sz="16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0" marR="0" lvl="0" indent="0" algn="l" rtl="0">
              <a:lnSpc>
                <a:spcPct val="100000"/>
              </a:lnSpc>
              <a:spcBef>
                <a:spcPts val="0"/>
              </a:spcBef>
              <a:spcAft>
                <a:spcPts val="0"/>
              </a:spcAft>
              <a:buClr>
                <a:schemeClr val="dk1"/>
              </a:buClr>
              <a:buSzPts val="1200"/>
              <a:buFont typeface="Arial"/>
              <a:buNone/>
            </a:pPr>
            <a:r>
              <a:rPr lang="ja-JP" altLang="en-US" sz="16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六</a:t>
            </a:r>
            <a:r>
              <a:rPr lang="ja-JP" altLang="en-US" sz="1600" b="1"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点</a:t>
            </a:r>
            <a:r>
              <a:rPr lang="ja-JP" altLang="en-US" sz="16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に込めた想い</a:t>
            </a:r>
            <a:r>
              <a:rPr lang="ja-JP" altLang="en-US" sz="1600" b="1"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が</a:t>
            </a:r>
            <a:r>
              <a:rPr lang="ja-JP" altLang="en-US" sz="16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揃</a:t>
            </a:r>
            <a:r>
              <a:rPr lang="ja-JP" altLang="en-US" sz="1600" b="1"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う</a:t>
            </a:r>
            <a:r>
              <a:rPr lang="en-US" altLang="ja-JP" sz="16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a:t>
            </a:r>
            <a:r>
              <a:rPr lang="ja-JP" altLang="en-US" sz="16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ジュノンボーイが生まれるその</a:t>
            </a:r>
            <a:r>
              <a:rPr lang="ja-JP" altLang="en-US" sz="1600" b="1"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時</a:t>
            </a:r>
            <a:r>
              <a:rPr lang="en-US" altLang="ja-JP" sz="16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a:t>
            </a:r>
            <a:r>
              <a:rPr lang="ja-JP" altLang="en-US" sz="1600" b="1"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まで</a:t>
            </a:r>
            <a:endParaRPr lang="ja-JP" altLang="en-US" sz="1600" b="1"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a:p>
            <a:pPr marL="0" marR="0" lvl="0" indent="0" algn="l" rtl="0">
              <a:lnSpc>
                <a:spcPct val="100000"/>
              </a:lnSpc>
              <a:spcBef>
                <a:spcPts val="0"/>
              </a:spcBef>
              <a:spcAft>
                <a:spcPts val="0"/>
              </a:spcAft>
              <a:buClr>
                <a:schemeClr val="dk1"/>
              </a:buClr>
              <a:buSzPts val="1200"/>
              <a:buFont typeface="Arial"/>
              <a:buNone/>
            </a:pPr>
            <a:r>
              <a:rPr lang="ja-JP" altLang="en-US" sz="16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応援してきてくれたファンに</a:t>
            </a:r>
            <a:r>
              <a:rPr lang="en-US" altLang="ja-JP" sz="16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a:t>
            </a:r>
            <a:r>
              <a:rPr lang="ja-JP" altLang="en-US" sz="16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至福時間</a:t>
            </a:r>
            <a:r>
              <a:rPr lang="en-US" altLang="ja-JP" sz="16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a:t>
            </a:r>
            <a:r>
              <a:rPr lang="ja-JP" altLang="en-US" sz="16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を生み出していきます。</a:t>
            </a:r>
            <a:endParaRPr lang="en-US" altLang="ja-JP" sz="16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p:txBody>
      </p:sp>
      <p:sp>
        <p:nvSpPr>
          <p:cNvPr id="502" name="Google Shape;502;g12f1eb05526_0_3"/>
          <p:cNvSpPr txBox="1"/>
          <p:nvPr/>
        </p:nvSpPr>
        <p:spPr>
          <a:xfrm>
            <a:off x="1207741" y="4367524"/>
            <a:ext cx="2259736" cy="193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10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-Always Be Brave.</a:t>
            </a:r>
            <a:endParaRPr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p>
            <a:pPr marL="0" marR="0" lvl="0" indent="0" algn="l" rtl="0">
              <a:lnSpc>
                <a:spcPct val="100000"/>
              </a:lnSpc>
              <a:spcBef>
                <a:spcPts val="0"/>
              </a:spcBef>
              <a:spcAft>
                <a:spcPts val="0"/>
              </a:spcAft>
              <a:buNone/>
            </a:pPr>
            <a:r>
              <a:rPr lang="ja-JP" sz="10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あなたは一歩を踏み出した</a:t>
            </a:r>
            <a:endParaRPr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p>
            <a:pPr marL="0" marR="0" lvl="0" indent="0" algn="l" rtl="0">
              <a:lnSpc>
                <a:spcPct val="100000"/>
              </a:lnSpc>
              <a:spcBef>
                <a:spcPts val="0"/>
              </a:spcBef>
              <a:spcAft>
                <a:spcPts val="0"/>
              </a:spcAft>
              <a:buNone/>
            </a:pPr>
            <a:r>
              <a:rPr lang="ja-JP" sz="10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-Always Be Pure.</a:t>
            </a:r>
            <a:endParaRPr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p>
            <a:pPr marL="0" marR="0" lvl="0" indent="0" algn="l" rtl="0">
              <a:lnSpc>
                <a:spcPct val="100000"/>
              </a:lnSpc>
              <a:spcBef>
                <a:spcPts val="0"/>
              </a:spcBef>
              <a:spcAft>
                <a:spcPts val="0"/>
              </a:spcAft>
              <a:buNone/>
            </a:pPr>
            <a:r>
              <a:rPr lang="ja-JP" sz="10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輝いているあなたが好きだ</a:t>
            </a:r>
            <a:endParaRPr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p>
            <a:pPr marL="0" marR="0" lvl="0" indent="0" algn="l" rtl="0">
              <a:lnSpc>
                <a:spcPct val="100000"/>
              </a:lnSpc>
              <a:spcBef>
                <a:spcPts val="0"/>
              </a:spcBef>
              <a:spcAft>
                <a:spcPts val="0"/>
              </a:spcAft>
              <a:buNone/>
            </a:pPr>
            <a:r>
              <a:rPr lang="ja-JP" sz="10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-Always Be Honest.</a:t>
            </a:r>
            <a:endParaRPr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p>
            <a:pPr marL="0" marR="0" lvl="0" indent="0" algn="l" rtl="0">
              <a:lnSpc>
                <a:spcPct val="100000"/>
              </a:lnSpc>
              <a:spcBef>
                <a:spcPts val="0"/>
              </a:spcBef>
              <a:spcAft>
                <a:spcPts val="0"/>
              </a:spcAft>
              <a:buNone/>
            </a:pPr>
            <a:r>
              <a:rPr lang="ja-JP" sz="10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素直であることに勝るものはない</a:t>
            </a:r>
            <a:endParaRPr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p>
            <a:pPr marL="0" marR="0" lvl="0" indent="0" algn="l" rtl="0">
              <a:lnSpc>
                <a:spcPct val="100000"/>
              </a:lnSpc>
              <a:spcBef>
                <a:spcPts val="0"/>
              </a:spcBef>
              <a:spcAft>
                <a:spcPts val="0"/>
              </a:spcAft>
              <a:buNone/>
            </a:pPr>
            <a:r>
              <a:rPr lang="ja-JP" sz="10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-Always Be an Artist.</a:t>
            </a:r>
            <a:endParaRPr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p>
            <a:pPr marL="0" marR="0" lvl="0" indent="0" algn="l" rtl="0">
              <a:lnSpc>
                <a:spcPct val="100000"/>
              </a:lnSpc>
              <a:spcBef>
                <a:spcPts val="0"/>
              </a:spcBef>
              <a:spcAft>
                <a:spcPts val="0"/>
              </a:spcAft>
              <a:buNone/>
            </a:pPr>
            <a:r>
              <a:rPr lang="ja-JP" sz="10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表現することから逃げるな</a:t>
            </a:r>
            <a:endParaRPr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p>
            <a:pPr marL="0" marR="0" lvl="0" indent="0" algn="l" rtl="0">
              <a:lnSpc>
                <a:spcPct val="100000"/>
              </a:lnSpc>
              <a:spcBef>
                <a:spcPts val="0"/>
              </a:spcBef>
              <a:spcAft>
                <a:spcPts val="0"/>
              </a:spcAft>
              <a:buNone/>
            </a:pPr>
            <a:r>
              <a:rPr lang="ja-JP" sz="10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-Always Be Loved.</a:t>
            </a:r>
            <a:endParaRPr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p>
            <a:pPr marL="0" marR="0" lvl="0" indent="0" algn="l" rtl="0">
              <a:lnSpc>
                <a:spcPct val="100000"/>
              </a:lnSpc>
              <a:spcBef>
                <a:spcPts val="0"/>
              </a:spcBef>
              <a:spcAft>
                <a:spcPts val="0"/>
              </a:spcAft>
              <a:buNone/>
            </a:pPr>
            <a:r>
              <a:rPr lang="ja-JP" sz="10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愛することは愛されることだ</a:t>
            </a:r>
            <a:endParaRPr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p>
            <a:pPr marL="0" marR="0" lvl="0" indent="0" algn="l" rtl="0">
              <a:lnSpc>
                <a:spcPct val="100000"/>
              </a:lnSpc>
              <a:spcBef>
                <a:spcPts val="0"/>
              </a:spcBef>
              <a:spcAft>
                <a:spcPts val="0"/>
              </a:spcAft>
              <a:buNone/>
            </a:pPr>
            <a:r>
              <a:rPr lang="ja-JP" sz="10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-Always Everything is You.</a:t>
            </a:r>
            <a:endParaRPr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p>
            <a:pPr marL="0" marR="0" lvl="0" indent="0" algn="l" rtl="0">
              <a:lnSpc>
                <a:spcPct val="100000"/>
              </a:lnSpc>
              <a:spcBef>
                <a:spcPts val="0"/>
              </a:spcBef>
              <a:spcAft>
                <a:spcPts val="0"/>
              </a:spcAft>
              <a:buNone/>
            </a:pPr>
            <a:r>
              <a:rPr lang="ja-JP" sz="10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すべてはあなたのなかにある</a:t>
            </a:r>
            <a:endParaRPr dirty="0">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p:txBody>
      </p:sp>
      <p:pic>
        <p:nvPicPr>
          <p:cNvPr id="3" name="図 2">
            <a:extLst>
              <a:ext uri="{FF2B5EF4-FFF2-40B4-BE49-F238E27FC236}">
                <a16:creationId xmlns:a16="http://schemas.microsoft.com/office/drawing/2014/main" id="{8BCD91DE-8220-77CB-B4AD-8F1724AA3D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3297" y="1339859"/>
            <a:ext cx="2069122" cy="278602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17"/>
          <p:cNvSpPr txBox="1">
            <a:spLocks noGrp="1"/>
          </p:cNvSpPr>
          <p:nvPr>
            <p:ph type="sldNum" idx="12"/>
          </p:nvPr>
        </p:nvSpPr>
        <p:spPr>
          <a:xfrm>
            <a:off x="11906423" y="6645800"/>
            <a:ext cx="370690" cy="252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00"/>
              <a:buNone/>
            </a:pPr>
            <a:fld id="{00000000-1234-1234-1234-123412341234}" type="slidenum">
              <a:rPr lang="en-US" altLang="ja-JP">
                <a:latin typeface="Arial"/>
                <a:ea typeface="Arial"/>
                <a:cs typeface="Arial"/>
                <a:sym typeface="Arial"/>
              </a:rPr>
              <a:t>19</a:t>
            </a:fld>
            <a:endParaRPr>
              <a:latin typeface="Arial"/>
              <a:ea typeface="Arial"/>
              <a:cs typeface="Arial"/>
              <a:sym typeface="Arial"/>
            </a:endParaRPr>
          </a:p>
        </p:txBody>
      </p:sp>
      <p:sp>
        <p:nvSpPr>
          <p:cNvPr id="508" name="Google Shape;508;p17"/>
          <p:cNvSpPr txBox="1"/>
          <p:nvPr/>
        </p:nvSpPr>
        <p:spPr>
          <a:xfrm>
            <a:off x="2068286" y="302403"/>
            <a:ext cx="805542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ja-JP" sz="2800" b="0" i="0" u="none" strike="noStrike" cap="none" dirty="0">
                <a:solidFill>
                  <a:schemeClr val="dk1"/>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Arial"/>
              </a:rPr>
              <a:t>コンテストでの協賛社露出イメージ</a:t>
            </a:r>
            <a:endParaRPr sz="2800" b="0" i="0" u="none" strike="noStrike" cap="none" dirty="0">
              <a:solidFill>
                <a:schemeClr val="dk1"/>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Arial"/>
            </a:endParaRPr>
          </a:p>
        </p:txBody>
      </p:sp>
      <p:sp>
        <p:nvSpPr>
          <p:cNvPr id="509" name="Google Shape;509;p17"/>
          <p:cNvSpPr txBox="1"/>
          <p:nvPr/>
        </p:nvSpPr>
        <p:spPr>
          <a:xfrm>
            <a:off x="9255055" y="6690518"/>
            <a:ext cx="7239001"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ja-JP" sz="800" b="0" i="0" u="none" strike="noStrike" cap="none">
                <a:solidFill>
                  <a:schemeClr val="lt1"/>
                </a:solidFill>
                <a:latin typeface="Quattrocento Sans"/>
                <a:ea typeface="Quattrocento Sans"/>
                <a:cs typeface="Quattrocento Sans"/>
                <a:sym typeface="Quattrocento Sans"/>
              </a:rPr>
              <a:t>© SHUFU TO SEIKATSU SHA CO.,LTD. All rights reserved. </a:t>
            </a:r>
            <a:endParaRPr sz="800" b="1" i="0" u="none" strike="noStrike" cap="none">
              <a:solidFill>
                <a:schemeClr val="lt1"/>
              </a:solidFill>
              <a:latin typeface="Quattrocento Sans"/>
              <a:ea typeface="Quattrocento Sans"/>
              <a:cs typeface="Quattrocento Sans"/>
              <a:sym typeface="Quattrocento Sans"/>
            </a:endParaRPr>
          </a:p>
        </p:txBody>
      </p:sp>
      <p:sp>
        <p:nvSpPr>
          <p:cNvPr id="510" name="Google Shape;510;p17"/>
          <p:cNvSpPr txBox="1"/>
          <p:nvPr/>
        </p:nvSpPr>
        <p:spPr>
          <a:xfrm>
            <a:off x="1282674" y="859840"/>
            <a:ext cx="974706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コンテストに至るまでに実施できる施策イメージと</a:t>
            </a:r>
            <a:endParaRPr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コンテスト本番での露出イメージです。</a:t>
            </a:r>
            <a:endParaRPr sz="1400" b="0"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p:txBody>
      </p:sp>
      <p:sp>
        <p:nvSpPr>
          <p:cNvPr id="511" name="Google Shape;511;p17"/>
          <p:cNvSpPr/>
          <p:nvPr/>
        </p:nvSpPr>
        <p:spPr>
          <a:xfrm>
            <a:off x="392171" y="1895302"/>
            <a:ext cx="7329429" cy="4687488"/>
          </a:xfrm>
          <a:prstGeom prst="roundRect">
            <a:avLst>
              <a:gd name="adj" fmla="val 4209"/>
            </a:avLst>
          </a:prstGeom>
          <a:noFill/>
          <a:ln w="28575" cap="flat" cmpd="sng">
            <a:solidFill>
              <a:srgbClr val="FF83C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Quattrocento Sans"/>
              <a:ea typeface="Quattrocento Sans"/>
              <a:cs typeface="Quattrocento Sans"/>
              <a:sym typeface="Quattrocento Sans"/>
            </a:endParaRPr>
          </a:p>
        </p:txBody>
      </p:sp>
      <p:sp>
        <p:nvSpPr>
          <p:cNvPr id="512" name="Google Shape;512;p17"/>
          <p:cNvSpPr/>
          <p:nvPr/>
        </p:nvSpPr>
        <p:spPr>
          <a:xfrm>
            <a:off x="1708074" y="1611322"/>
            <a:ext cx="4803609" cy="268459"/>
          </a:xfrm>
          <a:prstGeom prst="roundRect">
            <a:avLst>
              <a:gd name="adj" fmla="val 4209"/>
            </a:avLst>
          </a:prstGeom>
          <a:solidFill>
            <a:srgbClr val="FF83C1"/>
          </a:solidFill>
          <a:ln w="28575" cap="flat" cmpd="sng">
            <a:solidFill>
              <a:srgbClr val="FF83C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Quattrocento Sans"/>
              </a:rPr>
              <a:t>コンテスト本番</a:t>
            </a:r>
            <a:endParaRPr sz="1400" b="0"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p:txBody>
      </p:sp>
      <p:pic>
        <p:nvPicPr>
          <p:cNvPr id="513" name="Google Shape;513;p17" descr="屋内, テレビ, 部屋, 画面 が含まれている画像&#10;&#10;自動的に生成された説明"/>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16924" y="2108043"/>
            <a:ext cx="3122403" cy="1406385"/>
          </a:xfrm>
          <a:prstGeom prst="rect">
            <a:avLst/>
          </a:prstGeom>
          <a:noFill/>
          <a:ln>
            <a:noFill/>
          </a:ln>
        </p:spPr>
      </p:pic>
      <p:pic>
        <p:nvPicPr>
          <p:cNvPr id="515" name="Google Shape;515;p1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135677" y="3945953"/>
            <a:ext cx="1889091" cy="1393337"/>
          </a:xfrm>
          <a:prstGeom prst="rect">
            <a:avLst/>
          </a:prstGeom>
          <a:noFill/>
          <a:ln>
            <a:noFill/>
          </a:ln>
        </p:spPr>
      </p:pic>
      <p:pic>
        <p:nvPicPr>
          <p:cNvPr id="516" name="Google Shape;516;p1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413368" y="3953950"/>
            <a:ext cx="2118607" cy="1413059"/>
          </a:xfrm>
          <a:prstGeom prst="rect">
            <a:avLst/>
          </a:prstGeom>
          <a:noFill/>
          <a:ln>
            <a:noFill/>
          </a:ln>
        </p:spPr>
      </p:pic>
      <p:sp>
        <p:nvSpPr>
          <p:cNvPr id="517" name="Google Shape;517;p17"/>
          <p:cNvSpPr/>
          <p:nvPr/>
        </p:nvSpPr>
        <p:spPr>
          <a:xfrm>
            <a:off x="8023946" y="1597566"/>
            <a:ext cx="3703479" cy="297736"/>
          </a:xfrm>
          <a:prstGeom prst="roundRect">
            <a:avLst>
              <a:gd name="adj" fmla="val 4209"/>
            </a:avLst>
          </a:prstGeom>
          <a:solidFill>
            <a:srgbClr val="FF83C1"/>
          </a:solidFill>
          <a:ln w="28575" cap="flat" cmpd="sng">
            <a:solidFill>
              <a:srgbClr val="FF83C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Quattrocento Sans"/>
              </a:rPr>
              <a:t>コンテスト本番まで（協賛開始～11月末）</a:t>
            </a:r>
            <a:endParaRPr sz="1400" b="0"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p:txBody>
      </p:sp>
      <p:sp>
        <p:nvSpPr>
          <p:cNvPr id="518" name="Google Shape;518;p17"/>
          <p:cNvSpPr/>
          <p:nvPr/>
        </p:nvSpPr>
        <p:spPr>
          <a:xfrm>
            <a:off x="7844950" y="1879781"/>
            <a:ext cx="4061473" cy="4687488"/>
          </a:xfrm>
          <a:prstGeom prst="roundRect">
            <a:avLst>
              <a:gd name="adj" fmla="val 4209"/>
            </a:avLst>
          </a:prstGeom>
          <a:noFill/>
          <a:ln w="28575" cap="flat" cmpd="sng">
            <a:solidFill>
              <a:srgbClr val="FF83C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Quattrocento Sans"/>
              <a:ea typeface="Quattrocento Sans"/>
              <a:cs typeface="Quattrocento Sans"/>
              <a:sym typeface="Quattrocento Sans"/>
            </a:endParaRPr>
          </a:p>
        </p:txBody>
      </p:sp>
      <p:pic>
        <p:nvPicPr>
          <p:cNvPr id="519" name="Google Shape;519;p17"/>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692707" y="2013612"/>
            <a:ext cx="2034718" cy="2599297"/>
          </a:xfrm>
          <a:prstGeom prst="rect">
            <a:avLst/>
          </a:prstGeom>
          <a:noFill/>
          <a:ln>
            <a:noFill/>
          </a:ln>
        </p:spPr>
      </p:pic>
      <p:sp>
        <p:nvSpPr>
          <p:cNvPr id="520" name="Google Shape;520;p17"/>
          <p:cNvSpPr/>
          <p:nvPr/>
        </p:nvSpPr>
        <p:spPr>
          <a:xfrm>
            <a:off x="9722357" y="3707892"/>
            <a:ext cx="1975417" cy="789614"/>
          </a:xfrm>
          <a:prstGeom prst="rect">
            <a:avLst/>
          </a:prstGeom>
          <a:noFill/>
          <a:ln w="476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527"/>
              <a:buFont typeface="Quattrocento Sans"/>
              <a:buNone/>
            </a:pPr>
            <a:endParaRPr sz="1527" b="0" i="0" u="none" strike="noStrike" cap="none">
              <a:solidFill>
                <a:schemeClr val="lt1"/>
              </a:solidFill>
              <a:latin typeface="Meiryo"/>
              <a:ea typeface="Meiryo"/>
              <a:cs typeface="Meiryo"/>
              <a:sym typeface="Meiryo"/>
            </a:endParaRPr>
          </a:p>
        </p:txBody>
      </p:sp>
      <p:grpSp>
        <p:nvGrpSpPr>
          <p:cNvPr id="521" name="Google Shape;521;p17"/>
          <p:cNvGrpSpPr/>
          <p:nvPr/>
        </p:nvGrpSpPr>
        <p:grpSpPr>
          <a:xfrm>
            <a:off x="8023946" y="4143285"/>
            <a:ext cx="1566414" cy="2234297"/>
            <a:chOff x="8000907" y="3973463"/>
            <a:chExt cx="1674939" cy="2351184"/>
          </a:xfrm>
        </p:grpSpPr>
        <p:pic>
          <p:nvPicPr>
            <p:cNvPr id="522" name="Google Shape;522;p17"/>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8000908" y="3973463"/>
              <a:ext cx="1674938" cy="1144427"/>
            </a:xfrm>
            <a:prstGeom prst="rect">
              <a:avLst/>
            </a:prstGeom>
            <a:noFill/>
            <a:ln>
              <a:noFill/>
            </a:ln>
          </p:spPr>
        </p:pic>
        <p:pic>
          <p:nvPicPr>
            <p:cNvPr id="523" name="Google Shape;523;p17"/>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8000907" y="5095769"/>
              <a:ext cx="1674939" cy="1228878"/>
            </a:xfrm>
            <a:prstGeom prst="rect">
              <a:avLst/>
            </a:prstGeom>
            <a:noFill/>
            <a:ln>
              <a:noFill/>
            </a:ln>
          </p:spPr>
        </p:pic>
      </p:grpSp>
      <p:sp>
        <p:nvSpPr>
          <p:cNvPr id="524" name="Google Shape;524;p17"/>
          <p:cNvSpPr txBox="1"/>
          <p:nvPr/>
        </p:nvSpPr>
        <p:spPr>
          <a:xfrm>
            <a:off x="7823947" y="2472998"/>
            <a:ext cx="2032555" cy="9002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7-12月発売号までの</a:t>
            </a:r>
            <a:endParaRPr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コンテストに関する</a:t>
            </a:r>
            <a:endParaRPr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企画内に最大6回、</a:t>
            </a:r>
            <a:endParaRPr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協賛社様の商品情報を</a:t>
            </a:r>
            <a:endParaRPr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掲載いたします。</a:t>
            </a:r>
            <a:endParaRPr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p:txBody>
      </p:sp>
      <p:sp>
        <p:nvSpPr>
          <p:cNvPr id="525" name="Google Shape;525;p17"/>
          <p:cNvSpPr txBox="1"/>
          <p:nvPr/>
        </p:nvSpPr>
        <p:spPr>
          <a:xfrm>
            <a:off x="7369718" y="2207180"/>
            <a:ext cx="2964804"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本誌　パブ枠</a:t>
            </a:r>
            <a:endParaRPr sz="1200" b="1"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p:txBody>
      </p:sp>
      <p:sp>
        <p:nvSpPr>
          <p:cNvPr id="526" name="Google Shape;526;p17"/>
          <p:cNvSpPr txBox="1"/>
          <p:nvPr/>
        </p:nvSpPr>
        <p:spPr>
          <a:xfrm>
            <a:off x="9624734" y="5316336"/>
            <a:ext cx="2032555" cy="5770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JUNON TVにて</a:t>
            </a:r>
            <a:endParaRPr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協賛社様のロゴと</a:t>
            </a:r>
            <a:r>
              <a:rPr lang="en-US" altLang="ja-JP" sz="1050"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rPr>
              <a:t>WEB</a:t>
            </a:r>
            <a:r>
              <a:rPr lang="ja-JP" altLang="en-US" sz="1050"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rPr>
              <a:t>サイトへ</a:t>
            </a:r>
            <a:r>
              <a:rPr lang="ja-JP"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のリンクを掲載いたします。</a:t>
            </a:r>
            <a:endParaRPr sz="14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p:txBody>
      </p:sp>
      <p:sp>
        <p:nvSpPr>
          <p:cNvPr id="527" name="Google Shape;527;p17"/>
          <p:cNvSpPr txBox="1"/>
          <p:nvPr/>
        </p:nvSpPr>
        <p:spPr>
          <a:xfrm>
            <a:off x="9158609" y="4880269"/>
            <a:ext cx="2964804"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rPr>
              <a:t>公式HPへのロゴ露出</a:t>
            </a:r>
            <a:endParaRPr sz="1200" b="1" i="0" u="none" strike="noStrike" cap="none" dirty="0">
              <a:solidFill>
                <a:srgbClr val="000000"/>
              </a:solidFill>
              <a:latin typeface="Rounded Mplus 1c Medium" panose="020B0602020203020207" pitchFamily="50" charset="-128"/>
              <a:ea typeface="Rounded Mplus 1c Medium" panose="020B0602020203020207" pitchFamily="50" charset="-128"/>
              <a:cs typeface="Rounded Mplus 1c Medium" panose="020B0602020203020207" pitchFamily="50" charset="-128"/>
              <a:sym typeface="Arial"/>
            </a:endParaRPr>
          </a:p>
        </p:txBody>
      </p:sp>
      <p:sp>
        <p:nvSpPr>
          <p:cNvPr id="528" name="Google Shape;528;p17"/>
          <p:cNvSpPr/>
          <p:nvPr/>
        </p:nvSpPr>
        <p:spPr>
          <a:xfrm>
            <a:off x="8067159" y="6099717"/>
            <a:ext cx="1413392" cy="328427"/>
          </a:xfrm>
          <a:prstGeom prst="rect">
            <a:avLst/>
          </a:prstGeom>
          <a:noFill/>
          <a:ln w="476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527"/>
              <a:buFont typeface="Quattrocento Sans"/>
              <a:buNone/>
            </a:pPr>
            <a:endParaRPr sz="1527" b="0" i="0" u="none" strike="noStrike" cap="none">
              <a:solidFill>
                <a:schemeClr val="lt1"/>
              </a:solidFill>
              <a:latin typeface="Meiryo"/>
              <a:ea typeface="Meiryo"/>
              <a:cs typeface="Meiryo"/>
              <a:sym typeface="Meiryo"/>
            </a:endParaRPr>
          </a:p>
        </p:txBody>
      </p:sp>
      <p:sp>
        <p:nvSpPr>
          <p:cNvPr id="529" name="Google Shape;529;p17"/>
          <p:cNvSpPr txBox="1"/>
          <p:nvPr/>
        </p:nvSpPr>
        <p:spPr>
          <a:xfrm>
            <a:off x="2180664" y="3538611"/>
            <a:ext cx="2964804"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ステージでのロゴ露出</a:t>
            </a:r>
            <a:endParaRPr sz="1200" b="1"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p:txBody>
      </p:sp>
      <p:sp>
        <p:nvSpPr>
          <p:cNvPr id="530" name="Google Shape;530;p17"/>
          <p:cNvSpPr txBox="1"/>
          <p:nvPr/>
        </p:nvSpPr>
        <p:spPr>
          <a:xfrm>
            <a:off x="5024768" y="3410399"/>
            <a:ext cx="296480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囲み取材プレスボードでの</a:t>
            </a:r>
            <a:endParaRPr sz="1200" b="1"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ロゴ露出</a:t>
            </a:r>
            <a:endParaRPr sz="1200" b="1"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p:txBody>
      </p:sp>
      <p:pic>
        <p:nvPicPr>
          <p:cNvPr id="531" name="Google Shape;531;p17" descr="\\192.168.11.3\share\各案件データ\JB2018\オフィシャル写真\DSC_4330.JPG"/>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3659108" y="2103045"/>
            <a:ext cx="1578673" cy="1059518"/>
          </a:xfrm>
          <a:prstGeom prst="rect">
            <a:avLst/>
          </a:prstGeom>
          <a:noFill/>
          <a:ln>
            <a:noFill/>
          </a:ln>
        </p:spPr>
      </p:pic>
      <p:sp>
        <p:nvSpPr>
          <p:cNvPr id="532" name="Google Shape;532;p17"/>
          <p:cNvSpPr txBox="1"/>
          <p:nvPr/>
        </p:nvSpPr>
        <p:spPr>
          <a:xfrm>
            <a:off x="325402" y="5407764"/>
            <a:ext cx="296480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来場者配布のパンフレットでの</a:t>
            </a:r>
            <a:endParaRPr sz="1200" b="1"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ロゴ露出</a:t>
            </a:r>
            <a:endParaRPr sz="1200" b="1"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p:txBody>
      </p:sp>
      <p:sp>
        <p:nvSpPr>
          <p:cNvPr id="533" name="Google Shape;533;p17"/>
          <p:cNvSpPr txBox="1"/>
          <p:nvPr/>
        </p:nvSpPr>
        <p:spPr>
          <a:xfrm>
            <a:off x="5063615" y="5428098"/>
            <a:ext cx="2964804"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CM放映（2～3回）</a:t>
            </a:r>
            <a:endParaRPr sz="1200" b="1"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p:txBody>
      </p:sp>
      <p:sp>
        <p:nvSpPr>
          <p:cNvPr id="534" name="Google Shape;534;p17"/>
          <p:cNvSpPr txBox="1"/>
          <p:nvPr/>
        </p:nvSpPr>
        <p:spPr>
          <a:xfrm>
            <a:off x="2597754" y="5434587"/>
            <a:ext cx="296480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インフォマーシャル</a:t>
            </a:r>
            <a:endParaRPr sz="1200" b="1"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（司会者からの商品説明）</a:t>
            </a:r>
            <a:endParaRPr sz="1200" b="1"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p:txBody>
      </p:sp>
      <p:sp>
        <p:nvSpPr>
          <p:cNvPr id="535" name="Google Shape;535;p17"/>
          <p:cNvSpPr/>
          <p:nvPr/>
        </p:nvSpPr>
        <p:spPr>
          <a:xfrm>
            <a:off x="5413368" y="5911773"/>
            <a:ext cx="2066195" cy="490899"/>
          </a:xfrm>
          <a:prstGeom prst="rect">
            <a:avLst/>
          </a:prstGeom>
          <a:solidFill>
            <a:srgbClr val="FF83C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その他 来場者への</a:t>
            </a:r>
            <a:endParaRPr sz="12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サンプリングも可能！</a:t>
            </a:r>
            <a:endParaRPr sz="12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p:txBody>
      </p:sp>
      <p:pic>
        <p:nvPicPr>
          <p:cNvPr id="4" name="図 3">
            <a:extLst>
              <a:ext uri="{FF2B5EF4-FFF2-40B4-BE49-F238E27FC236}">
                <a16:creationId xmlns:a16="http://schemas.microsoft.com/office/drawing/2014/main" id="{B5719EA4-4123-89C1-4BAC-B5F13D086C5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8289" y="3767198"/>
            <a:ext cx="2260398" cy="1633692"/>
          </a:xfrm>
          <a:prstGeom prst="rect">
            <a:avLst/>
          </a:prstGeom>
        </p:spPr>
      </p:pic>
      <p:pic>
        <p:nvPicPr>
          <p:cNvPr id="5" name="図 4">
            <a:extLst>
              <a:ext uri="{FF2B5EF4-FFF2-40B4-BE49-F238E27FC236}">
                <a16:creationId xmlns:a16="http://schemas.microsoft.com/office/drawing/2014/main" id="{6ECC3A15-52CC-8357-5512-014A2756C547}"/>
              </a:ext>
            </a:extLst>
          </p:cNvPr>
          <p:cNvPicPr>
            <a:picLocks noChangeAspect="1"/>
          </p:cNvPicPr>
          <p:nvPr/>
        </p:nvPicPr>
        <p:blipFill>
          <a:blip r:embed="rId11"/>
          <a:stretch>
            <a:fillRect/>
          </a:stretch>
        </p:blipFill>
        <p:spPr>
          <a:xfrm>
            <a:off x="5475516" y="2046877"/>
            <a:ext cx="2047006" cy="136467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
          <p:cNvSpPr txBox="1"/>
          <p:nvPr/>
        </p:nvSpPr>
        <p:spPr>
          <a:xfrm>
            <a:off x="2068286" y="302403"/>
            <a:ext cx="805542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ja-JP" sz="2800" b="0" i="0" u="none" strike="noStrike" cap="none" dirty="0">
                <a:solidFill>
                  <a:schemeClr val="dk1"/>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Arial"/>
              </a:rPr>
              <a:t>ジュノン・スーパーボーイ</a:t>
            </a:r>
            <a:r>
              <a:rPr lang="ja-JP" altLang="en-US" sz="2800" b="0" i="0" u="none" strike="noStrike" cap="none" dirty="0">
                <a:solidFill>
                  <a:schemeClr val="dk1"/>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Arial"/>
              </a:rPr>
              <a:t>・</a:t>
            </a:r>
            <a:r>
              <a:rPr lang="ja-JP" sz="2800" b="0" i="0" u="none" strike="noStrike" cap="none" dirty="0">
                <a:solidFill>
                  <a:schemeClr val="dk1"/>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Arial"/>
              </a:rPr>
              <a:t>コンテストとは？</a:t>
            </a:r>
            <a:endParaRPr sz="1400" b="0" i="0" u="none" strike="noStrike" cap="none" dirty="0">
              <a:solidFill>
                <a:srgbClr val="000000"/>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Arial"/>
            </a:endParaRPr>
          </a:p>
        </p:txBody>
      </p:sp>
      <p:grpSp>
        <p:nvGrpSpPr>
          <p:cNvPr id="97" name="Google Shape;97;p2"/>
          <p:cNvGrpSpPr/>
          <p:nvPr/>
        </p:nvGrpSpPr>
        <p:grpSpPr>
          <a:xfrm>
            <a:off x="883325" y="3085040"/>
            <a:ext cx="4672320" cy="2293501"/>
            <a:chOff x="989054" y="1118904"/>
            <a:chExt cx="6195803" cy="3241704"/>
          </a:xfrm>
        </p:grpSpPr>
        <p:pic>
          <p:nvPicPr>
            <p:cNvPr id="98" name="Google Shape;98;p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01204" y="1129393"/>
              <a:ext cx="2580014" cy="1720009"/>
            </a:xfrm>
            <a:prstGeom prst="rect">
              <a:avLst/>
            </a:prstGeom>
            <a:noFill/>
            <a:ln>
              <a:noFill/>
            </a:ln>
          </p:spPr>
        </p:pic>
        <p:pic>
          <p:nvPicPr>
            <p:cNvPr id="99" name="Google Shape;99;p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89054" y="2849402"/>
              <a:ext cx="2266808" cy="1511205"/>
            </a:xfrm>
            <a:prstGeom prst="rect">
              <a:avLst/>
            </a:prstGeom>
            <a:noFill/>
            <a:ln>
              <a:noFill/>
            </a:ln>
          </p:spPr>
        </p:pic>
        <p:pic>
          <p:nvPicPr>
            <p:cNvPr id="101" name="Google Shape;101;p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766427" y="1130126"/>
              <a:ext cx="2418430" cy="1729763"/>
            </a:xfrm>
            <a:prstGeom prst="rect">
              <a:avLst/>
            </a:prstGeom>
            <a:noFill/>
            <a:ln>
              <a:noFill/>
            </a:ln>
          </p:spPr>
        </p:pic>
        <p:pic>
          <p:nvPicPr>
            <p:cNvPr id="102" name="Google Shape;102;p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89054" y="1118904"/>
              <a:ext cx="1212150" cy="1730498"/>
            </a:xfrm>
            <a:prstGeom prst="rect">
              <a:avLst/>
            </a:prstGeom>
            <a:noFill/>
            <a:ln>
              <a:noFill/>
            </a:ln>
          </p:spPr>
        </p:pic>
        <p:pic>
          <p:nvPicPr>
            <p:cNvPr id="103" name="Google Shape;103;p2" descr="犬飼貴丈さんインタビュー「理想の結婚相手は…」 | サンキュ！"/>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255862" y="2859890"/>
              <a:ext cx="1662187" cy="1500718"/>
            </a:xfrm>
            <a:prstGeom prst="rect">
              <a:avLst/>
            </a:prstGeom>
            <a:noFill/>
            <a:ln>
              <a:noFill/>
            </a:ln>
          </p:spPr>
        </p:pic>
      </p:grpSp>
      <p:sp>
        <p:nvSpPr>
          <p:cNvPr id="104" name="Google Shape;104;p2"/>
          <p:cNvSpPr txBox="1"/>
          <p:nvPr/>
        </p:nvSpPr>
        <p:spPr>
          <a:xfrm>
            <a:off x="2111856" y="1046930"/>
            <a:ext cx="8055429"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『あなたの隣のすてきな男の子、推薦してください』をキャッチフレーズに、</a:t>
            </a:r>
            <a:endParaRPr sz="1400" b="0"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1988年にスタート。今や全国から1万5000人以上の応募者を集める国民的ボーイズコンテスト。</a:t>
            </a:r>
            <a:endParaRPr sz="1400" b="0"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新たな逸材を発掘し続けるメンズオーディションの草分け的存在。</a:t>
            </a:r>
            <a:endParaRPr sz="1400" b="0"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p:txBody>
      </p:sp>
      <p:pic>
        <p:nvPicPr>
          <p:cNvPr id="105" name="Google Shape;105;p2" title="Points scored"/>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5949616" y="3099490"/>
            <a:ext cx="4390149" cy="2714549"/>
          </a:xfrm>
          <a:prstGeom prst="rect">
            <a:avLst/>
          </a:prstGeom>
          <a:noFill/>
          <a:ln>
            <a:noFill/>
          </a:ln>
        </p:spPr>
      </p:pic>
      <p:sp>
        <p:nvSpPr>
          <p:cNvPr id="106" name="Google Shape;106;p2"/>
          <p:cNvSpPr txBox="1"/>
          <p:nvPr/>
        </p:nvSpPr>
        <p:spPr>
          <a:xfrm>
            <a:off x="490697" y="5539934"/>
            <a:ext cx="6573491"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1" i="0" u="sng"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歴代JUNONBOY輩出例</a:t>
            </a:r>
            <a:endParaRPr sz="1400" b="0"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0" marR="0" lvl="0" indent="0" algn="l" rtl="0">
              <a:lnSpc>
                <a:spcPct val="100000"/>
              </a:lnSpc>
              <a:spcBef>
                <a:spcPts val="0"/>
              </a:spcBef>
              <a:spcAft>
                <a:spcPts val="0"/>
              </a:spcAft>
              <a:buClr>
                <a:srgbClr val="000000"/>
              </a:buClr>
              <a:buSzPts val="1200"/>
              <a:buFont typeface="Arial"/>
              <a:buNone/>
            </a:pPr>
            <a:r>
              <a:rPr lang="ja-JP" sz="12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　 第2回  武田真治さん　 第3回   原田龍二さん　 第4回   袴田吉彦さん</a:t>
            </a:r>
            <a:endParaRPr sz="12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0" marR="0" lvl="0" indent="0" algn="l" rtl="0">
              <a:lnSpc>
                <a:spcPct val="100000"/>
              </a:lnSpc>
              <a:spcBef>
                <a:spcPts val="0"/>
              </a:spcBef>
              <a:spcAft>
                <a:spcPts val="0"/>
              </a:spcAft>
              <a:buClr>
                <a:srgbClr val="000000"/>
              </a:buClr>
              <a:buSzPts val="1200"/>
              <a:buFont typeface="Arial"/>
              <a:buNone/>
            </a:pPr>
            <a:r>
              <a:rPr lang="ja-JP" sz="12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　 第6回  伊藤英明さん 　第14回  小池徹平さん 　第15回  平岡祐太さん　</a:t>
            </a:r>
            <a:endParaRPr sz="1400" b="0"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0" marR="0" lvl="0" indent="0" algn="l" rtl="0">
              <a:lnSpc>
                <a:spcPct val="100000"/>
              </a:lnSpc>
              <a:spcBef>
                <a:spcPts val="0"/>
              </a:spcBef>
              <a:spcAft>
                <a:spcPts val="0"/>
              </a:spcAft>
              <a:buClr>
                <a:srgbClr val="000000"/>
              </a:buClr>
              <a:buSzPts val="1200"/>
              <a:buFont typeface="Arial"/>
              <a:buNone/>
            </a:pPr>
            <a:r>
              <a:rPr lang="ja-JP" sz="12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　第19回  溝端淳平さん　 第20回  三浦翔平さん　 第21回  菅田将暉さん　  　</a:t>
            </a:r>
            <a:endParaRPr sz="12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0" marR="0" lvl="0" indent="0" algn="l" rtl="0">
              <a:lnSpc>
                <a:spcPct val="100000"/>
              </a:lnSpc>
              <a:spcBef>
                <a:spcPts val="0"/>
              </a:spcBef>
              <a:spcAft>
                <a:spcPts val="0"/>
              </a:spcAft>
              <a:buClr>
                <a:srgbClr val="000000"/>
              </a:buClr>
              <a:buSzPts val="1200"/>
              <a:buFont typeface="Arial"/>
              <a:buNone/>
            </a:pPr>
            <a:r>
              <a:rPr lang="ja-JP" sz="12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　第25回　犬飼貴丈さん　 第3</a:t>
            </a:r>
            <a:r>
              <a:rPr lang="en-US" altLang="ja-JP" sz="12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0</a:t>
            </a:r>
            <a:r>
              <a:rPr lang="ja-JP" sz="12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回　</a:t>
            </a:r>
            <a:r>
              <a:rPr lang="ja-JP" altLang="en-US" sz="12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綱啓永</a:t>
            </a:r>
            <a:r>
              <a:rPr lang="ja-JP" sz="12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さん　</a:t>
            </a:r>
            <a:r>
              <a:rPr lang="ja-JP" altLang="en-US" sz="1200"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rPr>
              <a:t>第</a:t>
            </a:r>
            <a:r>
              <a:rPr lang="en-US" altLang="ja-JP" sz="1200"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rPr>
              <a:t>31</a:t>
            </a:r>
            <a:r>
              <a:rPr lang="ja-JP" altLang="en-US" sz="1200"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rPr>
              <a:t>回　井手上漠さん</a:t>
            </a:r>
            <a:r>
              <a:rPr lang="en-US" altLang="ja-JP" sz="1200"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rPr>
              <a:t>…</a:t>
            </a:r>
            <a:r>
              <a:rPr lang="ja-JP" sz="12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他多数</a:t>
            </a:r>
            <a:endParaRPr sz="1400" b="0"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p:txBody>
      </p:sp>
      <p:sp>
        <p:nvSpPr>
          <p:cNvPr id="107" name="Google Shape;107;p2"/>
          <p:cNvSpPr txBox="1"/>
          <p:nvPr/>
        </p:nvSpPr>
        <p:spPr>
          <a:xfrm>
            <a:off x="1900913" y="2205221"/>
            <a:ext cx="37474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累計コンテスト参加者</a:t>
            </a:r>
            <a:r>
              <a:rPr lang="en-US" altLang="ja-JP" sz="1800" b="1" dirty="0">
                <a:solidFill>
                  <a:srgbClr val="FF83C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rPr>
              <a:t>421,462</a:t>
            </a:r>
            <a:r>
              <a:rPr lang="ja-JP" sz="1800" b="1" i="0" u="none" strike="noStrike" cap="none" dirty="0">
                <a:solidFill>
                  <a:srgbClr val="FF83C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人</a:t>
            </a:r>
            <a:endParaRPr sz="1400" b="1" i="0" u="none" strike="noStrike" cap="none" dirty="0">
              <a:solidFill>
                <a:srgbClr val="FF83C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endParaRPr>
          </a:p>
        </p:txBody>
      </p:sp>
      <p:sp>
        <p:nvSpPr>
          <p:cNvPr id="108" name="Google Shape;108;p2"/>
          <p:cNvSpPr/>
          <p:nvPr/>
        </p:nvSpPr>
        <p:spPr>
          <a:xfrm>
            <a:off x="1583275" y="2215406"/>
            <a:ext cx="362857" cy="362857"/>
          </a:xfrm>
          <a:prstGeom prst="ellipse">
            <a:avLst/>
          </a:prstGeom>
          <a:solidFill>
            <a:srgbClr val="FF83C1"/>
          </a:solidFill>
          <a:ln w="12700" cap="flat" cmpd="sng">
            <a:solidFill>
              <a:srgbClr val="FF83C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800" b="0" i="0" u="none" strike="noStrike" cap="none" dirty="0">
                <a:solidFill>
                  <a:schemeClr val="lt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Quattrocento Sans"/>
              </a:rPr>
              <a:t>1</a:t>
            </a:r>
            <a:endParaRPr sz="1800" b="0" i="0" u="none" strike="noStrike" cap="none" dirty="0">
              <a:solidFill>
                <a:schemeClr val="lt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Quattrocento Sans"/>
            </a:endParaRPr>
          </a:p>
        </p:txBody>
      </p:sp>
      <p:sp>
        <p:nvSpPr>
          <p:cNvPr id="109" name="Google Shape;109;p2"/>
          <p:cNvSpPr txBox="1"/>
          <p:nvPr/>
        </p:nvSpPr>
        <p:spPr>
          <a:xfrm>
            <a:off x="7788725" y="2194937"/>
            <a:ext cx="388224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読者の平均年齢 </a:t>
            </a:r>
            <a:r>
              <a:rPr lang="ja-JP" sz="1800" b="1" i="0" u="none" strike="noStrike" cap="none" dirty="0">
                <a:solidFill>
                  <a:srgbClr val="FF83C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17.8歳</a:t>
            </a:r>
            <a:endParaRPr sz="1400" b="1" i="0" u="none" strike="noStrike" cap="none" dirty="0">
              <a:solidFill>
                <a:srgbClr val="FF83C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endParaRPr>
          </a:p>
        </p:txBody>
      </p:sp>
      <p:sp>
        <p:nvSpPr>
          <p:cNvPr id="110" name="Google Shape;110;p2"/>
          <p:cNvSpPr/>
          <p:nvPr/>
        </p:nvSpPr>
        <p:spPr>
          <a:xfrm>
            <a:off x="7425868" y="2226174"/>
            <a:ext cx="362857" cy="362857"/>
          </a:xfrm>
          <a:prstGeom prst="ellipse">
            <a:avLst/>
          </a:prstGeom>
          <a:solidFill>
            <a:srgbClr val="FF83C1"/>
          </a:solidFill>
          <a:ln w="12700" cap="flat" cmpd="sng">
            <a:solidFill>
              <a:srgbClr val="FF83C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800" b="0" i="0" u="none" strike="noStrike" cap="none" dirty="0">
                <a:solidFill>
                  <a:schemeClr val="lt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Quattrocento Sans"/>
              </a:rPr>
              <a:t>2</a:t>
            </a:r>
            <a:endParaRPr sz="1800" b="0" i="0" u="none" strike="noStrike" cap="none" dirty="0">
              <a:solidFill>
                <a:schemeClr val="lt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Quattrocento Sans"/>
            </a:endParaRPr>
          </a:p>
        </p:txBody>
      </p:sp>
      <p:sp>
        <p:nvSpPr>
          <p:cNvPr id="111" name="Google Shape;111;p2"/>
          <p:cNvSpPr txBox="1"/>
          <p:nvPr/>
        </p:nvSpPr>
        <p:spPr>
          <a:xfrm>
            <a:off x="1167808" y="2725867"/>
            <a:ext cx="448057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数多くの有名芸能人を輩出した、参加者の多いコンテスト</a:t>
            </a:r>
            <a:endParaRPr sz="1400" b="0"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p:txBody>
      </p:sp>
      <p:sp>
        <p:nvSpPr>
          <p:cNvPr id="112" name="Google Shape;112;p2"/>
          <p:cNvSpPr txBox="1"/>
          <p:nvPr/>
        </p:nvSpPr>
        <p:spPr>
          <a:xfrm>
            <a:off x="6203568" y="2693380"/>
            <a:ext cx="5342973"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一般的にZ世代と呼ばれる11～25歳の年齢層を中心に愛読されている</a:t>
            </a:r>
            <a:endParaRPr sz="1400" b="0"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p:txBody>
      </p:sp>
      <p:pic>
        <p:nvPicPr>
          <p:cNvPr id="113" name="Google Shape;113;p2" title="Points scored"/>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8672085" y="4680184"/>
            <a:ext cx="2990401" cy="1860899"/>
          </a:xfrm>
          <a:prstGeom prst="rect">
            <a:avLst/>
          </a:prstGeom>
          <a:noFill/>
          <a:ln>
            <a:noFill/>
          </a:ln>
        </p:spPr>
      </p:pic>
      <p:sp>
        <p:nvSpPr>
          <p:cNvPr id="114" name="Google Shape;114;p2"/>
          <p:cNvSpPr txBox="1">
            <a:spLocks noGrp="1"/>
          </p:cNvSpPr>
          <p:nvPr>
            <p:ph type="sldNum" idx="12"/>
          </p:nvPr>
        </p:nvSpPr>
        <p:spPr>
          <a:xfrm>
            <a:off x="11906423" y="6645800"/>
            <a:ext cx="370690" cy="252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00"/>
              <a:buNone/>
            </a:pPr>
            <a:fld id="{00000000-1234-1234-1234-123412341234}" type="slidenum">
              <a:rPr lang="en-US" altLang="ja-JP"/>
              <a:t>2</a:t>
            </a:fld>
            <a:endParaRPr/>
          </a:p>
        </p:txBody>
      </p:sp>
      <p:sp>
        <p:nvSpPr>
          <p:cNvPr id="115" name="Google Shape;115;p2"/>
          <p:cNvSpPr txBox="1"/>
          <p:nvPr/>
        </p:nvSpPr>
        <p:spPr>
          <a:xfrm>
            <a:off x="9268451" y="6675437"/>
            <a:ext cx="7239001"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ja-JP" sz="800" b="0" i="0" u="none" strike="noStrike" cap="none" dirty="0">
                <a:solidFill>
                  <a:schemeClr val="lt1"/>
                </a:solidFill>
                <a:latin typeface="Quattrocento Sans"/>
                <a:ea typeface="Quattrocento Sans"/>
                <a:cs typeface="Quattrocento Sans"/>
                <a:sym typeface="Quattrocento Sans"/>
              </a:rPr>
              <a:t>© SHUFU TO SEIKATSU SHA CO.,LTD. All rights reserved. </a:t>
            </a:r>
            <a:endParaRPr sz="800" b="1" i="0" u="none" strike="noStrike" cap="none" dirty="0">
              <a:solidFill>
                <a:schemeClr val="lt1"/>
              </a:solidFill>
              <a:latin typeface="Quattrocento Sans"/>
              <a:ea typeface="Quattrocento Sans"/>
              <a:cs typeface="Quattrocento Sans"/>
              <a:sym typeface="Quattrocento Sans"/>
            </a:endParaRPr>
          </a:p>
        </p:txBody>
      </p:sp>
      <p:pic>
        <p:nvPicPr>
          <p:cNvPr id="2" name="図 1">
            <a:extLst>
              <a:ext uri="{FF2B5EF4-FFF2-40B4-BE49-F238E27FC236}">
                <a16:creationId xmlns:a16="http://schemas.microsoft.com/office/drawing/2014/main" id="{C16DB2A3-D9E4-4721-00A1-762E2F668B5E}"/>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846222" y="4316785"/>
            <a:ext cx="1711896" cy="106917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18"/>
          <p:cNvSpPr/>
          <p:nvPr/>
        </p:nvSpPr>
        <p:spPr>
          <a:xfrm>
            <a:off x="543408" y="1879743"/>
            <a:ext cx="3069067" cy="4632184"/>
          </a:xfrm>
          <a:prstGeom prst="roundRect">
            <a:avLst>
              <a:gd name="adj" fmla="val 2197"/>
            </a:avLst>
          </a:prstGeom>
          <a:solidFill>
            <a:srgbClr val="C1EFFE">
              <a:alpha val="2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chemeClr val="lt1"/>
              </a:solidFill>
              <a:latin typeface="Arial"/>
              <a:ea typeface="Arial"/>
              <a:cs typeface="Arial"/>
              <a:sym typeface="Arial"/>
            </a:endParaRPr>
          </a:p>
        </p:txBody>
      </p:sp>
      <p:sp>
        <p:nvSpPr>
          <p:cNvPr id="536" name="Google Shape;536;p18"/>
          <p:cNvSpPr/>
          <p:nvPr/>
        </p:nvSpPr>
        <p:spPr>
          <a:xfrm>
            <a:off x="3726850" y="1886842"/>
            <a:ext cx="3985800" cy="4632300"/>
          </a:xfrm>
          <a:prstGeom prst="roundRect">
            <a:avLst>
              <a:gd name="adj" fmla="val 2197"/>
            </a:avLst>
          </a:prstGeom>
          <a:solidFill>
            <a:srgbClr val="C1EFFE">
              <a:alpha val="2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chemeClr val="lt1"/>
              </a:solidFill>
              <a:latin typeface="Arial"/>
              <a:ea typeface="Arial"/>
              <a:cs typeface="Arial"/>
              <a:sym typeface="Arial"/>
            </a:endParaRPr>
          </a:p>
        </p:txBody>
      </p:sp>
      <p:sp>
        <p:nvSpPr>
          <p:cNvPr id="537" name="Google Shape;537;p18"/>
          <p:cNvSpPr/>
          <p:nvPr/>
        </p:nvSpPr>
        <p:spPr>
          <a:xfrm>
            <a:off x="7801245" y="1886858"/>
            <a:ext cx="3985661" cy="4632184"/>
          </a:xfrm>
          <a:prstGeom prst="roundRect">
            <a:avLst>
              <a:gd name="adj" fmla="val 2197"/>
            </a:avLst>
          </a:prstGeom>
          <a:solidFill>
            <a:srgbClr val="C1EFFE">
              <a:alpha val="2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chemeClr val="lt1"/>
              </a:solidFill>
              <a:latin typeface="Arial"/>
              <a:ea typeface="Arial"/>
              <a:cs typeface="Arial"/>
              <a:sym typeface="Arial"/>
            </a:endParaRPr>
          </a:p>
        </p:txBody>
      </p:sp>
      <p:sp>
        <p:nvSpPr>
          <p:cNvPr id="538" name="Google Shape;538;p18"/>
          <p:cNvSpPr txBox="1">
            <a:spLocks noGrp="1"/>
          </p:cNvSpPr>
          <p:nvPr>
            <p:ph type="sldNum" idx="12"/>
          </p:nvPr>
        </p:nvSpPr>
        <p:spPr>
          <a:xfrm>
            <a:off x="11906423" y="6645800"/>
            <a:ext cx="370690" cy="252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00"/>
              <a:buNone/>
            </a:pPr>
            <a:fld id="{00000000-1234-1234-1234-123412341234}" type="slidenum">
              <a:rPr lang="en-US" altLang="ja-JP">
                <a:latin typeface="Arial"/>
                <a:ea typeface="Arial"/>
                <a:cs typeface="Arial"/>
                <a:sym typeface="Arial"/>
              </a:rPr>
              <a:t>20</a:t>
            </a:fld>
            <a:endParaRPr>
              <a:latin typeface="Arial"/>
              <a:ea typeface="Arial"/>
              <a:cs typeface="Arial"/>
              <a:sym typeface="Arial"/>
            </a:endParaRPr>
          </a:p>
        </p:txBody>
      </p:sp>
      <p:sp>
        <p:nvSpPr>
          <p:cNvPr id="539" name="Google Shape;539;p18"/>
          <p:cNvSpPr txBox="1"/>
          <p:nvPr/>
        </p:nvSpPr>
        <p:spPr>
          <a:xfrm>
            <a:off x="2068286" y="302403"/>
            <a:ext cx="805542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ja-JP" sz="2800" b="0" i="0" u="none" strike="noStrike" cap="none" dirty="0">
                <a:solidFill>
                  <a:schemeClr val="dk1"/>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M PLUS 1 Black"/>
              </a:rPr>
              <a:t>～推しとつながる・つなげる～</a:t>
            </a:r>
            <a:r>
              <a:rPr lang="ja-JP" altLang="en-US" sz="2800" b="0" i="0" u="none" strike="noStrike" cap="none" dirty="0">
                <a:solidFill>
                  <a:schemeClr val="dk1"/>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M PLUS 1 Black"/>
              </a:rPr>
              <a:t> </a:t>
            </a:r>
            <a:r>
              <a:rPr lang="ja-JP" sz="2800" b="0" i="0" u="none" strike="noStrike" cap="none" dirty="0">
                <a:solidFill>
                  <a:schemeClr val="dk1"/>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M PLUS 1 Black"/>
              </a:rPr>
              <a:t>新しい取組み</a:t>
            </a:r>
            <a:endParaRPr sz="1400" b="0" i="0" u="none" strike="noStrike" cap="none" dirty="0">
              <a:solidFill>
                <a:srgbClr val="000000"/>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M PLUS 1 Black"/>
            </a:endParaRPr>
          </a:p>
        </p:txBody>
      </p:sp>
      <p:sp>
        <p:nvSpPr>
          <p:cNvPr id="540" name="Google Shape;540;p18"/>
          <p:cNvSpPr txBox="1"/>
          <p:nvPr/>
        </p:nvSpPr>
        <p:spPr>
          <a:xfrm>
            <a:off x="9318105" y="6675437"/>
            <a:ext cx="7239001"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ja-JP" sz="800" b="0" i="0" u="none" strike="noStrike" cap="none">
                <a:solidFill>
                  <a:schemeClr val="lt1"/>
                </a:solidFill>
                <a:latin typeface="Quattrocento Sans"/>
                <a:ea typeface="Quattrocento Sans"/>
                <a:cs typeface="Quattrocento Sans"/>
                <a:sym typeface="Quattrocento Sans"/>
              </a:rPr>
              <a:t>© SHUFU TO SEIKATSU SHA CO.,LTD. All rights reserved. </a:t>
            </a:r>
            <a:endParaRPr sz="800" b="1" i="0" u="none" strike="noStrike" cap="none">
              <a:solidFill>
                <a:schemeClr val="lt1"/>
              </a:solidFill>
              <a:latin typeface="Quattrocento Sans"/>
              <a:ea typeface="Quattrocento Sans"/>
              <a:cs typeface="Quattrocento Sans"/>
              <a:sym typeface="Quattrocento Sans"/>
            </a:endParaRPr>
          </a:p>
        </p:txBody>
      </p:sp>
      <p:sp>
        <p:nvSpPr>
          <p:cNvPr id="541" name="Google Shape;541;p18"/>
          <p:cNvSpPr txBox="1"/>
          <p:nvPr/>
        </p:nvSpPr>
        <p:spPr>
          <a:xfrm>
            <a:off x="2368853" y="960384"/>
            <a:ext cx="7454294"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1800" b="1" i="0" u="none" strike="noStrike" cap="none" dirty="0">
                <a:solidFill>
                  <a:srgbClr val="FF83C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ファンの熱量をさらに盛り上げる新しい取り組み実績をご紹介</a:t>
            </a:r>
            <a:endParaRPr sz="1800" b="1" i="0" u="none" strike="noStrike" cap="none" dirty="0">
              <a:solidFill>
                <a:srgbClr val="FF83C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p:txBody>
      </p:sp>
      <p:pic>
        <p:nvPicPr>
          <p:cNvPr id="542" name="Google Shape;542;p1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062606" y="3222603"/>
            <a:ext cx="2039191" cy="1259006"/>
          </a:xfrm>
          <a:prstGeom prst="rect">
            <a:avLst/>
          </a:prstGeom>
          <a:noFill/>
          <a:ln>
            <a:noFill/>
          </a:ln>
        </p:spPr>
      </p:pic>
      <p:pic>
        <p:nvPicPr>
          <p:cNvPr id="543" name="Google Shape;543;p1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127152" y="5134623"/>
            <a:ext cx="1974644" cy="1110481"/>
          </a:xfrm>
          <a:prstGeom prst="rect">
            <a:avLst/>
          </a:prstGeom>
          <a:noFill/>
          <a:ln>
            <a:noFill/>
          </a:ln>
        </p:spPr>
      </p:pic>
      <p:sp>
        <p:nvSpPr>
          <p:cNvPr id="544" name="Google Shape;544;p18"/>
          <p:cNvSpPr txBox="1"/>
          <p:nvPr/>
        </p:nvSpPr>
        <p:spPr>
          <a:xfrm>
            <a:off x="8311673" y="2187218"/>
            <a:ext cx="296480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Medium"/>
              </a:rPr>
              <a:t>ファンから出稿する広告展開</a:t>
            </a:r>
            <a:endParaRPr lang="en-US" altLang="ja-JP" dirty="0">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Medium"/>
            </a:endParaRPr>
          </a:p>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Medium"/>
              </a:rPr>
              <a:t>共創型新企画で熱量増加！</a:t>
            </a:r>
            <a:endParaRPr sz="1400" b="0"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Medium"/>
            </a:endParaRPr>
          </a:p>
        </p:txBody>
      </p:sp>
      <p:sp>
        <p:nvSpPr>
          <p:cNvPr id="545" name="Google Shape;545;p18"/>
          <p:cNvSpPr txBox="1"/>
          <p:nvPr/>
        </p:nvSpPr>
        <p:spPr>
          <a:xfrm>
            <a:off x="10179902" y="3558974"/>
            <a:ext cx="1607100" cy="57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Light"/>
              </a:rPr>
              <a:t>誌面の枠を推し広告</a:t>
            </a:r>
            <a:endParaRPr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Light"/>
            </a:endParaRPr>
          </a:p>
          <a:p>
            <a:pPr marL="0" marR="0" lvl="0" indent="0" algn="l" rtl="0">
              <a:lnSpc>
                <a:spcPct val="100000"/>
              </a:lnSpc>
              <a:spcBef>
                <a:spcPts val="0"/>
              </a:spcBef>
              <a:spcAft>
                <a:spcPts val="0"/>
              </a:spcAft>
              <a:buClr>
                <a:srgbClr val="000000"/>
              </a:buClr>
              <a:buSzPts val="1050"/>
              <a:buFont typeface="Arial"/>
              <a:buNone/>
            </a:pPr>
            <a:r>
              <a:rPr lang="ja-JP"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Light"/>
              </a:rPr>
              <a:t>出稿枠として</a:t>
            </a:r>
            <a:endParaRPr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Light"/>
            </a:endParaRPr>
          </a:p>
          <a:p>
            <a:pPr marL="0" marR="0" lvl="0" indent="0" algn="l" rtl="0">
              <a:lnSpc>
                <a:spcPct val="100000"/>
              </a:lnSpc>
              <a:spcBef>
                <a:spcPts val="0"/>
              </a:spcBef>
              <a:spcAft>
                <a:spcPts val="0"/>
              </a:spcAft>
              <a:buClr>
                <a:srgbClr val="000000"/>
              </a:buClr>
              <a:buSzPts val="1050"/>
              <a:buFont typeface="Arial"/>
              <a:buNone/>
            </a:pPr>
            <a:r>
              <a:rPr lang="ja-JP"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Light"/>
              </a:rPr>
              <a:t>ファンへ開放</a:t>
            </a:r>
            <a:endParaRPr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Light"/>
            </a:endParaRPr>
          </a:p>
        </p:txBody>
      </p:sp>
      <p:sp>
        <p:nvSpPr>
          <p:cNvPr id="546" name="Google Shape;546;p18"/>
          <p:cNvSpPr txBox="1"/>
          <p:nvPr/>
        </p:nvSpPr>
        <p:spPr>
          <a:xfrm>
            <a:off x="10179902" y="5239741"/>
            <a:ext cx="1607100" cy="90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Light"/>
              </a:rPr>
              <a:t>SHOWROOM上で、</a:t>
            </a:r>
            <a:endParaRPr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Light"/>
            </a:endParaRPr>
          </a:p>
          <a:p>
            <a:pPr marL="0" marR="0" lvl="0" indent="0" algn="l" rtl="0">
              <a:lnSpc>
                <a:spcPct val="100000"/>
              </a:lnSpc>
              <a:spcBef>
                <a:spcPts val="0"/>
              </a:spcBef>
              <a:spcAft>
                <a:spcPts val="0"/>
              </a:spcAft>
              <a:buClr>
                <a:srgbClr val="000000"/>
              </a:buClr>
              <a:buSzPts val="1050"/>
              <a:buFont typeface="Arial"/>
              <a:buNone/>
            </a:pPr>
            <a:r>
              <a:rPr lang="ja-JP"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Light"/>
              </a:rPr>
              <a:t>SBY様と連動し、</a:t>
            </a:r>
            <a:endParaRPr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Light"/>
            </a:endParaRPr>
          </a:p>
          <a:p>
            <a:pPr marL="0" marR="0" lvl="0" indent="0" algn="l" rtl="0">
              <a:lnSpc>
                <a:spcPct val="100000"/>
              </a:lnSpc>
              <a:spcBef>
                <a:spcPts val="0"/>
              </a:spcBef>
              <a:spcAft>
                <a:spcPts val="0"/>
              </a:spcAft>
              <a:buClr>
                <a:srgbClr val="000000"/>
              </a:buClr>
              <a:buSzPts val="1050"/>
              <a:buFont typeface="Arial"/>
              <a:buNone/>
            </a:pPr>
            <a:r>
              <a:rPr lang="ja-JP"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Light"/>
              </a:rPr>
              <a:t>推しを屋外広告に出したいファン向けに</a:t>
            </a:r>
            <a:endParaRPr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Light"/>
            </a:endParaRPr>
          </a:p>
          <a:p>
            <a:pPr marL="0" marR="0" lvl="0" indent="0" algn="l" rtl="0">
              <a:lnSpc>
                <a:spcPct val="100000"/>
              </a:lnSpc>
              <a:spcBef>
                <a:spcPts val="0"/>
              </a:spcBef>
              <a:spcAft>
                <a:spcPts val="0"/>
              </a:spcAft>
              <a:buClr>
                <a:srgbClr val="000000"/>
              </a:buClr>
              <a:buSzPts val="1050"/>
              <a:buFont typeface="Arial"/>
              <a:buNone/>
            </a:pPr>
            <a:r>
              <a:rPr lang="ja-JP"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Light"/>
              </a:rPr>
              <a:t>イベントを実施</a:t>
            </a:r>
            <a:endParaRPr sz="14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Light"/>
            </a:endParaRPr>
          </a:p>
        </p:txBody>
      </p:sp>
      <p:sp>
        <p:nvSpPr>
          <p:cNvPr id="547" name="Google Shape;547;p18"/>
          <p:cNvSpPr txBox="1"/>
          <p:nvPr/>
        </p:nvSpPr>
        <p:spPr>
          <a:xfrm>
            <a:off x="9167543" y="2837907"/>
            <a:ext cx="1274100" cy="2538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ja-JP" sz="105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Medium"/>
              </a:rPr>
              <a:t>JUNON 本誌</a:t>
            </a:r>
            <a:endParaRPr sz="1600" b="0"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Medium"/>
            </a:endParaRPr>
          </a:p>
        </p:txBody>
      </p:sp>
      <p:sp>
        <p:nvSpPr>
          <p:cNvPr id="548" name="Google Shape;548;p18"/>
          <p:cNvSpPr txBox="1"/>
          <p:nvPr/>
        </p:nvSpPr>
        <p:spPr>
          <a:xfrm>
            <a:off x="9319943" y="4775019"/>
            <a:ext cx="1274100" cy="26157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ja-JP" sz="11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Medium"/>
              </a:rPr>
              <a:t>SHOWROOM</a:t>
            </a:r>
            <a:endParaRPr sz="11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Medium"/>
            </a:endParaRPr>
          </a:p>
        </p:txBody>
      </p:sp>
      <p:sp>
        <p:nvSpPr>
          <p:cNvPr id="549" name="Google Shape;549;p18"/>
          <p:cNvSpPr txBox="1"/>
          <p:nvPr/>
        </p:nvSpPr>
        <p:spPr>
          <a:xfrm>
            <a:off x="5496555" y="4887107"/>
            <a:ext cx="2039100" cy="57720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050"/>
              <a:buFont typeface="Arial"/>
              <a:buNone/>
            </a:pPr>
            <a:r>
              <a:rPr lang="ja-JP"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Light"/>
              </a:rPr>
              <a:t>1-3月に、ジュノンボーイ・</a:t>
            </a:r>
            <a:endParaRPr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Light"/>
            </a:endParaRPr>
          </a:p>
          <a:p>
            <a:pPr marL="0" marR="0" lvl="0" indent="0" rtl="0">
              <a:lnSpc>
                <a:spcPct val="100000"/>
              </a:lnSpc>
              <a:spcBef>
                <a:spcPts val="0"/>
              </a:spcBef>
              <a:spcAft>
                <a:spcPts val="0"/>
              </a:spcAft>
              <a:buClr>
                <a:srgbClr val="000000"/>
              </a:buClr>
              <a:buSzPts val="1050"/>
              <a:buFont typeface="Arial"/>
              <a:buNone/>
            </a:pPr>
            <a:r>
              <a:rPr lang="ja-JP"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Light"/>
              </a:rPr>
              <a:t>コンテストBEST1000選考</a:t>
            </a:r>
            <a:endParaRPr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Light"/>
            </a:endParaRPr>
          </a:p>
          <a:p>
            <a:pPr marL="0" marR="0" lvl="0" indent="0" rtl="0">
              <a:lnSpc>
                <a:spcPct val="100000"/>
              </a:lnSpc>
              <a:spcBef>
                <a:spcPts val="0"/>
              </a:spcBef>
              <a:spcAft>
                <a:spcPts val="0"/>
              </a:spcAft>
              <a:buClr>
                <a:srgbClr val="000000"/>
              </a:buClr>
              <a:buSzPts val="1050"/>
              <a:buFont typeface="Arial"/>
              <a:buNone/>
            </a:pPr>
            <a:r>
              <a:rPr lang="ja-JP"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Light"/>
              </a:rPr>
              <a:t>イベントとして募集投稿</a:t>
            </a:r>
            <a:endParaRPr sz="14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Light"/>
            </a:endParaRPr>
          </a:p>
        </p:txBody>
      </p:sp>
      <p:sp>
        <p:nvSpPr>
          <p:cNvPr id="550" name="Google Shape;550;p18"/>
          <p:cNvSpPr txBox="1"/>
          <p:nvPr/>
        </p:nvSpPr>
        <p:spPr>
          <a:xfrm>
            <a:off x="5298762" y="2517925"/>
            <a:ext cx="2153400" cy="577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Light"/>
              </a:rPr>
              <a:t>2022年1-3月に、審査員特別賞受賞者を起用、TikTokで展開する縦型ショートドラマを配信</a:t>
            </a:r>
            <a:endParaRPr sz="1400" b="0" i="0" u="none" strike="noStrike" cap="none" dirty="0">
              <a:solidFill>
                <a:srgbClr val="000000"/>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Light"/>
            </a:endParaRPr>
          </a:p>
        </p:txBody>
      </p:sp>
      <p:sp>
        <p:nvSpPr>
          <p:cNvPr id="554" name="Google Shape;554;p18"/>
          <p:cNvSpPr/>
          <p:nvPr/>
        </p:nvSpPr>
        <p:spPr>
          <a:xfrm>
            <a:off x="8862070" y="1710761"/>
            <a:ext cx="1953774" cy="404088"/>
          </a:xfrm>
          <a:prstGeom prst="roundRect">
            <a:avLst>
              <a:gd name="adj" fmla="val 16667"/>
            </a:avLst>
          </a:prstGeom>
          <a:solidFill>
            <a:srgbClr val="0099CC"/>
          </a:solidFill>
          <a:ln w="12700" cap="flat" cmpd="sng">
            <a:solidFill>
              <a:srgbClr val="0099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ja-JP" sz="12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推し広告</a:t>
            </a:r>
            <a:endParaRPr sz="12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p:txBody>
      </p:sp>
      <p:sp>
        <p:nvSpPr>
          <p:cNvPr id="555" name="Google Shape;555;p18"/>
          <p:cNvSpPr/>
          <p:nvPr/>
        </p:nvSpPr>
        <p:spPr>
          <a:xfrm>
            <a:off x="4785949" y="1759569"/>
            <a:ext cx="1953774" cy="404088"/>
          </a:xfrm>
          <a:prstGeom prst="roundRect">
            <a:avLst>
              <a:gd name="adj" fmla="val 16667"/>
            </a:avLst>
          </a:prstGeom>
          <a:solidFill>
            <a:srgbClr val="0099CC"/>
          </a:solidFill>
          <a:ln w="12700" cap="flat" cmpd="sng">
            <a:solidFill>
              <a:srgbClr val="0099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ja-JP" sz="12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TikTok</a:t>
            </a:r>
            <a:endParaRPr sz="12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p:txBody>
      </p:sp>
      <p:sp>
        <p:nvSpPr>
          <p:cNvPr id="556" name="Google Shape;556;p18"/>
          <p:cNvSpPr txBox="1"/>
          <p:nvPr/>
        </p:nvSpPr>
        <p:spPr>
          <a:xfrm>
            <a:off x="4890029" y="2250297"/>
            <a:ext cx="29649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Medium"/>
              </a:rPr>
              <a:t>TikTok ショートドラマ</a:t>
            </a:r>
            <a:endParaRPr sz="1200" b="1"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Medium"/>
            </a:endParaRPr>
          </a:p>
        </p:txBody>
      </p:sp>
      <p:sp>
        <p:nvSpPr>
          <p:cNvPr id="557" name="Google Shape;557;p18"/>
          <p:cNvSpPr txBox="1"/>
          <p:nvPr/>
        </p:nvSpPr>
        <p:spPr>
          <a:xfrm>
            <a:off x="4873547" y="4628131"/>
            <a:ext cx="29649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Medium"/>
              </a:rPr>
              <a:t>TikTok</a:t>
            </a:r>
            <a:r>
              <a:rPr lang="ja-JP" sz="1200" b="1" dirty="0">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Medium"/>
              </a:rPr>
              <a:t>コラボ選考</a:t>
            </a:r>
            <a:r>
              <a:rPr lang="ja-JP" sz="1200" b="1"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Medium"/>
              </a:rPr>
              <a:t>審査</a:t>
            </a:r>
            <a:endParaRPr sz="1200" b="1"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Medium"/>
            </a:endParaRPr>
          </a:p>
        </p:txBody>
      </p:sp>
      <p:sp>
        <p:nvSpPr>
          <p:cNvPr id="558" name="Google Shape;558;p18"/>
          <p:cNvSpPr/>
          <p:nvPr/>
        </p:nvSpPr>
        <p:spPr>
          <a:xfrm>
            <a:off x="1136212" y="1692228"/>
            <a:ext cx="2093818" cy="469054"/>
          </a:xfrm>
          <a:prstGeom prst="roundRect">
            <a:avLst>
              <a:gd name="adj" fmla="val 16667"/>
            </a:avLst>
          </a:prstGeom>
          <a:solidFill>
            <a:srgbClr val="0099CC"/>
          </a:solidFill>
          <a:ln w="12700" cap="flat" cmpd="sng">
            <a:solidFill>
              <a:srgbClr val="0099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ja-JP" sz="12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JUNON TV</a:t>
            </a:r>
            <a:r>
              <a:rPr lang="en-US" altLang="ja-JP" sz="1200" b="1"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(WEB/</a:t>
            </a:r>
            <a:r>
              <a:rPr lang="ja-JP" altLang="en-US" sz="1200" b="1"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アプリ</a:t>
            </a:r>
            <a:r>
              <a:rPr lang="en-US" altLang="ja-JP" sz="1200" b="1"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a:t>
            </a:r>
            <a:endParaRPr sz="12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p:txBody>
      </p:sp>
      <p:sp>
        <p:nvSpPr>
          <p:cNvPr id="559" name="Google Shape;559;p18"/>
          <p:cNvSpPr txBox="1"/>
          <p:nvPr/>
        </p:nvSpPr>
        <p:spPr>
          <a:xfrm>
            <a:off x="879814" y="2256845"/>
            <a:ext cx="2518800" cy="492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Medium"/>
              </a:rPr>
              <a:t>ファンを会員化することで</a:t>
            </a:r>
            <a:endParaRPr sz="12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Medium"/>
            </a:endParaRPr>
          </a:p>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Medium"/>
              </a:rPr>
              <a:t>熱量を囲い込み</a:t>
            </a:r>
            <a:r>
              <a:rPr lang="ja-JP" dirty="0">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Medium"/>
              </a:rPr>
              <a:t>、</a:t>
            </a:r>
            <a:r>
              <a:rPr lang="ja-JP" sz="12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Medium"/>
              </a:rPr>
              <a:t>企画発火点へ</a:t>
            </a:r>
            <a:endParaRPr sz="1400" b="0"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Medium"/>
            </a:endParaRPr>
          </a:p>
        </p:txBody>
      </p:sp>
      <p:pic>
        <p:nvPicPr>
          <p:cNvPr id="565" name="Google Shape;565;p18"/>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153575" y="2526375"/>
            <a:ext cx="812650" cy="1625279"/>
          </a:xfrm>
          <a:prstGeom prst="rect">
            <a:avLst/>
          </a:prstGeom>
          <a:noFill/>
          <a:ln>
            <a:noFill/>
          </a:ln>
        </p:spPr>
      </p:pic>
      <p:pic>
        <p:nvPicPr>
          <p:cNvPr id="566" name="Google Shape;566;p18"/>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242400" y="2704400"/>
            <a:ext cx="651072" cy="1259000"/>
          </a:xfrm>
          <a:prstGeom prst="rect">
            <a:avLst/>
          </a:prstGeom>
          <a:noFill/>
          <a:ln>
            <a:noFill/>
          </a:ln>
        </p:spPr>
      </p:pic>
      <p:pic>
        <p:nvPicPr>
          <p:cNvPr id="567" name="Google Shape;567;p18"/>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4161613" y="4705097"/>
            <a:ext cx="812650" cy="1664719"/>
          </a:xfrm>
          <a:prstGeom prst="rect">
            <a:avLst/>
          </a:prstGeom>
          <a:noFill/>
          <a:ln>
            <a:noFill/>
          </a:ln>
        </p:spPr>
      </p:pic>
      <p:pic>
        <p:nvPicPr>
          <p:cNvPr id="568" name="Google Shape;568;p18"/>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5336050" y="5795398"/>
            <a:ext cx="2935826" cy="577200"/>
          </a:xfrm>
          <a:prstGeom prst="rect">
            <a:avLst/>
          </a:prstGeom>
          <a:noFill/>
          <a:ln>
            <a:noFill/>
          </a:ln>
        </p:spPr>
      </p:pic>
      <p:sp>
        <p:nvSpPr>
          <p:cNvPr id="569" name="Google Shape;569;p18"/>
          <p:cNvSpPr txBox="1"/>
          <p:nvPr/>
        </p:nvSpPr>
        <p:spPr>
          <a:xfrm>
            <a:off x="5243775" y="5464500"/>
            <a:ext cx="3000000" cy="480999"/>
          </a:xfrm>
          <a:prstGeom prst="rect">
            <a:avLst/>
          </a:prstGeom>
          <a:noFill/>
          <a:ln>
            <a:noFill/>
          </a:ln>
        </p:spPr>
        <p:txBody>
          <a:bodyPr spcFirstLastPara="1" wrap="square" lIns="91425" tIns="91425" rIns="91425" bIns="91425" anchor="t" anchorCtr="0">
            <a:spAutoFit/>
          </a:bodyPr>
          <a:lstStyle/>
          <a:p>
            <a:pPr marL="12700" lvl="0" indent="0" algn="l" rtl="0">
              <a:lnSpc>
                <a:spcPct val="115000"/>
              </a:lnSpc>
              <a:spcBef>
                <a:spcPts val="1000"/>
              </a:spcBef>
              <a:spcAft>
                <a:spcPts val="0"/>
              </a:spcAft>
              <a:buNone/>
            </a:pPr>
            <a:r>
              <a:rPr lang="ja-JP" sz="950" b="1" dirty="0">
                <a:solidFill>
                  <a:schemeClr val="dk1"/>
                </a:solidFill>
                <a:latin typeface="M PLUS Rounded 1c"/>
                <a:ea typeface="M PLUS Rounded 1c"/>
                <a:cs typeface="M PLUS Rounded 1c"/>
                <a:sym typeface="M PLUS Rounded 1c"/>
              </a:rPr>
              <a:t>　</a:t>
            </a:r>
            <a:r>
              <a:rPr lang="ja-JP" sz="950" b="1"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Rounded 1c"/>
              </a:rPr>
              <a:t>2022~2023年 現在までの累計数値</a:t>
            </a:r>
            <a:endParaRPr sz="950" b="1"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Rounded 1c"/>
            </a:endParaRPr>
          </a:p>
        </p:txBody>
      </p:sp>
      <p:pic>
        <p:nvPicPr>
          <p:cNvPr id="570" name="Google Shape;570;p18"/>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5310875" y="3386149"/>
            <a:ext cx="2202621" cy="365125"/>
          </a:xfrm>
          <a:prstGeom prst="rect">
            <a:avLst/>
          </a:prstGeom>
          <a:noFill/>
          <a:ln>
            <a:noFill/>
          </a:ln>
        </p:spPr>
      </p:pic>
      <p:pic>
        <p:nvPicPr>
          <p:cNvPr id="571" name="Google Shape;571;p18"/>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5369099" y="3075261"/>
            <a:ext cx="1941820" cy="400075"/>
          </a:xfrm>
          <a:prstGeom prst="rect">
            <a:avLst/>
          </a:prstGeom>
          <a:noFill/>
          <a:ln>
            <a:noFill/>
          </a:ln>
        </p:spPr>
      </p:pic>
      <p:pic>
        <p:nvPicPr>
          <p:cNvPr id="572" name="Google Shape;572;p18"/>
          <p:cNvPicPr preferRelativeResize="0"/>
          <p:nvPr/>
        </p:nvPicPr>
        <p:blipFill>
          <a:blip r:embed="rId11" cstate="email">
            <a:alphaModFix/>
            <a:extLst>
              <a:ext uri="{28A0092B-C50C-407E-A947-70E740481C1C}">
                <a14:useLocalDpi xmlns:a14="http://schemas.microsoft.com/office/drawing/2010/main"/>
              </a:ext>
            </a:extLst>
          </a:blip>
          <a:stretch>
            <a:fillRect/>
          </a:stretch>
        </p:blipFill>
        <p:spPr>
          <a:xfrm>
            <a:off x="5336825" y="3752613"/>
            <a:ext cx="2093824" cy="664982"/>
          </a:xfrm>
          <a:prstGeom prst="rect">
            <a:avLst/>
          </a:prstGeom>
          <a:noFill/>
          <a:ln>
            <a:noFill/>
          </a:ln>
        </p:spPr>
      </p:pic>
      <p:pic>
        <p:nvPicPr>
          <p:cNvPr id="2" name="Google Shape;121;p6">
            <a:extLst>
              <a:ext uri="{FF2B5EF4-FFF2-40B4-BE49-F238E27FC236}">
                <a16:creationId xmlns:a16="http://schemas.microsoft.com/office/drawing/2014/main" id="{5E7196D7-10DA-5A4A-4AA4-E2B23B252AA7}"/>
              </a:ext>
            </a:extLst>
          </p:cNvPr>
          <p:cNvPicPr preferRelativeResize="0"/>
          <p:nvPr/>
        </p:nvPicPr>
        <p:blipFill rotWithShape="1">
          <a:blip r:embed="rId12">
            <a:alphaModFix/>
          </a:blip>
          <a:srcRect/>
          <a:stretch/>
        </p:blipFill>
        <p:spPr>
          <a:xfrm>
            <a:off x="718664" y="2806525"/>
            <a:ext cx="1520684" cy="913367"/>
          </a:xfrm>
          <a:prstGeom prst="rect">
            <a:avLst/>
          </a:prstGeom>
          <a:noFill/>
          <a:ln>
            <a:noFill/>
          </a:ln>
        </p:spPr>
      </p:pic>
      <p:pic>
        <p:nvPicPr>
          <p:cNvPr id="3" name="図 2">
            <a:extLst>
              <a:ext uri="{FF2B5EF4-FFF2-40B4-BE49-F238E27FC236}">
                <a16:creationId xmlns:a16="http://schemas.microsoft.com/office/drawing/2014/main" id="{01CC19DA-CC67-01A1-CF6A-84709BCDE705}"/>
              </a:ext>
            </a:extLst>
          </p:cNvPr>
          <p:cNvPicPr>
            <a:picLocks noChangeAspect="1"/>
          </p:cNvPicPr>
          <p:nvPr/>
        </p:nvPicPr>
        <p:blipFill>
          <a:blip r:embed="rId13"/>
          <a:stretch>
            <a:fillRect/>
          </a:stretch>
        </p:blipFill>
        <p:spPr>
          <a:xfrm>
            <a:off x="718664" y="3840815"/>
            <a:ext cx="2518800" cy="858289"/>
          </a:xfrm>
          <a:prstGeom prst="rect">
            <a:avLst/>
          </a:prstGeom>
        </p:spPr>
      </p:pic>
      <p:pic>
        <p:nvPicPr>
          <p:cNvPr id="4" name="図 3">
            <a:extLst>
              <a:ext uri="{FF2B5EF4-FFF2-40B4-BE49-F238E27FC236}">
                <a16:creationId xmlns:a16="http://schemas.microsoft.com/office/drawing/2014/main" id="{373741A9-CE57-9B9E-D086-96504900EA52}"/>
              </a:ext>
            </a:extLst>
          </p:cNvPr>
          <p:cNvPicPr>
            <a:picLocks noChangeAspect="1"/>
          </p:cNvPicPr>
          <p:nvPr/>
        </p:nvPicPr>
        <p:blipFill>
          <a:blip r:embed="rId14"/>
          <a:stretch>
            <a:fillRect/>
          </a:stretch>
        </p:blipFill>
        <p:spPr>
          <a:xfrm>
            <a:off x="718664" y="4750517"/>
            <a:ext cx="2485894" cy="954482"/>
          </a:xfrm>
          <a:prstGeom prst="rect">
            <a:avLst/>
          </a:prstGeom>
        </p:spPr>
      </p:pic>
      <p:pic>
        <p:nvPicPr>
          <p:cNvPr id="5" name="図 4">
            <a:extLst>
              <a:ext uri="{FF2B5EF4-FFF2-40B4-BE49-F238E27FC236}">
                <a16:creationId xmlns:a16="http://schemas.microsoft.com/office/drawing/2014/main" id="{4EB9CE96-D81F-654D-DC6B-251DC6888659}"/>
              </a:ext>
            </a:extLst>
          </p:cNvPr>
          <p:cNvPicPr>
            <a:picLocks noChangeAspect="1"/>
          </p:cNvPicPr>
          <p:nvPr/>
        </p:nvPicPr>
        <p:blipFill>
          <a:blip r:embed="rId15"/>
          <a:stretch>
            <a:fillRect/>
          </a:stretch>
        </p:blipFill>
        <p:spPr>
          <a:xfrm>
            <a:off x="731666" y="5725476"/>
            <a:ext cx="2505798" cy="765892"/>
          </a:xfrm>
          <a:prstGeom prst="rect">
            <a:avLst/>
          </a:prstGeom>
        </p:spPr>
      </p:pic>
      <p:pic>
        <p:nvPicPr>
          <p:cNvPr id="6" name="図 5">
            <a:extLst>
              <a:ext uri="{FF2B5EF4-FFF2-40B4-BE49-F238E27FC236}">
                <a16:creationId xmlns:a16="http://schemas.microsoft.com/office/drawing/2014/main" id="{56CF3B50-E79C-4C7B-6C47-DF1661B9FED8}"/>
              </a:ext>
            </a:extLst>
          </p:cNvPr>
          <p:cNvPicPr>
            <a:picLocks noChangeAspect="1"/>
          </p:cNvPicPr>
          <p:nvPr/>
        </p:nvPicPr>
        <p:blipFill>
          <a:blip r:embed="rId16"/>
          <a:stretch>
            <a:fillRect/>
          </a:stretch>
        </p:blipFill>
        <p:spPr>
          <a:xfrm>
            <a:off x="2100820" y="2922828"/>
            <a:ext cx="1380864" cy="62794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3"/>
          <p:cNvSpPr txBox="1">
            <a:spLocks noGrp="1"/>
          </p:cNvSpPr>
          <p:nvPr>
            <p:ph type="sldNum" idx="12"/>
          </p:nvPr>
        </p:nvSpPr>
        <p:spPr>
          <a:xfrm>
            <a:off x="11906423" y="6645800"/>
            <a:ext cx="370690" cy="252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00"/>
              <a:buNone/>
            </a:pPr>
            <a:fld id="{00000000-1234-1234-1234-123412341234}" type="slidenum">
              <a:rPr lang="en-US" altLang="ja-JP">
                <a:latin typeface="Arial"/>
                <a:ea typeface="Arial"/>
                <a:cs typeface="Arial"/>
                <a:sym typeface="Arial"/>
              </a:rPr>
              <a:t>3</a:t>
            </a:fld>
            <a:endParaRPr>
              <a:latin typeface="Arial"/>
              <a:ea typeface="Arial"/>
              <a:cs typeface="Arial"/>
              <a:sym typeface="Arial"/>
            </a:endParaRPr>
          </a:p>
        </p:txBody>
      </p:sp>
      <p:sp>
        <p:nvSpPr>
          <p:cNvPr id="123" name="Google Shape;123;p3"/>
          <p:cNvSpPr txBox="1"/>
          <p:nvPr/>
        </p:nvSpPr>
        <p:spPr>
          <a:xfrm>
            <a:off x="2068286" y="302403"/>
            <a:ext cx="805542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ja-JP" sz="2800" b="0" i="0" u="none" strike="noStrike" cap="none" dirty="0">
                <a:solidFill>
                  <a:schemeClr val="dk1"/>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M PLUS 1 Black"/>
              </a:rPr>
              <a:t>JUNON編集部の想い</a:t>
            </a:r>
            <a:endParaRPr sz="2800" b="0" i="0" u="none" strike="noStrike" cap="none" dirty="0">
              <a:solidFill>
                <a:schemeClr val="dk1"/>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M PLUS 1 Black"/>
            </a:endParaRPr>
          </a:p>
        </p:txBody>
      </p:sp>
      <p:sp>
        <p:nvSpPr>
          <p:cNvPr id="124" name="Google Shape;124;p3"/>
          <p:cNvSpPr txBox="1"/>
          <p:nvPr/>
        </p:nvSpPr>
        <p:spPr>
          <a:xfrm>
            <a:off x="2009676" y="2979575"/>
            <a:ext cx="3793800" cy="1662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＜Mission(存在意義)＞</a:t>
            </a:r>
            <a:endParaRPr sz="1200" b="1" i="0" u="none" strike="noStrike" cap="none" dirty="0">
              <a:solidFill>
                <a:srgbClr val="535353"/>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a:p>
            <a:pPr marL="0" marR="0" lvl="0" indent="0" algn="ctr" rtl="0">
              <a:lnSpc>
                <a:spcPct val="100000"/>
              </a:lnSpc>
              <a:spcBef>
                <a:spcPts val="0"/>
              </a:spcBef>
              <a:spcAft>
                <a:spcPts val="0"/>
              </a:spcAft>
              <a:buClr>
                <a:srgbClr val="535353"/>
              </a:buClr>
              <a:buSzPts val="1200"/>
              <a:buFont typeface="Arial"/>
              <a:buNone/>
            </a:pPr>
            <a:r>
              <a:rPr lang="ja-JP" b="1" i="0" u="none" strike="noStrike" cap="none" dirty="0">
                <a:solidFill>
                  <a:srgbClr val="FF83C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ExtraBold"/>
              </a:rPr>
              <a:t>「すべてのイケメンに、光を」</a:t>
            </a:r>
            <a:endParaRPr b="1" i="0" u="none" strike="noStrike" cap="none" dirty="0">
              <a:solidFill>
                <a:srgbClr val="FF83C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ExtraBold"/>
            </a:endParaRPr>
          </a:p>
          <a:p>
            <a:pPr marL="0" marR="0" lvl="0" indent="0" algn="ctr" rtl="0">
              <a:lnSpc>
                <a:spcPct val="100000"/>
              </a:lnSpc>
              <a:spcBef>
                <a:spcPts val="0"/>
              </a:spcBef>
              <a:spcAft>
                <a:spcPts val="0"/>
              </a:spcAft>
              <a:buClr>
                <a:schemeClr val="dk1"/>
              </a:buClr>
              <a:buSzPts val="1200"/>
              <a:buFont typeface="Quattrocento Sans"/>
              <a:buNone/>
            </a:pPr>
            <a:endParaRPr sz="1200" b="1"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＜Vision(目指す姿)＞</a:t>
            </a:r>
            <a:endParaRPr sz="12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a:p>
            <a:pPr marL="0" marR="0" lvl="0" indent="0" algn="ctr" rtl="0">
              <a:lnSpc>
                <a:spcPct val="100000"/>
              </a:lnSpc>
              <a:spcBef>
                <a:spcPts val="0"/>
              </a:spcBef>
              <a:spcAft>
                <a:spcPts val="0"/>
              </a:spcAft>
              <a:buClr>
                <a:srgbClr val="535353"/>
              </a:buClr>
              <a:buSzPts val="1200"/>
              <a:buFont typeface="Arial"/>
              <a:buNone/>
            </a:pPr>
            <a:r>
              <a:rPr lang="ja-JP" b="1" i="0" u="none" strike="noStrike" cap="none" dirty="0">
                <a:solidFill>
                  <a:srgbClr val="FF83C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ExtraBold"/>
              </a:rPr>
              <a:t>「あなたの推しが、JUNONも大好きです」</a:t>
            </a:r>
            <a:endParaRPr b="1" i="0" u="none" strike="noStrike" cap="none" dirty="0">
              <a:solidFill>
                <a:srgbClr val="FF83C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ExtraBold"/>
            </a:endParaRPr>
          </a:p>
          <a:p>
            <a:pPr marL="0" marR="0" lvl="0" indent="0" algn="ctr" rtl="0">
              <a:lnSpc>
                <a:spcPct val="100000"/>
              </a:lnSpc>
              <a:spcBef>
                <a:spcPts val="0"/>
              </a:spcBef>
              <a:spcAft>
                <a:spcPts val="0"/>
              </a:spcAft>
              <a:buClr>
                <a:schemeClr val="dk1"/>
              </a:buClr>
              <a:buSzPts val="1200"/>
              <a:buFont typeface="Quattrocento Sans"/>
              <a:buNone/>
            </a:pPr>
            <a:endParaRPr sz="1200" b="1"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＜Value(行動規範)＞</a:t>
            </a:r>
            <a:endParaRPr sz="12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a:p>
            <a:pPr marL="0" marR="0" lvl="0" indent="0" algn="ctr" rtl="0">
              <a:lnSpc>
                <a:spcPct val="100000"/>
              </a:lnSpc>
              <a:spcBef>
                <a:spcPts val="0"/>
              </a:spcBef>
              <a:spcAft>
                <a:spcPts val="0"/>
              </a:spcAft>
              <a:buClr>
                <a:srgbClr val="535353"/>
              </a:buClr>
              <a:buSzPts val="1200"/>
              <a:buFont typeface="Arial"/>
              <a:buNone/>
            </a:pPr>
            <a:r>
              <a:rPr lang="ja-JP" b="1" i="0" u="none" strike="noStrike" cap="none" dirty="0">
                <a:solidFill>
                  <a:srgbClr val="FF83C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ExtraBold"/>
              </a:rPr>
              <a:t>共感</a:t>
            </a:r>
            <a:r>
              <a:rPr lang="ja-JP" b="1" dirty="0">
                <a:solidFill>
                  <a:srgbClr val="FF83C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ExtraBold"/>
              </a:rPr>
              <a:t> </a:t>
            </a:r>
            <a:r>
              <a:rPr lang="ja-JP" b="1" i="0" u="none" strike="noStrike" cap="none" dirty="0">
                <a:solidFill>
                  <a:srgbClr val="FF83C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ExtraBold"/>
              </a:rPr>
              <a:t>× トキメキ × 共創</a:t>
            </a:r>
            <a:endParaRPr b="1" i="0" u="none" strike="noStrike" cap="none" dirty="0">
              <a:solidFill>
                <a:srgbClr val="FF83C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ExtraBold"/>
            </a:endParaRPr>
          </a:p>
        </p:txBody>
      </p:sp>
      <p:sp>
        <p:nvSpPr>
          <p:cNvPr id="125" name="Google Shape;125;p3"/>
          <p:cNvSpPr/>
          <p:nvPr/>
        </p:nvSpPr>
        <p:spPr>
          <a:xfrm>
            <a:off x="2167967" y="2788270"/>
            <a:ext cx="3520800" cy="45600"/>
          </a:xfrm>
          <a:prstGeom prst="rect">
            <a:avLst/>
          </a:pr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32"/>
              <a:buFont typeface="Quattrocento Sans"/>
              <a:buNone/>
            </a:pPr>
            <a:endParaRPr sz="1632" b="0" i="0" u="none" strike="noStrike" cap="none">
              <a:solidFill>
                <a:srgbClr val="000000"/>
              </a:solidFill>
              <a:latin typeface="Arial"/>
              <a:ea typeface="Arial"/>
              <a:cs typeface="Arial"/>
              <a:sym typeface="Arial"/>
            </a:endParaRPr>
          </a:p>
        </p:txBody>
      </p:sp>
      <p:pic>
        <p:nvPicPr>
          <p:cNvPr id="126" name="Google Shape;126;p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258093" y="2280075"/>
            <a:ext cx="1340677" cy="362500"/>
          </a:xfrm>
          <a:prstGeom prst="rect">
            <a:avLst/>
          </a:prstGeom>
          <a:noFill/>
          <a:ln>
            <a:noFill/>
          </a:ln>
        </p:spPr>
      </p:pic>
      <p:sp>
        <p:nvSpPr>
          <p:cNvPr id="127" name="Google Shape;127;p3"/>
          <p:cNvSpPr/>
          <p:nvPr/>
        </p:nvSpPr>
        <p:spPr>
          <a:xfrm>
            <a:off x="2146168" y="4742686"/>
            <a:ext cx="3520800" cy="45600"/>
          </a:xfrm>
          <a:prstGeom prst="rect">
            <a:avLst/>
          </a:pr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32"/>
              <a:buFont typeface="Quattrocento Sans"/>
              <a:buNone/>
            </a:pPr>
            <a:endParaRPr sz="1632" b="0" i="0" u="none" strike="noStrike" cap="none">
              <a:solidFill>
                <a:srgbClr val="000000"/>
              </a:solidFill>
              <a:latin typeface="Arial"/>
              <a:ea typeface="Arial"/>
              <a:cs typeface="Arial"/>
              <a:sym typeface="Arial"/>
            </a:endParaRPr>
          </a:p>
        </p:txBody>
      </p:sp>
      <p:sp>
        <p:nvSpPr>
          <p:cNvPr id="128" name="Google Shape;128;p3"/>
          <p:cNvSpPr txBox="1"/>
          <p:nvPr/>
        </p:nvSpPr>
        <p:spPr>
          <a:xfrm>
            <a:off x="9268451" y="6675437"/>
            <a:ext cx="7239001"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ja-JP" sz="800" b="0" i="0" u="none" strike="noStrike" cap="none">
                <a:solidFill>
                  <a:schemeClr val="lt1"/>
                </a:solidFill>
                <a:latin typeface="Quattrocento Sans"/>
                <a:ea typeface="Quattrocento Sans"/>
                <a:cs typeface="Quattrocento Sans"/>
                <a:sym typeface="Quattrocento Sans"/>
              </a:rPr>
              <a:t>© SHUFU TO SEIKATSU SHA CO.,LTD. All rights reserved. </a:t>
            </a:r>
            <a:endParaRPr sz="800" b="1" i="0" u="none" strike="noStrike" cap="none">
              <a:solidFill>
                <a:schemeClr val="lt1"/>
              </a:solidFill>
              <a:latin typeface="Quattrocento Sans"/>
              <a:ea typeface="Quattrocento Sans"/>
              <a:cs typeface="Quattrocento Sans"/>
              <a:sym typeface="Quattrocento Sans"/>
            </a:endParaRPr>
          </a:p>
        </p:txBody>
      </p:sp>
      <p:pic>
        <p:nvPicPr>
          <p:cNvPr id="129" name="Google Shape;129;p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577125" y="1286300"/>
            <a:ext cx="3903575" cy="49284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4"/>
          <p:cNvSpPr/>
          <p:nvPr/>
        </p:nvSpPr>
        <p:spPr>
          <a:xfrm>
            <a:off x="3682200" y="5639325"/>
            <a:ext cx="7722600" cy="789600"/>
          </a:xfrm>
          <a:prstGeom prst="rightArrow">
            <a:avLst>
              <a:gd name="adj1" fmla="val 50000"/>
              <a:gd name="adj2" fmla="val 50000"/>
            </a:avLst>
          </a:prstGeom>
          <a:solidFill>
            <a:srgbClr val="FFD6EA">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135" name="Google Shape;135;p4"/>
          <p:cNvSpPr/>
          <p:nvPr/>
        </p:nvSpPr>
        <p:spPr>
          <a:xfrm>
            <a:off x="1046289" y="4618975"/>
            <a:ext cx="9077400" cy="804900"/>
          </a:xfrm>
          <a:prstGeom prst="rightArrow">
            <a:avLst>
              <a:gd name="adj1" fmla="val 50000"/>
              <a:gd name="adj2" fmla="val 50000"/>
            </a:avLst>
          </a:prstGeom>
          <a:solidFill>
            <a:srgbClr val="ABD7C9">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136" name="Google Shape;136;p4"/>
          <p:cNvSpPr txBox="1">
            <a:spLocks noGrp="1"/>
          </p:cNvSpPr>
          <p:nvPr>
            <p:ph type="sldNum" idx="12"/>
          </p:nvPr>
        </p:nvSpPr>
        <p:spPr>
          <a:xfrm>
            <a:off x="11906423" y="6645800"/>
            <a:ext cx="370690" cy="252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00"/>
              <a:buNone/>
            </a:pPr>
            <a:fld id="{00000000-1234-1234-1234-123412341234}" type="slidenum">
              <a:rPr lang="en-US" altLang="ja-JP"/>
              <a:t>4</a:t>
            </a:fld>
            <a:endParaRPr/>
          </a:p>
        </p:txBody>
      </p:sp>
      <p:sp>
        <p:nvSpPr>
          <p:cNvPr id="137" name="Google Shape;137;p4"/>
          <p:cNvSpPr txBox="1"/>
          <p:nvPr/>
        </p:nvSpPr>
        <p:spPr>
          <a:xfrm>
            <a:off x="2068286" y="302403"/>
            <a:ext cx="805542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ja-JP" sz="2800" b="0" i="0" u="none" strike="noStrike" cap="none" dirty="0">
                <a:solidFill>
                  <a:schemeClr val="dk1"/>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M PLUS 1 Black"/>
              </a:rPr>
              <a:t>コンテストまでの流れ</a:t>
            </a:r>
            <a:endParaRPr sz="1400" b="0" i="0" u="none" strike="noStrike" cap="none" dirty="0">
              <a:solidFill>
                <a:srgbClr val="000000"/>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M PLUS 1 Black"/>
            </a:endParaRPr>
          </a:p>
        </p:txBody>
      </p:sp>
      <p:sp>
        <p:nvSpPr>
          <p:cNvPr id="138" name="Google Shape;138;p4"/>
          <p:cNvSpPr/>
          <p:nvPr/>
        </p:nvSpPr>
        <p:spPr>
          <a:xfrm>
            <a:off x="547256" y="1586354"/>
            <a:ext cx="1992000" cy="523200"/>
          </a:xfrm>
          <a:prstGeom prst="chevron">
            <a:avLst>
              <a:gd name="adj" fmla="val 50000"/>
            </a:avLst>
          </a:prstGeom>
          <a:noFill/>
          <a:ln w="28575" cap="flat" cmpd="sng">
            <a:solidFill>
              <a:srgbClr val="0099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800" dirty="0">
                <a:solidFill>
                  <a:srgbClr val="0099CC"/>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ExtraBold"/>
              </a:rPr>
              <a:t>12</a:t>
            </a:r>
            <a:r>
              <a:rPr lang="ja-JP" sz="1800" b="0" i="0" u="none" strike="noStrike" cap="none" dirty="0">
                <a:solidFill>
                  <a:srgbClr val="0099CC"/>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ExtraBold"/>
              </a:rPr>
              <a:t>~</a:t>
            </a:r>
            <a:r>
              <a:rPr lang="ja-JP" sz="1800" dirty="0">
                <a:solidFill>
                  <a:srgbClr val="0099CC"/>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ExtraBold"/>
              </a:rPr>
              <a:t>2</a:t>
            </a:r>
            <a:r>
              <a:rPr lang="ja-JP" sz="1800" b="0" i="0" u="none" strike="noStrike" cap="none" dirty="0">
                <a:solidFill>
                  <a:srgbClr val="0099CC"/>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ExtraBold"/>
              </a:rPr>
              <a:t>月</a:t>
            </a:r>
            <a:endParaRPr sz="1400" b="0"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ExtraBold"/>
            </a:endParaRPr>
          </a:p>
        </p:txBody>
      </p:sp>
      <p:sp>
        <p:nvSpPr>
          <p:cNvPr id="139" name="Google Shape;139;p4"/>
          <p:cNvSpPr/>
          <p:nvPr/>
        </p:nvSpPr>
        <p:spPr>
          <a:xfrm>
            <a:off x="2346613" y="1586354"/>
            <a:ext cx="2088000" cy="523200"/>
          </a:xfrm>
          <a:prstGeom prst="chevron">
            <a:avLst>
              <a:gd name="adj" fmla="val 50000"/>
            </a:avLst>
          </a:prstGeom>
          <a:noFill/>
          <a:ln w="28575" cap="flat" cmpd="sng">
            <a:solidFill>
              <a:srgbClr val="0099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800" dirty="0">
                <a:solidFill>
                  <a:srgbClr val="0099CC"/>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ExtraBold"/>
              </a:rPr>
              <a:t>3</a:t>
            </a:r>
            <a:r>
              <a:rPr lang="ja-JP" sz="1800" b="0" i="0" u="none" strike="noStrike" cap="none" dirty="0">
                <a:solidFill>
                  <a:srgbClr val="0099CC"/>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ExtraBold"/>
              </a:rPr>
              <a:t>~</a:t>
            </a:r>
            <a:r>
              <a:rPr lang="ja-JP" sz="1800" dirty="0">
                <a:solidFill>
                  <a:srgbClr val="0099CC"/>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ExtraBold"/>
              </a:rPr>
              <a:t>4</a:t>
            </a:r>
            <a:r>
              <a:rPr lang="ja-JP" sz="1800" b="0" i="0" u="none" strike="noStrike" cap="none" dirty="0">
                <a:solidFill>
                  <a:srgbClr val="0099CC"/>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ExtraBold"/>
              </a:rPr>
              <a:t>月</a:t>
            </a:r>
            <a:endParaRPr sz="1400" b="0"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ExtraBold"/>
            </a:endParaRPr>
          </a:p>
        </p:txBody>
      </p:sp>
      <p:sp>
        <p:nvSpPr>
          <p:cNvPr id="140" name="Google Shape;140;p4"/>
          <p:cNvSpPr/>
          <p:nvPr/>
        </p:nvSpPr>
        <p:spPr>
          <a:xfrm>
            <a:off x="664681" y="2546212"/>
            <a:ext cx="1535700" cy="1535700"/>
          </a:xfrm>
          <a:prstGeom prst="ellipse">
            <a:avLst/>
          </a:pr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応募期間</a:t>
            </a:r>
            <a:endParaRPr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応募者</a:t>
            </a:r>
            <a:endParaRPr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a:p>
            <a:pPr marL="0" marR="0" lvl="0" indent="0" algn="ctr" rtl="0">
              <a:lnSpc>
                <a:spcPct val="100000"/>
              </a:lnSpc>
              <a:spcBef>
                <a:spcPts val="0"/>
              </a:spcBef>
              <a:spcAft>
                <a:spcPts val="0"/>
              </a:spcAft>
              <a:buClr>
                <a:srgbClr val="000000"/>
              </a:buClr>
              <a:buSzPts val="1400"/>
              <a:buFont typeface="Arial"/>
              <a:buNone/>
            </a:pPr>
            <a:r>
              <a:rPr lang="en-US" altLang="ja-JP" b="1"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13,465</a:t>
            </a:r>
            <a:r>
              <a:rPr lang="ja-JP"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人</a:t>
            </a:r>
            <a:endParaRPr sz="12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p:txBody>
      </p:sp>
      <p:sp>
        <p:nvSpPr>
          <p:cNvPr id="141" name="Google Shape;141;p4"/>
          <p:cNvSpPr/>
          <p:nvPr/>
        </p:nvSpPr>
        <p:spPr>
          <a:xfrm>
            <a:off x="2526008" y="2546212"/>
            <a:ext cx="1535700" cy="1535700"/>
          </a:xfrm>
          <a:prstGeom prst="ellipse">
            <a:avLst/>
          </a:pr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地方予選</a:t>
            </a:r>
            <a:endParaRPr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BEST 1000</a:t>
            </a:r>
            <a:endParaRPr sz="1400" b="1"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p:txBody>
      </p:sp>
      <p:grpSp>
        <p:nvGrpSpPr>
          <p:cNvPr id="142" name="Google Shape;142;p4"/>
          <p:cNvGrpSpPr/>
          <p:nvPr/>
        </p:nvGrpSpPr>
        <p:grpSpPr>
          <a:xfrm>
            <a:off x="4387047" y="2546117"/>
            <a:ext cx="1535750" cy="1535750"/>
            <a:chOff x="6365319" y="2087507"/>
            <a:chExt cx="1676400" cy="1676400"/>
          </a:xfrm>
        </p:grpSpPr>
        <p:sp>
          <p:nvSpPr>
            <p:cNvPr id="143" name="Google Shape;143;p4"/>
            <p:cNvSpPr/>
            <p:nvPr/>
          </p:nvSpPr>
          <p:spPr>
            <a:xfrm>
              <a:off x="6365319" y="2087507"/>
              <a:ext cx="1676400" cy="1676400"/>
            </a:xfrm>
            <a:prstGeom prst="ellipse">
              <a:avLst/>
            </a:pr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Quattrocento Sans"/>
                <a:ea typeface="Quattrocento Sans"/>
                <a:cs typeface="Quattrocento Sans"/>
                <a:sym typeface="Quattrocento Sans"/>
              </a:endParaRPr>
            </a:p>
          </p:txBody>
        </p:sp>
        <p:sp>
          <p:nvSpPr>
            <p:cNvPr id="144" name="Google Shape;144;p4"/>
            <p:cNvSpPr txBox="1"/>
            <p:nvPr/>
          </p:nvSpPr>
          <p:spPr>
            <a:xfrm>
              <a:off x="6416257" y="2413072"/>
              <a:ext cx="1573500" cy="9742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読者</a:t>
              </a:r>
              <a:r>
                <a:rPr lang="ja-JP" b="1"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参加型</a:t>
              </a:r>
              <a:endParaRPr b="1"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投票START</a:t>
              </a:r>
              <a:endParaRPr sz="1400" b="1"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BEST </a:t>
              </a:r>
              <a:r>
                <a:rPr lang="en-US" altLang="ja-JP" sz="1200" b="1"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150</a:t>
              </a:r>
              <a:r>
                <a:rPr lang="ja-JP" sz="12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～BEST20</a:t>
              </a:r>
              <a:endParaRPr sz="12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p:txBody>
        </p:sp>
      </p:grpSp>
      <p:grpSp>
        <p:nvGrpSpPr>
          <p:cNvPr id="145" name="Google Shape;145;p4"/>
          <p:cNvGrpSpPr/>
          <p:nvPr/>
        </p:nvGrpSpPr>
        <p:grpSpPr>
          <a:xfrm>
            <a:off x="6248374" y="2546117"/>
            <a:ext cx="1535750" cy="1535750"/>
            <a:chOff x="6365319" y="2087507"/>
            <a:chExt cx="1676400" cy="1676400"/>
          </a:xfrm>
        </p:grpSpPr>
        <p:sp>
          <p:nvSpPr>
            <p:cNvPr id="146" name="Google Shape;146;p4"/>
            <p:cNvSpPr/>
            <p:nvPr/>
          </p:nvSpPr>
          <p:spPr>
            <a:xfrm>
              <a:off x="6365319" y="2087507"/>
              <a:ext cx="1676400" cy="1676400"/>
            </a:xfrm>
            <a:prstGeom prst="ellipse">
              <a:avLst/>
            </a:pr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Quattrocento Sans"/>
                <a:ea typeface="Quattrocento Sans"/>
                <a:cs typeface="Quattrocento Sans"/>
                <a:sym typeface="Quattrocento Sans"/>
              </a:endParaRPr>
            </a:p>
          </p:txBody>
        </p:sp>
        <p:sp>
          <p:nvSpPr>
            <p:cNvPr id="147" name="Google Shape;147;p4"/>
            <p:cNvSpPr txBox="1"/>
            <p:nvPr/>
          </p:nvSpPr>
          <p:spPr>
            <a:xfrm>
              <a:off x="6602872" y="2766263"/>
              <a:ext cx="1276200" cy="336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敗者復活戦</a:t>
              </a:r>
              <a:endParaRPr sz="12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p:txBody>
        </p:sp>
      </p:grpSp>
      <p:grpSp>
        <p:nvGrpSpPr>
          <p:cNvPr id="148" name="Google Shape;148;p4"/>
          <p:cNvGrpSpPr/>
          <p:nvPr/>
        </p:nvGrpSpPr>
        <p:grpSpPr>
          <a:xfrm>
            <a:off x="9971027" y="2546117"/>
            <a:ext cx="1535750" cy="1535750"/>
            <a:chOff x="6365319" y="2087507"/>
            <a:chExt cx="1676400" cy="1676400"/>
          </a:xfrm>
        </p:grpSpPr>
        <p:sp>
          <p:nvSpPr>
            <p:cNvPr id="149" name="Google Shape;149;p4"/>
            <p:cNvSpPr/>
            <p:nvPr/>
          </p:nvSpPr>
          <p:spPr>
            <a:xfrm>
              <a:off x="6365319" y="2087507"/>
              <a:ext cx="1676400" cy="1676400"/>
            </a:xfrm>
            <a:prstGeom prst="ellipse">
              <a:avLst/>
            </a:prstGeom>
            <a:solidFill>
              <a:srgbClr val="FF0066"/>
            </a:solidFill>
            <a:ln w="28575"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Quattrocento Sans"/>
                <a:ea typeface="Quattrocento Sans"/>
                <a:cs typeface="Quattrocento Sans"/>
                <a:sym typeface="Quattrocento Sans"/>
              </a:endParaRPr>
            </a:p>
          </p:txBody>
        </p:sp>
        <p:sp>
          <p:nvSpPr>
            <p:cNvPr id="150" name="Google Shape;150;p4"/>
            <p:cNvSpPr txBox="1"/>
            <p:nvPr/>
          </p:nvSpPr>
          <p:spPr>
            <a:xfrm>
              <a:off x="6416847" y="2648708"/>
              <a:ext cx="1573353" cy="571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本戦</a:t>
              </a:r>
              <a:endParaRPr sz="14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グランプリ決定</a:t>
              </a:r>
              <a:endParaRPr sz="14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p:txBody>
        </p:sp>
      </p:grpSp>
      <p:grpSp>
        <p:nvGrpSpPr>
          <p:cNvPr id="151" name="Google Shape;151;p4"/>
          <p:cNvGrpSpPr/>
          <p:nvPr/>
        </p:nvGrpSpPr>
        <p:grpSpPr>
          <a:xfrm>
            <a:off x="8109701" y="2546117"/>
            <a:ext cx="1535750" cy="1535750"/>
            <a:chOff x="6365319" y="2087507"/>
            <a:chExt cx="1676400" cy="1676400"/>
          </a:xfrm>
        </p:grpSpPr>
        <p:sp>
          <p:nvSpPr>
            <p:cNvPr id="152" name="Google Shape;152;p4"/>
            <p:cNvSpPr/>
            <p:nvPr/>
          </p:nvSpPr>
          <p:spPr>
            <a:xfrm>
              <a:off x="6365319" y="2087507"/>
              <a:ext cx="1676400" cy="1676400"/>
            </a:xfrm>
            <a:prstGeom prst="ellipse">
              <a:avLst/>
            </a:pr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Quattrocento Sans"/>
                <a:ea typeface="Quattrocento Sans"/>
                <a:cs typeface="Quattrocento Sans"/>
                <a:sym typeface="Quattrocento Sans"/>
              </a:endParaRPr>
            </a:p>
          </p:txBody>
        </p:sp>
        <p:sp>
          <p:nvSpPr>
            <p:cNvPr id="153" name="Google Shape;153;p4"/>
            <p:cNvSpPr txBox="1"/>
            <p:nvPr/>
          </p:nvSpPr>
          <p:spPr>
            <a:xfrm>
              <a:off x="6416842" y="2543488"/>
              <a:ext cx="1573500" cy="8062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本戦</a:t>
              </a:r>
              <a:endParaRPr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ファイナリスト</a:t>
              </a:r>
              <a:endParaRPr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15名</a:t>
              </a:r>
              <a:endParaRPr sz="1400" b="1" i="0" u="none" strike="noStrike" cap="none" dirty="0">
                <a:solidFill>
                  <a:schemeClr val="dk1"/>
                </a:solidFill>
                <a:latin typeface="Arial"/>
                <a:ea typeface="Arial"/>
                <a:cs typeface="Arial"/>
                <a:sym typeface="Arial"/>
              </a:endParaRPr>
            </a:p>
          </p:txBody>
        </p:sp>
      </p:grpSp>
      <p:sp>
        <p:nvSpPr>
          <p:cNvPr id="154" name="Google Shape;154;p4"/>
          <p:cNvSpPr/>
          <p:nvPr/>
        </p:nvSpPr>
        <p:spPr>
          <a:xfrm rot="5400000">
            <a:off x="2223658" y="3175057"/>
            <a:ext cx="257100" cy="221700"/>
          </a:xfrm>
          <a:prstGeom prst="triangle">
            <a:avLst>
              <a:gd name="adj" fmla="val 50000"/>
            </a:avLst>
          </a:prstGeom>
          <a:solidFill>
            <a:srgbClr val="BFBFBF"/>
          </a:solid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155" name="Google Shape;155;p4"/>
          <p:cNvSpPr/>
          <p:nvPr/>
        </p:nvSpPr>
        <p:spPr>
          <a:xfrm rot="5400000">
            <a:off x="4094438" y="3203254"/>
            <a:ext cx="257100" cy="221700"/>
          </a:xfrm>
          <a:prstGeom prst="triangle">
            <a:avLst>
              <a:gd name="adj" fmla="val 50000"/>
            </a:avLst>
          </a:prstGeom>
          <a:solidFill>
            <a:srgbClr val="BFBFBF"/>
          </a:solid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156" name="Google Shape;156;p4"/>
          <p:cNvSpPr/>
          <p:nvPr/>
        </p:nvSpPr>
        <p:spPr>
          <a:xfrm rot="5400000">
            <a:off x="5957347" y="3175057"/>
            <a:ext cx="257100" cy="221700"/>
          </a:xfrm>
          <a:prstGeom prst="triangle">
            <a:avLst>
              <a:gd name="adj" fmla="val 50000"/>
            </a:avLst>
          </a:prstGeom>
          <a:solidFill>
            <a:srgbClr val="BFBFBF"/>
          </a:solid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157" name="Google Shape;157;p4"/>
          <p:cNvSpPr/>
          <p:nvPr/>
        </p:nvSpPr>
        <p:spPr>
          <a:xfrm rot="5400000">
            <a:off x="7817922" y="3203253"/>
            <a:ext cx="257100" cy="221700"/>
          </a:xfrm>
          <a:prstGeom prst="triangle">
            <a:avLst>
              <a:gd name="adj" fmla="val 50000"/>
            </a:avLst>
          </a:prstGeom>
          <a:solidFill>
            <a:srgbClr val="BFBFBF"/>
          </a:solid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158" name="Google Shape;158;p4"/>
          <p:cNvSpPr/>
          <p:nvPr/>
        </p:nvSpPr>
        <p:spPr>
          <a:xfrm rot="5400000">
            <a:off x="9684712" y="3203255"/>
            <a:ext cx="257100" cy="221700"/>
          </a:xfrm>
          <a:prstGeom prst="triangle">
            <a:avLst>
              <a:gd name="adj" fmla="val 50000"/>
            </a:avLst>
          </a:prstGeom>
          <a:solidFill>
            <a:srgbClr val="BFBFBF"/>
          </a:solid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159" name="Google Shape;159;p4"/>
          <p:cNvSpPr/>
          <p:nvPr/>
        </p:nvSpPr>
        <p:spPr>
          <a:xfrm>
            <a:off x="4270139" y="1585134"/>
            <a:ext cx="3915900" cy="523200"/>
          </a:xfrm>
          <a:prstGeom prst="chevron">
            <a:avLst>
              <a:gd name="adj" fmla="val 50000"/>
            </a:avLst>
          </a:prstGeom>
          <a:noFill/>
          <a:ln w="28575" cap="flat" cmpd="sng">
            <a:solidFill>
              <a:srgbClr val="0099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800" dirty="0">
                <a:solidFill>
                  <a:srgbClr val="0099CC"/>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ExtraBold"/>
              </a:rPr>
              <a:t>5</a:t>
            </a:r>
            <a:r>
              <a:rPr lang="ja-JP" sz="1800" b="0" i="0" u="none" strike="noStrike" cap="none" dirty="0">
                <a:solidFill>
                  <a:srgbClr val="0099CC"/>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ExtraBold"/>
              </a:rPr>
              <a:t>~10月</a:t>
            </a:r>
            <a:endParaRPr sz="1400" b="0"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ExtraBold"/>
            </a:endParaRPr>
          </a:p>
        </p:txBody>
      </p:sp>
      <p:sp>
        <p:nvSpPr>
          <p:cNvPr id="160" name="Google Shape;160;p4"/>
          <p:cNvSpPr/>
          <p:nvPr/>
        </p:nvSpPr>
        <p:spPr>
          <a:xfrm>
            <a:off x="7997504" y="1585134"/>
            <a:ext cx="3538500" cy="523200"/>
          </a:xfrm>
          <a:prstGeom prst="chevron">
            <a:avLst>
              <a:gd name="adj" fmla="val 50000"/>
            </a:avLst>
          </a:prstGeom>
          <a:noFill/>
          <a:ln w="28575" cap="flat" cmpd="sng">
            <a:solidFill>
              <a:srgbClr val="0099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800" b="0" i="0" u="none" strike="noStrike" cap="none" dirty="0">
                <a:solidFill>
                  <a:srgbClr val="0099CC"/>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ExtraBold"/>
              </a:rPr>
              <a:t>11月</a:t>
            </a:r>
            <a:endParaRPr sz="1400" b="0"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ExtraBold"/>
            </a:endParaRPr>
          </a:p>
        </p:txBody>
      </p:sp>
      <p:sp>
        <p:nvSpPr>
          <p:cNvPr id="161" name="Google Shape;161;p4"/>
          <p:cNvSpPr/>
          <p:nvPr/>
        </p:nvSpPr>
        <p:spPr>
          <a:xfrm>
            <a:off x="10017992" y="2302832"/>
            <a:ext cx="1535700" cy="475500"/>
          </a:xfrm>
          <a:prstGeom prst="roundRect">
            <a:avLst>
              <a:gd name="adj" fmla="val 16667"/>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6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11/</a:t>
            </a:r>
            <a:r>
              <a:rPr lang="en-US" altLang="ja-JP" sz="16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24</a:t>
            </a:r>
            <a:r>
              <a:rPr lang="ja-JP" altLang="en-US" sz="16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（日）</a:t>
            </a:r>
            <a:endParaRPr sz="16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p:txBody>
      </p:sp>
      <p:sp>
        <p:nvSpPr>
          <p:cNvPr id="162" name="Google Shape;162;p4"/>
          <p:cNvSpPr txBox="1"/>
          <p:nvPr/>
        </p:nvSpPr>
        <p:spPr>
          <a:xfrm>
            <a:off x="177000" y="944825"/>
            <a:ext cx="118380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3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ExtraBold"/>
              </a:rPr>
              <a:t>ジュノン・スーパーボーイ・コンテストは、グランプリ決定のイベント当日だけでなく年間を通じ、様々なアセットを活用した露出が行えるコンテスト</a:t>
            </a:r>
            <a:endParaRPr sz="13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ExtraBold"/>
            </a:endParaRPr>
          </a:p>
        </p:txBody>
      </p:sp>
      <p:pic>
        <p:nvPicPr>
          <p:cNvPr id="163" name="Google Shape;163;p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559643" y="5161089"/>
            <a:ext cx="822456" cy="462629"/>
          </a:xfrm>
          <a:prstGeom prst="rect">
            <a:avLst/>
          </a:prstGeom>
          <a:noFill/>
          <a:ln>
            <a:noFill/>
          </a:ln>
        </p:spPr>
      </p:pic>
      <p:pic>
        <p:nvPicPr>
          <p:cNvPr id="165" name="Google Shape;165;p4"/>
          <p:cNvPicPr preferRelativeResize="0"/>
          <p:nvPr/>
        </p:nvPicPr>
        <p:blipFill rotWithShape="1">
          <a:blip r:embed="rId4" cstate="email">
            <a:clrChange>
              <a:clrFrom>
                <a:srgbClr val="FFFDFF"/>
              </a:clrFrom>
              <a:clrTo>
                <a:srgbClr val="FFFDFF">
                  <a:alpha val="0"/>
                </a:srgbClr>
              </a:clrTo>
            </a:clrChange>
            <a:alphaModFix/>
            <a:extLst>
              <a:ext uri="{28A0092B-C50C-407E-A947-70E740481C1C}">
                <a14:useLocalDpi xmlns:a14="http://schemas.microsoft.com/office/drawing/2010/main"/>
              </a:ext>
            </a:extLst>
          </a:blip>
          <a:srcRect/>
          <a:stretch/>
        </p:blipFill>
        <p:spPr>
          <a:xfrm>
            <a:off x="8073688" y="5056941"/>
            <a:ext cx="416989" cy="396515"/>
          </a:xfrm>
          <a:prstGeom prst="rect">
            <a:avLst/>
          </a:prstGeom>
          <a:noFill/>
          <a:ln>
            <a:noFill/>
          </a:ln>
        </p:spPr>
      </p:pic>
      <p:pic>
        <p:nvPicPr>
          <p:cNvPr id="166" name="Google Shape;166;p4" descr="http://authorizedproperty.com/wp-content/uploads/2017/04/SHOWROOM-1.pn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032865" y="5802463"/>
            <a:ext cx="397477" cy="397478"/>
          </a:xfrm>
          <a:prstGeom prst="rect">
            <a:avLst/>
          </a:prstGeom>
          <a:noFill/>
          <a:ln>
            <a:noFill/>
          </a:ln>
        </p:spPr>
      </p:pic>
      <p:pic>
        <p:nvPicPr>
          <p:cNvPr id="167" name="Google Shape;167;p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559646" y="4511002"/>
            <a:ext cx="817385" cy="221009"/>
          </a:xfrm>
          <a:prstGeom prst="rect">
            <a:avLst/>
          </a:prstGeom>
          <a:noFill/>
          <a:ln>
            <a:noFill/>
          </a:ln>
        </p:spPr>
      </p:pic>
      <p:sp>
        <p:nvSpPr>
          <p:cNvPr id="168" name="Google Shape;168;p4"/>
          <p:cNvSpPr txBox="1"/>
          <p:nvPr/>
        </p:nvSpPr>
        <p:spPr>
          <a:xfrm>
            <a:off x="2966450" y="4800175"/>
            <a:ext cx="4398000" cy="415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50"/>
              <a:buFont typeface="Arial"/>
              <a:buNone/>
            </a:pPr>
            <a:r>
              <a:rPr lang="ja-JP" sz="105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a:rPr>
              <a:t>JSCストーリーをドキュメンタリー化、全体ストーリーを支えます。</a:t>
            </a:r>
            <a:endParaRPr sz="105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a:endParaRPr>
          </a:p>
          <a:p>
            <a:pPr marL="0" marR="0" lvl="0" indent="0" algn="l" rtl="0">
              <a:lnSpc>
                <a:spcPct val="100000"/>
              </a:lnSpc>
              <a:spcBef>
                <a:spcPts val="0"/>
              </a:spcBef>
              <a:spcAft>
                <a:spcPts val="0"/>
              </a:spcAft>
              <a:buClr>
                <a:schemeClr val="dk1"/>
              </a:buClr>
              <a:buSzPts val="1050"/>
              <a:buFont typeface="Arial"/>
              <a:buNone/>
            </a:pPr>
            <a:r>
              <a:rPr lang="ja-JP" sz="105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a:rPr>
              <a:t>各BEST選出者紹介、イベントレポートなどの動画を掲出</a:t>
            </a:r>
            <a:endParaRPr sz="105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a:endParaRPr>
          </a:p>
        </p:txBody>
      </p:sp>
      <p:sp>
        <p:nvSpPr>
          <p:cNvPr id="169" name="Google Shape;169;p4"/>
          <p:cNvSpPr txBox="1"/>
          <p:nvPr/>
        </p:nvSpPr>
        <p:spPr>
          <a:xfrm>
            <a:off x="2967039" y="4485938"/>
            <a:ext cx="52359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50"/>
              <a:buFont typeface="Arial"/>
              <a:buNone/>
            </a:pPr>
            <a:r>
              <a:rPr lang="ja-JP" sz="105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a:rPr>
              <a:t>JUNON本誌では、誌面発売と合わせて選考結果を発表/レポート</a:t>
            </a:r>
            <a:endParaRPr sz="105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a:endParaRPr>
          </a:p>
        </p:txBody>
      </p:sp>
      <p:sp>
        <p:nvSpPr>
          <p:cNvPr id="170" name="Google Shape;170;p4"/>
          <p:cNvSpPr txBox="1"/>
          <p:nvPr/>
        </p:nvSpPr>
        <p:spPr>
          <a:xfrm>
            <a:off x="2966446" y="5265500"/>
            <a:ext cx="41073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50"/>
              <a:buFont typeface="Arial"/>
              <a:buNone/>
            </a:pPr>
            <a:r>
              <a:rPr lang="ja-JP" sz="105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a:rPr>
              <a:t>主にファン以外に対し、</a:t>
            </a:r>
            <a:r>
              <a:rPr lang="ja-JP" sz="1050" b="1"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a:rPr>
              <a:t>選考進出したジュノンボーイ</a:t>
            </a:r>
            <a:r>
              <a:rPr lang="ja-JP" sz="105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a:rPr>
              <a:t>を</a:t>
            </a:r>
            <a:r>
              <a:rPr lang="ja-JP" sz="1050" b="1"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a:rPr>
              <a:t>投稿</a:t>
            </a:r>
            <a:r>
              <a:rPr lang="ja-JP" sz="105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a:rPr>
              <a:t>。</a:t>
            </a:r>
            <a:endParaRPr sz="105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a:endParaRPr>
          </a:p>
        </p:txBody>
      </p:sp>
      <p:pic>
        <p:nvPicPr>
          <p:cNvPr id="171" name="Google Shape;171;p4"/>
          <p:cNvPicPr preferRelativeResize="0"/>
          <p:nvPr/>
        </p:nvPicPr>
        <p:blipFill rotWithShape="1">
          <a:blip r:embed="rId7" cstate="email">
            <a:clrChange>
              <a:clrFrom>
                <a:srgbClr val="FFFFFF"/>
              </a:clrFrom>
              <a:clrTo>
                <a:srgbClr val="FFFFFF">
                  <a:alpha val="0"/>
                </a:srgbClr>
              </a:clrTo>
            </a:clrChange>
            <a:alphaModFix/>
            <a:extLst>
              <a:ext uri="{28A0092B-C50C-407E-A947-70E740481C1C}">
                <a14:useLocalDpi xmlns:a14="http://schemas.microsoft.com/office/drawing/2010/main"/>
              </a:ext>
            </a:extLst>
          </a:blip>
          <a:srcRect/>
          <a:stretch/>
        </p:blipFill>
        <p:spPr>
          <a:xfrm>
            <a:off x="7593064" y="5056941"/>
            <a:ext cx="416989" cy="404541"/>
          </a:xfrm>
          <a:prstGeom prst="rect">
            <a:avLst/>
          </a:prstGeom>
          <a:noFill/>
          <a:ln>
            <a:noFill/>
          </a:ln>
        </p:spPr>
      </p:pic>
      <p:sp>
        <p:nvSpPr>
          <p:cNvPr id="172" name="Google Shape;172;p4"/>
          <p:cNvSpPr txBox="1"/>
          <p:nvPr/>
        </p:nvSpPr>
        <p:spPr>
          <a:xfrm>
            <a:off x="6832581" y="5544750"/>
            <a:ext cx="34470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50"/>
              <a:buFont typeface="Arial"/>
              <a:buNone/>
            </a:pPr>
            <a:r>
              <a:rPr lang="ja-JP" sz="105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a:rPr>
              <a:t>その他、様々なアセットを活用して展開</a:t>
            </a:r>
            <a:endParaRPr sz="105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a:endParaRPr>
          </a:p>
        </p:txBody>
      </p:sp>
      <p:sp>
        <p:nvSpPr>
          <p:cNvPr id="173" name="Google Shape;173;p4"/>
          <p:cNvSpPr/>
          <p:nvPr/>
        </p:nvSpPr>
        <p:spPr>
          <a:xfrm>
            <a:off x="482650" y="4403324"/>
            <a:ext cx="822600" cy="1193400"/>
          </a:xfrm>
          <a:prstGeom prst="rect">
            <a:avLst/>
          </a:prstGeom>
          <a:solidFill>
            <a:srgbClr val="4A9B82"/>
          </a:solidFill>
          <a:ln w="28575" cap="flat" cmpd="sng">
            <a:solidFill>
              <a:srgbClr val="4A9B8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ExtraBold"/>
              </a:rPr>
              <a:t>ファン</a:t>
            </a:r>
            <a:endParaRPr sz="12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ExtraBold"/>
            </a:endParaRPr>
          </a:p>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ExtraBold"/>
              </a:rPr>
              <a:t>拡大</a:t>
            </a:r>
            <a:endParaRPr sz="12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ExtraBold"/>
            </a:endParaRPr>
          </a:p>
        </p:txBody>
      </p:sp>
      <p:sp>
        <p:nvSpPr>
          <p:cNvPr id="174" name="Google Shape;174;p4"/>
          <p:cNvSpPr/>
          <p:nvPr/>
        </p:nvSpPr>
        <p:spPr>
          <a:xfrm>
            <a:off x="471050" y="5683423"/>
            <a:ext cx="822600" cy="576000"/>
          </a:xfrm>
          <a:prstGeom prst="rect">
            <a:avLst/>
          </a:prstGeom>
          <a:solidFill>
            <a:srgbClr val="FF83C1"/>
          </a:solidFill>
          <a:ln w="28575" cap="flat" cmpd="sng">
            <a:solidFill>
              <a:srgbClr val="FF83C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ExtraBold"/>
              </a:rPr>
              <a:t>エンゲージメント</a:t>
            </a:r>
            <a:endParaRPr sz="12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ExtraBold"/>
            </a:endParaRPr>
          </a:p>
        </p:txBody>
      </p:sp>
      <p:sp>
        <p:nvSpPr>
          <p:cNvPr id="175" name="Google Shape;175;p4"/>
          <p:cNvSpPr txBox="1"/>
          <p:nvPr/>
        </p:nvSpPr>
        <p:spPr>
          <a:xfrm>
            <a:off x="4108054" y="5890869"/>
            <a:ext cx="77640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50"/>
              <a:buFont typeface="Arial"/>
              <a:buNone/>
            </a:pPr>
            <a:r>
              <a:rPr lang="ja-JP" sz="105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a:rPr>
              <a:t>選考過程として、SHOWROOMのライブ配信やファンからの応援を活用。ファンの「推し活」を盛り上げる。</a:t>
            </a:r>
            <a:endParaRPr sz="1050" b="1"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M PLUS 1"/>
            </a:endParaRPr>
          </a:p>
        </p:txBody>
      </p:sp>
      <p:sp>
        <p:nvSpPr>
          <p:cNvPr id="176" name="Google Shape;176;p4"/>
          <p:cNvSpPr/>
          <p:nvPr/>
        </p:nvSpPr>
        <p:spPr>
          <a:xfrm>
            <a:off x="9931779" y="4370638"/>
            <a:ext cx="1898400" cy="1105800"/>
          </a:xfrm>
          <a:prstGeom prst="wedgeRectCallout">
            <a:avLst>
              <a:gd name="adj1" fmla="val -12752"/>
              <a:gd name="adj2" fmla="val -64473"/>
            </a:avLst>
          </a:prstGeom>
          <a:noFill/>
          <a:ln w="28575" cap="flat" cmpd="sng">
            <a:solidFill>
              <a:srgbClr val="0099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ja-JP" sz="105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【賞一覧 】</a:t>
            </a:r>
            <a:endParaRPr sz="1400" b="1"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a:p>
            <a:pPr marL="0" marR="0" lvl="0" indent="0" algn="l" rtl="0">
              <a:lnSpc>
                <a:spcPct val="100000"/>
              </a:lnSpc>
              <a:spcBef>
                <a:spcPts val="0"/>
              </a:spcBef>
              <a:spcAft>
                <a:spcPts val="0"/>
              </a:spcAft>
              <a:buClr>
                <a:srgbClr val="000000"/>
              </a:buClr>
              <a:buSzPts val="1050"/>
              <a:buFont typeface="Arial"/>
              <a:buNone/>
            </a:pPr>
            <a:r>
              <a:rPr lang="ja-JP" sz="105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　グランプリ　1名 </a:t>
            </a:r>
            <a:endParaRPr sz="1400" b="1"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a:p>
            <a:pPr marL="0" marR="0" lvl="0" indent="0" algn="l" rtl="0">
              <a:lnSpc>
                <a:spcPct val="100000"/>
              </a:lnSpc>
              <a:spcBef>
                <a:spcPts val="0"/>
              </a:spcBef>
              <a:spcAft>
                <a:spcPts val="0"/>
              </a:spcAft>
              <a:buClr>
                <a:srgbClr val="000000"/>
              </a:buClr>
              <a:buSzPts val="1050"/>
              <a:buFont typeface="Arial"/>
              <a:buNone/>
            </a:pPr>
            <a:r>
              <a:rPr lang="ja-JP" sz="105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　準グランプリ　1名</a:t>
            </a:r>
            <a:endParaRPr sz="1400" b="1"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a:p>
            <a:pPr marL="0" marR="0" lvl="0" indent="0" algn="l" rtl="0">
              <a:lnSpc>
                <a:spcPct val="100000"/>
              </a:lnSpc>
              <a:spcBef>
                <a:spcPts val="0"/>
              </a:spcBef>
              <a:spcAft>
                <a:spcPts val="0"/>
              </a:spcAft>
              <a:buClr>
                <a:srgbClr val="000000"/>
              </a:buClr>
              <a:buSzPts val="1050"/>
              <a:buFont typeface="Arial"/>
              <a:buNone/>
            </a:pPr>
            <a:r>
              <a:rPr lang="ja-JP" sz="105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　フォトジェニック賞　1名 </a:t>
            </a:r>
            <a:endParaRPr sz="1400" b="1"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a:p>
            <a:pPr marL="0" marR="0" lvl="0" indent="0" algn="l" rtl="0">
              <a:lnSpc>
                <a:spcPct val="100000"/>
              </a:lnSpc>
              <a:spcBef>
                <a:spcPts val="0"/>
              </a:spcBef>
              <a:spcAft>
                <a:spcPts val="0"/>
              </a:spcAft>
              <a:buClr>
                <a:srgbClr val="000000"/>
              </a:buClr>
              <a:buSzPts val="1050"/>
              <a:buFont typeface="Arial"/>
              <a:buNone/>
            </a:pPr>
            <a:r>
              <a:rPr lang="ja-JP" sz="105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　審査員特別賞　0～1名 </a:t>
            </a:r>
            <a:endParaRPr sz="1400" b="1"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a:p>
            <a:pPr marL="0" marR="0" lvl="0" indent="0" algn="l" rtl="0">
              <a:lnSpc>
                <a:spcPct val="100000"/>
              </a:lnSpc>
              <a:spcBef>
                <a:spcPts val="0"/>
              </a:spcBef>
              <a:spcAft>
                <a:spcPts val="0"/>
              </a:spcAft>
              <a:buClr>
                <a:srgbClr val="000000"/>
              </a:buClr>
              <a:buSzPts val="1050"/>
              <a:buFont typeface="Arial"/>
              <a:buNone/>
            </a:pPr>
            <a:r>
              <a:rPr lang="ja-JP" sz="105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　各協賛社特別賞</a:t>
            </a:r>
            <a:endParaRPr sz="1400" b="1"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p:txBody>
      </p:sp>
      <p:sp>
        <p:nvSpPr>
          <p:cNvPr id="177" name="Google Shape;177;p4"/>
          <p:cNvSpPr txBox="1"/>
          <p:nvPr/>
        </p:nvSpPr>
        <p:spPr>
          <a:xfrm>
            <a:off x="9268451" y="6675437"/>
            <a:ext cx="7239001"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ja-JP" sz="800" b="0" i="0" u="none" strike="noStrike" cap="none">
                <a:solidFill>
                  <a:schemeClr val="lt1"/>
                </a:solidFill>
                <a:latin typeface="Quattrocento Sans"/>
                <a:ea typeface="Quattrocento Sans"/>
                <a:cs typeface="Quattrocento Sans"/>
                <a:sym typeface="Quattrocento Sans"/>
              </a:rPr>
              <a:t>© SHUFU TO SEIKATSU SHA CO.,LTD. All rights reserved. </a:t>
            </a:r>
            <a:endParaRPr sz="800" b="1" i="0" u="none" strike="noStrike" cap="none">
              <a:solidFill>
                <a:schemeClr val="lt1"/>
              </a:solidFill>
              <a:latin typeface="Quattrocento Sans"/>
              <a:ea typeface="Quattrocento Sans"/>
              <a:cs typeface="Quattrocento Sans"/>
              <a:sym typeface="Quattrocento Sans"/>
            </a:endParaRPr>
          </a:p>
        </p:txBody>
      </p:sp>
      <p:pic>
        <p:nvPicPr>
          <p:cNvPr id="178" name="Google Shape;178;p4"/>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367925" y="4736363"/>
            <a:ext cx="1535858" cy="575950"/>
          </a:xfrm>
          <a:prstGeom prst="rect">
            <a:avLst/>
          </a:prstGeom>
          <a:noFill/>
          <a:ln>
            <a:noFill/>
          </a:ln>
        </p:spPr>
      </p:pic>
      <p:pic>
        <p:nvPicPr>
          <p:cNvPr id="179" name="Google Shape;179;p4"/>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367937" y="5746175"/>
            <a:ext cx="1535825" cy="575938"/>
          </a:xfrm>
          <a:prstGeom prst="rect">
            <a:avLst/>
          </a:prstGeom>
          <a:noFill/>
          <a:ln>
            <a:noFill/>
          </a:ln>
        </p:spPr>
      </p:pic>
      <p:pic>
        <p:nvPicPr>
          <p:cNvPr id="3" name="図 2">
            <a:extLst>
              <a:ext uri="{FF2B5EF4-FFF2-40B4-BE49-F238E27FC236}">
                <a16:creationId xmlns:a16="http://schemas.microsoft.com/office/drawing/2014/main" id="{1286F620-40E0-42AE-7AFF-075301F85FD3}"/>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8555798" y="5056941"/>
            <a:ext cx="393279" cy="38489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5" name="図 14">
            <a:extLst>
              <a:ext uri="{FF2B5EF4-FFF2-40B4-BE49-F238E27FC236}">
                <a16:creationId xmlns:a16="http://schemas.microsoft.com/office/drawing/2014/main" id="{76F73433-E073-E263-745C-E97DE07E9A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82091" y="1686436"/>
            <a:ext cx="2383180" cy="1527342"/>
          </a:xfrm>
          <a:prstGeom prst="rect">
            <a:avLst/>
          </a:prstGeom>
        </p:spPr>
      </p:pic>
      <p:pic>
        <p:nvPicPr>
          <p:cNvPr id="13" name="図 12">
            <a:extLst>
              <a:ext uri="{FF2B5EF4-FFF2-40B4-BE49-F238E27FC236}">
                <a16:creationId xmlns:a16="http://schemas.microsoft.com/office/drawing/2014/main" id="{ADC85BE1-4418-FE34-E756-FEC51ABFA01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08080" y="1681250"/>
            <a:ext cx="2379767" cy="1537714"/>
          </a:xfrm>
          <a:prstGeom prst="rect">
            <a:avLst/>
          </a:prstGeom>
        </p:spPr>
      </p:pic>
      <p:pic>
        <p:nvPicPr>
          <p:cNvPr id="9" name="図 8">
            <a:extLst>
              <a:ext uri="{FF2B5EF4-FFF2-40B4-BE49-F238E27FC236}">
                <a16:creationId xmlns:a16="http://schemas.microsoft.com/office/drawing/2014/main" id="{950EBEFD-AC04-3AE4-68A3-786E8B8568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94276" y="3055757"/>
            <a:ext cx="1348020" cy="1348020"/>
          </a:xfrm>
          <a:prstGeom prst="rect">
            <a:avLst/>
          </a:prstGeom>
        </p:spPr>
      </p:pic>
      <p:sp>
        <p:nvSpPr>
          <p:cNvPr id="191" name="Google Shape;191;p5"/>
          <p:cNvSpPr txBox="1">
            <a:spLocks noGrp="1"/>
          </p:cNvSpPr>
          <p:nvPr>
            <p:ph type="sldNum" idx="12"/>
          </p:nvPr>
        </p:nvSpPr>
        <p:spPr>
          <a:xfrm>
            <a:off x="11906423" y="6645800"/>
            <a:ext cx="370690" cy="252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00"/>
              <a:buNone/>
            </a:pPr>
            <a:fld id="{00000000-1234-1234-1234-123412341234}" type="slidenum">
              <a:rPr lang="en-US" altLang="ja-JP"/>
              <a:t>5</a:t>
            </a:fld>
            <a:endParaRPr/>
          </a:p>
        </p:txBody>
      </p:sp>
      <p:sp>
        <p:nvSpPr>
          <p:cNvPr id="192" name="Google Shape;192;p5"/>
          <p:cNvSpPr txBox="1"/>
          <p:nvPr/>
        </p:nvSpPr>
        <p:spPr>
          <a:xfrm>
            <a:off x="2068286" y="302403"/>
            <a:ext cx="805542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ja-JP" sz="2800" b="0" i="0" u="none" strike="noStrike" cap="none" dirty="0">
                <a:solidFill>
                  <a:schemeClr val="dk1"/>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Arial"/>
              </a:rPr>
              <a:t>コンテスト本番の流れ</a:t>
            </a:r>
            <a:endParaRPr sz="1400" b="0" i="0" u="none" strike="noStrike" cap="none" dirty="0">
              <a:solidFill>
                <a:srgbClr val="000000"/>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Arial"/>
            </a:endParaRPr>
          </a:p>
        </p:txBody>
      </p:sp>
      <p:cxnSp>
        <p:nvCxnSpPr>
          <p:cNvPr id="193" name="Google Shape;193;p5"/>
          <p:cNvCxnSpPr/>
          <p:nvPr/>
        </p:nvCxnSpPr>
        <p:spPr>
          <a:xfrm>
            <a:off x="2293257" y="856343"/>
            <a:ext cx="7605486" cy="0"/>
          </a:xfrm>
          <a:prstGeom prst="straightConnector1">
            <a:avLst/>
          </a:prstGeom>
          <a:noFill/>
          <a:ln w="9525" cap="flat" cmpd="sng">
            <a:solidFill>
              <a:schemeClr val="accent1"/>
            </a:solidFill>
            <a:prstDash val="solid"/>
            <a:miter lim="800000"/>
            <a:headEnd type="none" w="sm" len="sm"/>
            <a:tailEnd type="none" w="sm" len="sm"/>
          </a:ln>
        </p:spPr>
      </p:cxnSp>
      <p:sp>
        <p:nvSpPr>
          <p:cNvPr id="199" name="Google Shape;199;p5"/>
          <p:cNvSpPr txBox="1"/>
          <p:nvPr/>
        </p:nvSpPr>
        <p:spPr>
          <a:xfrm>
            <a:off x="2414320" y="912281"/>
            <a:ext cx="736336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202</a:t>
            </a:r>
            <a:r>
              <a:rPr lang="en-US" altLang="ja-JP" sz="2000"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rPr>
              <a:t>4</a:t>
            </a:r>
            <a:r>
              <a:rPr lang="ja-JP" sz="20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年11月</a:t>
            </a:r>
            <a:r>
              <a:rPr lang="en-US" altLang="ja-JP" sz="20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24</a:t>
            </a:r>
            <a:r>
              <a:rPr lang="ja-JP" altLang="en-US" sz="20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日（日）</a:t>
            </a:r>
            <a:endParaRPr lang="en-US" altLang="ja-JP" sz="20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0" marR="0" lvl="0" indent="0" algn="ctr" rtl="0">
              <a:lnSpc>
                <a:spcPct val="100000"/>
              </a:lnSpc>
              <a:spcBef>
                <a:spcPts val="0"/>
              </a:spcBef>
              <a:spcAft>
                <a:spcPts val="0"/>
              </a:spcAft>
              <a:buClr>
                <a:srgbClr val="000000"/>
              </a:buClr>
              <a:buSzPts val="2000"/>
              <a:buFont typeface="Arial"/>
              <a:buNone/>
            </a:pPr>
            <a:r>
              <a:rPr lang="en-US" altLang="ja-JP" sz="20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OPEN</a:t>
            </a:r>
            <a:r>
              <a:rPr lang="ja-JP" altLang="en-US" sz="20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a:t>
            </a:r>
            <a:r>
              <a:rPr lang="en-US" altLang="ja-JP" sz="20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13:00 </a:t>
            </a:r>
            <a:r>
              <a:rPr lang="ja-JP" altLang="en-US" sz="20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 会場：</a:t>
            </a:r>
            <a:r>
              <a:rPr lang="en-US" altLang="ja-JP" sz="2000"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rPr>
              <a:t>EBiS303</a:t>
            </a:r>
            <a:endParaRPr sz="20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p:txBody>
      </p:sp>
      <p:sp>
        <p:nvSpPr>
          <p:cNvPr id="200" name="Google Shape;200;p5"/>
          <p:cNvSpPr txBox="1"/>
          <p:nvPr/>
        </p:nvSpPr>
        <p:spPr>
          <a:xfrm>
            <a:off x="1807562" y="4501047"/>
            <a:ext cx="9088200" cy="141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dirty="0">
                <a:solidFill>
                  <a:schemeClr val="dk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＜当日のスケジュール＞</a:t>
            </a:r>
            <a:endParaRPr sz="1400" b="0" i="0" u="none" strike="noStrike" cap="none" dirty="0">
              <a:solidFill>
                <a:srgbClr val="000000"/>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Arial"/>
                <a:ea typeface="Arial"/>
                <a:cs typeface="Arial"/>
                <a:sym typeface="Arial"/>
              </a:rPr>
              <a:t>　</a:t>
            </a:r>
            <a:r>
              <a:rPr lang="ja-JP"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オープニングアクト</a:t>
            </a:r>
            <a:endParaRPr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　第一次審査（自由パフォーマンス）：ダンスや歌、格闘技など特技を披露。個性やスター性を審査</a:t>
            </a:r>
            <a:endParaRPr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　第二次審査（告白審査）：ゲスト審査員の女性タレントへ告白。演技力、バラエティ力などを審査</a:t>
            </a:r>
            <a:endParaRPr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　結果発表/授賞式</a:t>
            </a:r>
            <a:endParaRPr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　エンディング</a:t>
            </a:r>
            <a:endParaRPr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p:txBody>
      </p:sp>
      <p:sp>
        <p:nvSpPr>
          <p:cNvPr id="201" name="Google Shape;201;p5"/>
          <p:cNvSpPr/>
          <p:nvPr/>
        </p:nvSpPr>
        <p:spPr>
          <a:xfrm>
            <a:off x="7744426" y="5509877"/>
            <a:ext cx="4161997" cy="10887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79"/>
              <a:buFont typeface="Arial"/>
              <a:buNone/>
            </a:pPr>
            <a:r>
              <a:rPr lang="ja-JP" sz="1079"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※直近数年間のゲスト（一部）</a:t>
            </a:r>
            <a:endParaRPr lang="en-US" altLang="ja-JP" sz="1079"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a:buSzPts val="1079"/>
            </a:pPr>
            <a:r>
              <a:rPr lang="en-US" altLang="ja-JP" sz="1079"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rPr>
              <a:t>2023</a:t>
            </a:r>
            <a:r>
              <a:rPr lang="ja-JP" altLang="en-US" sz="1079"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rPr>
              <a:t>年　武田真治、ハシヤスメ・アツコ、犬飼貴丈、戸塚純貴、　</a:t>
            </a:r>
            <a:endParaRPr lang="en-US" altLang="ja-JP" sz="1079"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endParaRPr>
          </a:p>
          <a:p>
            <a:pPr>
              <a:buSzPts val="1079"/>
            </a:pPr>
            <a:r>
              <a:rPr lang="ja-JP" altLang="en-US" sz="1079"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rPr>
              <a:t>　　　　  綱啓永、山下幸輝、</a:t>
            </a:r>
            <a:r>
              <a:rPr lang="ja-JP" altLang="en-US" sz="1079"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マジカルラブリー</a:t>
            </a:r>
            <a:endParaRPr sz="1079"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endParaRPr>
          </a:p>
          <a:p>
            <a:pPr>
              <a:buSzPts val="1079"/>
            </a:pPr>
            <a:r>
              <a:rPr lang="en-US" altLang="ja-JP" sz="1079"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rPr>
              <a:t>2022</a:t>
            </a:r>
            <a:r>
              <a:rPr lang="ja-JP" altLang="en-US" sz="1079"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rPr>
              <a:t>年　犬飼貴丈、</a:t>
            </a:r>
            <a:r>
              <a:rPr lang="en-US" altLang="ja-JP" sz="1079"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rPr>
              <a:t>IKKO</a:t>
            </a:r>
            <a:r>
              <a:rPr lang="ja-JP" altLang="en-US" sz="1079"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rPr>
              <a:t>、</a:t>
            </a:r>
            <a:r>
              <a:rPr lang="ja-JP" altLang="en-US" sz="1079"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吉村 崇（平成ノブシコブシ）</a:t>
            </a:r>
          </a:p>
          <a:p>
            <a:pPr marL="0" marR="0" lvl="0" indent="0" algn="l" rtl="0">
              <a:lnSpc>
                <a:spcPct val="100000"/>
              </a:lnSpc>
              <a:spcBef>
                <a:spcPts val="0"/>
              </a:spcBef>
              <a:spcAft>
                <a:spcPts val="0"/>
              </a:spcAft>
              <a:buClr>
                <a:srgbClr val="000000"/>
              </a:buClr>
              <a:buSzPts val="1079"/>
              <a:buFont typeface="Arial"/>
              <a:buNone/>
            </a:pPr>
            <a:r>
              <a:rPr lang="en-US" altLang="ja-JP" sz="1079"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2021</a:t>
            </a:r>
            <a:r>
              <a:rPr lang="ja-JP" altLang="en-US" sz="1079"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年　原田龍二、朝日奈央、吉村 崇（平成ノブシコブシ）</a:t>
            </a:r>
          </a:p>
          <a:p>
            <a:pPr marL="0" marR="0" lvl="0" indent="0" algn="l" rtl="0">
              <a:lnSpc>
                <a:spcPct val="100000"/>
              </a:lnSpc>
              <a:spcBef>
                <a:spcPts val="0"/>
              </a:spcBef>
              <a:spcAft>
                <a:spcPts val="0"/>
              </a:spcAft>
              <a:buClr>
                <a:srgbClr val="000000"/>
              </a:buClr>
              <a:buSzPts val="1079"/>
              <a:buFont typeface="Arial"/>
              <a:buNone/>
            </a:pPr>
            <a:r>
              <a:rPr lang="en-US" altLang="ja-JP" sz="1079"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2020</a:t>
            </a:r>
            <a:r>
              <a:rPr lang="ja-JP" altLang="en-US" sz="1079" b="0" i="0" u="none" strike="noStrike" cap="none" dirty="0">
                <a:solidFill>
                  <a:schemeClr val="dk1"/>
                </a:solidFill>
                <a:latin typeface="Rounded Mplus 1c Light" panose="020B0403020203020207" pitchFamily="50" charset="-128"/>
                <a:ea typeface="Rounded Mplus 1c Light" panose="020B0403020203020207" pitchFamily="50" charset="-128"/>
                <a:cs typeface="Rounded Mplus 1c Light" panose="020B0403020203020207" pitchFamily="50" charset="-128"/>
                <a:sym typeface="Arial"/>
              </a:rPr>
              <a:t>年　溝端淳平、ゆきぽよ、飯尾 和樹（ずん）</a:t>
            </a:r>
          </a:p>
        </p:txBody>
      </p:sp>
      <p:sp>
        <p:nvSpPr>
          <p:cNvPr id="202" name="Google Shape;202;p5"/>
          <p:cNvSpPr txBox="1"/>
          <p:nvPr/>
        </p:nvSpPr>
        <p:spPr>
          <a:xfrm>
            <a:off x="9268451" y="6675437"/>
            <a:ext cx="7239001"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ja-JP" sz="800" b="0" i="0" u="none" strike="noStrike" cap="none">
                <a:solidFill>
                  <a:schemeClr val="lt1"/>
                </a:solidFill>
                <a:latin typeface="Quattrocento Sans"/>
                <a:ea typeface="Quattrocento Sans"/>
                <a:cs typeface="Quattrocento Sans"/>
                <a:sym typeface="Quattrocento Sans"/>
              </a:rPr>
              <a:t>© SHUFU TO SEIKATSU SHA CO.,LTD. All rights reserved. </a:t>
            </a:r>
            <a:endParaRPr sz="800" b="1" i="0" u="none" strike="noStrike" cap="none">
              <a:solidFill>
                <a:schemeClr val="lt1"/>
              </a:solidFill>
              <a:latin typeface="Quattrocento Sans"/>
              <a:ea typeface="Quattrocento Sans"/>
              <a:cs typeface="Quattrocento Sans"/>
              <a:sym typeface="Quattrocento Sans"/>
            </a:endParaRPr>
          </a:p>
        </p:txBody>
      </p:sp>
      <p:sp>
        <p:nvSpPr>
          <p:cNvPr id="6" name="吹き出し: 角を丸めた四角形 5">
            <a:extLst>
              <a:ext uri="{FF2B5EF4-FFF2-40B4-BE49-F238E27FC236}">
                <a16:creationId xmlns:a16="http://schemas.microsoft.com/office/drawing/2014/main" id="{14BD05B1-52E3-AF54-88EF-7D988AAB507C}"/>
              </a:ext>
            </a:extLst>
          </p:cNvPr>
          <p:cNvSpPr/>
          <p:nvPr/>
        </p:nvSpPr>
        <p:spPr>
          <a:xfrm rot="20567476">
            <a:off x="438258" y="1670406"/>
            <a:ext cx="2466090" cy="1066277"/>
          </a:xfrm>
          <a:prstGeom prst="wedgeRoundRectCallout">
            <a:avLst>
              <a:gd name="adj1" fmla="val -10783"/>
              <a:gd name="adj2" fmla="val 75711"/>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dirty="0">
                <a:latin typeface="Rounded Mplus 1c Bold" panose="020B0702020203020207" pitchFamily="50" charset="-128"/>
                <a:ea typeface="Rounded Mplus 1c Bold" panose="020B0702020203020207" pitchFamily="50" charset="-128"/>
                <a:cs typeface="Rounded Mplus 1c Bold" panose="020B0702020203020207" pitchFamily="50" charset="-128"/>
              </a:rPr>
              <a:t>昨年のコンテストの様子は</a:t>
            </a:r>
            <a:endParaRPr kumimoji="1" lang="en-US" altLang="ja-JP" dirty="0">
              <a:latin typeface="Rounded Mplus 1c Bold" panose="020B0702020203020207" pitchFamily="50" charset="-128"/>
              <a:ea typeface="Rounded Mplus 1c Bold" panose="020B0702020203020207" pitchFamily="50" charset="-128"/>
              <a:cs typeface="Rounded Mplus 1c Bold" panose="020B0702020203020207" pitchFamily="50" charset="-128"/>
            </a:endParaRPr>
          </a:p>
          <a:p>
            <a:pPr algn="ctr"/>
            <a:r>
              <a:rPr kumimoji="1" lang="ja-JP" altLang="en-US" dirty="0">
                <a:latin typeface="Rounded Mplus 1c Bold" panose="020B0702020203020207" pitchFamily="50" charset="-128"/>
                <a:ea typeface="Rounded Mplus 1c Bold" panose="020B0702020203020207" pitchFamily="50" charset="-128"/>
                <a:cs typeface="Rounded Mplus 1c Bold" panose="020B0702020203020207" pitchFamily="50" charset="-128"/>
              </a:rPr>
              <a:t>こちらから！</a:t>
            </a:r>
          </a:p>
        </p:txBody>
      </p:sp>
      <p:pic>
        <p:nvPicPr>
          <p:cNvPr id="8" name="図 7">
            <a:extLst>
              <a:ext uri="{FF2B5EF4-FFF2-40B4-BE49-F238E27FC236}">
                <a16:creationId xmlns:a16="http://schemas.microsoft.com/office/drawing/2014/main" id="{F0334EA5-1EE8-0970-D827-2FE57C29FB2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165527" y="3055757"/>
            <a:ext cx="2372270" cy="1415653"/>
          </a:xfrm>
          <a:prstGeom prst="rect">
            <a:avLst/>
          </a:prstGeom>
        </p:spPr>
      </p:pic>
      <p:pic>
        <p:nvPicPr>
          <p:cNvPr id="10" name="図 9">
            <a:extLst>
              <a:ext uri="{FF2B5EF4-FFF2-40B4-BE49-F238E27FC236}">
                <a16:creationId xmlns:a16="http://schemas.microsoft.com/office/drawing/2014/main" id="{FFF63485-5C53-8C72-4BE4-368C5C67FBE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426"/>
          <a:stretch/>
        </p:blipFill>
        <p:spPr>
          <a:xfrm>
            <a:off x="7508078" y="1683704"/>
            <a:ext cx="2113572" cy="1407458"/>
          </a:xfrm>
          <a:prstGeom prst="rect">
            <a:avLst/>
          </a:prstGeom>
        </p:spPr>
      </p:pic>
      <p:pic>
        <p:nvPicPr>
          <p:cNvPr id="11" name="図 10">
            <a:extLst>
              <a:ext uri="{FF2B5EF4-FFF2-40B4-BE49-F238E27FC236}">
                <a16:creationId xmlns:a16="http://schemas.microsoft.com/office/drawing/2014/main" id="{9898DD30-7453-BD0E-0C08-2BD98C0A87E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1616"/>
          <a:stretch/>
        </p:blipFill>
        <p:spPr>
          <a:xfrm>
            <a:off x="7523807" y="3052983"/>
            <a:ext cx="2097843" cy="1415653"/>
          </a:xfrm>
          <a:prstGeom prst="rect">
            <a:avLst/>
          </a:prstGeom>
        </p:spPr>
      </p:pic>
      <p:pic>
        <p:nvPicPr>
          <p:cNvPr id="12" name="図 11">
            <a:extLst>
              <a:ext uri="{FF2B5EF4-FFF2-40B4-BE49-F238E27FC236}">
                <a16:creationId xmlns:a16="http://schemas.microsoft.com/office/drawing/2014/main" id="{FA2FB4A1-2125-E8BE-5E0A-7A009C4B14C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1592"/>
          <a:stretch/>
        </p:blipFill>
        <p:spPr>
          <a:xfrm>
            <a:off x="2808080" y="3052634"/>
            <a:ext cx="2374010" cy="141600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6"/>
          <p:cNvSpPr txBox="1">
            <a:spLocks noGrp="1"/>
          </p:cNvSpPr>
          <p:nvPr>
            <p:ph type="sldNum" idx="12"/>
          </p:nvPr>
        </p:nvSpPr>
        <p:spPr>
          <a:xfrm>
            <a:off x="11906423" y="6645800"/>
            <a:ext cx="370690" cy="252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00"/>
              <a:buNone/>
            </a:pPr>
            <a:fld id="{00000000-1234-1234-1234-123412341234}" type="slidenum">
              <a:rPr lang="en-US" altLang="ja-JP"/>
              <a:t>6</a:t>
            </a:fld>
            <a:endParaRPr/>
          </a:p>
        </p:txBody>
      </p:sp>
      <p:sp>
        <p:nvSpPr>
          <p:cNvPr id="208" name="Google Shape;208;p6"/>
          <p:cNvSpPr txBox="1"/>
          <p:nvPr/>
        </p:nvSpPr>
        <p:spPr>
          <a:xfrm>
            <a:off x="2068286" y="302403"/>
            <a:ext cx="805542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ja-JP" sz="2800" b="0" i="0" u="none" strike="noStrike" cap="none" dirty="0">
                <a:solidFill>
                  <a:schemeClr val="dk1"/>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Arial"/>
              </a:rPr>
              <a:t>実績企業</a:t>
            </a:r>
            <a:endParaRPr sz="1400" b="0" i="0" u="none" strike="noStrike" cap="none" dirty="0">
              <a:solidFill>
                <a:srgbClr val="000000"/>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Arial"/>
            </a:endParaRPr>
          </a:p>
        </p:txBody>
      </p:sp>
      <p:sp>
        <p:nvSpPr>
          <p:cNvPr id="209" name="Google Shape;209;p6"/>
          <p:cNvSpPr txBox="1"/>
          <p:nvPr/>
        </p:nvSpPr>
        <p:spPr>
          <a:xfrm>
            <a:off x="2068286" y="949417"/>
            <a:ext cx="805542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ジャンル問わず</a:t>
            </a:r>
            <a:endParaRPr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様々な企業様にご活用頂いております</a:t>
            </a:r>
            <a:endParaRPr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p:txBody>
      </p:sp>
      <p:pic>
        <p:nvPicPr>
          <p:cNvPr id="210" name="Google Shape;210;p6" descr="株式会社明色化粧品のプレスリリース｜PR TIME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175918" y="2401836"/>
            <a:ext cx="1546822" cy="523395"/>
          </a:xfrm>
          <a:prstGeom prst="rect">
            <a:avLst/>
          </a:prstGeom>
          <a:noFill/>
          <a:ln>
            <a:noFill/>
          </a:ln>
        </p:spPr>
      </p:pic>
      <p:pic>
        <p:nvPicPr>
          <p:cNvPr id="211" name="Google Shape;211;p6" descr="mysta(マイスタ) | スマホから、次世代のタレントを応援。君の手で、新しいスターを誕生させよう！"/>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123991" y="1720183"/>
            <a:ext cx="1381126" cy="357494"/>
          </a:xfrm>
          <a:prstGeom prst="rect">
            <a:avLst/>
          </a:prstGeom>
          <a:noFill/>
          <a:ln>
            <a:noFill/>
          </a:ln>
        </p:spPr>
      </p:pic>
      <p:pic>
        <p:nvPicPr>
          <p:cNvPr id="212" name="Google Shape;212;p6" descr="車のエンブレム一覧｜ 30社を超える日本車・外車のロゴマークを徹底紹介(画像ギャラリー No.16) |  【初心者必見】編集部が語る自動車購入ノウハウ【MOTA】"/>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437220" y="4469712"/>
            <a:ext cx="1638538" cy="363893"/>
          </a:xfrm>
          <a:prstGeom prst="rect">
            <a:avLst/>
          </a:prstGeom>
          <a:noFill/>
          <a:ln>
            <a:noFill/>
          </a:ln>
        </p:spPr>
      </p:pic>
      <p:pic>
        <p:nvPicPr>
          <p:cNvPr id="213" name="Google Shape;213;p6" descr="17LIVE」グローバル展開を加速させるため、ブランドをリニューアル 〜全世界で、ロゴデザインを統一〜｜17LIVE株式会社のプレスリリース"/>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068286" y="2687678"/>
            <a:ext cx="1439873" cy="570581"/>
          </a:xfrm>
          <a:prstGeom prst="rect">
            <a:avLst/>
          </a:prstGeom>
          <a:noFill/>
          <a:ln>
            <a:noFill/>
          </a:ln>
        </p:spPr>
      </p:pic>
      <p:pic>
        <p:nvPicPr>
          <p:cNvPr id="214" name="Google Shape;214;p6" descr="4/6(金)Marines(T)Lab ロッテデザイン新商品｜千葉ロッテマリーンズ"/>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246110" y="3896462"/>
            <a:ext cx="1543050" cy="270614"/>
          </a:xfrm>
          <a:prstGeom prst="rect">
            <a:avLst/>
          </a:prstGeom>
          <a:noFill/>
          <a:ln>
            <a:noFill/>
          </a:ln>
        </p:spPr>
      </p:pic>
      <p:pic>
        <p:nvPicPr>
          <p:cNvPr id="215" name="Google Shape;215;p6" descr="アルバイトやパートの求人ならバイトル | BCM ENTERTAINMENT"/>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8310391" y="4289297"/>
            <a:ext cx="1333500" cy="447538"/>
          </a:xfrm>
          <a:prstGeom prst="rect">
            <a:avLst/>
          </a:prstGeom>
          <a:noFill/>
          <a:ln>
            <a:noFill/>
          </a:ln>
        </p:spPr>
      </p:pic>
      <p:pic>
        <p:nvPicPr>
          <p:cNvPr id="216" name="Google Shape;216;p6" descr="SPR JAPAN ロゴ"/>
          <p:cNvPicPr preferRelativeResize="0"/>
          <p:nvPr/>
        </p:nvPicPr>
        <p:blipFill rotWithShape="1">
          <a:blip r:embed="rId9">
            <a:alphaModFix/>
          </a:blip>
          <a:srcRect/>
          <a:stretch/>
        </p:blipFill>
        <p:spPr>
          <a:xfrm>
            <a:off x="8516383" y="3816811"/>
            <a:ext cx="1019175" cy="295275"/>
          </a:xfrm>
          <a:prstGeom prst="rect">
            <a:avLst/>
          </a:prstGeom>
          <a:noFill/>
          <a:ln>
            <a:noFill/>
          </a:ln>
        </p:spPr>
      </p:pic>
      <p:pic>
        <p:nvPicPr>
          <p:cNvPr id="217" name="Google Shape;217;p6"/>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6096000" y="2449253"/>
            <a:ext cx="1497172" cy="330579"/>
          </a:xfrm>
          <a:prstGeom prst="rect">
            <a:avLst/>
          </a:prstGeom>
          <a:noFill/>
          <a:ln>
            <a:noFill/>
          </a:ln>
        </p:spPr>
      </p:pic>
      <p:pic>
        <p:nvPicPr>
          <p:cNvPr id="218" name="Google Shape;218;p6" descr="株式会社グラニのプレスリリース｜PR TIMES"/>
          <p:cNvPicPr preferRelativeResize="0"/>
          <p:nvPr/>
        </p:nvPicPr>
        <p:blipFill rotWithShape="1">
          <a:blip r:embed="rId11" cstate="screen">
            <a:alphaModFix/>
            <a:extLst>
              <a:ext uri="{28A0092B-C50C-407E-A947-70E740481C1C}">
                <a14:useLocalDpi xmlns:a14="http://schemas.microsoft.com/office/drawing/2010/main"/>
              </a:ext>
            </a:extLst>
          </a:blip>
          <a:srcRect b="-6998"/>
          <a:stretch/>
        </p:blipFill>
        <p:spPr>
          <a:xfrm>
            <a:off x="3788071" y="5511141"/>
            <a:ext cx="1381126" cy="738887"/>
          </a:xfrm>
          <a:prstGeom prst="rect">
            <a:avLst/>
          </a:prstGeom>
          <a:noFill/>
          <a:ln>
            <a:noFill/>
          </a:ln>
        </p:spPr>
      </p:pic>
      <p:pic>
        <p:nvPicPr>
          <p:cNvPr id="219" name="Google Shape;219;p6" descr="QB HOUSE・ショップニュース | 調布PARCO-パルコ-"/>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4123991" y="3166370"/>
            <a:ext cx="1787287" cy="379798"/>
          </a:xfrm>
          <a:prstGeom prst="rect">
            <a:avLst/>
          </a:prstGeom>
          <a:noFill/>
          <a:ln>
            <a:noFill/>
          </a:ln>
        </p:spPr>
      </p:pic>
      <p:pic>
        <p:nvPicPr>
          <p:cNvPr id="220" name="Google Shape;220;p6" descr="グループ体制｜AOKIホールディングス採用情報"/>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6361741" y="2996927"/>
            <a:ext cx="1293204" cy="523876"/>
          </a:xfrm>
          <a:prstGeom prst="rect">
            <a:avLst/>
          </a:prstGeom>
          <a:noFill/>
          <a:ln>
            <a:noFill/>
          </a:ln>
        </p:spPr>
      </p:pic>
      <p:pic>
        <p:nvPicPr>
          <p:cNvPr id="221" name="Google Shape;221;p6" descr="AGFのロゴにある３つの赤い丸の正体は？ - ロゴJPコンクール"/>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8511344" y="3069342"/>
            <a:ext cx="954319" cy="321208"/>
          </a:xfrm>
          <a:prstGeom prst="rect">
            <a:avLst/>
          </a:prstGeom>
          <a:noFill/>
          <a:ln>
            <a:noFill/>
          </a:ln>
        </p:spPr>
      </p:pic>
      <p:pic>
        <p:nvPicPr>
          <p:cNvPr id="222" name="Google Shape;222;p6" descr="EBiSブランドストーリー|美顔器・原液美容液のエビス化粧品"/>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2447698" y="3813624"/>
            <a:ext cx="867606" cy="373029"/>
          </a:xfrm>
          <a:prstGeom prst="rect">
            <a:avLst/>
          </a:prstGeom>
          <a:noFill/>
          <a:ln>
            <a:noFill/>
          </a:ln>
        </p:spPr>
      </p:pic>
      <p:pic>
        <p:nvPicPr>
          <p:cNvPr id="223" name="Google Shape;223;p6" descr="おかげさまで、イトーヨーカ堂は創業 100 周年を迎えます"/>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2487224" y="5511141"/>
            <a:ext cx="683359" cy="791258"/>
          </a:xfrm>
          <a:prstGeom prst="rect">
            <a:avLst/>
          </a:prstGeom>
          <a:noFill/>
          <a:ln>
            <a:noFill/>
          </a:ln>
        </p:spPr>
      </p:pic>
      <p:pic>
        <p:nvPicPr>
          <p:cNvPr id="226" name="Google Shape;226;p6" descr="Coca-Colaのロゴ | MUUSEO モノ日記"/>
          <p:cNvPicPr preferRelativeResize="0"/>
          <p:nvPr/>
        </p:nvPicPr>
        <p:blipFill rotWithShape="1">
          <a:blip r:embed="rId17" cstate="email">
            <a:alphaModFix/>
            <a:extLst>
              <a:ext uri="{28A0092B-C50C-407E-A947-70E740481C1C}">
                <a14:useLocalDpi xmlns:a14="http://schemas.microsoft.com/office/drawing/2010/main"/>
              </a:ext>
            </a:extLst>
          </a:blip>
          <a:srcRect/>
          <a:stretch/>
        </p:blipFill>
        <p:spPr>
          <a:xfrm>
            <a:off x="5534118" y="5718420"/>
            <a:ext cx="1547120" cy="611059"/>
          </a:xfrm>
          <a:prstGeom prst="rect">
            <a:avLst/>
          </a:prstGeom>
          <a:noFill/>
          <a:ln>
            <a:noFill/>
          </a:ln>
        </p:spPr>
      </p:pic>
      <p:pic>
        <p:nvPicPr>
          <p:cNvPr id="227" name="Google Shape;227;p6" descr="興和 - Wikipedia"/>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2224974" y="4495918"/>
            <a:ext cx="1259738" cy="675373"/>
          </a:xfrm>
          <a:prstGeom prst="rect">
            <a:avLst/>
          </a:prstGeom>
          <a:noFill/>
          <a:ln>
            <a:noFill/>
          </a:ln>
        </p:spPr>
      </p:pic>
      <p:pic>
        <p:nvPicPr>
          <p:cNvPr id="229" name="Google Shape;229;p6" descr="Ameba」のブランドロゴ変更に関するお知らせ | Amebaスタッフブログ"/>
          <p:cNvPicPr preferRelativeResize="0"/>
          <p:nvPr/>
        </p:nvPicPr>
        <p:blipFill rotWithShape="1">
          <a:blip r:embed="rId19" cstate="email">
            <a:alphaModFix/>
            <a:extLst>
              <a:ext uri="{28A0092B-C50C-407E-A947-70E740481C1C}">
                <a14:useLocalDpi xmlns:a14="http://schemas.microsoft.com/office/drawing/2010/main"/>
              </a:ext>
            </a:extLst>
          </a:blip>
          <a:srcRect/>
          <a:stretch/>
        </p:blipFill>
        <p:spPr>
          <a:xfrm>
            <a:off x="3926661" y="4315897"/>
            <a:ext cx="947698" cy="947698"/>
          </a:xfrm>
          <a:prstGeom prst="rect">
            <a:avLst/>
          </a:prstGeom>
          <a:noFill/>
          <a:ln>
            <a:noFill/>
          </a:ln>
        </p:spPr>
      </p:pic>
      <p:pic>
        <p:nvPicPr>
          <p:cNvPr id="230" name="Google Shape;230;p6" descr="コーポレートアイデンティティ | 企業情報 | 株式会社アダストリア"/>
          <p:cNvPicPr preferRelativeResize="0"/>
          <p:nvPr/>
        </p:nvPicPr>
        <p:blipFill rotWithShape="1">
          <a:blip r:embed="rId20" cstate="email">
            <a:alphaModFix/>
            <a:extLst>
              <a:ext uri="{28A0092B-C50C-407E-A947-70E740481C1C}">
                <a14:useLocalDpi xmlns:a14="http://schemas.microsoft.com/office/drawing/2010/main"/>
              </a:ext>
            </a:extLst>
          </a:blip>
          <a:srcRect/>
          <a:stretch/>
        </p:blipFill>
        <p:spPr>
          <a:xfrm>
            <a:off x="8013722" y="5839949"/>
            <a:ext cx="2109993" cy="330579"/>
          </a:xfrm>
          <a:prstGeom prst="rect">
            <a:avLst/>
          </a:prstGeom>
          <a:noFill/>
          <a:ln>
            <a:noFill/>
          </a:ln>
        </p:spPr>
      </p:pic>
      <p:pic>
        <p:nvPicPr>
          <p:cNvPr id="231" name="Google Shape;231;p6"/>
          <p:cNvPicPr preferRelativeResize="0"/>
          <p:nvPr/>
        </p:nvPicPr>
        <p:blipFill rotWithShape="1">
          <a:blip r:embed="rId21" cstate="email">
            <a:alphaModFix/>
            <a:extLst>
              <a:ext uri="{28A0092B-C50C-407E-A947-70E740481C1C}">
                <a14:useLocalDpi xmlns:a14="http://schemas.microsoft.com/office/drawing/2010/main"/>
              </a:ext>
            </a:extLst>
          </a:blip>
          <a:srcRect/>
          <a:stretch/>
        </p:blipFill>
        <p:spPr>
          <a:xfrm>
            <a:off x="6307678" y="3827295"/>
            <a:ext cx="1444621" cy="438402"/>
          </a:xfrm>
          <a:prstGeom prst="rect">
            <a:avLst/>
          </a:prstGeom>
          <a:noFill/>
          <a:ln>
            <a:noFill/>
          </a:ln>
        </p:spPr>
      </p:pic>
      <p:pic>
        <p:nvPicPr>
          <p:cNvPr id="232" name="Google Shape;232;p6" descr="J-CREWプロジェクトとは"/>
          <p:cNvPicPr preferRelativeResize="0"/>
          <p:nvPr/>
        </p:nvPicPr>
        <p:blipFill rotWithShape="1">
          <a:blip r:embed="rId22" cstate="email">
            <a:alphaModFix/>
            <a:extLst>
              <a:ext uri="{28A0092B-C50C-407E-A947-70E740481C1C}">
                <a14:useLocalDpi xmlns:a14="http://schemas.microsoft.com/office/drawing/2010/main"/>
              </a:ext>
            </a:extLst>
          </a:blip>
          <a:srcRect b="40805"/>
          <a:stretch/>
        </p:blipFill>
        <p:spPr>
          <a:xfrm>
            <a:off x="5464035" y="5180562"/>
            <a:ext cx="1507886" cy="330579"/>
          </a:xfrm>
          <a:prstGeom prst="rect">
            <a:avLst/>
          </a:prstGeom>
          <a:noFill/>
          <a:ln>
            <a:noFill/>
          </a:ln>
        </p:spPr>
      </p:pic>
      <p:pic>
        <p:nvPicPr>
          <p:cNvPr id="233" name="Google Shape;233;p6" descr="SHOWROOMロゴ - music.jpニュース"/>
          <p:cNvPicPr preferRelativeResize="0"/>
          <p:nvPr/>
        </p:nvPicPr>
        <p:blipFill rotWithShape="1">
          <a:blip r:embed="rId23" cstate="email">
            <a:alphaModFix/>
            <a:extLst>
              <a:ext uri="{28A0092B-C50C-407E-A947-70E740481C1C}">
                <a14:useLocalDpi xmlns:a14="http://schemas.microsoft.com/office/drawing/2010/main"/>
              </a:ext>
            </a:extLst>
          </a:blip>
          <a:srcRect/>
          <a:stretch/>
        </p:blipFill>
        <p:spPr>
          <a:xfrm>
            <a:off x="8016083" y="2516961"/>
            <a:ext cx="2046117" cy="293147"/>
          </a:xfrm>
          <a:prstGeom prst="rect">
            <a:avLst/>
          </a:prstGeom>
          <a:noFill/>
          <a:ln>
            <a:noFill/>
          </a:ln>
        </p:spPr>
      </p:pic>
      <p:pic>
        <p:nvPicPr>
          <p:cNvPr id="234" name="Google Shape;234;p6" descr="脱毛サロンミュゼプラチナム【公式】～全身・部位の美容脱毛～"/>
          <p:cNvPicPr preferRelativeResize="0"/>
          <p:nvPr/>
        </p:nvPicPr>
        <p:blipFill rotWithShape="1">
          <a:blip r:embed="rId24" cstate="email">
            <a:alphaModFix/>
            <a:extLst>
              <a:ext uri="{28A0092B-C50C-407E-A947-70E740481C1C}">
                <a14:useLocalDpi xmlns:a14="http://schemas.microsoft.com/office/drawing/2010/main"/>
              </a:ext>
            </a:extLst>
          </a:blip>
          <a:srcRect/>
          <a:stretch/>
        </p:blipFill>
        <p:spPr>
          <a:xfrm>
            <a:off x="8336230" y="4890445"/>
            <a:ext cx="1310249" cy="486461"/>
          </a:xfrm>
          <a:prstGeom prst="rect">
            <a:avLst/>
          </a:prstGeom>
          <a:noFill/>
          <a:ln>
            <a:noFill/>
          </a:ln>
        </p:spPr>
      </p:pic>
      <p:sp>
        <p:nvSpPr>
          <p:cNvPr id="235" name="Google Shape;235;p6"/>
          <p:cNvSpPr txBox="1"/>
          <p:nvPr/>
        </p:nvSpPr>
        <p:spPr>
          <a:xfrm>
            <a:off x="9268451" y="6675437"/>
            <a:ext cx="7239001"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ja-JP" sz="800" b="0" i="0" u="none" strike="noStrike" cap="none">
                <a:solidFill>
                  <a:schemeClr val="lt1"/>
                </a:solidFill>
                <a:latin typeface="Quattrocento Sans"/>
                <a:ea typeface="Quattrocento Sans"/>
                <a:cs typeface="Quattrocento Sans"/>
                <a:sym typeface="Quattrocento Sans"/>
              </a:rPr>
              <a:t>© SHUFU TO SEIKATSU SHA CO.,LTD. All rights reserved. </a:t>
            </a:r>
            <a:endParaRPr sz="800" b="1" i="0" u="none" strike="noStrike" cap="none">
              <a:solidFill>
                <a:schemeClr val="lt1"/>
              </a:solidFill>
              <a:latin typeface="Quattrocento Sans"/>
              <a:ea typeface="Quattrocento Sans"/>
              <a:cs typeface="Quattrocento Sans"/>
              <a:sym typeface="Quattrocento Sans"/>
            </a:endParaRPr>
          </a:p>
        </p:txBody>
      </p:sp>
      <p:pic>
        <p:nvPicPr>
          <p:cNvPr id="3" name="図 2">
            <a:extLst>
              <a:ext uri="{FF2B5EF4-FFF2-40B4-BE49-F238E27FC236}">
                <a16:creationId xmlns:a16="http://schemas.microsoft.com/office/drawing/2014/main" id="{0564F594-7C94-C717-436A-B4AC80DCC988}"/>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8257376" y="1618214"/>
            <a:ext cx="1462254" cy="521696"/>
          </a:xfrm>
          <a:prstGeom prst="rect">
            <a:avLst/>
          </a:prstGeom>
        </p:spPr>
      </p:pic>
      <p:pic>
        <p:nvPicPr>
          <p:cNvPr id="5" name="図 4">
            <a:extLst>
              <a:ext uri="{FF2B5EF4-FFF2-40B4-BE49-F238E27FC236}">
                <a16:creationId xmlns:a16="http://schemas.microsoft.com/office/drawing/2014/main" id="{E54A7093-0243-E52F-7EDA-46A983C4C0F8}"/>
              </a:ext>
            </a:extLst>
          </p:cNvPr>
          <p:cNvPicPr>
            <a:picLocks noChangeAspect="1"/>
          </p:cNvPicPr>
          <p:nvPr/>
        </p:nvPicPr>
        <p:blipFill rotWithShape="1">
          <a:blip r:embed="rId26" cstate="email">
            <a:extLst>
              <a:ext uri="{28A0092B-C50C-407E-A947-70E740481C1C}">
                <a14:useLocalDpi xmlns:a14="http://schemas.microsoft.com/office/drawing/2010/main"/>
              </a:ext>
            </a:extLst>
          </a:blip>
          <a:srcRect/>
          <a:stretch/>
        </p:blipFill>
        <p:spPr>
          <a:xfrm>
            <a:off x="2167195" y="1711121"/>
            <a:ext cx="1242054" cy="496416"/>
          </a:xfrm>
          <a:prstGeom prst="rect">
            <a:avLst/>
          </a:prstGeom>
        </p:spPr>
      </p:pic>
      <p:pic>
        <p:nvPicPr>
          <p:cNvPr id="6" name="図 5">
            <a:extLst>
              <a:ext uri="{FF2B5EF4-FFF2-40B4-BE49-F238E27FC236}">
                <a16:creationId xmlns:a16="http://schemas.microsoft.com/office/drawing/2014/main" id="{D3B0CD06-FC23-8602-DCE9-1F5F0B66F45F}"/>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5987294" y="1683827"/>
            <a:ext cx="1605878" cy="41643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7"/>
          <p:cNvSpPr txBox="1">
            <a:spLocks noGrp="1"/>
          </p:cNvSpPr>
          <p:nvPr>
            <p:ph type="sldNum" idx="12"/>
          </p:nvPr>
        </p:nvSpPr>
        <p:spPr>
          <a:xfrm>
            <a:off x="11906423" y="6645800"/>
            <a:ext cx="370690" cy="252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00"/>
              <a:buNone/>
            </a:pPr>
            <a:fld id="{00000000-1234-1234-1234-123412341234}" type="slidenum">
              <a:rPr lang="en-US" altLang="ja-JP"/>
              <a:t>7</a:t>
            </a:fld>
            <a:endParaRPr/>
          </a:p>
        </p:txBody>
      </p:sp>
      <p:sp>
        <p:nvSpPr>
          <p:cNvPr id="241" name="Google Shape;241;p7"/>
          <p:cNvSpPr txBox="1"/>
          <p:nvPr/>
        </p:nvSpPr>
        <p:spPr>
          <a:xfrm>
            <a:off x="2068286" y="302403"/>
            <a:ext cx="805542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ja-JP" sz="2800" b="0" i="0" u="none" strike="noStrike" cap="none" dirty="0">
                <a:solidFill>
                  <a:schemeClr val="dk1"/>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Arial"/>
              </a:rPr>
              <a:t>協賛メリット</a:t>
            </a:r>
            <a:endParaRPr sz="1400" b="0" i="0" u="none" strike="noStrike" cap="none" dirty="0">
              <a:solidFill>
                <a:srgbClr val="000000"/>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Arial"/>
            </a:endParaRPr>
          </a:p>
        </p:txBody>
      </p:sp>
      <p:sp>
        <p:nvSpPr>
          <p:cNvPr id="242" name="Google Shape;242;p7"/>
          <p:cNvSpPr txBox="1"/>
          <p:nvPr/>
        </p:nvSpPr>
        <p:spPr>
          <a:xfrm>
            <a:off x="1003123" y="1488392"/>
            <a:ext cx="10597773" cy="4524275"/>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000000"/>
              </a:buClr>
              <a:buSzPts val="2800"/>
            </a:pPr>
            <a:r>
              <a:rPr lang="en-US" altLang="ja-JP" sz="3200" b="1" i="0" u="none" strike="noStrike" cap="none" dirty="0">
                <a:solidFill>
                  <a:srgbClr val="0099CC"/>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1</a:t>
            </a:r>
            <a:r>
              <a:rPr lang="ja-JP" altLang="en-US" sz="3200" b="1" i="0" u="none" strike="noStrike" cap="none" dirty="0">
                <a:solidFill>
                  <a:srgbClr val="0099CC"/>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a:t>
            </a:r>
            <a:r>
              <a:rPr lang="ja-JP" sz="3200" b="1" i="0" u="none" strike="noStrike" cap="none" dirty="0">
                <a:solidFill>
                  <a:srgbClr val="0099CC"/>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広告費換算</a:t>
            </a:r>
            <a:r>
              <a:rPr lang="en-US" altLang="ja-JP" sz="3200" b="1" dirty="0">
                <a:solidFill>
                  <a:srgbClr val="FF83C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rPr>
              <a:t>1</a:t>
            </a:r>
            <a:r>
              <a:rPr lang="ja-JP" altLang="en-US" sz="3200" b="1" dirty="0">
                <a:solidFill>
                  <a:srgbClr val="FF83C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rPr>
              <a:t>億円</a:t>
            </a:r>
            <a:r>
              <a:rPr lang="ja-JP" sz="3200" b="1" i="0" u="none" strike="noStrike" cap="none" dirty="0">
                <a:solidFill>
                  <a:srgbClr val="0099CC"/>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を超える露出が期待できる</a:t>
            </a:r>
            <a:endParaRPr lang="en-US" altLang="ja-JP" sz="3200" b="1" i="0" u="none" strike="noStrike" cap="none" dirty="0">
              <a:solidFill>
                <a:srgbClr val="0099CC"/>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endParaRPr>
          </a:p>
          <a:p>
            <a:pPr marR="0" lvl="0" algn="l" rtl="0">
              <a:lnSpc>
                <a:spcPct val="100000"/>
              </a:lnSpc>
              <a:spcBef>
                <a:spcPts val="0"/>
              </a:spcBef>
              <a:spcAft>
                <a:spcPts val="0"/>
              </a:spcAft>
              <a:buClr>
                <a:srgbClr val="000000"/>
              </a:buClr>
              <a:buSzPts val="2800"/>
            </a:pPr>
            <a:r>
              <a:rPr lang="ja-JP" altLang="en-US" sz="3200" b="1" dirty="0">
                <a:solidFill>
                  <a:srgbClr val="0099CC"/>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rPr>
              <a:t>　   </a:t>
            </a:r>
            <a:r>
              <a:rPr lang="en-US" altLang="ja-JP" sz="2800" b="1" u="sng" dirty="0">
                <a:solidFill>
                  <a:srgbClr val="0099CC"/>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rPr>
              <a:t>※2023</a:t>
            </a:r>
            <a:r>
              <a:rPr lang="ja-JP" altLang="en-US" sz="2800" b="1" u="sng" dirty="0">
                <a:solidFill>
                  <a:srgbClr val="0099CC"/>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rPr>
              <a:t>年度は前年比</a:t>
            </a:r>
            <a:r>
              <a:rPr lang="en-US" altLang="ja-JP" sz="2800" b="1" u="sng" dirty="0">
                <a:solidFill>
                  <a:srgbClr val="0099CC"/>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rPr>
              <a:t>141</a:t>
            </a:r>
            <a:r>
              <a:rPr lang="ja-JP" altLang="en-US" sz="2800" b="1" u="sng" dirty="0">
                <a:solidFill>
                  <a:srgbClr val="0099CC"/>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rPr>
              <a:t>％の</a:t>
            </a:r>
            <a:r>
              <a:rPr lang="en-US" altLang="ja-JP" sz="2800" b="1" u="sng" dirty="0">
                <a:solidFill>
                  <a:srgbClr val="0099CC"/>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rPr>
              <a:t>5</a:t>
            </a:r>
            <a:r>
              <a:rPr lang="ja-JP" altLang="en-US" sz="2800" b="1" u="sng" dirty="0">
                <a:solidFill>
                  <a:srgbClr val="0099CC"/>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rPr>
              <a:t>億円超！！</a:t>
            </a:r>
            <a:endParaRPr sz="2800" b="1" i="0" u="sng" strike="noStrike" cap="none" dirty="0">
              <a:solidFill>
                <a:srgbClr val="0099CC"/>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endParaRPr>
          </a:p>
          <a:p>
            <a:pPr marL="0" marR="0" lvl="0" indent="0" algn="l" rtl="0">
              <a:lnSpc>
                <a:spcPct val="100000"/>
              </a:lnSpc>
              <a:spcBef>
                <a:spcPts val="0"/>
              </a:spcBef>
              <a:spcAft>
                <a:spcPts val="0"/>
              </a:spcAft>
              <a:buClr>
                <a:srgbClr val="000000"/>
              </a:buClr>
              <a:buSzPts val="2800"/>
              <a:buFont typeface="Arial"/>
              <a:buNone/>
            </a:pPr>
            <a:endParaRPr sz="3200" b="1" i="0" u="none" strike="noStrike" cap="none" dirty="0">
              <a:solidFill>
                <a:srgbClr val="0099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3200" b="1" i="0" u="none" strike="noStrike" cap="none" dirty="0">
              <a:solidFill>
                <a:srgbClr val="0099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ja-JP" sz="3200" b="1" i="0" u="none" strike="noStrike" cap="none" dirty="0">
                <a:solidFill>
                  <a:srgbClr val="0099CC"/>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2. </a:t>
            </a:r>
            <a:r>
              <a:rPr lang="en-US" altLang="ja-JP" sz="3200" b="1" dirty="0">
                <a:solidFill>
                  <a:srgbClr val="FF83C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rPr>
              <a:t>【</a:t>
            </a:r>
            <a:r>
              <a:rPr lang="ja-JP" altLang="en-US" sz="3200" b="1" dirty="0">
                <a:solidFill>
                  <a:srgbClr val="FF83C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rPr>
              <a:t>推し活文脈</a:t>
            </a:r>
            <a:r>
              <a:rPr lang="en-US" altLang="ja-JP" sz="3200" b="1" dirty="0">
                <a:solidFill>
                  <a:srgbClr val="FF83C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rPr>
              <a:t>】</a:t>
            </a:r>
            <a:r>
              <a:rPr lang="ja-JP" altLang="en-US" sz="3200" b="1" dirty="0">
                <a:solidFill>
                  <a:srgbClr val="FF83C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rPr>
              <a:t>を活用し、</a:t>
            </a:r>
            <a:r>
              <a:rPr lang="ja-JP" sz="3200" b="1" i="0" u="none" strike="noStrike" cap="none" dirty="0">
                <a:solidFill>
                  <a:srgbClr val="FF83C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エンゲージメントの</a:t>
            </a:r>
            <a:endParaRPr lang="en-US" altLang="ja-JP" sz="3200" b="1" i="0" u="none" strike="noStrike" cap="none" dirty="0">
              <a:solidFill>
                <a:srgbClr val="FF83C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endParaRPr>
          </a:p>
          <a:p>
            <a:pPr marL="0" marR="0" lvl="0" indent="0" algn="l" rtl="0">
              <a:lnSpc>
                <a:spcPct val="100000"/>
              </a:lnSpc>
              <a:spcBef>
                <a:spcPts val="0"/>
              </a:spcBef>
              <a:spcAft>
                <a:spcPts val="0"/>
              </a:spcAft>
              <a:buClr>
                <a:srgbClr val="000000"/>
              </a:buClr>
              <a:buSzPts val="2800"/>
              <a:buFont typeface="Arial"/>
              <a:buNone/>
            </a:pPr>
            <a:r>
              <a:rPr lang="ja-JP" altLang="en-US" sz="3200" b="1" dirty="0">
                <a:solidFill>
                  <a:srgbClr val="FF83C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rPr>
              <a:t>　　</a:t>
            </a:r>
            <a:r>
              <a:rPr lang="ja-JP" sz="3200" b="1" i="0" u="none" strike="noStrike" cap="none" dirty="0">
                <a:solidFill>
                  <a:srgbClr val="FF83C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強いファン層</a:t>
            </a:r>
            <a:r>
              <a:rPr lang="ja-JP" sz="3200" b="1" i="0" u="none" strike="noStrike" cap="none" dirty="0">
                <a:solidFill>
                  <a:srgbClr val="0099CC"/>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に対して訴求できる</a:t>
            </a:r>
            <a:endParaRPr sz="3200" b="1" i="0" u="none" strike="noStrike" cap="none" dirty="0">
              <a:solidFill>
                <a:srgbClr val="0099CC"/>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endParaRPr>
          </a:p>
          <a:p>
            <a:pPr marL="0" marR="0" lvl="0" indent="0" algn="l" rtl="0">
              <a:lnSpc>
                <a:spcPct val="100000"/>
              </a:lnSpc>
              <a:spcBef>
                <a:spcPts val="0"/>
              </a:spcBef>
              <a:spcAft>
                <a:spcPts val="0"/>
              </a:spcAft>
              <a:buClr>
                <a:srgbClr val="000000"/>
              </a:buClr>
              <a:buSzPts val="2800"/>
              <a:buFont typeface="Arial"/>
              <a:buNone/>
            </a:pPr>
            <a:endParaRPr sz="3200" b="1" i="0" u="none" strike="noStrike" cap="none" dirty="0">
              <a:solidFill>
                <a:srgbClr val="0099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3200" b="1" i="0" u="none" strike="noStrike" cap="none" dirty="0">
              <a:solidFill>
                <a:srgbClr val="0099CC"/>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endParaRPr>
          </a:p>
          <a:p>
            <a:pPr marL="0" marR="0" lvl="0" indent="0" algn="l" rtl="0">
              <a:lnSpc>
                <a:spcPct val="100000"/>
              </a:lnSpc>
              <a:spcBef>
                <a:spcPts val="0"/>
              </a:spcBef>
              <a:spcAft>
                <a:spcPts val="0"/>
              </a:spcAft>
              <a:buClr>
                <a:srgbClr val="000000"/>
              </a:buClr>
              <a:buSzPts val="2800"/>
              <a:buFont typeface="Arial"/>
              <a:buNone/>
            </a:pPr>
            <a:r>
              <a:rPr lang="ja-JP" sz="3200" b="1" i="0" u="none" strike="noStrike" cap="none" dirty="0">
                <a:solidFill>
                  <a:srgbClr val="0099CC"/>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3. </a:t>
            </a:r>
            <a:r>
              <a:rPr lang="ja-JP" sz="3200" b="1" i="0" u="none" strike="noStrike" cap="none" dirty="0">
                <a:solidFill>
                  <a:srgbClr val="FF83C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多様なアセットを活用</a:t>
            </a:r>
            <a:r>
              <a:rPr lang="ja-JP" sz="3200" b="1" i="0" u="none" strike="noStrike" cap="none" dirty="0">
                <a:solidFill>
                  <a:srgbClr val="0099CC"/>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した施策ができる</a:t>
            </a:r>
            <a:endParaRPr sz="3200" b="1" i="0" u="none" strike="noStrike" cap="none" dirty="0">
              <a:solidFill>
                <a:srgbClr val="0099CC"/>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endParaRPr>
          </a:p>
        </p:txBody>
      </p:sp>
      <p:sp>
        <p:nvSpPr>
          <p:cNvPr id="243" name="Google Shape;243;p7"/>
          <p:cNvSpPr txBox="1"/>
          <p:nvPr/>
        </p:nvSpPr>
        <p:spPr>
          <a:xfrm>
            <a:off x="9268451" y="6675437"/>
            <a:ext cx="7239001"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ja-JP" sz="800" b="0" i="0" u="none" strike="noStrike" cap="none">
                <a:solidFill>
                  <a:schemeClr val="lt1"/>
                </a:solidFill>
                <a:latin typeface="Quattrocento Sans"/>
                <a:ea typeface="Quattrocento Sans"/>
                <a:cs typeface="Quattrocento Sans"/>
                <a:sym typeface="Quattrocento Sans"/>
              </a:rPr>
              <a:t>© SHUFU TO SEIKATSU SHA CO.,LTD. All rights reserved. </a:t>
            </a:r>
            <a:endParaRPr sz="800" b="1" i="0" u="none" strike="noStrike" cap="none">
              <a:solidFill>
                <a:schemeClr val="lt1"/>
              </a:solidFill>
              <a:latin typeface="Quattrocento Sans"/>
              <a:ea typeface="Quattrocento Sans"/>
              <a:cs typeface="Quattrocento Sans"/>
              <a:sym typeface="Quattrocento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1" name="図 20">
            <a:extLst>
              <a:ext uri="{FF2B5EF4-FFF2-40B4-BE49-F238E27FC236}">
                <a16:creationId xmlns:a16="http://schemas.microsoft.com/office/drawing/2014/main" id="{90FC7DE1-EA36-D3A8-18CF-00D5683396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90256" y="4554765"/>
            <a:ext cx="841768" cy="1464588"/>
          </a:xfrm>
          <a:prstGeom prst="rect">
            <a:avLst/>
          </a:prstGeom>
        </p:spPr>
      </p:pic>
      <p:sp>
        <p:nvSpPr>
          <p:cNvPr id="249" name="Google Shape;249;p8"/>
          <p:cNvSpPr txBox="1">
            <a:spLocks noGrp="1"/>
          </p:cNvSpPr>
          <p:nvPr>
            <p:ph type="sldNum" idx="12"/>
          </p:nvPr>
        </p:nvSpPr>
        <p:spPr>
          <a:xfrm>
            <a:off x="11906423" y="6645800"/>
            <a:ext cx="370690" cy="252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00"/>
              <a:buNone/>
            </a:pPr>
            <a:fld id="{00000000-1234-1234-1234-123412341234}" type="slidenum">
              <a:rPr lang="en-US" altLang="ja-JP">
                <a:latin typeface="Arial"/>
                <a:ea typeface="Arial"/>
                <a:cs typeface="Arial"/>
                <a:sym typeface="Arial"/>
              </a:rPr>
              <a:t>8</a:t>
            </a:fld>
            <a:endParaRPr>
              <a:latin typeface="Arial"/>
              <a:ea typeface="Arial"/>
              <a:cs typeface="Arial"/>
              <a:sym typeface="Arial"/>
            </a:endParaRPr>
          </a:p>
        </p:txBody>
      </p:sp>
      <p:sp>
        <p:nvSpPr>
          <p:cNvPr id="250" name="Google Shape;250;p8"/>
          <p:cNvSpPr txBox="1"/>
          <p:nvPr/>
        </p:nvSpPr>
        <p:spPr>
          <a:xfrm>
            <a:off x="2068286" y="302403"/>
            <a:ext cx="805542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ja-JP" sz="2800" b="0" i="0" u="none" strike="noStrike" cap="none" dirty="0">
                <a:solidFill>
                  <a:schemeClr val="dk1"/>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Arial"/>
              </a:rPr>
              <a:t>1.コンテスト当日の露出量</a:t>
            </a:r>
            <a:endParaRPr sz="2800" b="0" i="0" u="none" strike="noStrike" cap="none" dirty="0">
              <a:solidFill>
                <a:schemeClr val="dk1"/>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Arial"/>
            </a:endParaRPr>
          </a:p>
        </p:txBody>
      </p:sp>
      <p:sp>
        <p:nvSpPr>
          <p:cNvPr id="251" name="Google Shape;251;p8"/>
          <p:cNvSpPr/>
          <p:nvPr/>
        </p:nvSpPr>
        <p:spPr>
          <a:xfrm>
            <a:off x="3545363" y="5985758"/>
            <a:ext cx="2572956" cy="515195"/>
          </a:xfrm>
          <a:prstGeom prst="rect">
            <a:avLst/>
          </a:prstGeom>
          <a:solidFill>
            <a:srgbClr val="E4E7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3" name="Google Shape;253;p8"/>
          <p:cNvSpPr/>
          <p:nvPr/>
        </p:nvSpPr>
        <p:spPr>
          <a:xfrm>
            <a:off x="1491142" y="3302175"/>
            <a:ext cx="2596672" cy="577353"/>
          </a:xfrm>
          <a:prstGeom prst="rect">
            <a:avLst/>
          </a:prstGeom>
          <a:solidFill>
            <a:srgbClr val="E4E7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62" name="Google Shape;262;p8" descr="http://authorizedproperty.com/wp-content/uploads/2017/04/SHOWROOM-1.p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416053" y="4566553"/>
            <a:ext cx="632343" cy="632343"/>
          </a:xfrm>
          <a:prstGeom prst="rect">
            <a:avLst/>
          </a:prstGeom>
          <a:noFill/>
          <a:ln>
            <a:noFill/>
          </a:ln>
        </p:spPr>
      </p:pic>
      <p:pic>
        <p:nvPicPr>
          <p:cNvPr id="263" name="Google Shape;263;p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559326" y="5221746"/>
            <a:ext cx="1421510" cy="702408"/>
          </a:xfrm>
          <a:prstGeom prst="rect">
            <a:avLst/>
          </a:prstGeom>
          <a:noFill/>
          <a:ln>
            <a:noFill/>
          </a:ln>
        </p:spPr>
      </p:pic>
      <p:sp>
        <p:nvSpPr>
          <p:cNvPr id="264" name="Google Shape;264;p8"/>
          <p:cNvSpPr/>
          <p:nvPr/>
        </p:nvSpPr>
        <p:spPr>
          <a:xfrm>
            <a:off x="6486751" y="4490599"/>
            <a:ext cx="5073948" cy="1896521"/>
          </a:xfrm>
          <a:prstGeom prst="roundRect">
            <a:avLst>
              <a:gd name="adj" fmla="val 7777"/>
            </a:avLst>
          </a:prstGeom>
          <a:noFill/>
          <a:ln w="12700" cap="flat" cmpd="sng">
            <a:solidFill>
              <a:srgbClr val="0099CC"/>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5" name="Google Shape;265;p8"/>
          <p:cNvSpPr txBox="1"/>
          <p:nvPr/>
        </p:nvSpPr>
        <p:spPr>
          <a:xfrm>
            <a:off x="1496836" y="3316380"/>
            <a:ext cx="2283064"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altLang="ja-JP" sz="1400" b="0" i="1" u="none" strike="noStrike" cap="none" dirty="0">
                <a:solidFill>
                  <a:schemeClr val="dk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8</a:t>
            </a:r>
            <a:r>
              <a:rPr lang="ja-JP" sz="1400" b="0" i="1" u="none" strike="noStrike" cap="none" dirty="0">
                <a:solidFill>
                  <a:schemeClr val="dk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番組 </a:t>
            </a:r>
            <a:r>
              <a:rPr lang="en-US" altLang="ja-JP" sz="1400" b="0" i="1" u="none" strike="noStrike" cap="none" dirty="0">
                <a:solidFill>
                  <a:schemeClr val="dk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18</a:t>
            </a:r>
            <a:r>
              <a:rPr lang="ja-JP" sz="1400" b="0" i="1" u="none" strike="noStrike" cap="none" dirty="0">
                <a:solidFill>
                  <a:schemeClr val="dk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分</a:t>
            </a:r>
            <a:r>
              <a:rPr lang="en-US" altLang="ja-JP" sz="1400" b="0" i="1" u="none" strike="noStrike" cap="none" dirty="0">
                <a:solidFill>
                  <a:schemeClr val="dk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28</a:t>
            </a:r>
            <a:r>
              <a:rPr lang="ja-JP" sz="1400" b="0" i="1" u="none" strike="noStrike" cap="none" dirty="0">
                <a:solidFill>
                  <a:schemeClr val="dk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秒</a:t>
            </a:r>
            <a:endParaRPr sz="1400" b="0" i="1" u="none" strike="noStrike" cap="none" dirty="0">
              <a:solidFill>
                <a:schemeClr val="dk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endParaRPr>
          </a:p>
          <a:p>
            <a:pPr marL="0" marR="0" lvl="0" indent="0" algn="l" rtl="0">
              <a:lnSpc>
                <a:spcPct val="100000"/>
              </a:lnSpc>
              <a:spcBef>
                <a:spcPts val="0"/>
              </a:spcBef>
              <a:spcAft>
                <a:spcPts val="0"/>
              </a:spcAft>
              <a:buClr>
                <a:srgbClr val="000000"/>
              </a:buClr>
              <a:buSzPts val="2000"/>
              <a:buFont typeface="Arial"/>
              <a:buNone/>
            </a:pPr>
            <a:r>
              <a:rPr lang="ja-JP" sz="2000" b="1" i="1" u="none" strike="noStrike" cap="none" dirty="0">
                <a:solidFill>
                  <a:schemeClr val="accent2"/>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a:t>
            </a:r>
            <a:r>
              <a:rPr lang="en-US" altLang="ja-JP" sz="2000" b="1" i="1" dirty="0">
                <a:solidFill>
                  <a:schemeClr val="accent2"/>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rPr>
              <a:t>176,361,667</a:t>
            </a:r>
            <a:r>
              <a:rPr lang="ja-JP" sz="2000" b="1" i="1" u="none" strike="noStrike" cap="none" dirty="0">
                <a:solidFill>
                  <a:schemeClr val="accent2"/>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a:t>
            </a:r>
            <a:endParaRPr sz="1400" b="0" i="0" u="none" strike="noStrike" cap="none" dirty="0">
              <a:solidFill>
                <a:srgbClr val="000000"/>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endParaRPr>
          </a:p>
        </p:txBody>
      </p:sp>
      <p:sp>
        <p:nvSpPr>
          <p:cNvPr id="271" name="Google Shape;271;p8"/>
          <p:cNvSpPr/>
          <p:nvPr/>
        </p:nvSpPr>
        <p:spPr>
          <a:xfrm>
            <a:off x="6671779" y="3316564"/>
            <a:ext cx="2596672" cy="515195"/>
          </a:xfrm>
          <a:prstGeom prst="rect">
            <a:avLst/>
          </a:prstGeom>
          <a:solidFill>
            <a:srgbClr val="E4E7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2" name="Google Shape;272;p8"/>
          <p:cNvSpPr txBox="1"/>
          <p:nvPr/>
        </p:nvSpPr>
        <p:spPr>
          <a:xfrm>
            <a:off x="6851810" y="3302175"/>
            <a:ext cx="2125333"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1" u="none" strike="noStrike" cap="none" dirty="0">
                <a:solidFill>
                  <a:schemeClr val="dk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全2</a:t>
            </a:r>
            <a:r>
              <a:rPr lang="en-US" altLang="ja-JP" sz="1400" b="0" i="1" u="none" strike="noStrike" cap="none" dirty="0">
                <a:solidFill>
                  <a:schemeClr val="dk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7</a:t>
            </a:r>
            <a:r>
              <a:rPr lang="ja-JP" altLang="en-US" sz="1400" b="0" i="1" u="none" strike="noStrike" cap="none" dirty="0">
                <a:solidFill>
                  <a:schemeClr val="dk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件</a:t>
            </a:r>
          </a:p>
          <a:p>
            <a:pPr marL="0" marR="0" lvl="0" indent="0" algn="l" rtl="0">
              <a:lnSpc>
                <a:spcPct val="100000"/>
              </a:lnSpc>
              <a:spcBef>
                <a:spcPts val="0"/>
              </a:spcBef>
              <a:spcAft>
                <a:spcPts val="0"/>
              </a:spcAft>
              <a:buClr>
                <a:srgbClr val="000000"/>
              </a:buClr>
              <a:buSzPts val="2000"/>
              <a:buFont typeface="Arial"/>
              <a:buNone/>
            </a:pPr>
            <a:r>
              <a:rPr lang="ja-JP" altLang="en-US" sz="2000" b="1" i="1" u="none" strike="noStrike" cap="none" dirty="0">
                <a:solidFill>
                  <a:schemeClr val="accent2"/>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a:t>
            </a:r>
            <a:r>
              <a:rPr lang="en-US" altLang="ja-JP" sz="2000" b="1" i="1" u="none" strike="noStrike" cap="none" dirty="0">
                <a:solidFill>
                  <a:schemeClr val="accent2"/>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28,817,921-</a:t>
            </a:r>
            <a:endParaRPr lang="ja-JP" altLang="en-US" sz="1400" b="0" i="0" u="none" strike="noStrike" cap="none" dirty="0">
              <a:solidFill>
                <a:srgbClr val="000000"/>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endParaRPr>
          </a:p>
        </p:txBody>
      </p:sp>
      <p:sp>
        <p:nvSpPr>
          <p:cNvPr id="274" name="Google Shape;274;p8"/>
          <p:cNvSpPr/>
          <p:nvPr/>
        </p:nvSpPr>
        <p:spPr>
          <a:xfrm>
            <a:off x="1208902" y="5986606"/>
            <a:ext cx="2596672" cy="515195"/>
          </a:xfrm>
          <a:prstGeom prst="rect">
            <a:avLst/>
          </a:prstGeom>
          <a:solidFill>
            <a:srgbClr val="E4E7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5" name="Google Shape;275;p8"/>
          <p:cNvSpPr txBox="1"/>
          <p:nvPr/>
        </p:nvSpPr>
        <p:spPr>
          <a:xfrm>
            <a:off x="1234588" y="5946156"/>
            <a:ext cx="3436852" cy="6155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1" u="none" strike="noStrike" cap="none" dirty="0">
                <a:solidFill>
                  <a:schemeClr val="dk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WEB媒体：全</a:t>
            </a:r>
            <a:r>
              <a:rPr lang="en-US" altLang="ja-JP" i="1" dirty="0">
                <a:solidFill>
                  <a:schemeClr val="dk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rPr>
              <a:t>679</a:t>
            </a:r>
            <a:r>
              <a:rPr lang="ja-JP" sz="1400" b="0" i="1" u="none" strike="noStrike" cap="none" dirty="0">
                <a:solidFill>
                  <a:schemeClr val="dk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件　SNS：</a:t>
            </a:r>
            <a:r>
              <a:rPr lang="en-US" altLang="ja-JP" sz="1400" b="0" i="1" u="none" strike="noStrike" cap="none" dirty="0">
                <a:solidFill>
                  <a:schemeClr val="dk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256</a:t>
            </a:r>
            <a:r>
              <a:rPr lang="ja-JP" sz="1400" b="0" i="1" u="none" strike="noStrike" cap="none" dirty="0">
                <a:solidFill>
                  <a:schemeClr val="dk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件</a:t>
            </a:r>
            <a:endParaRPr sz="1400" b="0" i="1" u="none" strike="noStrike" cap="none" dirty="0">
              <a:solidFill>
                <a:schemeClr val="dk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endParaRPr>
          </a:p>
          <a:p>
            <a:pPr marL="0" marR="0" lvl="0" indent="0" algn="l" rtl="0">
              <a:lnSpc>
                <a:spcPct val="100000"/>
              </a:lnSpc>
              <a:spcBef>
                <a:spcPts val="0"/>
              </a:spcBef>
              <a:spcAft>
                <a:spcPts val="0"/>
              </a:spcAft>
              <a:buClr>
                <a:srgbClr val="000000"/>
              </a:buClr>
              <a:buSzPts val="2000"/>
              <a:buFont typeface="Arial"/>
              <a:buNone/>
            </a:pPr>
            <a:r>
              <a:rPr lang="ja-JP" sz="2000" b="1" i="1" u="none" strike="noStrike" cap="none" dirty="0">
                <a:solidFill>
                  <a:schemeClr val="accent2"/>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a:t>
            </a:r>
            <a:r>
              <a:rPr lang="en-US" altLang="ja-JP" sz="2000" b="1" i="1" dirty="0">
                <a:solidFill>
                  <a:schemeClr val="accent2"/>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rPr>
              <a:t>295,475,958</a:t>
            </a:r>
            <a:r>
              <a:rPr lang="ja-JP" sz="2000" b="1" i="1" u="none" strike="noStrike" cap="none" dirty="0">
                <a:solidFill>
                  <a:schemeClr val="accent2"/>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a:t>
            </a:r>
            <a:endParaRPr sz="1400" b="0" i="0" u="none" strike="noStrike" cap="none" dirty="0">
              <a:solidFill>
                <a:srgbClr val="000000"/>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endParaRPr>
          </a:p>
        </p:txBody>
      </p:sp>
      <p:sp>
        <p:nvSpPr>
          <p:cNvPr id="276" name="Google Shape;276;p8"/>
          <p:cNvSpPr txBox="1"/>
          <p:nvPr/>
        </p:nvSpPr>
        <p:spPr>
          <a:xfrm>
            <a:off x="6595515" y="4374136"/>
            <a:ext cx="4922239" cy="1948600"/>
          </a:xfrm>
          <a:prstGeom prst="rect">
            <a:avLst/>
          </a:prstGeom>
          <a:noFill/>
          <a:ln>
            <a:noFill/>
          </a:ln>
        </p:spPr>
        <p:txBody>
          <a:bodyPr spcFirstLastPara="1" wrap="square" lIns="0" tIns="172075" rIns="0" bIns="0" anchor="ctr" anchorCtr="0">
            <a:spAutoFit/>
          </a:bodyPr>
          <a:lstStyle/>
          <a:p>
            <a:pPr marL="0" marR="0" lvl="0" indent="0" algn="ctr" rtl="0">
              <a:lnSpc>
                <a:spcPct val="100000"/>
              </a:lnSpc>
              <a:spcBef>
                <a:spcPts val="0"/>
              </a:spcBef>
              <a:spcAft>
                <a:spcPts val="0"/>
              </a:spcAft>
              <a:buClr>
                <a:srgbClr val="000000"/>
              </a:buClr>
              <a:buSzPts val="2800"/>
              <a:buFont typeface="Arial"/>
              <a:buNone/>
            </a:pPr>
            <a:r>
              <a:rPr lang="ja-JP" sz="2800" b="1" i="0" u="sng" strike="noStrike" cap="none" dirty="0">
                <a:solidFill>
                  <a:schemeClr val="accent2"/>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a:t>
            </a:r>
            <a:r>
              <a:rPr lang="en-US" altLang="ja-JP" sz="2800" b="1" i="0" u="sng" strike="noStrike" cap="none" dirty="0">
                <a:solidFill>
                  <a:schemeClr val="accent2"/>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500,655,546</a:t>
            </a:r>
            <a:r>
              <a:rPr lang="ja-JP" sz="2800" b="1" i="0" u="sng" strike="noStrike" cap="none" dirty="0">
                <a:solidFill>
                  <a:schemeClr val="accent2"/>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a:t>
            </a:r>
            <a:endParaRPr sz="2000" b="1" i="0" u="sng" strike="noStrike" cap="none" dirty="0">
              <a:solidFill>
                <a:schemeClr val="accent2"/>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endParaRPr>
          </a:p>
          <a:p>
            <a:pPr marL="187325" marR="0" lvl="0" indent="0" algn="ctr" rtl="0">
              <a:lnSpc>
                <a:spcPct val="100000"/>
              </a:lnSpc>
              <a:spcBef>
                <a:spcPts val="5"/>
              </a:spcBef>
              <a:spcAft>
                <a:spcPts val="0"/>
              </a:spcAft>
              <a:buClr>
                <a:srgbClr val="000000"/>
              </a:buClr>
              <a:buSzPts val="1400"/>
              <a:buFont typeface="Arial"/>
              <a:buNone/>
            </a:pPr>
            <a:r>
              <a:rPr lang="ja-JP"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TV	： </a:t>
            </a:r>
            <a:r>
              <a:rPr lang="en-US" altLang="ja-JP"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8</a:t>
            </a:r>
            <a:r>
              <a:rPr lang="ja-JP"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番組	</a:t>
            </a:r>
            <a:r>
              <a:rPr lang="ja-JP" sz="1400" b="1" i="0" u="none" strike="noStrike" cap="none" dirty="0">
                <a:solidFill>
                  <a:schemeClr val="accent2"/>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a:t>
            </a:r>
            <a:r>
              <a:rPr lang="en-US" altLang="ja-JP" sz="1400" b="1" i="0" u="none" strike="noStrike" cap="none" dirty="0">
                <a:solidFill>
                  <a:schemeClr val="accent2"/>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176,361,667</a:t>
            </a:r>
            <a:r>
              <a:rPr lang="ja-JP" sz="1400" b="1" i="0" u="none" strike="noStrike" cap="none" dirty="0">
                <a:solidFill>
                  <a:schemeClr val="accent2"/>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a:t>
            </a:r>
            <a:endParaRPr sz="1400" b="0" i="0" u="none" strike="noStrike" cap="none" dirty="0">
              <a:solidFill>
                <a:schemeClr val="accent2"/>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187325"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紙面	： </a:t>
            </a:r>
            <a:r>
              <a:rPr lang="en-US" altLang="ja-JP"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27</a:t>
            </a:r>
            <a:r>
              <a:rPr lang="ja-JP"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媒体	</a:t>
            </a:r>
            <a:r>
              <a:rPr lang="ja-JP" sz="1400" b="1" i="0" u="none" strike="noStrike" cap="none" dirty="0">
                <a:solidFill>
                  <a:schemeClr val="accent2"/>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a:t>
            </a:r>
            <a:r>
              <a:rPr lang="en-US" altLang="ja-JP" sz="1400" b="1" i="0" u="none" strike="noStrike" cap="none" dirty="0">
                <a:solidFill>
                  <a:schemeClr val="accent2"/>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28,817,921</a:t>
            </a:r>
            <a:r>
              <a:rPr lang="ja-JP" sz="1400" b="1" i="0" u="none" strike="noStrike" cap="none" dirty="0">
                <a:solidFill>
                  <a:schemeClr val="accent2"/>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a:t>
            </a:r>
            <a:endParaRPr sz="1400" b="0" i="0" u="none" strike="noStrike" cap="none" dirty="0">
              <a:solidFill>
                <a:schemeClr val="accent2"/>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18796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WEB  ：  </a:t>
            </a:r>
            <a:r>
              <a:rPr lang="en-US" altLang="ja-JP" b="1"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rPr>
              <a:t>679</a:t>
            </a:r>
            <a:r>
              <a:rPr lang="ja-JP"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媒体	</a:t>
            </a:r>
            <a:r>
              <a:rPr lang="ja-JP" sz="1400" b="1" i="0" u="none" strike="noStrike" cap="none" dirty="0">
                <a:solidFill>
                  <a:schemeClr val="accent2"/>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a:t>
            </a:r>
            <a:r>
              <a:rPr lang="en-US" altLang="ja-JP" sz="1400" b="1" i="0" u="none" strike="noStrike" cap="none" dirty="0">
                <a:solidFill>
                  <a:schemeClr val="accent2"/>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295,475,958</a:t>
            </a:r>
            <a:r>
              <a:rPr lang="ja-JP" sz="1400" b="1" i="0" u="none" strike="noStrike" cap="none" dirty="0">
                <a:solidFill>
                  <a:schemeClr val="accent2"/>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a:t>
            </a:r>
            <a:endParaRPr sz="1400" b="0" i="0" u="none" strike="noStrike" cap="none" dirty="0">
              <a:solidFill>
                <a:schemeClr val="accent2"/>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635" marR="0" lvl="0" indent="0" algn="ctr" rtl="0">
              <a:lnSpc>
                <a:spcPct val="100000"/>
              </a:lnSpc>
              <a:spcBef>
                <a:spcPts val="1435"/>
              </a:spcBef>
              <a:spcAft>
                <a:spcPts val="0"/>
              </a:spcAft>
              <a:buClr>
                <a:srgbClr val="000000"/>
              </a:buClr>
              <a:buSzPts val="1100"/>
              <a:buFont typeface="Arial"/>
              <a:buNone/>
            </a:pPr>
            <a:r>
              <a:rPr lang="ja-JP" sz="1100" b="1" i="0" u="none" strike="noStrike" cap="none" dirty="0">
                <a:solidFill>
                  <a:schemeClr val="accent2"/>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参考：202</a:t>
            </a:r>
            <a:r>
              <a:rPr lang="en-US" altLang="ja-JP" sz="1100" b="1" i="0" u="none" strike="noStrike" cap="none" dirty="0">
                <a:solidFill>
                  <a:schemeClr val="accent2"/>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3</a:t>
            </a:r>
            <a:r>
              <a:rPr lang="ja-JP" sz="1100" b="1" i="0" u="none" strike="noStrike" cap="none" dirty="0">
                <a:solidFill>
                  <a:schemeClr val="accent2"/>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年広告換算値 ￥</a:t>
            </a:r>
            <a:r>
              <a:rPr lang="en-US" altLang="ja-JP" sz="1100" b="1" i="0" u="none" strike="noStrike" cap="none" dirty="0">
                <a:solidFill>
                  <a:schemeClr val="accent2"/>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70,043,041</a:t>
            </a:r>
            <a:r>
              <a:rPr lang="ja-JP" sz="1100" b="1" i="0" u="none" strike="noStrike" cap="none" dirty="0">
                <a:solidFill>
                  <a:schemeClr val="accent2"/>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 </a:t>
            </a:r>
            <a:endParaRPr sz="1100" b="1" i="0" u="none" strike="noStrike" cap="none" dirty="0">
              <a:solidFill>
                <a:schemeClr val="accent2"/>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635" marR="0" lvl="0" indent="0" algn="ctr" rtl="0">
              <a:lnSpc>
                <a:spcPct val="100000"/>
              </a:lnSpc>
              <a:spcBef>
                <a:spcPts val="1435"/>
              </a:spcBef>
              <a:spcAft>
                <a:spcPts val="0"/>
              </a:spcAft>
              <a:buClr>
                <a:srgbClr val="000000"/>
              </a:buClr>
              <a:buSzPts val="1100"/>
              <a:buFont typeface="Arial"/>
              <a:buNone/>
            </a:pPr>
            <a:r>
              <a:rPr lang="ja-JP" sz="1100" b="1" i="0" u="none" strike="noStrike" cap="none" dirty="0">
                <a:solidFill>
                  <a:srgbClr val="FF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　</a:t>
            </a:r>
            <a:r>
              <a:rPr lang="ja-JP" sz="11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【SNS露出】  </a:t>
            </a:r>
            <a:r>
              <a:rPr lang="en-US" altLang="ja-JP" sz="11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Ⅹ</a:t>
            </a:r>
            <a:r>
              <a:rPr lang="ja-JP" altLang="en-US" sz="11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a:t>
            </a:r>
            <a:r>
              <a:rPr lang="ja-JP" sz="11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Twitter</a:t>
            </a:r>
            <a:r>
              <a:rPr lang="ja-JP" altLang="en-US" sz="11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a:t>
            </a:r>
            <a:r>
              <a:rPr lang="ja-JP" sz="11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a:t>
            </a:r>
            <a:r>
              <a:rPr lang="en-US" altLang="ja-JP" sz="1100" b="1"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rPr>
              <a:t>234</a:t>
            </a:r>
            <a:r>
              <a:rPr lang="ja-JP" sz="11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件  Instagram：</a:t>
            </a:r>
            <a:r>
              <a:rPr lang="en-US" altLang="ja-JP" sz="11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22</a:t>
            </a:r>
            <a:r>
              <a:rPr lang="ja-JP" sz="11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件  </a:t>
            </a:r>
            <a:r>
              <a:rPr lang="ja-JP" sz="8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※広告換算値に含まず</a:t>
            </a:r>
            <a:endParaRPr sz="11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p:txBody>
      </p:sp>
      <p:sp>
        <p:nvSpPr>
          <p:cNvPr id="277" name="Google Shape;277;p8"/>
          <p:cNvSpPr txBox="1"/>
          <p:nvPr/>
        </p:nvSpPr>
        <p:spPr>
          <a:xfrm>
            <a:off x="4146829" y="5947004"/>
            <a:ext cx="3083730" cy="6155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1" u="none" strike="noStrike" cap="none" dirty="0">
                <a:solidFill>
                  <a:schemeClr val="dk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SHOWROOM 視聴者数</a:t>
            </a:r>
            <a:endParaRPr sz="1400" b="0" i="1" u="none" strike="noStrike" cap="none" dirty="0">
              <a:solidFill>
                <a:schemeClr val="dk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endParaRPr>
          </a:p>
          <a:p>
            <a:pPr marL="0" marR="0" lvl="0" indent="0" algn="l" rtl="0">
              <a:lnSpc>
                <a:spcPct val="100000"/>
              </a:lnSpc>
              <a:spcBef>
                <a:spcPts val="0"/>
              </a:spcBef>
              <a:spcAft>
                <a:spcPts val="0"/>
              </a:spcAft>
              <a:buClr>
                <a:srgbClr val="000000"/>
              </a:buClr>
              <a:buSzPts val="2000"/>
              <a:buFont typeface="Arial"/>
              <a:buNone/>
            </a:pPr>
            <a:r>
              <a:rPr lang="en-US" altLang="ja-JP" sz="2000" b="1" i="1" u="none" strike="noStrike" cap="none" dirty="0">
                <a:solidFill>
                  <a:schemeClr val="accent2"/>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7,977</a:t>
            </a:r>
            <a:r>
              <a:rPr lang="ja-JP" sz="2000" b="1" i="1" u="none" strike="noStrike" cap="none" dirty="0">
                <a:solidFill>
                  <a:schemeClr val="accent2"/>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人-</a:t>
            </a:r>
            <a:endParaRPr sz="1400" b="0" i="0" u="none" strike="noStrike" cap="none" dirty="0">
              <a:solidFill>
                <a:srgbClr val="000000"/>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endParaRPr>
          </a:p>
        </p:txBody>
      </p:sp>
      <p:sp>
        <p:nvSpPr>
          <p:cNvPr id="278" name="Google Shape;278;p8"/>
          <p:cNvSpPr txBox="1"/>
          <p:nvPr/>
        </p:nvSpPr>
        <p:spPr>
          <a:xfrm>
            <a:off x="8426000" y="4155615"/>
            <a:ext cx="1616272"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dirty="0">
                <a:solidFill>
                  <a:schemeClr val="dk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rPr>
              <a:t>広告換算費</a:t>
            </a:r>
            <a:endParaRPr sz="1400" b="0" i="0" u="none" strike="noStrike" cap="none" dirty="0">
              <a:solidFill>
                <a:srgbClr val="000000"/>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endParaRPr>
          </a:p>
        </p:txBody>
      </p:sp>
      <p:sp>
        <p:nvSpPr>
          <p:cNvPr id="279" name="Google Shape;279;p8"/>
          <p:cNvSpPr txBox="1"/>
          <p:nvPr/>
        </p:nvSpPr>
        <p:spPr>
          <a:xfrm>
            <a:off x="2046541" y="862537"/>
            <a:ext cx="805542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コンテスト当日の露出量は、広告費換算で</a:t>
            </a:r>
            <a:r>
              <a:rPr lang="en-US" altLang="ja-JP" sz="1400" b="1" i="0" u="none" strike="noStrike" cap="none" dirty="0">
                <a:solidFill>
                  <a:schemeClr val="accent2"/>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5</a:t>
            </a:r>
            <a:r>
              <a:rPr lang="ja-JP" altLang="en-US" sz="1400" b="1" i="0" u="none" strike="noStrike" cap="none" dirty="0">
                <a:solidFill>
                  <a:schemeClr val="accent2"/>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億円</a:t>
            </a:r>
            <a:r>
              <a:rPr lang="ja-JP" sz="1400" b="1" i="0" u="none" strike="noStrike" cap="none" dirty="0">
                <a:solidFill>
                  <a:schemeClr val="accent2"/>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超</a:t>
            </a:r>
            <a:r>
              <a:rPr lang="ja-JP" altLang="en-US" b="1" dirty="0">
                <a:solidFill>
                  <a:schemeClr val="accent2"/>
                </a:solidFill>
                <a:latin typeface="Rounded Mplus 1c Bold" panose="020B0702020203020207" pitchFamily="50" charset="-128"/>
                <a:ea typeface="Rounded Mplus 1c Bold" panose="020B0702020203020207" pitchFamily="50" charset="-128"/>
                <a:cs typeface="Rounded Mplus 1c Bold" panose="020B0702020203020207" pitchFamily="50" charset="-128"/>
              </a:rPr>
              <a:t>！</a:t>
            </a:r>
            <a:endParaRPr sz="1400" b="0" i="0" u="none" strike="noStrike" cap="none" dirty="0">
              <a:solidFill>
                <a:srgbClr val="000000"/>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rPr>
              <a:t>当日のみならず、年間を通じて実施ができる様々な施策も魅力。</a:t>
            </a:r>
            <a:endParaRPr sz="1400" b="0"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Arial"/>
            </a:endParaRPr>
          </a:p>
        </p:txBody>
      </p:sp>
      <p:sp>
        <p:nvSpPr>
          <p:cNvPr id="280" name="Google Shape;280;p8"/>
          <p:cNvSpPr/>
          <p:nvPr/>
        </p:nvSpPr>
        <p:spPr>
          <a:xfrm>
            <a:off x="1134403" y="1820342"/>
            <a:ext cx="4915564" cy="2133365"/>
          </a:xfrm>
          <a:prstGeom prst="rect">
            <a:avLst/>
          </a:prstGeom>
          <a:noFill/>
          <a:ln w="28575" cap="flat" cmpd="sng">
            <a:solidFill>
              <a:srgbClr val="0099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281" name="Google Shape;281;p8"/>
          <p:cNvSpPr/>
          <p:nvPr/>
        </p:nvSpPr>
        <p:spPr>
          <a:xfrm>
            <a:off x="1134403" y="1421548"/>
            <a:ext cx="1763203" cy="385382"/>
          </a:xfrm>
          <a:prstGeom prst="snipRoundRect">
            <a:avLst>
              <a:gd name="adj1" fmla="val 16667"/>
              <a:gd name="adj2" fmla="val 16667"/>
            </a:avLst>
          </a:prstGeom>
          <a:solidFill>
            <a:srgbClr val="0099CC"/>
          </a:solidFill>
          <a:ln w="28575" cap="flat" cmpd="sng">
            <a:solidFill>
              <a:srgbClr val="0099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800" b="0" i="0" u="none" strike="noStrike" cap="none" dirty="0">
                <a:solidFill>
                  <a:schemeClr val="lt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Quattrocento Sans"/>
              </a:rPr>
              <a:t>TV</a:t>
            </a:r>
            <a:endParaRPr sz="1800" b="0" i="0" u="none" strike="noStrike" cap="none" dirty="0">
              <a:solidFill>
                <a:schemeClr val="lt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Quattrocento Sans"/>
            </a:endParaRPr>
          </a:p>
        </p:txBody>
      </p:sp>
      <p:sp>
        <p:nvSpPr>
          <p:cNvPr id="282" name="Google Shape;282;p8"/>
          <p:cNvSpPr/>
          <p:nvPr/>
        </p:nvSpPr>
        <p:spPr>
          <a:xfrm>
            <a:off x="1153710" y="4476693"/>
            <a:ext cx="5073948" cy="2133365"/>
          </a:xfrm>
          <a:prstGeom prst="rect">
            <a:avLst/>
          </a:prstGeom>
          <a:noFill/>
          <a:ln w="28575" cap="flat" cmpd="sng">
            <a:solidFill>
              <a:srgbClr val="0099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283" name="Google Shape;283;p8"/>
          <p:cNvSpPr/>
          <p:nvPr/>
        </p:nvSpPr>
        <p:spPr>
          <a:xfrm>
            <a:off x="1153710" y="4061545"/>
            <a:ext cx="1763203" cy="385382"/>
          </a:xfrm>
          <a:prstGeom prst="snipRoundRect">
            <a:avLst>
              <a:gd name="adj1" fmla="val 16667"/>
              <a:gd name="adj2" fmla="val 16667"/>
            </a:avLst>
          </a:prstGeom>
          <a:solidFill>
            <a:srgbClr val="0099CC"/>
          </a:solidFill>
          <a:ln w="28575" cap="flat" cmpd="sng">
            <a:solidFill>
              <a:srgbClr val="0099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800" b="0" i="0" u="none" strike="noStrike" cap="none" dirty="0">
                <a:solidFill>
                  <a:schemeClr val="lt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Quattrocento Sans"/>
              </a:rPr>
              <a:t>WEB SNS</a:t>
            </a:r>
            <a:endParaRPr sz="1800" b="0" i="0" u="none" strike="noStrike" cap="none" dirty="0">
              <a:solidFill>
                <a:schemeClr val="lt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Quattrocento Sans"/>
            </a:endParaRPr>
          </a:p>
        </p:txBody>
      </p:sp>
      <p:sp>
        <p:nvSpPr>
          <p:cNvPr id="284" name="Google Shape;284;p8"/>
          <p:cNvSpPr/>
          <p:nvPr/>
        </p:nvSpPr>
        <p:spPr>
          <a:xfrm>
            <a:off x="6556359" y="1820163"/>
            <a:ext cx="4730831" cy="2142237"/>
          </a:xfrm>
          <a:prstGeom prst="rect">
            <a:avLst/>
          </a:prstGeom>
          <a:noFill/>
          <a:ln w="28575" cap="flat" cmpd="sng">
            <a:solidFill>
              <a:srgbClr val="0099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285" name="Google Shape;285;p8"/>
          <p:cNvSpPr/>
          <p:nvPr/>
        </p:nvSpPr>
        <p:spPr>
          <a:xfrm>
            <a:off x="6547535" y="1449190"/>
            <a:ext cx="1763203" cy="385382"/>
          </a:xfrm>
          <a:prstGeom prst="snipRoundRect">
            <a:avLst>
              <a:gd name="adj1" fmla="val 16667"/>
              <a:gd name="adj2" fmla="val 16667"/>
            </a:avLst>
          </a:prstGeom>
          <a:solidFill>
            <a:srgbClr val="0099CC"/>
          </a:solidFill>
          <a:ln w="28575" cap="flat" cmpd="sng">
            <a:solidFill>
              <a:srgbClr val="0099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800" b="0" i="0" u="none" strike="noStrike" cap="none" dirty="0">
                <a:solidFill>
                  <a:schemeClr val="lt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Quattrocento Sans"/>
              </a:rPr>
              <a:t>新聞 雑誌</a:t>
            </a:r>
            <a:endParaRPr sz="1400" b="0" i="0" u="none" strike="noStrike" cap="none" dirty="0">
              <a:solidFill>
                <a:srgbClr val="000000"/>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Arial"/>
            </a:endParaRPr>
          </a:p>
        </p:txBody>
      </p:sp>
      <p:sp>
        <p:nvSpPr>
          <p:cNvPr id="286" name="Google Shape;286;p8"/>
          <p:cNvSpPr txBox="1"/>
          <p:nvPr/>
        </p:nvSpPr>
        <p:spPr>
          <a:xfrm>
            <a:off x="9268451" y="6675437"/>
            <a:ext cx="7239001"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ja-JP" sz="800" b="0" i="0" u="none" strike="noStrike" cap="none">
                <a:solidFill>
                  <a:schemeClr val="lt1"/>
                </a:solidFill>
                <a:latin typeface="Quattrocento Sans"/>
                <a:ea typeface="Quattrocento Sans"/>
                <a:cs typeface="Quattrocento Sans"/>
                <a:sym typeface="Quattrocento Sans"/>
              </a:rPr>
              <a:t>© SHUFU TO SEIKATSU SHA CO.,LTD. All rights reserved. </a:t>
            </a:r>
            <a:endParaRPr sz="800" b="1" i="0" u="none" strike="noStrike" cap="none">
              <a:solidFill>
                <a:schemeClr val="lt1"/>
              </a:solidFill>
              <a:latin typeface="Quattrocento Sans"/>
              <a:ea typeface="Quattrocento Sans"/>
              <a:cs typeface="Quattrocento Sans"/>
              <a:sym typeface="Quattrocento Sans"/>
            </a:endParaRPr>
          </a:p>
        </p:txBody>
      </p:sp>
      <p:pic>
        <p:nvPicPr>
          <p:cNvPr id="10" name="図 9">
            <a:extLst>
              <a:ext uri="{FF2B5EF4-FFF2-40B4-BE49-F238E27FC236}">
                <a16:creationId xmlns:a16="http://schemas.microsoft.com/office/drawing/2014/main" id="{CAC7F5FC-CF9F-5E30-BDC5-6F9267A39ED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21889" y="1929435"/>
            <a:ext cx="2304488" cy="1298561"/>
          </a:xfrm>
          <a:prstGeom prst="rect">
            <a:avLst/>
          </a:prstGeom>
        </p:spPr>
      </p:pic>
      <p:pic>
        <p:nvPicPr>
          <p:cNvPr id="14" name="図 13">
            <a:extLst>
              <a:ext uri="{FF2B5EF4-FFF2-40B4-BE49-F238E27FC236}">
                <a16:creationId xmlns:a16="http://schemas.microsoft.com/office/drawing/2014/main" id="{D7AE6D13-22BC-C182-0213-E918B7C21C0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13863" y="1929435"/>
            <a:ext cx="2304488" cy="1298561"/>
          </a:xfrm>
          <a:prstGeom prst="rect">
            <a:avLst/>
          </a:prstGeom>
        </p:spPr>
      </p:pic>
      <p:pic>
        <p:nvPicPr>
          <p:cNvPr id="15" name="図 14">
            <a:extLst>
              <a:ext uri="{FF2B5EF4-FFF2-40B4-BE49-F238E27FC236}">
                <a16:creationId xmlns:a16="http://schemas.microsoft.com/office/drawing/2014/main" id="{D13B305D-BFA1-A803-1F24-1C85E01AEC5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8294" y="3187704"/>
            <a:ext cx="1240400" cy="698956"/>
          </a:xfrm>
          <a:prstGeom prst="rect">
            <a:avLst/>
          </a:prstGeom>
        </p:spPr>
      </p:pic>
      <p:pic>
        <p:nvPicPr>
          <p:cNvPr id="16" name="図 15">
            <a:extLst>
              <a:ext uri="{FF2B5EF4-FFF2-40B4-BE49-F238E27FC236}">
                <a16:creationId xmlns:a16="http://schemas.microsoft.com/office/drawing/2014/main" id="{67BF093B-63E6-94F5-6760-507C6C63EF0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77274" y="1941191"/>
            <a:ext cx="1736128" cy="1970452"/>
          </a:xfrm>
          <a:prstGeom prst="rect">
            <a:avLst/>
          </a:prstGeom>
        </p:spPr>
      </p:pic>
      <p:pic>
        <p:nvPicPr>
          <p:cNvPr id="17" name="図 16">
            <a:extLst>
              <a:ext uri="{FF2B5EF4-FFF2-40B4-BE49-F238E27FC236}">
                <a16:creationId xmlns:a16="http://schemas.microsoft.com/office/drawing/2014/main" id="{8D1E8EDE-5141-5FAD-532D-75335B0A6EA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77519" y="1951035"/>
            <a:ext cx="1364144" cy="1330746"/>
          </a:xfrm>
          <a:prstGeom prst="rect">
            <a:avLst/>
          </a:prstGeom>
        </p:spPr>
      </p:pic>
      <p:pic>
        <p:nvPicPr>
          <p:cNvPr id="19" name="図 18">
            <a:extLst>
              <a:ext uri="{FF2B5EF4-FFF2-40B4-BE49-F238E27FC236}">
                <a16:creationId xmlns:a16="http://schemas.microsoft.com/office/drawing/2014/main" id="{121098B5-B6BF-04C9-0295-B6012FE1AEA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378781" y="3138729"/>
            <a:ext cx="872798" cy="772914"/>
          </a:xfrm>
          <a:prstGeom prst="rect">
            <a:avLst/>
          </a:prstGeom>
        </p:spPr>
      </p:pic>
      <p:pic>
        <p:nvPicPr>
          <p:cNvPr id="20" name="図 19">
            <a:extLst>
              <a:ext uri="{FF2B5EF4-FFF2-40B4-BE49-F238E27FC236}">
                <a16:creationId xmlns:a16="http://schemas.microsoft.com/office/drawing/2014/main" id="{9CCF33A1-1106-D30F-458B-5DCA45F1E26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876633" y="1879166"/>
            <a:ext cx="937658" cy="1437742"/>
          </a:xfrm>
          <a:prstGeom prst="rect">
            <a:avLst/>
          </a:prstGeom>
        </p:spPr>
      </p:pic>
      <p:pic>
        <p:nvPicPr>
          <p:cNvPr id="22" name="図 21">
            <a:extLst>
              <a:ext uri="{FF2B5EF4-FFF2-40B4-BE49-F238E27FC236}">
                <a16:creationId xmlns:a16="http://schemas.microsoft.com/office/drawing/2014/main" id="{914AE2B1-5FDF-2CF7-4BF7-079BF5C29D1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592989" y="4575136"/>
            <a:ext cx="1589716" cy="129322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4" name="図 3">
            <a:extLst>
              <a:ext uri="{FF2B5EF4-FFF2-40B4-BE49-F238E27FC236}">
                <a16:creationId xmlns:a16="http://schemas.microsoft.com/office/drawing/2014/main" id="{3042DE76-79F2-E6E4-3484-04BD0625AC00}"/>
              </a:ext>
            </a:extLst>
          </p:cNvPr>
          <p:cNvPicPr>
            <a:picLocks noChangeAspect="1"/>
          </p:cNvPicPr>
          <p:nvPr/>
        </p:nvPicPr>
        <p:blipFill>
          <a:blip r:embed="rId3"/>
          <a:stretch>
            <a:fillRect/>
          </a:stretch>
        </p:blipFill>
        <p:spPr>
          <a:xfrm>
            <a:off x="1916279" y="4341341"/>
            <a:ext cx="3292656" cy="2247162"/>
          </a:xfrm>
          <a:prstGeom prst="rect">
            <a:avLst/>
          </a:prstGeom>
        </p:spPr>
      </p:pic>
      <p:sp>
        <p:nvSpPr>
          <p:cNvPr id="285" name="Google Shape;285;p9"/>
          <p:cNvSpPr txBox="1">
            <a:spLocks noGrp="1"/>
          </p:cNvSpPr>
          <p:nvPr>
            <p:ph type="sldNum" idx="12"/>
          </p:nvPr>
        </p:nvSpPr>
        <p:spPr>
          <a:xfrm>
            <a:off x="11906423" y="6645800"/>
            <a:ext cx="370690" cy="252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00"/>
              <a:buNone/>
            </a:pPr>
            <a:fld id="{00000000-1234-1234-1234-123412341234}" type="slidenum">
              <a:rPr lang="en-US" altLang="ja-JP">
                <a:latin typeface="Arial"/>
                <a:ea typeface="Arial"/>
                <a:cs typeface="Arial"/>
                <a:sym typeface="Arial"/>
              </a:rPr>
              <a:t>9</a:t>
            </a:fld>
            <a:endParaRPr>
              <a:latin typeface="Arial"/>
              <a:ea typeface="Arial"/>
              <a:cs typeface="Arial"/>
              <a:sym typeface="Arial"/>
            </a:endParaRPr>
          </a:p>
        </p:txBody>
      </p:sp>
      <p:sp>
        <p:nvSpPr>
          <p:cNvPr id="286" name="Google Shape;286;p9"/>
          <p:cNvSpPr txBox="1"/>
          <p:nvPr/>
        </p:nvSpPr>
        <p:spPr>
          <a:xfrm>
            <a:off x="2068286" y="303693"/>
            <a:ext cx="80553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ja-JP" sz="2800" b="0" i="0" u="none" strike="noStrike" cap="none" dirty="0">
                <a:solidFill>
                  <a:schemeClr val="dk1"/>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M PLUS 1 Black"/>
              </a:rPr>
              <a:t>2.エンゲージメントの強い「推し活」</a:t>
            </a:r>
            <a:endParaRPr sz="2800" b="0" i="0" u="none" strike="noStrike" cap="none" dirty="0">
              <a:solidFill>
                <a:schemeClr val="dk1"/>
              </a:solidFill>
              <a:latin typeface="Rounded Mplus 1c Black" panose="020B0902020203020207" pitchFamily="50" charset="-128"/>
              <a:ea typeface="Rounded Mplus 1c Black" panose="020B0902020203020207" pitchFamily="50" charset="-128"/>
              <a:cs typeface="Rounded Mplus 1c Black" panose="020B0902020203020207" pitchFamily="50" charset="-128"/>
              <a:sym typeface="M PLUS 1 Black"/>
            </a:endParaRPr>
          </a:p>
        </p:txBody>
      </p:sp>
      <p:sp>
        <p:nvSpPr>
          <p:cNvPr id="290" name="Google Shape;290;p9"/>
          <p:cNvSpPr txBox="1"/>
          <p:nvPr/>
        </p:nvSpPr>
        <p:spPr>
          <a:xfrm>
            <a:off x="2272125" y="855331"/>
            <a:ext cx="76407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altLang="en-US" sz="1600" b="1" dirty="0">
                <a:solidFill>
                  <a:srgbClr val="FF83C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M PLUS 1 ExtraBold"/>
              </a:rPr>
              <a:t>年々</a:t>
            </a:r>
            <a:r>
              <a:rPr lang="ja-JP" sz="1600" b="1" dirty="0">
                <a:solidFill>
                  <a:srgbClr val="FF83C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M PLUS 1 ExtraBold"/>
              </a:rPr>
              <a:t>アクションレート</a:t>
            </a:r>
            <a:r>
              <a:rPr lang="ja-JP" sz="1600" b="1" i="0" u="none" strike="noStrike" cap="none" dirty="0">
                <a:solidFill>
                  <a:srgbClr val="FF83C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M PLUS 1 ExtraBold"/>
              </a:rPr>
              <a:t>の高いファン</a:t>
            </a:r>
            <a:r>
              <a:rPr lang="ja-JP" sz="1600" b="1" dirty="0">
                <a:solidFill>
                  <a:srgbClr val="FF83C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M PLUS 1 ExtraBold"/>
              </a:rPr>
              <a:t>が増加中！</a:t>
            </a:r>
            <a:endParaRPr sz="1600" b="1" i="0" u="none" strike="noStrike" cap="none" dirty="0">
              <a:solidFill>
                <a:srgbClr val="FF83C1"/>
              </a:solidFill>
              <a:latin typeface="Rounded Mplus 1c ExtraBold" panose="020B0802020203020207" pitchFamily="50" charset="-128"/>
              <a:ea typeface="Rounded Mplus 1c ExtraBold" panose="020B0802020203020207" pitchFamily="50" charset="-128"/>
              <a:cs typeface="Rounded Mplus 1c ExtraBold" panose="020B0802020203020207" pitchFamily="50" charset="-128"/>
              <a:sym typeface="M PLUS 1 ExtraBold"/>
            </a:endParaRPr>
          </a:p>
        </p:txBody>
      </p:sp>
      <p:sp>
        <p:nvSpPr>
          <p:cNvPr id="306" name="Google Shape;306;p9"/>
          <p:cNvSpPr/>
          <p:nvPr/>
        </p:nvSpPr>
        <p:spPr>
          <a:xfrm>
            <a:off x="5753290" y="1793307"/>
            <a:ext cx="5941507" cy="4695600"/>
          </a:xfrm>
          <a:prstGeom prst="rect">
            <a:avLst/>
          </a:prstGeom>
          <a:noFill/>
          <a:ln w="28575" cap="flat" cmpd="sng">
            <a:solidFill>
              <a:srgbClr val="0099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307" name="Google Shape;307;p9"/>
          <p:cNvSpPr/>
          <p:nvPr/>
        </p:nvSpPr>
        <p:spPr>
          <a:xfrm>
            <a:off x="5753290" y="1414027"/>
            <a:ext cx="1763100" cy="385500"/>
          </a:xfrm>
          <a:prstGeom prst="snipRoundRect">
            <a:avLst>
              <a:gd name="adj1" fmla="val 16667"/>
              <a:gd name="adj2" fmla="val 16667"/>
            </a:avLst>
          </a:prstGeom>
          <a:solidFill>
            <a:srgbClr val="0099CC"/>
          </a:solidFill>
          <a:ln w="28575" cap="flat" cmpd="sng">
            <a:solidFill>
              <a:srgbClr val="0099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dirty="0">
                <a:solidFill>
                  <a:schemeClr val="lt1"/>
                </a:solidFill>
                <a:latin typeface="M PLUS 1"/>
                <a:ea typeface="M PLUS 1"/>
                <a:cs typeface="M PLUS 1"/>
                <a:sym typeface="M PLUS 1"/>
              </a:rPr>
              <a:t>活用イメージ</a:t>
            </a:r>
            <a:endParaRPr sz="1400" b="1" i="0" u="none" strike="noStrike" cap="none" dirty="0">
              <a:solidFill>
                <a:srgbClr val="000000"/>
              </a:solidFill>
              <a:latin typeface="M PLUS 1"/>
              <a:ea typeface="M PLUS 1"/>
              <a:cs typeface="M PLUS 1"/>
              <a:sym typeface="M PLUS 1"/>
            </a:endParaRPr>
          </a:p>
        </p:txBody>
      </p:sp>
      <p:sp>
        <p:nvSpPr>
          <p:cNvPr id="309" name="Google Shape;309;p9"/>
          <p:cNvSpPr txBox="1"/>
          <p:nvPr/>
        </p:nvSpPr>
        <p:spPr>
          <a:xfrm>
            <a:off x="6063089" y="3752762"/>
            <a:ext cx="5402847" cy="18158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altLang="en-US"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ライト～コア</a:t>
            </a:r>
            <a:r>
              <a:rPr lang="ja-JP"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ファンが集まるSHOWROOM上で</a:t>
            </a:r>
            <a:endParaRPr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a:p>
            <a:pPr marL="0" marR="0" lvl="0" indent="0" algn="l"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　✓ 各決定戦のSHOWROOMランキング1位の男の子が</a:t>
            </a:r>
            <a:endParaRPr lang="en-US" altLang="ja-JP"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a:p>
            <a:pPr marL="0" marR="0" lvl="0" indent="0" algn="l" rtl="0">
              <a:lnSpc>
                <a:spcPct val="100000"/>
              </a:lnSpc>
              <a:spcBef>
                <a:spcPts val="0"/>
              </a:spcBef>
              <a:spcAft>
                <a:spcPts val="0"/>
              </a:spcAft>
              <a:buClr>
                <a:srgbClr val="000000"/>
              </a:buClr>
              <a:buSzPts val="1400"/>
              <a:buFont typeface="Arial"/>
              <a:buNone/>
            </a:pPr>
            <a:r>
              <a:rPr lang="ja-JP" altLang="en-US" b="1"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　　</a:t>
            </a:r>
            <a:r>
              <a:rPr lang="ja-JP"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「〇〇アンバサダー」として商材のイメージモデル出演</a:t>
            </a:r>
            <a:endParaRPr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a:p>
            <a:pPr marL="0" marR="0" lvl="0" indent="0" algn="l"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　✓ SHOWROOM公式番組内での商材露出、ライブコマース</a:t>
            </a:r>
            <a:endParaRPr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a:p>
            <a:pPr marL="0" marR="0" lvl="0" indent="0" algn="l" rtl="0">
              <a:lnSpc>
                <a:spcPct val="100000"/>
              </a:lnSpc>
              <a:spcBef>
                <a:spcPts val="0"/>
              </a:spcBef>
              <a:spcAft>
                <a:spcPts val="0"/>
              </a:spcAft>
              <a:buClr>
                <a:srgbClr val="000000"/>
              </a:buClr>
              <a:buSzPts val="1400"/>
              <a:buFont typeface="Arial"/>
              <a:buNone/>
            </a:pPr>
            <a:r>
              <a:rPr lang="ja-JP"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　✓商材に関連したオリジナルアバターの付与</a:t>
            </a:r>
            <a:endParaRPr sz="1400" b="1" i="0" u="none" strike="noStrike" cap="none" dirty="0">
              <a:solidFill>
                <a:schemeClr val="dk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p:txBody>
      </p:sp>
      <p:sp>
        <p:nvSpPr>
          <p:cNvPr id="310" name="Google Shape;310;p9"/>
          <p:cNvSpPr txBox="1"/>
          <p:nvPr/>
        </p:nvSpPr>
        <p:spPr>
          <a:xfrm>
            <a:off x="9268451" y="6675437"/>
            <a:ext cx="7239001"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ja-JP" sz="800" b="0" i="0" u="none" strike="noStrike" cap="none">
                <a:solidFill>
                  <a:schemeClr val="lt1"/>
                </a:solidFill>
                <a:latin typeface="Quattrocento Sans"/>
                <a:ea typeface="Quattrocento Sans"/>
                <a:cs typeface="Quattrocento Sans"/>
                <a:sym typeface="Quattrocento Sans"/>
              </a:rPr>
              <a:t>© SHUFU TO SEIKATSU SHA CO.,LTD. All rights reserved. </a:t>
            </a:r>
            <a:endParaRPr sz="800" b="1" i="0" u="none" strike="noStrike" cap="none">
              <a:solidFill>
                <a:schemeClr val="lt1"/>
              </a:solidFill>
              <a:latin typeface="Quattrocento Sans"/>
              <a:ea typeface="Quattrocento Sans"/>
              <a:cs typeface="Quattrocento Sans"/>
              <a:sym typeface="Quattrocento Sans"/>
            </a:endParaRPr>
          </a:p>
        </p:txBody>
      </p:sp>
      <p:pic>
        <p:nvPicPr>
          <p:cNvPr id="2" name="図 1">
            <a:extLst>
              <a:ext uri="{FF2B5EF4-FFF2-40B4-BE49-F238E27FC236}">
                <a16:creationId xmlns:a16="http://schemas.microsoft.com/office/drawing/2014/main" id="{F50E8AAA-E902-C936-0046-B27D0ADF8D00}"/>
              </a:ext>
            </a:extLst>
          </p:cNvPr>
          <p:cNvPicPr>
            <a:picLocks noChangeAspect="1"/>
          </p:cNvPicPr>
          <p:nvPr/>
        </p:nvPicPr>
        <p:blipFill rotWithShape="1">
          <a:blip r:embed="rId4"/>
          <a:srcRect l="13732"/>
          <a:stretch/>
        </p:blipFill>
        <p:spPr>
          <a:xfrm>
            <a:off x="497203" y="5069324"/>
            <a:ext cx="2726500" cy="570647"/>
          </a:xfrm>
          <a:prstGeom prst="rect">
            <a:avLst/>
          </a:prstGeom>
        </p:spPr>
      </p:pic>
      <p:pic>
        <p:nvPicPr>
          <p:cNvPr id="6" name="図 5">
            <a:extLst>
              <a:ext uri="{FF2B5EF4-FFF2-40B4-BE49-F238E27FC236}">
                <a16:creationId xmlns:a16="http://schemas.microsoft.com/office/drawing/2014/main" id="{9B058159-098C-53A3-79F9-DCFAB555FF88}"/>
              </a:ext>
            </a:extLst>
          </p:cNvPr>
          <p:cNvPicPr>
            <a:picLocks noChangeAspect="1"/>
          </p:cNvPicPr>
          <p:nvPr/>
        </p:nvPicPr>
        <p:blipFill>
          <a:blip r:embed="rId5"/>
          <a:stretch>
            <a:fillRect/>
          </a:stretch>
        </p:blipFill>
        <p:spPr>
          <a:xfrm>
            <a:off x="8805887" y="2276068"/>
            <a:ext cx="2580360" cy="1299495"/>
          </a:xfrm>
          <a:prstGeom prst="rect">
            <a:avLst/>
          </a:prstGeom>
        </p:spPr>
      </p:pic>
      <p:pic>
        <p:nvPicPr>
          <p:cNvPr id="5" name="図 4">
            <a:extLst>
              <a:ext uri="{FF2B5EF4-FFF2-40B4-BE49-F238E27FC236}">
                <a16:creationId xmlns:a16="http://schemas.microsoft.com/office/drawing/2014/main" id="{D5AD31D7-14A5-8A58-D694-06BCEEDF2380}"/>
              </a:ext>
            </a:extLst>
          </p:cNvPr>
          <p:cNvPicPr>
            <a:picLocks noChangeAspect="1"/>
          </p:cNvPicPr>
          <p:nvPr/>
        </p:nvPicPr>
        <p:blipFill>
          <a:blip r:embed="rId6"/>
          <a:stretch>
            <a:fillRect/>
          </a:stretch>
        </p:blipFill>
        <p:spPr>
          <a:xfrm>
            <a:off x="6063089" y="2276068"/>
            <a:ext cx="2329113" cy="1308819"/>
          </a:xfrm>
          <a:prstGeom prst="rect">
            <a:avLst/>
          </a:prstGeom>
        </p:spPr>
      </p:pic>
      <p:sp>
        <p:nvSpPr>
          <p:cNvPr id="7" name="Google Shape;332;p10">
            <a:extLst>
              <a:ext uri="{FF2B5EF4-FFF2-40B4-BE49-F238E27FC236}">
                <a16:creationId xmlns:a16="http://schemas.microsoft.com/office/drawing/2014/main" id="{83D86E57-8B3A-4956-B316-113F395C9F88}"/>
              </a:ext>
            </a:extLst>
          </p:cNvPr>
          <p:cNvSpPr/>
          <p:nvPr/>
        </p:nvSpPr>
        <p:spPr>
          <a:xfrm>
            <a:off x="6092475" y="5699532"/>
            <a:ext cx="5293772" cy="585319"/>
          </a:xfrm>
          <a:prstGeom prst="rect">
            <a:avLst/>
          </a:prstGeom>
          <a:solidFill>
            <a:srgbClr val="FF83C1"/>
          </a:solid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1400"/>
              <a:buFont typeface="Arial"/>
              <a:buNone/>
            </a:pPr>
            <a:r>
              <a:rPr lang="ja-JP" altLang="en-US" sz="12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各イベントの特徴を活用した、候補者</a:t>
            </a:r>
            <a:r>
              <a:rPr lang="en-US" altLang="ja-JP" sz="12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a:t>
            </a:r>
            <a:r>
              <a:rPr lang="ja-JP" altLang="en-US" sz="12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ファンとのオリジナル企画を</a:t>
            </a:r>
            <a:endParaRPr lang="en-US" altLang="ja-JP" sz="12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endParaRPr>
          </a:p>
          <a:p>
            <a:pPr marL="0" marR="0" lvl="0" indent="0" rtl="0">
              <a:lnSpc>
                <a:spcPct val="100000"/>
              </a:lnSpc>
              <a:spcBef>
                <a:spcPts val="0"/>
              </a:spcBef>
              <a:spcAft>
                <a:spcPts val="0"/>
              </a:spcAft>
              <a:buClr>
                <a:srgbClr val="000000"/>
              </a:buClr>
              <a:buSzPts val="1400"/>
              <a:buFont typeface="Arial"/>
              <a:buNone/>
            </a:pPr>
            <a:r>
              <a:rPr lang="ja-JP" altLang="en-US" sz="1200" b="1" i="0" u="none" strike="noStrike" cap="none" dirty="0">
                <a:solidFill>
                  <a:schemeClr val="lt1"/>
                </a:solidFill>
                <a:latin typeface="Rounded Mplus 1c Bold" panose="020B0702020203020207" pitchFamily="50" charset="-128"/>
                <a:ea typeface="Rounded Mplus 1c Bold" panose="020B0702020203020207" pitchFamily="50" charset="-128"/>
                <a:cs typeface="Rounded Mplus 1c Bold" panose="020B0702020203020207" pitchFamily="50" charset="-128"/>
                <a:sym typeface="M PLUS 1"/>
              </a:rPr>
              <a:t>ご提案することが可能ですので、ご相談ください。</a:t>
            </a:r>
          </a:p>
        </p:txBody>
      </p:sp>
      <p:sp>
        <p:nvSpPr>
          <p:cNvPr id="9" name="テキスト ボックス 8">
            <a:extLst>
              <a:ext uri="{FF2B5EF4-FFF2-40B4-BE49-F238E27FC236}">
                <a16:creationId xmlns:a16="http://schemas.microsoft.com/office/drawing/2014/main" id="{6C67898D-BCA1-1837-89B1-E47789533B8F}"/>
              </a:ext>
            </a:extLst>
          </p:cNvPr>
          <p:cNvSpPr txBox="1"/>
          <p:nvPr/>
        </p:nvSpPr>
        <p:spPr>
          <a:xfrm>
            <a:off x="1080223" y="1393078"/>
            <a:ext cx="4371919" cy="523220"/>
          </a:xfrm>
          <a:prstGeom prst="rect">
            <a:avLst/>
          </a:prstGeom>
          <a:noFill/>
        </p:spPr>
        <p:txBody>
          <a:bodyPr wrap="square">
            <a:spAutoFit/>
          </a:bodyPr>
          <a:lstStyle/>
          <a:p>
            <a:r>
              <a:rPr lang="ja-JP" altLang="en-US" dirty="0">
                <a:latin typeface="Rounded Mplus 1c ExtraBold" panose="020B0600070205080204" charset="-128"/>
                <a:ea typeface="Rounded Mplus 1c ExtraBold" panose="020B0600070205080204" charset="-128"/>
                <a:cs typeface="Rounded Mplus 1c ExtraBold" panose="020B0600070205080204" charset="-128"/>
              </a:rPr>
              <a:t>エンゲージメントを生み出すポイントは、</a:t>
            </a:r>
            <a:endParaRPr lang="en-US" altLang="ja-JP" dirty="0">
              <a:latin typeface="Rounded Mplus 1c ExtraBold" panose="020B0600070205080204" charset="-128"/>
              <a:ea typeface="Rounded Mplus 1c ExtraBold" panose="020B0600070205080204" charset="-128"/>
              <a:cs typeface="Rounded Mplus 1c ExtraBold" panose="020B0600070205080204" charset="-128"/>
            </a:endParaRPr>
          </a:p>
          <a:p>
            <a:r>
              <a:rPr lang="ja-JP" altLang="en-US" dirty="0">
                <a:latin typeface="Rounded Mplus 1c ExtraBold" panose="020B0600070205080204" charset="-128"/>
                <a:ea typeface="Rounded Mplus 1c ExtraBold" panose="020B0600070205080204" charset="-128"/>
                <a:cs typeface="Rounded Mplus 1c ExtraBold" panose="020B0600070205080204" charset="-128"/>
              </a:rPr>
              <a:t>毎月の</a:t>
            </a:r>
            <a:r>
              <a:rPr lang="en-US" altLang="ja-JP" dirty="0">
                <a:latin typeface="Rounded Mplus 1c ExtraBold" panose="020B0600070205080204" charset="-128"/>
                <a:ea typeface="Rounded Mplus 1c ExtraBold" panose="020B0600070205080204" charset="-128"/>
                <a:cs typeface="Rounded Mplus 1c ExtraBold" panose="020B0600070205080204" charset="-128"/>
              </a:rPr>
              <a:t>『LIVE</a:t>
            </a:r>
            <a:r>
              <a:rPr lang="ja-JP" altLang="en-US" dirty="0">
                <a:latin typeface="Rounded Mplus 1c ExtraBold" panose="020B0600070205080204" charset="-128"/>
                <a:ea typeface="Rounded Mplus 1c ExtraBold" panose="020B0600070205080204" charset="-128"/>
                <a:cs typeface="Rounded Mplus 1c ExtraBold" panose="020B0600070205080204" charset="-128"/>
              </a:rPr>
              <a:t>配信連動型の選考イベント</a:t>
            </a:r>
            <a:r>
              <a:rPr lang="en-US" altLang="ja-JP" dirty="0">
                <a:latin typeface="Rounded Mplus 1c ExtraBold" panose="020B0600070205080204" charset="-128"/>
                <a:ea typeface="Rounded Mplus 1c ExtraBold" panose="020B0600070205080204" charset="-128"/>
                <a:cs typeface="Rounded Mplus 1c ExtraBold" panose="020B0600070205080204" charset="-128"/>
              </a:rPr>
              <a:t>』</a:t>
            </a:r>
            <a:r>
              <a:rPr lang="ja-JP" altLang="en-US" dirty="0">
                <a:latin typeface="Rounded Mplus 1c ExtraBold" panose="020B0600070205080204" charset="-128"/>
                <a:ea typeface="Rounded Mplus 1c ExtraBold" panose="020B0600070205080204" charset="-128"/>
                <a:cs typeface="Rounded Mplus 1c ExtraBold" panose="020B0600070205080204" charset="-128"/>
              </a:rPr>
              <a:t>です</a:t>
            </a:r>
          </a:p>
        </p:txBody>
      </p:sp>
      <p:pic>
        <p:nvPicPr>
          <p:cNvPr id="10" name="図 9">
            <a:extLst>
              <a:ext uri="{FF2B5EF4-FFF2-40B4-BE49-F238E27FC236}">
                <a16:creationId xmlns:a16="http://schemas.microsoft.com/office/drawing/2014/main" id="{DE37547F-3568-62EC-8D9E-6A3005AA2E50}"/>
              </a:ext>
            </a:extLst>
          </p:cNvPr>
          <p:cNvPicPr>
            <a:picLocks noChangeAspect="1"/>
          </p:cNvPicPr>
          <p:nvPr/>
        </p:nvPicPr>
        <p:blipFill>
          <a:blip r:embed="rId7"/>
          <a:stretch>
            <a:fillRect/>
          </a:stretch>
        </p:blipFill>
        <p:spPr>
          <a:xfrm>
            <a:off x="464700" y="1390882"/>
            <a:ext cx="493819" cy="518205"/>
          </a:xfrm>
          <a:prstGeom prst="rect">
            <a:avLst/>
          </a:prstGeom>
        </p:spPr>
      </p:pic>
      <p:pic>
        <p:nvPicPr>
          <p:cNvPr id="11" name="図 10">
            <a:extLst>
              <a:ext uri="{FF2B5EF4-FFF2-40B4-BE49-F238E27FC236}">
                <a16:creationId xmlns:a16="http://schemas.microsoft.com/office/drawing/2014/main" id="{E334EFAC-03EE-F050-160A-61FF700C9DF8}"/>
              </a:ext>
            </a:extLst>
          </p:cNvPr>
          <p:cNvPicPr>
            <a:picLocks noChangeAspect="1"/>
          </p:cNvPicPr>
          <p:nvPr/>
        </p:nvPicPr>
        <p:blipFill>
          <a:blip r:embed="rId8"/>
          <a:stretch>
            <a:fillRect/>
          </a:stretch>
        </p:blipFill>
        <p:spPr>
          <a:xfrm>
            <a:off x="798142" y="2726200"/>
            <a:ext cx="4410793" cy="1254610"/>
          </a:xfrm>
          <a:prstGeom prst="rect">
            <a:avLst/>
          </a:prstGeom>
        </p:spPr>
      </p:pic>
      <p:sp>
        <p:nvSpPr>
          <p:cNvPr id="14" name="テキスト ボックス 13">
            <a:extLst>
              <a:ext uri="{FF2B5EF4-FFF2-40B4-BE49-F238E27FC236}">
                <a16:creationId xmlns:a16="http://schemas.microsoft.com/office/drawing/2014/main" id="{AA83F570-ECD8-CD1A-74E6-28BA138D8EE3}"/>
              </a:ext>
            </a:extLst>
          </p:cNvPr>
          <p:cNvSpPr txBox="1"/>
          <p:nvPr/>
        </p:nvSpPr>
        <p:spPr>
          <a:xfrm>
            <a:off x="368390" y="2040805"/>
            <a:ext cx="5187638" cy="415498"/>
          </a:xfrm>
          <a:prstGeom prst="rect">
            <a:avLst/>
          </a:prstGeom>
          <a:noFill/>
        </p:spPr>
        <p:txBody>
          <a:bodyPr wrap="square">
            <a:spAutoFit/>
          </a:bodyPr>
          <a:lstStyle/>
          <a:p>
            <a:pPr algn="ctr"/>
            <a:r>
              <a:rPr lang="ja-JP" altLang="en-US" sz="1050" dirty="0">
                <a:latin typeface="Rounded Mplus 1c ExtraBold" panose="020B0600070205080204" charset="-128"/>
                <a:ea typeface="Rounded Mplus 1c ExtraBold" panose="020B0600070205080204" charset="-128"/>
                <a:cs typeface="Rounded Mplus 1c ExtraBold" panose="020B0600070205080204" charset="-128"/>
              </a:rPr>
              <a:t>毎年</a:t>
            </a:r>
            <a:r>
              <a:rPr lang="en-US" altLang="ja-JP" sz="1050" dirty="0">
                <a:latin typeface="Rounded Mplus 1c ExtraBold" panose="020B0600070205080204" charset="-128"/>
                <a:ea typeface="Rounded Mplus 1c ExtraBold" panose="020B0600070205080204" charset="-128"/>
                <a:cs typeface="Rounded Mplus 1c ExtraBold" panose="020B0600070205080204" charset="-128"/>
              </a:rPr>
              <a:t>BEST1000</a:t>
            </a:r>
            <a:r>
              <a:rPr lang="ja-JP" altLang="en-US" sz="1050" dirty="0">
                <a:latin typeface="Rounded Mplus 1c ExtraBold" panose="020B0600070205080204" charset="-128"/>
                <a:ea typeface="Rounded Mplus 1c ExtraBold" panose="020B0600070205080204" charset="-128"/>
                <a:cs typeface="Rounded Mplus 1c ExtraBold" panose="020B0600070205080204" charset="-128"/>
              </a:rPr>
              <a:t>の通過者から、</a:t>
            </a:r>
            <a:r>
              <a:rPr lang="en-US" altLang="ja-JP" sz="1050" dirty="0">
                <a:latin typeface="Rounded Mplus 1c ExtraBold" panose="020B0600070205080204" charset="-128"/>
                <a:ea typeface="Rounded Mplus 1c ExtraBold" panose="020B0600070205080204" charset="-128"/>
                <a:cs typeface="Rounded Mplus 1c ExtraBold" panose="020B0600070205080204" charset="-128"/>
              </a:rPr>
              <a:t>LIVE</a:t>
            </a:r>
            <a:r>
              <a:rPr lang="ja-JP" altLang="en-US" sz="1050" dirty="0">
                <a:latin typeface="Rounded Mplus 1c ExtraBold" panose="020B0600070205080204" charset="-128"/>
                <a:ea typeface="Rounded Mplus 1c ExtraBold" panose="020B0600070205080204" charset="-128"/>
                <a:cs typeface="Rounded Mplus 1c ExtraBold" panose="020B0600070205080204" charset="-128"/>
              </a:rPr>
              <a:t>配信連動型イベントに参加。日々の</a:t>
            </a:r>
            <a:r>
              <a:rPr lang="en-US" altLang="ja-JP" sz="1050" dirty="0">
                <a:latin typeface="Rounded Mplus 1c ExtraBold" panose="020B0600070205080204" charset="-128"/>
                <a:ea typeface="Rounded Mplus 1c ExtraBold" panose="020B0600070205080204" charset="-128"/>
                <a:cs typeface="Rounded Mplus 1c ExtraBold" panose="020B0600070205080204" charset="-128"/>
              </a:rPr>
              <a:t>LIVE</a:t>
            </a:r>
            <a:r>
              <a:rPr lang="ja-JP" altLang="en-US" sz="1050" dirty="0">
                <a:latin typeface="Rounded Mplus 1c ExtraBold" panose="020B0600070205080204" charset="-128"/>
                <a:ea typeface="Rounded Mplus 1c ExtraBold" panose="020B0600070205080204" charset="-128"/>
                <a:cs typeface="Rounded Mplus 1c ExtraBold" panose="020B0600070205080204" charset="-128"/>
              </a:rPr>
              <a:t>配信より、約</a:t>
            </a:r>
            <a:r>
              <a:rPr lang="en-US" altLang="ja-JP" sz="1050" dirty="0">
                <a:latin typeface="Rounded Mplus 1c ExtraBold" panose="020B0600070205080204" charset="-128"/>
                <a:ea typeface="Rounded Mplus 1c ExtraBold" panose="020B0600070205080204" charset="-128"/>
                <a:cs typeface="Rounded Mplus 1c ExtraBold" panose="020B0600070205080204" charset="-128"/>
              </a:rPr>
              <a:t>6</a:t>
            </a:r>
            <a:r>
              <a:rPr lang="ja-JP" altLang="en-US" sz="1050" dirty="0">
                <a:latin typeface="Rounded Mplus 1c ExtraBold" panose="020B0600070205080204" charset="-128"/>
                <a:ea typeface="Rounded Mplus 1c ExtraBold" panose="020B0600070205080204" charset="-128"/>
                <a:cs typeface="Rounded Mplus 1c ExtraBold" panose="020B0600070205080204" charset="-128"/>
              </a:rPr>
              <a:t>か月間、推してくれるファンとのコミュニケーションが続きます</a:t>
            </a:r>
          </a:p>
        </p:txBody>
      </p:sp>
      <p:sp>
        <p:nvSpPr>
          <p:cNvPr id="16" name="テキスト ボックス 15">
            <a:extLst>
              <a:ext uri="{FF2B5EF4-FFF2-40B4-BE49-F238E27FC236}">
                <a16:creationId xmlns:a16="http://schemas.microsoft.com/office/drawing/2014/main" id="{B463BB47-A600-89F1-AF58-063368DFCC87}"/>
              </a:ext>
            </a:extLst>
          </p:cNvPr>
          <p:cNvSpPr txBox="1"/>
          <p:nvPr/>
        </p:nvSpPr>
        <p:spPr>
          <a:xfrm>
            <a:off x="368390" y="2504858"/>
            <a:ext cx="1109256" cy="215444"/>
          </a:xfrm>
          <a:prstGeom prst="rect">
            <a:avLst/>
          </a:prstGeom>
          <a:noFill/>
        </p:spPr>
        <p:txBody>
          <a:bodyPr wrap="square">
            <a:spAutoFit/>
          </a:bodyPr>
          <a:lstStyle/>
          <a:p>
            <a:r>
              <a:rPr lang="ja-JP" altLang="en-US" sz="800" dirty="0">
                <a:latin typeface="Rounded Mplus 1c ExtraBold" panose="020B0600070205080204" charset="-128"/>
                <a:ea typeface="Rounded Mplus 1c ExtraBold" panose="020B0600070205080204" charset="-128"/>
                <a:cs typeface="Rounded Mplus 1c ExtraBold" panose="020B0600070205080204" charset="-128"/>
              </a:rPr>
              <a:t>（流れ）</a:t>
            </a:r>
            <a:endParaRPr lang="ja-JP" altLang="en-US" sz="800" dirty="0"/>
          </a:p>
        </p:txBody>
      </p:sp>
      <p:sp>
        <p:nvSpPr>
          <p:cNvPr id="17" name="テキスト ボックス 16">
            <a:extLst>
              <a:ext uri="{FF2B5EF4-FFF2-40B4-BE49-F238E27FC236}">
                <a16:creationId xmlns:a16="http://schemas.microsoft.com/office/drawing/2014/main" id="{6F09E585-417F-F5E5-2CD4-31902AAAAACF}"/>
              </a:ext>
            </a:extLst>
          </p:cNvPr>
          <p:cNvSpPr txBox="1"/>
          <p:nvPr/>
        </p:nvSpPr>
        <p:spPr>
          <a:xfrm>
            <a:off x="368390" y="4183335"/>
            <a:ext cx="2414844" cy="215444"/>
          </a:xfrm>
          <a:prstGeom prst="rect">
            <a:avLst/>
          </a:prstGeom>
          <a:noFill/>
        </p:spPr>
        <p:txBody>
          <a:bodyPr wrap="square">
            <a:spAutoFit/>
          </a:bodyPr>
          <a:lstStyle/>
          <a:p>
            <a:r>
              <a:rPr lang="ja-JP" altLang="en-US" sz="800" dirty="0">
                <a:latin typeface="Rounded Mplus 1c ExtraBold" panose="020B0600070205080204" charset="-128"/>
                <a:ea typeface="Rounded Mplus 1c ExtraBold" panose="020B0600070205080204" charset="-128"/>
                <a:cs typeface="Rounded Mplus 1c ExtraBold" panose="020B0600070205080204" charset="-128"/>
              </a:rPr>
              <a:t>（イベント時期 </a:t>
            </a:r>
            <a:r>
              <a:rPr lang="en-US" altLang="ja-JP" sz="800" dirty="0">
                <a:latin typeface="Rounded Mplus 1c ExtraBold" panose="020B0600070205080204" charset="-128"/>
                <a:ea typeface="Rounded Mplus 1c ExtraBold" panose="020B0600070205080204" charset="-128"/>
                <a:cs typeface="Rounded Mplus 1c ExtraBold" panose="020B0600070205080204" charset="-128"/>
              </a:rPr>
              <a:t>× </a:t>
            </a:r>
            <a:r>
              <a:rPr lang="ja-JP" altLang="en-US" sz="800" dirty="0">
                <a:latin typeface="Rounded Mplus 1c ExtraBold" panose="020B0600070205080204" charset="-128"/>
                <a:ea typeface="Rounded Mplus 1c ExtraBold" panose="020B0600070205080204" charset="-128"/>
                <a:cs typeface="Rounded Mplus 1c ExtraBold" panose="020B0600070205080204" charset="-128"/>
              </a:rPr>
              <a:t>エンゲージメントの特徴）</a:t>
            </a:r>
            <a:endParaRPr lang="ja-JP" altLang="en-US" sz="800" dirty="0"/>
          </a:p>
        </p:txBody>
      </p:sp>
      <p:sp>
        <p:nvSpPr>
          <p:cNvPr id="18" name="テキスト ボックス 17">
            <a:extLst>
              <a:ext uri="{FF2B5EF4-FFF2-40B4-BE49-F238E27FC236}">
                <a16:creationId xmlns:a16="http://schemas.microsoft.com/office/drawing/2014/main" id="{966B975B-8381-5B75-728E-25E3A8AA8868}"/>
              </a:ext>
            </a:extLst>
          </p:cNvPr>
          <p:cNvSpPr txBox="1"/>
          <p:nvPr/>
        </p:nvSpPr>
        <p:spPr>
          <a:xfrm>
            <a:off x="5941876" y="2047930"/>
            <a:ext cx="1574514" cy="215444"/>
          </a:xfrm>
          <a:prstGeom prst="rect">
            <a:avLst/>
          </a:prstGeom>
          <a:noFill/>
        </p:spPr>
        <p:txBody>
          <a:bodyPr wrap="square">
            <a:spAutoFit/>
          </a:bodyPr>
          <a:lstStyle/>
          <a:p>
            <a:r>
              <a:rPr lang="ja-JP" altLang="en-US" sz="800" dirty="0">
                <a:latin typeface="Rounded Mplus 1c ExtraBold" panose="020B0600070205080204" charset="-128"/>
                <a:ea typeface="Rounded Mplus 1c ExtraBold" panose="020B0600070205080204" charset="-128"/>
                <a:cs typeface="Rounded Mplus 1c ExtraBold" panose="020B0600070205080204" charset="-128"/>
              </a:rPr>
              <a:t>（イベントイメージ）</a:t>
            </a:r>
            <a:endParaRPr lang="ja-JP" altLang="en-US" sz="800" dirty="0"/>
          </a:p>
        </p:txBody>
      </p:sp>
      <p:sp>
        <p:nvSpPr>
          <p:cNvPr id="19" name="テキスト ボックス 18">
            <a:extLst>
              <a:ext uri="{FF2B5EF4-FFF2-40B4-BE49-F238E27FC236}">
                <a16:creationId xmlns:a16="http://schemas.microsoft.com/office/drawing/2014/main" id="{9236F613-CAD8-6752-9537-98D5BF3220C5}"/>
              </a:ext>
            </a:extLst>
          </p:cNvPr>
          <p:cNvSpPr txBox="1"/>
          <p:nvPr/>
        </p:nvSpPr>
        <p:spPr>
          <a:xfrm>
            <a:off x="8702000" y="2060624"/>
            <a:ext cx="2056195" cy="215444"/>
          </a:xfrm>
          <a:prstGeom prst="rect">
            <a:avLst/>
          </a:prstGeom>
          <a:noFill/>
        </p:spPr>
        <p:txBody>
          <a:bodyPr wrap="square">
            <a:spAutoFit/>
          </a:bodyPr>
          <a:lstStyle/>
          <a:p>
            <a:r>
              <a:rPr lang="ja-JP" altLang="en-US" sz="800" dirty="0">
                <a:latin typeface="Rounded Mplus 1c ExtraBold" panose="020B0600070205080204" charset="-128"/>
                <a:ea typeface="Rounded Mplus 1c ExtraBold" panose="020B0600070205080204" charset="-128"/>
                <a:cs typeface="Rounded Mplus 1c ExtraBold" panose="020B0600070205080204" charset="-128"/>
              </a:rPr>
              <a:t>（選考通過者の配信イメージ）</a:t>
            </a:r>
            <a:endParaRPr lang="ja-JP" altLang="en-US" sz="800" dirty="0"/>
          </a:p>
        </p:txBody>
      </p:sp>
    </p:spTree>
  </p:cSld>
  <p:clrMapOvr>
    <a:masterClrMapping/>
  </p:clrMapOvr>
</p:sld>
</file>

<file path=ppt/theme/theme1.xml><?xml version="1.0" encoding="utf-8"?>
<a:theme xmlns:a="http://schemas.openxmlformats.org/drawingml/2006/main" name="テーマ1">
  <a:themeElements>
    <a:clrScheme name="淡いテーマ">
      <a:dk1>
        <a:srgbClr val="3F3F3F"/>
      </a:dk1>
      <a:lt1>
        <a:srgbClr val="FFFFFF"/>
      </a:lt1>
      <a:dk2>
        <a:srgbClr val="3F3F3F"/>
      </a:dk2>
      <a:lt2>
        <a:srgbClr val="CEDBE6"/>
      </a:lt2>
      <a:accent1>
        <a:srgbClr val="0099CC"/>
      </a:accent1>
      <a:accent2>
        <a:srgbClr val="FF3399"/>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4397</TotalTime>
  <Words>3203</Words>
  <Application>Microsoft Office PowerPoint</Application>
  <PresentationFormat>ワイド画面</PresentationFormat>
  <Paragraphs>540</Paragraphs>
  <Slides>20</Slides>
  <Notes>20</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20</vt:i4>
      </vt:variant>
    </vt:vector>
  </HeadingPairs>
  <TitlesOfParts>
    <vt:vector size="31" baseType="lpstr">
      <vt:lpstr>Arial</vt:lpstr>
      <vt:lpstr>Rounded Mplus 1c Medium</vt:lpstr>
      <vt:lpstr>Rounded Mplus 1c Black</vt:lpstr>
      <vt:lpstr>Rounded Mplus 1c Light</vt:lpstr>
      <vt:lpstr>Rounded Mplus 1c Bold</vt:lpstr>
      <vt:lpstr>メイリオ</vt:lpstr>
      <vt:lpstr>Rounded Mplus 1c ExtraBold</vt:lpstr>
      <vt:lpstr>Quattrocento Sans</vt:lpstr>
      <vt:lpstr>M PLUS 1</vt:lpstr>
      <vt:lpstr>M PLUS Rounded 1c</vt:lpstr>
      <vt:lpstr>テーマ1</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王 春菜</dc:creator>
  <cp:lastModifiedBy>望月 麻弥</cp:lastModifiedBy>
  <cp:revision>89</cp:revision>
  <cp:lastPrinted>2024-03-14T11:22:40Z</cp:lastPrinted>
  <dcterms:created xsi:type="dcterms:W3CDTF">2021-12-23T07:25:06Z</dcterms:created>
  <dcterms:modified xsi:type="dcterms:W3CDTF">2024-05-07T08:39:00Z</dcterms:modified>
</cp:coreProperties>
</file>