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
  </p:notesMasterIdLst>
  <p:sldIdLst>
    <p:sldId id="256" r:id="rId2"/>
    <p:sldId id="257" r:id="rId3"/>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C5E0B4"/>
    <a:srgbClr val="B7079E"/>
    <a:srgbClr val="7C7C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25" d="100"/>
          <a:sy n="125" d="100"/>
        </p:scale>
        <p:origin x="1157"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D8DC9802-44E9-4C0D-9458-C5DDA4D8371F}" type="datetimeFigureOut">
              <a:rPr kumimoji="1" lang="ja-JP" altLang="en-US" smtClean="0"/>
              <a:t>2025/1/16</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3AC58286-72B9-48EC-A380-0DAE91C95995}" type="slidenum">
              <a:rPr kumimoji="1" lang="ja-JP" altLang="en-US" smtClean="0"/>
              <a:t>‹#›</a:t>
            </a:fld>
            <a:endParaRPr kumimoji="1" lang="ja-JP" altLang="en-US"/>
          </a:p>
        </p:txBody>
      </p:sp>
    </p:spTree>
    <p:extLst>
      <p:ext uri="{BB962C8B-B14F-4D97-AF65-F5344CB8AC3E}">
        <p14:creationId xmlns:p14="http://schemas.microsoft.com/office/powerpoint/2010/main" val="48335190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A66273E-88BF-4877-9BB5-3C60A74ED6C0}" type="datetime1">
              <a:rPr kumimoji="1" lang="ja-JP" altLang="en-US" smtClean="0"/>
              <a:t>2025/1/16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659B115-7307-4026-A8F8-06A7CB9A2CF2}" type="slidenum">
              <a:rPr kumimoji="1" lang="ja-JP" altLang="en-US" smtClean="0"/>
              <a:t>‹#›</a:t>
            </a:fld>
            <a:endParaRPr kumimoji="1" lang="ja-JP" altLang="en-US"/>
          </a:p>
        </p:txBody>
      </p:sp>
    </p:spTree>
    <p:extLst>
      <p:ext uri="{BB962C8B-B14F-4D97-AF65-F5344CB8AC3E}">
        <p14:creationId xmlns:p14="http://schemas.microsoft.com/office/powerpoint/2010/main" val="946836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15FA9D4-5F76-49E2-A656-34840DC69EE0}" type="datetime1">
              <a:rPr kumimoji="1" lang="ja-JP" altLang="en-US" smtClean="0"/>
              <a:t>2025/1/16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659B115-7307-4026-A8F8-06A7CB9A2CF2}" type="slidenum">
              <a:rPr kumimoji="1" lang="ja-JP" altLang="en-US" smtClean="0"/>
              <a:t>‹#›</a:t>
            </a:fld>
            <a:endParaRPr kumimoji="1" lang="ja-JP" altLang="en-US"/>
          </a:p>
        </p:txBody>
      </p:sp>
    </p:spTree>
    <p:extLst>
      <p:ext uri="{BB962C8B-B14F-4D97-AF65-F5344CB8AC3E}">
        <p14:creationId xmlns:p14="http://schemas.microsoft.com/office/powerpoint/2010/main" val="693851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1A5C8F9-DA94-415D-A5AA-5A9B4C04CDE9}" type="datetime1">
              <a:rPr kumimoji="1" lang="ja-JP" altLang="en-US" smtClean="0"/>
              <a:t>2025/1/16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659B115-7307-4026-A8F8-06A7CB9A2CF2}" type="slidenum">
              <a:rPr kumimoji="1" lang="ja-JP" altLang="en-US" smtClean="0"/>
              <a:t>‹#›</a:t>
            </a:fld>
            <a:endParaRPr kumimoji="1" lang="ja-JP" altLang="en-US"/>
          </a:p>
        </p:txBody>
      </p:sp>
    </p:spTree>
    <p:extLst>
      <p:ext uri="{BB962C8B-B14F-4D97-AF65-F5344CB8AC3E}">
        <p14:creationId xmlns:p14="http://schemas.microsoft.com/office/powerpoint/2010/main" val="2350819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84A9934-5106-4351-B4BA-966EA543CA1B}" type="datetime1">
              <a:rPr kumimoji="1" lang="ja-JP" altLang="en-US" smtClean="0"/>
              <a:t>2025/1/16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659B115-7307-4026-A8F8-06A7CB9A2CF2}" type="slidenum">
              <a:rPr kumimoji="1" lang="ja-JP" altLang="en-US" smtClean="0"/>
              <a:t>‹#›</a:t>
            </a:fld>
            <a:endParaRPr kumimoji="1" lang="ja-JP" altLang="en-US"/>
          </a:p>
        </p:txBody>
      </p:sp>
    </p:spTree>
    <p:extLst>
      <p:ext uri="{BB962C8B-B14F-4D97-AF65-F5344CB8AC3E}">
        <p14:creationId xmlns:p14="http://schemas.microsoft.com/office/powerpoint/2010/main" val="3870341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C04E76E-D9EF-4AD5-A5CF-60AAB6BD253E}" type="datetime1">
              <a:rPr kumimoji="1" lang="ja-JP" altLang="en-US" smtClean="0"/>
              <a:t>2025/1/16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659B115-7307-4026-A8F8-06A7CB9A2CF2}" type="slidenum">
              <a:rPr kumimoji="1" lang="ja-JP" altLang="en-US" smtClean="0"/>
              <a:t>‹#›</a:t>
            </a:fld>
            <a:endParaRPr kumimoji="1" lang="ja-JP" altLang="en-US"/>
          </a:p>
        </p:txBody>
      </p:sp>
    </p:spTree>
    <p:extLst>
      <p:ext uri="{BB962C8B-B14F-4D97-AF65-F5344CB8AC3E}">
        <p14:creationId xmlns:p14="http://schemas.microsoft.com/office/powerpoint/2010/main" val="2330077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E95D429-B992-4A93-A2E6-D218E0AA95AB}" type="datetime1">
              <a:rPr kumimoji="1" lang="ja-JP" altLang="en-US" smtClean="0"/>
              <a:t>2025/1/16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659B115-7307-4026-A8F8-06A7CB9A2CF2}" type="slidenum">
              <a:rPr kumimoji="1" lang="ja-JP" altLang="en-US" smtClean="0"/>
              <a:t>‹#›</a:t>
            </a:fld>
            <a:endParaRPr kumimoji="1" lang="ja-JP" altLang="en-US"/>
          </a:p>
        </p:txBody>
      </p:sp>
    </p:spTree>
    <p:extLst>
      <p:ext uri="{BB962C8B-B14F-4D97-AF65-F5344CB8AC3E}">
        <p14:creationId xmlns:p14="http://schemas.microsoft.com/office/powerpoint/2010/main" val="1784973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C8EA81A-10B4-4EBD-BE2D-CEDC4E2D7C2F}" type="datetime1">
              <a:rPr kumimoji="1" lang="ja-JP" altLang="en-US" smtClean="0"/>
              <a:t>2025/1/16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659B115-7307-4026-A8F8-06A7CB9A2CF2}" type="slidenum">
              <a:rPr kumimoji="1" lang="ja-JP" altLang="en-US" smtClean="0"/>
              <a:t>‹#›</a:t>
            </a:fld>
            <a:endParaRPr kumimoji="1" lang="ja-JP" altLang="en-US"/>
          </a:p>
        </p:txBody>
      </p:sp>
    </p:spTree>
    <p:extLst>
      <p:ext uri="{BB962C8B-B14F-4D97-AF65-F5344CB8AC3E}">
        <p14:creationId xmlns:p14="http://schemas.microsoft.com/office/powerpoint/2010/main" val="2138943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289048E-18A8-40D9-968E-9BD11D8C5F15}" type="datetime1">
              <a:rPr kumimoji="1" lang="ja-JP" altLang="en-US" smtClean="0"/>
              <a:t>2025/1/16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659B115-7307-4026-A8F8-06A7CB9A2CF2}" type="slidenum">
              <a:rPr kumimoji="1" lang="ja-JP" altLang="en-US" smtClean="0"/>
              <a:t>‹#›</a:t>
            </a:fld>
            <a:endParaRPr kumimoji="1" lang="ja-JP" altLang="en-US"/>
          </a:p>
        </p:txBody>
      </p:sp>
    </p:spTree>
    <p:extLst>
      <p:ext uri="{BB962C8B-B14F-4D97-AF65-F5344CB8AC3E}">
        <p14:creationId xmlns:p14="http://schemas.microsoft.com/office/powerpoint/2010/main" val="1211276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5D9192-4D34-49FC-ACE4-9E656975D997}" type="datetime1">
              <a:rPr kumimoji="1" lang="ja-JP" altLang="en-US" smtClean="0"/>
              <a:t>2025/1/16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659B115-7307-4026-A8F8-06A7CB9A2CF2}" type="slidenum">
              <a:rPr kumimoji="1" lang="ja-JP" altLang="en-US" smtClean="0"/>
              <a:t>‹#›</a:t>
            </a:fld>
            <a:endParaRPr kumimoji="1" lang="ja-JP" altLang="en-US"/>
          </a:p>
        </p:txBody>
      </p:sp>
    </p:spTree>
    <p:extLst>
      <p:ext uri="{BB962C8B-B14F-4D97-AF65-F5344CB8AC3E}">
        <p14:creationId xmlns:p14="http://schemas.microsoft.com/office/powerpoint/2010/main" val="966579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6D6E2C3-FEA9-4CE3-91A4-4D289AAE9BC0}" type="datetime1">
              <a:rPr kumimoji="1" lang="ja-JP" altLang="en-US" smtClean="0"/>
              <a:t>2025/1/16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659B115-7307-4026-A8F8-06A7CB9A2CF2}" type="slidenum">
              <a:rPr kumimoji="1" lang="ja-JP" altLang="en-US" smtClean="0"/>
              <a:t>‹#›</a:t>
            </a:fld>
            <a:endParaRPr kumimoji="1" lang="ja-JP" altLang="en-US"/>
          </a:p>
        </p:txBody>
      </p:sp>
    </p:spTree>
    <p:extLst>
      <p:ext uri="{BB962C8B-B14F-4D97-AF65-F5344CB8AC3E}">
        <p14:creationId xmlns:p14="http://schemas.microsoft.com/office/powerpoint/2010/main" val="270282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7C6736C-B370-4E7D-A789-A542A462FB2B}" type="datetime1">
              <a:rPr kumimoji="1" lang="ja-JP" altLang="en-US" smtClean="0"/>
              <a:t>2025/1/16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659B115-7307-4026-A8F8-06A7CB9A2CF2}" type="slidenum">
              <a:rPr kumimoji="1" lang="ja-JP" altLang="en-US" smtClean="0"/>
              <a:t>‹#›</a:t>
            </a:fld>
            <a:endParaRPr kumimoji="1" lang="ja-JP" altLang="en-US"/>
          </a:p>
        </p:txBody>
      </p:sp>
    </p:spTree>
    <p:extLst>
      <p:ext uri="{BB962C8B-B14F-4D97-AF65-F5344CB8AC3E}">
        <p14:creationId xmlns:p14="http://schemas.microsoft.com/office/powerpoint/2010/main" val="939249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C3E8D95-AEA3-4C86-A54A-6644C4372203}" type="datetime1">
              <a:rPr kumimoji="1" lang="ja-JP" altLang="en-US" smtClean="0"/>
              <a:t>2025/1/16</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6659B115-7307-4026-A8F8-06A7CB9A2CF2}" type="slidenum">
              <a:rPr kumimoji="1" lang="ja-JP" altLang="en-US" smtClean="0"/>
              <a:t>‹#›</a:t>
            </a:fld>
            <a:endParaRPr kumimoji="1" lang="ja-JP" altLang="en-US"/>
          </a:p>
        </p:txBody>
      </p:sp>
      <p:sp>
        <p:nvSpPr>
          <p:cNvPr id="7" name="正方形/長方形 6">
            <a:extLst>
              <a:ext uri="{FF2B5EF4-FFF2-40B4-BE49-F238E27FC236}">
                <a16:creationId xmlns:a16="http://schemas.microsoft.com/office/drawing/2014/main" id="{9DB4376F-3C97-4FF5-A88E-AE2C9EECB150}"/>
              </a:ext>
            </a:extLst>
          </p:cNvPr>
          <p:cNvSpPr/>
          <p:nvPr userDrawn="1"/>
        </p:nvSpPr>
        <p:spPr>
          <a:xfrm>
            <a:off x="0" y="0"/>
            <a:ext cx="6858000" cy="990600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282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游ゴシック" panose="020B0400000000000000" pitchFamily="50" charset="-128"/>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kokoku3@mb.shufu.co.jp"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hyperlink" Target="mailto:kokoku3@mb.shufu.co.jp"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5.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直角三角形 20">
            <a:extLst>
              <a:ext uri="{FF2B5EF4-FFF2-40B4-BE49-F238E27FC236}">
                <a16:creationId xmlns:a16="http://schemas.microsoft.com/office/drawing/2014/main" id="{6F6CBF9E-042F-6347-0171-1854BFF454B6}"/>
              </a:ext>
            </a:extLst>
          </p:cNvPr>
          <p:cNvSpPr/>
          <p:nvPr/>
        </p:nvSpPr>
        <p:spPr>
          <a:xfrm rot="16200000">
            <a:off x="6231469" y="9298089"/>
            <a:ext cx="609601" cy="575740"/>
          </a:xfrm>
          <a:prstGeom prst="rtTriangle">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6FD8E110-8341-4903-8802-35DF22CBBCE3}"/>
              </a:ext>
            </a:extLst>
          </p:cNvPr>
          <p:cNvSpPr/>
          <p:nvPr/>
        </p:nvSpPr>
        <p:spPr>
          <a:xfrm>
            <a:off x="73521" y="1261872"/>
            <a:ext cx="4155579" cy="1276620"/>
          </a:xfrm>
          <a:prstGeom prst="roundRect">
            <a:avLst/>
          </a:prstGeom>
          <a:solidFill>
            <a:schemeClr val="accent2">
              <a:lumMod val="40000"/>
              <a:lumOff val="6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◆発売日：</a:t>
            </a:r>
            <a:r>
              <a:rPr lang="en-US" altLang="ja-JP" sz="14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 </a:t>
            </a:r>
            <a:r>
              <a:rPr lang="en-US" altLang="ja-JP" sz="140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2025</a:t>
            </a:r>
            <a:r>
              <a:rPr lang="ja-JP" altLang="ja-JP" sz="140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年</a:t>
            </a:r>
            <a:r>
              <a:rPr lang="en-US" altLang="ja-JP" sz="140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6</a:t>
            </a:r>
            <a:r>
              <a:rPr lang="ja-JP" altLang="ja-JP" sz="140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月</a:t>
            </a:r>
            <a:r>
              <a:rPr lang="en-US" altLang="ja-JP" sz="140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30</a:t>
            </a:r>
            <a:r>
              <a:rPr lang="ja-JP" altLang="ja-JP" sz="140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日（</a:t>
            </a:r>
            <a:r>
              <a:rPr lang="ja-JP" altLang="en-US" sz="140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月</a:t>
            </a:r>
            <a:r>
              <a:rPr lang="ja-JP" altLang="ja-JP" sz="140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40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予定</a:t>
            </a:r>
            <a:endParaRPr lang="en-US" altLang="ja-JP" sz="1400" b="1" kern="100" dirty="0">
              <a:solidFill>
                <a:srgbClr val="FF0000"/>
              </a:solidFill>
              <a:latin typeface="游ゴシック" panose="020B0400000000000000" pitchFamily="50" charset="-128"/>
              <a:ea typeface="游ゴシック" panose="020B0400000000000000" pitchFamily="50" charset="-128"/>
              <a:cs typeface="Times New Roman" panose="02020603050405020304" pitchFamily="18" charset="0"/>
            </a:endParaRPr>
          </a:p>
          <a:p>
            <a:r>
              <a:rPr lang="ja-JP" altLang="en-US" sz="110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100" b="1" kern="100" dirty="0">
                <a:solidFill>
                  <a:schemeClr val="tx1"/>
                </a:solidFill>
                <a:latin typeface="+mn-ea"/>
                <a:cs typeface="Times New Roman" panose="02020603050405020304" pitchFamily="18" charset="0"/>
              </a:rPr>
              <a:t>書名：</a:t>
            </a:r>
            <a:r>
              <a:rPr lang="ja-JP" altLang="en-US" sz="1100" b="1" kern="100" dirty="0">
                <a:solidFill>
                  <a:schemeClr val="tx1"/>
                </a:solidFill>
                <a:latin typeface="+mn-ea"/>
                <a:cs typeface="Times New Roman" panose="02020603050405020304" pitchFamily="18" charset="0"/>
              </a:rPr>
              <a:t>おしゃれな大人のキレイの習慣</a:t>
            </a:r>
            <a:endParaRPr lang="en-US" altLang="ja-JP" sz="1100" b="1" kern="100" dirty="0">
              <a:solidFill>
                <a:schemeClr val="tx1"/>
              </a:solidFill>
              <a:latin typeface="+mn-ea"/>
              <a:cs typeface="Times New Roman" panose="02020603050405020304" pitchFamily="18" charset="0"/>
            </a:endParaRPr>
          </a:p>
          <a:p>
            <a:r>
              <a:rPr kumimoji="1" lang="ja-JP" altLang="en-US" sz="1100" dirty="0">
                <a:solidFill>
                  <a:schemeClr val="tx1"/>
                </a:solidFill>
              </a:rPr>
              <a:t>◆判型・定価：</a:t>
            </a:r>
            <a:r>
              <a:rPr kumimoji="1" lang="en-US" altLang="ja-JP" sz="1100" dirty="0">
                <a:solidFill>
                  <a:schemeClr val="tx1"/>
                </a:solidFill>
              </a:rPr>
              <a:t>AB</a:t>
            </a:r>
            <a:r>
              <a:rPr kumimoji="1" lang="ja-JP" altLang="en-US" sz="1100" dirty="0">
                <a:solidFill>
                  <a:schemeClr val="tx1"/>
                </a:solidFill>
              </a:rPr>
              <a:t>判（天地</a:t>
            </a:r>
            <a:r>
              <a:rPr kumimoji="1" lang="en-US" altLang="ja-JP" sz="1100" dirty="0">
                <a:solidFill>
                  <a:schemeClr val="tx1"/>
                </a:solidFill>
              </a:rPr>
              <a:t>260×</a:t>
            </a:r>
            <a:r>
              <a:rPr kumimoji="1" lang="ja-JP" altLang="en-US" sz="1100" dirty="0">
                <a:solidFill>
                  <a:schemeClr val="tx1"/>
                </a:solidFill>
              </a:rPr>
              <a:t>左右</a:t>
            </a:r>
            <a:r>
              <a:rPr kumimoji="1" lang="en-US" altLang="ja-JP" sz="1100" dirty="0">
                <a:solidFill>
                  <a:schemeClr val="tx1"/>
                </a:solidFill>
              </a:rPr>
              <a:t>210㎜</a:t>
            </a:r>
            <a:r>
              <a:rPr kumimoji="1" lang="ja-JP" altLang="en-US" sz="1100" dirty="0">
                <a:solidFill>
                  <a:schemeClr val="tx1"/>
                </a:solidFill>
              </a:rPr>
              <a:t>）、</a:t>
            </a:r>
            <a:endParaRPr kumimoji="1" lang="en-US" altLang="ja-JP" sz="1100" dirty="0">
              <a:solidFill>
                <a:schemeClr val="tx1"/>
              </a:solidFill>
            </a:endParaRPr>
          </a:p>
          <a:p>
            <a:r>
              <a:rPr kumimoji="1" lang="ja-JP" altLang="en-US" sz="1100" dirty="0">
                <a:solidFill>
                  <a:schemeClr val="tx1"/>
                </a:solidFill>
                <a:latin typeface="+mn-ea"/>
              </a:rPr>
              <a:t>　　　　　　　</a:t>
            </a:r>
            <a:r>
              <a:rPr kumimoji="1" lang="en-US" altLang="ja-JP" sz="1100" dirty="0">
                <a:solidFill>
                  <a:schemeClr val="tx1"/>
                </a:solidFill>
                <a:latin typeface="+mn-ea"/>
              </a:rPr>
              <a:t>1,540</a:t>
            </a:r>
            <a:r>
              <a:rPr kumimoji="1" lang="ja-JP" altLang="en-US" sz="1100" dirty="0">
                <a:solidFill>
                  <a:schemeClr val="tx1"/>
                </a:solidFill>
                <a:latin typeface="+mn-ea"/>
              </a:rPr>
              <a:t>円（本体</a:t>
            </a:r>
            <a:r>
              <a:rPr kumimoji="1" lang="en-US" altLang="ja-JP" sz="1100" dirty="0">
                <a:solidFill>
                  <a:schemeClr val="tx1"/>
                </a:solidFill>
                <a:latin typeface="+mn-ea"/>
              </a:rPr>
              <a:t>1,400</a:t>
            </a:r>
            <a:r>
              <a:rPr kumimoji="1" lang="ja-JP" altLang="en-US" sz="1100" dirty="0">
                <a:solidFill>
                  <a:schemeClr val="tx1"/>
                </a:solidFill>
                <a:latin typeface="+mn-ea"/>
              </a:rPr>
              <a:t>円</a:t>
            </a:r>
            <a:r>
              <a:rPr kumimoji="1" lang="ja-JP" altLang="en-US" sz="1100" dirty="0">
                <a:solidFill>
                  <a:schemeClr val="tx1"/>
                </a:solidFill>
              </a:rPr>
              <a:t>）</a:t>
            </a:r>
            <a:endParaRPr kumimoji="1" lang="en-US" altLang="ja-JP" sz="1100" dirty="0">
              <a:solidFill>
                <a:schemeClr val="tx1"/>
              </a:solidFill>
            </a:endParaRPr>
          </a:p>
          <a:p>
            <a:r>
              <a:rPr kumimoji="1" lang="ja-JP" altLang="en-US" sz="1100" dirty="0">
                <a:solidFill>
                  <a:schemeClr val="tx1"/>
                </a:solidFill>
              </a:rPr>
              <a:t>◆区分・体裁：アジロ綴り、並製、</a:t>
            </a:r>
            <a:r>
              <a:rPr kumimoji="1" lang="en-US" altLang="ja-JP" sz="1100" dirty="0">
                <a:solidFill>
                  <a:schemeClr val="tx1"/>
                </a:solidFill>
                <a:latin typeface="+mn-ea"/>
              </a:rPr>
              <a:t>80</a:t>
            </a:r>
            <a:r>
              <a:rPr kumimoji="1" lang="ja-JP" altLang="en-US" sz="1100" dirty="0">
                <a:solidFill>
                  <a:schemeClr val="tx1"/>
                </a:solidFill>
                <a:latin typeface="+mn-ea"/>
              </a:rPr>
              <a:t>ページ</a:t>
            </a:r>
            <a:r>
              <a:rPr kumimoji="1" lang="ja-JP" altLang="en-US" sz="1100" dirty="0">
                <a:solidFill>
                  <a:schemeClr val="tx1"/>
                </a:solidFill>
              </a:rPr>
              <a:t>　</a:t>
            </a:r>
            <a:endParaRPr kumimoji="1" lang="en-US" altLang="ja-JP" sz="1100" dirty="0">
              <a:solidFill>
                <a:schemeClr val="tx1"/>
              </a:solidFill>
            </a:endParaRPr>
          </a:p>
          <a:p>
            <a:r>
              <a:rPr kumimoji="1" lang="ja-JP" altLang="en-US" sz="1100" dirty="0">
                <a:solidFill>
                  <a:schemeClr val="tx1"/>
                </a:solidFill>
              </a:rPr>
              <a:t>◆発行予定部数（初版）</a:t>
            </a:r>
            <a:r>
              <a:rPr kumimoji="1" lang="ja-JP" altLang="en-US" sz="1100" dirty="0">
                <a:solidFill>
                  <a:schemeClr val="tx1"/>
                </a:solidFill>
                <a:latin typeface="+mn-ea"/>
              </a:rPr>
              <a:t>：</a:t>
            </a:r>
            <a:r>
              <a:rPr kumimoji="1" lang="en-US" altLang="ja-JP" sz="1100" dirty="0">
                <a:solidFill>
                  <a:schemeClr val="tx1"/>
                </a:solidFill>
                <a:latin typeface="+mn-ea"/>
              </a:rPr>
              <a:t>11,000</a:t>
            </a:r>
            <a:r>
              <a:rPr kumimoji="1" lang="ja-JP" altLang="en-US" sz="1100" dirty="0">
                <a:solidFill>
                  <a:schemeClr val="tx1"/>
                </a:solidFill>
                <a:latin typeface="+mn-ea"/>
              </a:rPr>
              <a:t>部</a:t>
            </a:r>
            <a:endParaRPr kumimoji="1" lang="en-US" altLang="ja-JP" sz="1100" dirty="0">
              <a:solidFill>
                <a:schemeClr val="tx1"/>
              </a:solidFill>
              <a:latin typeface="+mn-ea"/>
            </a:endParaRPr>
          </a:p>
        </p:txBody>
      </p:sp>
      <p:sp>
        <p:nvSpPr>
          <p:cNvPr id="8" name="正方形/長方形 7">
            <a:extLst>
              <a:ext uri="{FF2B5EF4-FFF2-40B4-BE49-F238E27FC236}">
                <a16:creationId xmlns:a16="http://schemas.microsoft.com/office/drawing/2014/main" id="{0CC5149E-F5C9-41B5-9227-626F10D4C248}"/>
              </a:ext>
            </a:extLst>
          </p:cNvPr>
          <p:cNvSpPr/>
          <p:nvPr/>
        </p:nvSpPr>
        <p:spPr>
          <a:xfrm>
            <a:off x="108280" y="2676525"/>
            <a:ext cx="6610019" cy="5391150"/>
          </a:xfrm>
          <a:prstGeom prst="rect">
            <a:avLst/>
          </a:prstGeom>
          <a:solidFill>
            <a:schemeClr val="bg1"/>
          </a:solidFill>
          <a:ln>
            <a:solidFill>
              <a:schemeClr val="accent3">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ja-JP" sz="105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50</a:t>
            </a:r>
            <a:r>
              <a:rPr lang="ja-JP" altLang="en-US" sz="105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代・</a:t>
            </a:r>
            <a:r>
              <a:rPr lang="en-US" altLang="ja-JP" sz="105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60</a:t>
            </a:r>
            <a:r>
              <a:rPr lang="ja-JP" altLang="en-US" sz="105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代でアパレル</a:t>
            </a:r>
            <a:r>
              <a:rPr lang="en-US" altLang="ja-JP" sz="105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PR</a:t>
            </a:r>
            <a:r>
              <a:rPr lang="ja-JP" altLang="en-US" sz="105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として活躍する方や、デザイナー、セレクトショップのオーナーなど、おしゃれ業界の方には、長年スタイルを維持して、洋服を格好よく着こなしている人たちが多くいらっしゃいます。</a:t>
            </a:r>
            <a:endParaRPr lang="en-US" altLang="ja-JP" sz="105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en-US" sz="105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そんなおしゃれな大人たちが実践している服を格好良く着こなすための「きれいを維持する習慣」について巻頭で取材。また、「運動（ストレッチ）」「食事」「スキンケア」「睡眠」について、運動系</a:t>
            </a:r>
            <a:r>
              <a:rPr lang="en-US" altLang="ja-JP" sz="105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YouTuber</a:t>
            </a:r>
            <a:r>
              <a:rPr lang="ja-JP" altLang="en-US" sz="105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や医師・専門家に取材します。</a:t>
            </a:r>
            <a:endParaRPr lang="en-US" altLang="ja-JP" sz="105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endParaRPr lang="en-US" altLang="ja-JP" sz="105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endParaRPr lang="en-US" altLang="ja-JP" sz="105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endParaRPr lang="en-US" altLang="ja-JP" sz="105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en-US" sz="1600" b="1" kern="100" dirty="0">
                <a:solidFill>
                  <a:schemeClr val="tx1"/>
                </a:solidFill>
                <a:latin typeface="游明朝 Demibold" panose="02020600000000000000" pitchFamily="18" charset="-128"/>
                <a:ea typeface="游明朝 Demibold" panose="02020600000000000000" pitchFamily="18" charset="-128"/>
                <a:cs typeface="Times New Roman" panose="02020603050405020304" pitchFamily="18" charset="0"/>
              </a:rPr>
              <a:t>〇おしゃれなあの人が実践している毎日のスキンケア。</a:t>
            </a:r>
            <a:endParaRPr lang="en-US" altLang="ja-JP" sz="1600" b="1" kern="100" dirty="0">
              <a:solidFill>
                <a:schemeClr val="tx1"/>
              </a:solidFill>
              <a:latin typeface="游明朝 Demibold" panose="02020600000000000000" pitchFamily="18" charset="-128"/>
              <a:ea typeface="游明朝 Demibold" panose="02020600000000000000" pitchFamily="18" charset="-128"/>
              <a:cs typeface="Times New Roman" panose="02020603050405020304" pitchFamily="18" charset="0"/>
            </a:endParaRPr>
          </a:p>
          <a:p>
            <a:pPr algn="just">
              <a:lnSpc>
                <a:spcPct val="150000"/>
              </a:lnSpc>
              <a:spcBef>
                <a:spcPts val="600"/>
              </a:spcBef>
            </a:pPr>
            <a:r>
              <a:rPr lang="ja-JP" altLang="en-US" sz="1600" b="1" kern="100" dirty="0">
                <a:solidFill>
                  <a:schemeClr val="tx1"/>
                </a:solidFill>
                <a:latin typeface="游明朝 Demibold" panose="02020600000000000000" pitchFamily="18" charset="-128"/>
                <a:ea typeface="游明朝 Demibold" panose="02020600000000000000" pitchFamily="18" charset="-128"/>
                <a:cs typeface="Times New Roman" panose="02020603050405020304" pitchFamily="18" charset="0"/>
              </a:rPr>
              <a:t>〇美肌の先輩</a:t>
            </a:r>
            <a:r>
              <a:rPr lang="en-US" altLang="ja-JP" sz="1600" b="1" kern="100" dirty="0">
                <a:solidFill>
                  <a:schemeClr val="tx1"/>
                </a:solidFill>
                <a:latin typeface="游明朝 Demibold" panose="02020600000000000000" pitchFamily="18" charset="-128"/>
                <a:ea typeface="游明朝 Demibold" panose="02020600000000000000" pitchFamily="18" charset="-128"/>
                <a:cs typeface="Times New Roman" panose="02020603050405020304" pitchFamily="18" charset="0"/>
              </a:rPr>
              <a:t>50</a:t>
            </a:r>
            <a:r>
              <a:rPr lang="ja-JP" altLang="en-US" sz="1600" b="1" kern="100" dirty="0">
                <a:solidFill>
                  <a:schemeClr val="tx1"/>
                </a:solidFill>
                <a:latin typeface="游明朝 Demibold" panose="02020600000000000000" pitchFamily="18" charset="-128"/>
                <a:ea typeface="游明朝 Demibold" panose="02020600000000000000" pitchFamily="18" charset="-128"/>
                <a:cs typeface="Times New Roman" panose="02020603050405020304" pitchFamily="18" charset="0"/>
              </a:rPr>
              <a:t>人に聞いたベストコスメをご紹介。</a:t>
            </a:r>
            <a:endParaRPr lang="en-US" altLang="ja-JP" sz="1600" b="1" kern="100" dirty="0">
              <a:solidFill>
                <a:schemeClr val="tx1"/>
              </a:solidFill>
              <a:latin typeface="游明朝 Demibold" panose="02020600000000000000" pitchFamily="18" charset="-128"/>
              <a:ea typeface="游明朝 Demibold" panose="02020600000000000000" pitchFamily="18" charset="-128"/>
              <a:cs typeface="Times New Roman" panose="02020603050405020304" pitchFamily="18" charset="0"/>
            </a:endParaRPr>
          </a:p>
          <a:p>
            <a:pPr algn="just">
              <a:lnSpc>
                <a:spcPct val="150000"/>
              </a:lnSpc>
              <a:spcBef>
                <a:spcPts val="600"/>
              </a:spcBef>
            </a:pPr>
            <a:r>
              <a:rPr lang="ja-JP" altLang="en-US" sz="1600" b="1" kern="100" dirty="0">
                <a:solidFill>
                  <a:schemeClr val="tx1"/>
                </a:solidFill>
                <a:latin typeface="游明朝 Demibold" panose="02020600000000000000" pitchFamily="18" charset="-128"/>
                <a:ea typeface="游明朝 Demibold" panose="02020600000000000000" pitchFamily="18" charset="-128"/>
                <a:cs typeface="Times New Roman" panose="02020603050405020304" pitchFamily="18" charset="0"/>
              </a:rPr>
              <a:t>〇服をきれいに着こなすための、運動習慣。</a:t>
            </a:r>
            <a:endParaRPr lang="en-US" altLang="ja-JP" sz="1600" b="1" kern="100" dirty="0">
              <a:solidFill>
                <a:schemeClr val="tx1"/>
              </a:solidFill>
              <a:latin typeface="游明朝 Demibold" panose="02020600000000000000" pitchFamily="18" charset="-128"/>
              <a:ea typeface="游明朝 Demibold" panose="02020600000000000000" pitchFamily="18" charset="-128"/>
              <a:cs typeface="Times New Roman" panose="02020603050405020304" pitchFamily="18" charset="0"/>
            </a:endParaRPr>
          </a:p>
          <a:p>
            <a:pPr algn="just">
              <a:lnSpc>
                <a:spcPct val="150000"/>
              </a:lnSpc>
            </a:pPr>
            <a:r>
              <a:rPr lang="ja-JP" altLang="en-US" sz="1600" b="1" kern="100" dirty="0">
                <a:solidFill>
                  <a:schemeClr val="tx1"/>
                </a:solidFill>
                <a:latin typeface="游明朝 Demibold" panose="02020600000000000000" pitchFamily="18" charset="-128"/>
                <a:ea typeface="游明朝 Demibold" panose="02020600000000000000" pitchFamily="18" charset="-128"/>
                <a:cs typeface="Times New Roman" panose="02020603050405020304" pitchFamily="18" charset="0"/>
              </a:rPr>
              <a:t>〇春夏のおしゃれで気になる</a:t>
            </a:r>
            <a:endParaRPr lang="en-US" altLang="ja-JP" sz="1600" b="1" kern="100" dirty="0">
              <a:solidFill>
                <a:schemeClr val="tx1"/>
              </a:solidFill>
              <a:latin typeface="游明朝 Demibold" panose="02020600000000000000" pitchFamily="18" charset="-128"/>
              <a:ea typeface="游明朝 Demibold" panose="02020600000000000000" pitchFamily="18" charset="-128"/>
              <a:cs typeface="Times New Roman" panose="02020603050405020304" pitchFamily="18" charset="0"/>
            </a:endParaRPr>
          </a:p>
          <a:p>
            <a:pPr algn="just">
              <a:lnSpc>
                <a:spcPct val="150000"/>
              </a:lnSpc>
            </a:pPr>
            <a:r>
              <a:rPr lang="ja-JP" altLang="en-US" sz="1600" b="1" kern="100" dirty="0">
                <a:solidFill>
                  <a:schemeClr val="tx1"/>
                </a:solidFill>
                <a:latin typeface="游明朝 Demibold" panose="02020600000000000000" pitchFamily="18" charset="-128"/>
                <a:ea typeface="游明朝 Demibold" panose="02020600000000000000" pitchFamily="18" charset="-128"/>
                <a:cs typeface="Times New Roman" panose="02020603050405020304" pitchFamily="18" charset="0"/>
              </a:rPr>
              <a:t>　首と二の腕がすっきりする</a:t>
            </a:r>
            <a:r>
              <a:rPr lang="en-US" altLang="ja-JP" sz="1600" b="1" kern="100" dirty="0">
                <a:solidFill>
                  <a:schemeClr val="tx1"/>
                </a:solidFill>
                <a:latin typeface="游明朝 Demibold" panose="02020600000000000000" pitchFamily="18" charset="-128"/>
                <a:ea typeface="游明朝 Demibold" panose="02020600000000000000" pitchFamily="18" charset="-128"/>
                <a:cs typeface="Times New Roman" panose="02020603050405020304" pitchFamily="18" charset="0"/>
              </a:rPr>
              <a:t>3</a:t>
            </a:r>
            <a:r>
              <a:rPr lang="ja-JP" altLang="en-US" sz="1600" b="1" kern="100" dirty="0">
                <a:solidFill>
                  <a:schemeClr val="tx1"/>
                </a:solidFill>
                <a:latin typeface="游明朝 Demibold" panose="02020600000000000000" pitchFamily="18" charset="-128"/>
                <a:ea typeface="游明朝 Demibold" panose="02020600000000000000" pitchFamily="18" charset="-128"/>
                <a:cs typeface="Times New Roman" panose="02020603050405020304" pitchFamily="18" charset="0"/>
              </a:rPr>
              <a:t>分ストレッチ習慣</a:t>
            </a:r>
            <a:endParaRPr lang="en-US" altLang="ja-JP" sz="1600" b="1" kern="100" dirty="0">
              <a:solidFill>
                <a:schemeClr val="tx1"/>
              </a:solidFill>
              <a:latin typeface="游明朝 Demibold" panose="02020600000000000000" pitchFamily="18" charset="-128"/>
              <a:ea typeface="游明朝 Demibold" panose="02020600000000000000" pitchFamily="18" charset="-128"/>
              <a:cs typeface="Times New Roman" panose="02020603050405020304" pitchFamily="18" charset="0"/>
            </a:endParaRPr>
          </a:p>
          <a:p>
            <a:pPr algn="just">
              <a:lnSpc>
                <a:spcPct val="150000"/>
              </a:lnSpc>
            </a:pPr>
            <a:r>
              <a:rPr lang="ja-JP" altLang="en-US" sz="1600" b="1" kern="100" dirty="0">
                <a:solidFill>
                  <a:schemeClr val="tx1"/>
                </a:solidFill>
                <a:latin typeface="游明朝 Demibold" panose="02020600000000000000" pitchFamily="18" charset="-128"/>
                <a:ea typeface="游明朝 Demibold" panose="02020600000000000000" pitchFamily="18" charset="-128"/>
                <a:cs typeface="Times New Roman" panose="02020603050405020304" pitchFamily="18" charset="0"/>
              </a:rPr>
              <a:t>〇話題の美容家電を使って、上半身マッサージ。</a:t>
            </a:r>
          </a:p>
          <a:p>
            <a:pPr algn="just">
              <a:lnSpc>
                <a:spcPct val="150000"/>
              </a:lnSpc>
              <a:spcBef>
                <a:spcPts val="600"/>
              </a:spcBef>
            </a:pPr>
            <a:r>
              <a:rPr lang="ja-JP" altLang="en-US" sz="1600" b="1" kern="100" dirty="0">
                <a:solidFill>
                  <a:schemeClr val="tx1"/>
                </a:solidFill>
                <a:latin typeface="游明朝 Demibold" panose="02020600000000000000" pitchFamily="18" charset="-128"/>
                <a:ea typeface="游明朝 Demibold" panose="02020600000000000000" pitchFamily="18" charset="-128"/>
                <a:cs typeface="Times New Roman" panose="02020603050405020304" pitchFamily="18" charset="0"/>
              </a:rPr>
              <a:t>〇髪や肌を元気に保つ、食べ方の習慣　　　　　</a:t>
            </a:r>
            <a:r>
              <a:rPr lang="ja-JP" altLang="en-US" sz="1600" kern="100" dirty="0">
                <a:solidFill>
                  <a:schemeClr val="tx1"/>
                </a:solidFill>
                <a:latin typeface="游明朝 Demibold" panose="02020600000000000000" pitchFamily="18" charset="-128"/>
                <a:ea typeface="游明朝 Demibold" panose="02020600000000000000" pitchFamily="18" charset="-128"/>
                <a:cs typeface="Times New Roman" panose="02020603050405020304" pitchFamily="18" charset="0"/>
              </a:rPr>
              <a:t>　　　　　　　　　</a:t>
            </a:r>
            <a:endParaRPr lang="en-US" altLang="ja-JP" sz="1600" b="1" kern="100" dirty="0">
              <a:solidFill>
                <a:schemeClr val="tx1"/>
              </a:solidFill>
              <a:latin typeface="游明朝 Demibold" panose="02020600000000000000" pitchFamily="18" charset="-128"/>
              <a:ea typeface="游明朝 Demibold" panose="02020600000000000000" pitchFamily="18" charset="-128"/>
              <a:cs typeface="Times New Roman" panose="02020603050405020304" pitchFamily="18" charset="0"/>
            </a:endParaRPr>
          </a:p>
          <a:p>
            <a:pPr algn="just">
              <a:lnSpc>
                <a:spcPct val="150000"/>
              </a:lnSpc>
              <a:spcBef>
                <a:spcPts val="600"/>
              </a:spcBef>
            </a:pPr>
            <a:r>
              <a:rPr lang="ja-JP" altLang="en-US" sz="1600" b="1" kern="100" dirty="0">
                <a:solidFill>
                  <a:schemeClr val="tx1"/>
                </a:solidFill>
                <a:latin typeface="游明朝 Demibold" panose="02020600000000000000" pitchFamily="18" charset="-128"/>
                <a:ea typeface="游明朝 Demibold" panose="02020600000000000000" pitchFamily="18" charset="-128"/>
                <a:cs typeface="Times New Roman" panose="02020603050405020304" pitchFamily="18" charset="0"/>
              </a:rPr>
              <a:t>〇おしゃれの先輩たちは、更年期はこうして乗り越えた！　</a:t>
            </a:r>
            <a:endParaRPr lang="en-US" altLang="ja-JP" sz="1600" b="1" kern="100" dirty="0">
              <a:solidFill>
                <a:schemeClr val="tx1"/>
              </a:solidFill>
              <a:latin typeface="游明朝 Demibold" panose="02020600000000000000" pitchFamily="18" charset="-128"/>
              <a:ea typeface="游明朝 Demibold" panose="02020600000000000000" pitchFamily="18" charset="-128"/>
              <a:cs typeface="Times New Roman" panose="02020603050405020304" pitchFamily="18" charset="0"/>
            </a:endParaRPr>
          </a:p>
          <a:p>
            <a:pPr algn="just">
              <a:lnSpc>
                <a:spcPct val="150000"/>
              </a:lnSpc>
              <a:spcBef>
                <a:spcPts val="600"/>
              </a:spcBef>
            </a:pPr>
            <a:r>
              <a:rPr lang="ja-JP" altLang="en-US" sz="1600" b="1" kern="100" dirty="0">
                <a:solidFill>
                  <a:schemeClr val="tx1"/>
                </a:solidFill>
                <a:latin typeface="游明朝 Demibold" panose="02020600000000000000" pitchFamily="18" charset="-128"/>
                <a:ea typeface="游明朝 Demibold" panose="02020600000000000000" pitchFamily="18" charset="-128"/>
                <a:cs typeface="Times New Roman" panose="02020603050405020304" pitchFamily="18" charset="0"/>
              </a:rPr>
              <a:t>〇睡眠の質を上げるための、お休み前の習慣。　</a:t>
            </a:r>
          </a:p>
        </p:txBody>
      </p:sp>
      <p:sp>
        <p:nvSpPr>
          <p:cNvPr id="10" name="テキスト ボックス 9">
            <a:extLst>
              <a:ext uri="{FF2B5EF4-FFF2-40B4-BE49-F238E27FC236}">
                <a16:creationId xmlns:a16="http://schemas.microsoft.com/office/drawing/2014/main" id="{F97AC78E-2968-4B75-84CF-F359DA737C0D}"/>
              </a:ext>
            </a:extLst>
          </p:cNvPr>
          <p:cNvSpPr txBox="1"/>
          <p:nvPr/>
        </p:nvSpPr>
        <p:spPr>
          <a:xfrm>
            <a:off x="44905" y="8047959"/>
            <a:ext cx="1235255" cy="276999"/>
          </a:xfrm>
          <a:prstGeom prst="rect">
            <a:avLst/>
          </a:prstGeom>
          <a:noFill/>
        </p:spPr>
        <p:txBody>
          <a:bodyPr wrap="square" rtlCol="0">
            <a:spAutoFit/>
          </a:bodyPr>
          <a:lstStyle/>
          <a:p>
            <a:r>
              <a:rPr kumimoji="1" lang="ja-JP" altLang="en-US" sz="1200" b="1" dirty="0"/>
              <a:t>広告料金</a:t>
            </a:r>
            <a:endParaRPr kumimoji="1" lang="en-US" altLang="ja-JP" sz="1200" b="1" dirty="0"/>
          </a:p>
        </p:txBody>
      </p:sp>
      <p:graphicFrame>
        <p:nvGraphicFramePr>
          <p:cNvPr id="11" name="表 11">
            <a:extLst>
              <a:ext uri="{FF2B5EF4-FFF2-40B4-BE49-F238E27FC236}">
                <a16:creationId xmlns:a16="http://schemas.microsoft.com/office/drawing/2014/main" id="{CD49ECE3-CFCE-4E76-BD46-A7186B6B3368}"/>
              </a:ext>
            </a:extLst>
          </p:cNvPr>
          <p:cNvGraphicFramePr>
            <a:graphicFrameLocks noGrp="1"/>
          </p:cNvGraphicFramePr>
          <p:nvPr>
            <p:extLst>
              <p:ext uri="{D42A27DB-BD31-4B8C-83A1-F6EECF244321}">
                <p14:modId xmlns:p14="http://schemas.microsoft.com/office/powerpoint/2010/main" val="1045641530"/>
              </p:ext>
            </p:extLst>
          </p:nvPr>
        </p:nvGraphicFramePr>
        <p:xfrm>
          <a:off x="134481" y="8295382"/>
          <a:ext cx="5214816" cy="484696"/>
        </p:xfrm>
        <a:graphic>
          <a:graphicData uri="http://schemas.openxmlformats.org/drawingml/2006/table">
            <a:tbl>
              <a:tblPr firstRow="1" bandRow="1">
                <a:tableStyleId>{F5AB1C69-6EDB-4FF4-983F-18BD219EF322}</a:tableStyleId>
              </a:tblPr>
              <a:tblGrid>
                <a:gridCol w="1303704">
                  <a:extLst>
                    <a:ext uri="{9D8B030D-6E8A-4147-A177-3AD203B41FA5}">
                      <a16:colId xmlns:a16="http://schemas.microsoft.com/office/drawing/2014/main" val="794024038"/>
                    </a:ext>
                  </a:extLst>
                </a:gridCol>
                <a:gridCol w="1303704">
                  <a:extLst>
                    <a:ext uri="{9D8B030D-6E8A-4147-A177-3AD203B41FA5}">
                      <a16:colId xmlns:a16="http://schemas.microsoft.com/office/drawing/2014/main" val="779507906"/>
                    </a:ext>
                  </a:extLst>
                </a:gridCol>
                <a:gridCol w="1303704">
                  <a:extLst>
                    <a:ext uri="{9D8B030D-6E8A-4147-A177-3AD203B41FA5}">
                      <a16:colId xmlns:a16="http://schemas.microsoft.com/office/drawing/2014/main" val="1303402361"/>
                    </a:ext>
                  </a:extLst>
                </a:gridCol>
                <a:gridCol w="1303704">
                  <a:extLst>
                    <a:ext uri="{9D8B030D-6E8A-4147-A177-3AD203B41FA5}">
                      <a16:colId xmlns:a16="http://schemas.microsoft.com/office/drawing/2014/main" val="1188581040"/>
                    </a:ext>
                  </a:extLst>
                </a:gridCol>
              </a:tblGrid>
              <a:tr h="242348">
                <a:tc>
                  <a:txBody>
                    <a:bodyPr/>
                    <a:lstStyle/>
                    <a:p>
                      <a:pPr algn="ctr"/>
                      <a:r>
                        <a:rPr kumimoji="1" lang="ja-JP" altLang="en-US" sz="1000" dirty="0">
                          <a:effectLst>
                            <a:outerShdw blurRad="38100" dist="38100" dir="2700000" algn="tl">
                              <a:srgbClr val="000000">
                                <a:alpha val="43137"/>
                              </a:srgbClr>
                            </a:outerShdw>
                          </a:effectLst>
                          <a:latin typeface="+mn-ea"/>
                          <a:ea typeface="+mn-ea"/>
                        </a:rPr>
                        <a:t>広告面</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00" dirty="0">
                          <a:effectLst>
                            <a:outerShdw blurRad="38100" dist="38100" dir="2700000" algn="tl">
                              <a:srgbClr val="000000">
                                <a:alpha val="43137"/>
                              </a:srgbClr>
                            </a:outerShdw>
                          </a:effectLst>
                          <a:latin typeface="+mn-ea"/>
                          <a:ea typeface="+mn-ea"/>
                        </a:rPr>
                        <a:t>スペース</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00" dirty="0">
                          <a:effectLst>
                            <a:outerShdw blurRad="38100" dist="38100" dir="2700000" algn="tl">
                              <a:srgbClr val="000000">
                                <a:alpha val="43137"/>
                              </a:srgbClr>
                            </a:outerShdw>
                          </a:effectLst>
                          <a:latin typeface="+mn-ea"/>
                          <a:ea typeface="+mn-ea"/>
                        </a:rPr>
                        <a:t>料金（円・税別）</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00" dirty="0">
                          <a:effectLst>
                            <a:outerShdw blurRad="38100" dist="38100" dir="2700000" algn="tl">
                              <a:srgbClr val="000000">
                                <a:alpha val="43137"/>
                              </a:srgbClr>
                            </a:outerShdw>
                          </a:effectLst>
                          <a:latin typeface="+mn-ea"/>
                          <a:ea typeface="+mn-ea"/>
                        </a:rPr>
                        <a:t>寸法（天地</a:t>
                      </a:r>
                      <a:r>
                        <a:rPr kumimoji="1" lang="en-US" altLang="ja-JP" sz="1000" dirty="0">
                          <a:effectLst>
                            <a:outerShdw blurRad="38100" dist="38100" dir="2700000" algn="tl">
                              <a:srgbClr val="000000">
                                <a:alpha val="43137"/>
                              </a:srgbClr>
                            </a:outerShdw>
                          </a:effectLst>
                          <a:latin typeface="+mn-ea"/>
                          <a:ea typeface="+mn-ea"/>
                        </a:rPr>
                        <a:t>×</a:t>
                      </a:r>
                      <a:r>
                        <a:rPr kumimoji="1" lang="ja-JP" altLang="en-US" sz="1000" dirty="0">
                          <a:effectLst>
                            <a:outerShdw blurRad="38100" dist="38100" dir="2700000" algn="tl">
                              <a:srgbClr val="000000">
                                <a:alpha val="43137"/>
                              </a:srgbClr>
                            </a:outerShdw>
                          </a:effectLst>
                          <a:latin typeface="+mn-ea"/>
                          <a:ea typeface="+mn-ea"/>
                        </a:rPr>
                        <a:t>左右）</a:t>
                      </a:r>
                      <a:endParaRPr kumimoji="1" lang="en-US" altLang="ja-JP" sz="1000" dirty="0">
                        <a:effectLst>
                          <a:outerShdw blurRad="38100" dist="38100" dir="2700000" algn="tl">
                            <a:srgbClr val="000000">
                              <a:alpha val="43137"/>
                            </a:srgbClr>
                          </a:outerShdw>
                        </a:effectLst>
                        <a:latin typeface="+mn-ea"/>
                        <a:ea typeface="+mn-ea"/>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1407193"/>
                  </a:ext>
                </a:extLst>
              </a:tr>
              <a:tr h="242348">
                <a:tc>
                  <a:txBody>
                    <a:bodyPr/>
                    <a:lstStyle/>
                    <a:p>
                      <a:pPr algn="ctr"/>
                      <a:r>
                        <a:rPr kumimoji="1" lang="ja-JP" altLang="en-US" sz="1000" b="1" dirty="0">
                          <a:latin typeface="+mn-ea"/>
                          <a:ea typeface="+mn-ea"/>
                        </a:rPr>
                        <a:t>中面</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000" b="1" dirty="0">
                          <a:latin typeface="+mn-ea"/>
                          <a:ea typeface="+mn-ea"/>
                        </a:rPr>
                        <a:t>４</a:t>
                      </a:r>
                      <a:r>
                        <a:rPr kumimoji="1" lang="en-US" altLang="ja-JP" sz="1000" b="1" dirty="0">
                          <a:latin typeface="+mn-ea"/>
                          <a:ea typeface="+mn-ea"/>
                        </a:rPr>
                        <a:t>C</a:t>
                      </a:r>
                      <a:r>
                        <a:rPr kumimoji="1" lang="ja-JP" altLang="en-US" sz="1000" b="1" dirty="0">
                          <a:latin typeface="+mn-ea"/>
                          <a:ea typeface="+mn-ea"/>
                        </a:rPr>
                        <a:t>１</a:t>
                      </a:r>
                      <a:r>
                        <a:rPr kumimoji="1" lang="en-US" altLang="ja-JP" sz="1000" b="1" dirty="0">
                          <a:latin typeface="+mn-ea"/>
                          <a:ea typeface="+mn-ea"/>
                        </a:rPr>
                        <a:t>P</a:t>
                      </a:r>
                      <a:endParaRPr kumimoji="1" lang="ja-JP" altLang="en-US" sz="1000" b="1" dirty="0">
                        <a:latin typeface="+mn-ea"/>
                        <a:ea typeface="+mn-ea"/>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00" b="1" dirty="0">
                          <a:solidFill>
                            <a:schemeClr val="tx1"/>
                          </a:solidFill>
                          <a:latin typeface="+mn-ea"/>
                          <a:ea typeface="+mn-ea"/>
                        </a:rPr>
                        <a:t>1,000,000</a:t>
                      </a:r>
                      <a:endParaRPr kumimoji="1" lang="ja-JP" altLang="en-US" sz="1000" b="1" dirty="0">
                        <a:solidFill>
                          <a:schemeClr val="tx1"/>
                        </a:solidFill>
                        <a:latin typeface="+mn-ea"/>
                        <a:ea typeface="+mn-ea"/>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00" b="1" dirty="0">
                          <a:solidFill>
                            <a:schemeClr val="tx1"/>
                          </a:solidFill>
                          <a:latin typeface="+mn-ea"/>
                          <a:ea typeface="+mn-ea"/>
                        </a:rPr>
                        <a:t>260×210</a:t>
                      </a:r>
                      <a:r>
                        <a:rPr kumimoji="1" lang="ja-JP" altLang="en-US" sz="1000" b="1" dirty="0">
                          <a:solidFill>
                            <a:schemeClr val="tx1"/>
                          </a:solidFill>
                          <a:latin typeface="+mn-ea"/>
                          <a:ea typeface="+mn-ea"/>
                        </a:rPr>
                        <a:t>㍉</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4596584"/>
                  </a:ext>
                </a:extLst>
              </a:tr>
            </a:tbl>
          </a:graphicData>
        </a:graphic>
      </p:graphicFrame>
      <p:sp>
        <p:nvSpPr>
          <p:cNvPr id="14" name="テキスト ボックス 13">
            <a:extLst>
              <a:ext uri="{FF2B5EF4-FFF2-40B4-BE49-F238E27FC236}">
                <a16:creationId xmlns:a16="http://schemas.microsoft.com/office/drawing/2014/main" id="{42129B9D-B94A-424B-A6B0-2BCEE5854C5B}"/>
              </a:ext>
            </a:extLst>
          </p:cNvPr>
          <p:cNvSpPr txBox="1"/>
          <p:nvPr/>
        </p:nvSpPr>
        <p:spPr>
          <a:xfrm>
            <a:off x="85545" y="8879060"/>
            <a:ext cx="6434898" cy="461665"/>
          </a:xfrm>
          <a:prstGeom prst="rect">
            <a:avLst/>
          </a:prstGeom>
          <a:noFill/>
        </p:spPr>
        <p:txBody>
          <a:bodyPr wrap="square" rtlCol="0">
            <a:spAutoFit/>
          </a:bodyPr>
          <a:lstStyle/>
          <a:p>
            <a:r>
              <a:rPr kumimoji="1" lang="en-US" altLang="ja-JP" sz="800" dirty="0"/>
              <a:t>※</a:t>
            </a:r>
            <a:r>
              <a:rPr kumimoji="1" lang="ja-JP" altLang="en-US" sz="800" dirty="0"/>
              <a:t>タイアップは４</a:t>
            </a:r>
            <a:r>
              <a:rPr kumimoji="1" lang="en-US" altLang="ja-JP" sz="800" dirty="0"/>
              <a:t>C</a:t>
            </a:r>
            <a:r>
              <a:rPr kumimoji="1" lang="ja-JP" altLang="en-US" sz="800" dirty="0"/>
              <a:t>２</a:t>
            </a:r>
            <a:r>
              <a:rPr kumimoji="1" lang="en-US" altLang="ja-JP" sz="800" dirty="0"/>
              <a:t>P</a:t>
            </a:r>
            <a:r>
              <a:rPr kumimoji="1" lang="ja-JP" altLang="en-US" sz="800" dirty="0"/>
              <a:t>よりお受け致します。</a:t>
            </a:r>
            <a:endParaRPr kumimoji="1" lang="en-US" altLang="ja-JP" sz="800" dirty="0"/>
          </a:p>
          <a:p>
            <a:r>
              <a:rPr kumimoji="1" lang="ja-JP" altLang="en-US" sz="800" dirty="0"/>
              <a:t>　またタイアップは</a:t>
            </a:r>
            <a:r>
              <a:rPr kumimoji="1" lang="ja-JP" altLang="en-US" sz="800" b="1" dirty="0"/>
              <a:t>１Ｐにつき</a:t>
            </a:r>
            <a:r>
              <a:rPr kumimoji="1" lang="en-US" altLang="ja-JP" sz="800" b="1" dirty="0"/>
              <a:t>40</a:t>
            </a:r>
            <a:r>
              <a:rPr kumimoji="1" lang="ja-JP" altLang="en-US" sz="800" b="1" dirty="0"/>
              <a:t>万円（グロス）の制作費</a:t>
            </a:r>
            <a:r>
              <a:rPr kumimoji="1" lang="ja-JP" altLang="en-US" sz="800" dirty="0"/>
              <a:t>を別途ご負担願います。</a:t>
            </a:r>
          </a:p>
          <a:p>
            <a:r>
              <a:rPr kumimoji="1" lang="en-US" altLang="ja-JP" sz="800" dirty="0"/>
              <a:t>※</a:t>
            </a:r>
            <a:r>
              <a:rPr kumimoji="1" lang="ja-JP" altLang="en-US" sz="800" dirty="0"/>
              <a:t>タイアップの撮影は</a:t>
            </a:r>
            <a:r>
              <a:rPr kumimoji="1" lang="ja-JP" altLang="en-US" sz="800" b="1" dirty="0"/>
              <a:t>３月</a:t>
            </a:r>
            <a:r>
              <a:rPr kumimoji="1" lang="ja-JP" altLang="en-US" sz="800" dirty="0"/>
              <a:t>に実施予定となりますので、</a:t>
            </a:r>
            <a:r>
              <a:rPr kumimoji="1" lang="ja-JP" altLang="en-US" sz="800" b="1" dirty="0"/>
              <a:t>２月</a:t>
            </a:r>
            <a:r>
              <a:rPr kumimoji="1" lang="en-US" altLang="ja-JP" sz="800" b="1" dirty="0"/>
              <a:t>24</a:t>
            </a:r>
            <a:r>
              <a:rPr kumimoji="1" lang="ja-JP" altLang="en-US" sz="800" b="1" dirty="0"/>
              <a:t>日</a:t>
            </a:r>
            <a:r>
              <a:rPr kumimoji="1" lang="en-US" altLang="ja-JP" sz="800" b="1" dirty="0"/>
              <a:t>(</a:t>
            </a:r>
            <a:r>
              <a:rPr kumimoji="1" lang="ja-JP" altLang="en-US" sz="800" b="1" dirty="0"/>
              <a:t>月</a:t>
            </a:r>
            <a:r>
              <a:rPr kumimoji="1" lang="en-US" altLang="ja-JP" sz="800" b="1" dirty="0"/>
              <a:t>)</a:t>
            </a:r>
            <a:r>
              <a:rPr kumimoji="1" lang="ja-JP" altLang="en-US" sz="800" b="1" dirty="0"/>
              <a:t>迄</a:t>
            </a:r>
            <a:r>
              <a:rPr kumimoji="1" lang="ja-JP" altLang="en-US" sz="800" dirty="0"/>
              <a:t>に営業までにお申し込みをお願いいたします。</a:t>
            </a:r>
          </a:p>
        </p:txBody>
      </p:sp>
      <p:graphicFrame>
        <p:nvGraphicFramePr>
          <p:cNvPr id="17" name="表 16">
            <a:extLst>
              <a:ext uri="{FF2B5EF4-FFF2-40B4-BE49-F238E27FC236}">
                <a16:creationId xmlns:a16="http://schemas.microsoft.com/office/drawing/2014/main" id="{A0515C21-26DC-4899-866E-803E86676D7F}"/>
              </a:ext>
            </a:extLst>
          </p:cNvPr>
          <p:cNvGraphicFramePr>
            <a:graphicFrameLocks noGrp="1"/>
          </p:cNvGraphicFramePr>
          <p:nvPr>
            <p:extLst>
              <p:ext uri="{D42A27DB-BD31-4B8C-83A1-F6EECF244321}">
                <p14:modId xmlns:p14="http://schemas.microsoft.com/office/powerpoint/2010/main" val="3049681998"/>
              </p:ext>
            </p:extLst>
          </p:nvPr>
        </p:nvGraphicFramePr>
        <p:xfrm>
          <a:off x="5468555" y="8289032"/>
          <a:ext cx="1241346" cy="484696"/>
        </p:xfrm>
        <a:graphic>
          <a:graphicData uri="http://schemas.openxmlformats.org/drawingml/2006/table">
            <a:tbl>
              <a:tblPr firstRow="1" bandRow="1">
                <a:tableStyleId>{F5AB1C69-6EDB-4FF4-983F-18BD219EF322}</a:tableStyleId>
              </a:tblPr>
              <a:tblGrid>
                <a:gridCol w="1241346">
                  <a:extLst>
                    <a:ext uri="{9D8B030D-6E8A-4147-A177-3AD203B41FA5}">
                      <a16:colId xmlns:a16="http://schemas.microsoft.com/office/drawing/2014/main" val="1501900139"/>
                    </a:ext>
                  </a:extLst>
                </a:gridCol>
              </a:tblGrid>
              <a:tr h="242348">
                <a:tc>
                  <a:txBody>
                    <a:bodyPr/>
                    <a:lstStyle/>
                    <a:p>
                      <a:pPr algn="ctr"/>
                      <a:r>
                        <a:rPr kumimoji="1" lang="ja-JP" altLang="en-US" sz="1000" dirty="0">
                          <a:effectLst>
                            <a:outerShdw blurRad="38100" dist="38100" dir="2700000" algn="tl">
                              <a:srgbClr val="000000">
                                <a:alpha val="43137"/>
                              </a:srgbClr>
                            </a:outerShdw>
                          </a:effectLst>
                          <a:latin typeface="+mn-ea"/>
                          <a:ea typeface="+mn-ea"/>
                        </a:rPr>
                        <a:t>校了</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5507039"/>
                  </a:ext>
                </a:extLst>
              </a:tr>
              <a:tr h="242348">
                <a:tc>
                  <a:txBody>
                    <a:bodyPr/>
                    <a:lstStyle/>
                    <a:p>
                      <a:pPr algn="ctr"/>
                      <a:r>
                        <a:rPr kumimoji="1" lang="ja-JP" altLang="en-US" sz="1000" b="1" dirty="0">
                          <a:solidFill>
                            <a:schemeClr val="tx1"/>
                          </a:solidFill>
                          <a:latin typeface="+mn-ea"/>
                          <a:ea typeface="+mn-ea"/>
                        </a:rPr>
                        <a:t>５月</a:t>
                      </a:r>
                      <a:r>
                        <a:rPr kumimoji="1" lang="en-US" altLang="ja-JP" sz="1000" b="1" dirty="0">
                          <a:solidFill>
                            <a:schemeClr val="tx1"/>
                          </a:solidFill>
                          <a:latin typeface="+mn-ea"/>
                          <a:ea typeface="+mn-ea"/>
                        </a:rPr>
                        <a:t>30</a:t>
                      </a:r>
                      <a:r>
                        <a:rPr kumimoji="1" lang="ja-JP" altLang="en-US" sz="1000" b="1" dirty="0">
                          <a:solidFill>
                            <a:schemeClr val="tx1"/>
                          </a:solidFill>
                          <a:latin typeface="+mn-ea"/>
                          <a:ea typeface="+mn-ea"/>
                        </a:rPr>
                        <a:t>日（金）</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4969740"/>
                  </a:ext>
                </a:extLst>
              </a:tr>
            </a:tbl>
          </a:graphicData>
        </a:graphic>
      </p:graphicFrame>
      <p:cxnSp>
        <p:nvCxnSpPr>
          <p:cNvPr id="3" name="直線コネクタ 2">
            <a:extLst>
              <a:ext uri="{FF2B5EF4-FFF2-40B4-BE49-F238E27FC236}">
                <a16:creationId xmlns:a16="http://schemas.microsoft.com/office/drawing/2014/main" id="{0C13E891-A1B4-45EC-916F-FBC11A9DB65D}"/>
              </a:ext>
            </a:extLst>
          </p:cNvPr>
          <p:cNvCxnSpPr>
            <a:cxnSpLocks/>
          </p:cNvCxnSpPr>
          <p:nvPr/>
        </p:nvCxnSpPr>
        <p:spPr>
          <a:xfrm>
            <a:off x="124883" y="2620953"/>
            <a:ext cx="66082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F383BA23-144C-9B88-B8AC-059DE5E03751}"/>
              </a:ext>
            </a:extLst>
          </p:cNvPr>
          <p:cNvSpPr txBox="1"/>
          <p:nvPr/>
        </p:nvSpPr>
        <p:spPr>
          <a:xfrm>
            <a:off x="0" y="480641"/>
            <a:ext cx="4537364" cy="461665"/>
          </a:xfrm>
          <a:prstGeom prst="rect">
            <a:avLst/>
          </a:prstGeom>
          <a:noFill/>
        </p:spPr>
        <p:txBody>
          <a:bodyPr wrap="square" rtlCol="0">
            <a:spAutoFit/>
          </a:bodyPr>
          <a:lstStyle/>
          <a:p>
            <a:pPr algn="ctr"/>
            <a:r>
              <a:rPr lang="ja-JP" altLang="en-US" sz="2400" b="1" kern="100" dirty="0">
                <a:latin typeface="游ゴシック" panose="020B0400000000000000" pitchFamily="50" charset="-128"/>
                <a:ea typeface="游ゴシック" panose="020B0400000000000000" pitchFamily="50" charset="-128"/>
                <a:cs typeface="Times New Roman" panose="02020603050405020304" pitchFamily="18" charset="0"/>
              </a:rPr>
              <a:t>おしゃれな大人のキレイの習慣</a:t>
            </a:r>
            <a:endParaRPr lang="en-US" altLang="ja-JP" sz="2400" b="1" kern="100" dirty="0">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9" name="スライド番号プレースホルダー 8">
            <a:extLst>
              <a:ext uri="{FF2B5EF4-FFF2-40B4-BE49-F238E27FC236}">
                <a16:creationId xmlns:a16="http://schemas.microsoft.com/office/drawing/2014/main" id="{8D559EAD-8A43-6E86-83E6-00B9928F0502}"/>
              </a:ext>
            </a:extLst>
          </p:cNvPr>
          <p:cNvSpPr>
            <a:spLocks noGrp="1"/>
          </p:cNvSpPr>
          <p:nvPr>
            <p:ph type="sldNum" sz="quarter" idx="12"/>
          </p:nvPr>
        </p:nvSpPr>
        <p:spPr>
          <a:xfrm>
            <a:off x="5314950" y="9378597"/>
            <a:ext cx="1543050" cy="527403"/>
          </a:xfrm>
        </p:spPr>
        <p:txBody>
          <a:bodyPr/>
          <a:lstStyle/>
          <a:p>
            <a:fld id="{6659B115-7307-4026-A8F8-06A7CB9A2CF2}" type="slidenum">
              <a:rPr kumimoji="1" lang="ja-JP" altLang="en-US" smtClean="0">
                <a:solidFill>
                  <a:schemeClr val="bg1"/>
                </a:solidFill>
              </a:rPr>
              <a:t>1</a:t>
            </a:fld>
            <a:endParaRPr kumimoji="1" lang="ja-JP" altLang="en-US" dirty="0">
              <a:solidFill>
                <a:schemeClr val="bg1"/>
              </a:solidFill>
            </a:endParaRPr>
          </a:p>
        </p:txBody>
      </p:sp>
      <p:sp>
        <p:nvSpPr>
          <p:cNvPr id="16" name="テキスト ボックス 15">
            <a:extLst>
              <a:ext uri="{FF2B5EF4-FFF2-40B4-BE49-F238E27FC236}">
                <a16:creationId xmlns:a16="http://schemas.microsoft.com/office/drawing/2014/main" id="{7053DF63-04FB-641F-964A-BB672993FD87}"/>
              </a:ext>
            </a:extLst>
          </p:cNvPr>
          <p:cNvSpPr txBox="1"/>
          <p:nvPr/>
        </p:nvSpPr>
        <p:spPr>
          <a:xfrm>
            <a:off x="698500" y="203200"/>
            <a:ext cx="2031325" cy="276999"/>
          </a:xfrm>
          <a:prstGeom prst="rect">
            <a:avLst/>
          </a:prstGeom>
          <a:noFill/>
        </p:spPr>
        <p:txBody>
          <a:bodyPr wrap="none" rtlCol="0">
            <a:spAutoFit/>
          </a:bodyPr>
          <a:lstStyle/>
          <a:p>
            <a:r>
              <a:rPr kumimoji="1" lang="en-US" altLang="ja-JP" sz="1200" dirty="0"/>
              <a:t>『</a:t>
            </a:r>
            <a:r>
              <a:rPr kumimoji="1" lang="ja-JP" altLang="en-US" sz="1200" dirty="0"/>
              <a:t>ナチュリラ</a:t>
            </a:r>
            <a:r>
              <a:rPr kumimoji="1" lang="en-US" altLang="ja-JP" sz="1200" dirty="0"/>
              <a:t>』</a:t>
            </a:r>
            <a:r>
              <a:rPr kumimoji="1" lang="ja-JP" altLang="en-US" sz="1200" dirty="0"/>
              <a:t>別冊ムック</a:t>
            </a:r>
          </a:p>
        </p:txBody>
      </p:sp>
      <p:sp>
        <p:nvSpPr>
          <p:cNvPr id="22" name="正方形/長方形 21">
            <a:extLst>
              <a:ext uri="{FF2B5EF4-FFF2-40B4-BE49-F238E27FC236}">
                <a16:creationId xmlns:a16="http://schemas.microsoft.com/office/drawing/2014/main" id="{8391D496-2B51-DC1B-4071-014F4C03E384}"/>
              </a:ext>
            </a:extLst>
          </p:cNvPr>
          <p:cNvSpPr/>
          <p:nvPr/>
        </p:nvSpPr>
        <p:spPr>
          <a:xfrm>
            <a:off x="861644" y="9459346"/>
            <a:ext cx="4965383" cy="27607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63" b="1" dirty="0">
                <a:solidFill>
                  <a:schemeClr val="tx1"/>
                </a:solidFill>
              </a:rPr>
              <a:t>（株）主婦と生活社　メディアビジネス部</a:t>
            </a:r>
          </a:p>
        </p:txBody>
      </p:sp>
      <p:sp>
        <p:nvSpPr>
          <p:cNvPr id="23" name="テキスト ボックス 22">
            <a:extLst>
              <a:ext uri="{FF2B5EF4-FFF2-40B4-BE49-F238E27FC236}">
                <a16:creationId xmlns:a16="http://schemas.microsoft.com/office/drawing/2014/main" id="{1C964D7B-1F8F-4BD5-19F6-BBE408F0ABFF}"/>
              </a:ext>
            </a:extLst>
          </p:cNvPr>
          <p:cNvSpPr txBox="1"/>
          <p:nvPr/>
        </p:nvSpPr>
        <p:spPr>
          <a:xfrm>
            <a:off x="0" y="9700684"/>
            <a:ext cx="6858000" cy="229935"/>
          </a:xfrm>
          <a:prstGeom prst="rect">
            <a:avLst/>
          </a:prstGeom>
          <a:noFill/>
        </p:spPr>
        <p:txBody>
          <a:bodyPr wrap="square" rtlCol="0">
            <a:spAutoFit/>
          </a:bodyPr>
          <a:lstStyle/>
          <a:p>
            <a:pPr algn="ctr"/>
            <a:r>
              <a:rPr kumimoji="1" lang="en-US" altLang="ja-JP" sz="894" dirty="0">
                <a:latin typeface="游ゴシック" panose="020B0400000000000000" pitchFamily="50" charset="-128"/>
                <a:ea typeface="游ゴシック" panose="020B0400000000000000" pitchFamily="50" charset="-128"/>
              </a:rPr>
              <a:t>TEL</a:t>
            </a:r>
            <a:r>
              <a:rPr kumimoji="1" lang="ja-JP" altLang="en-US" sz="894" dirty="0">
                <a:latin typeface="游ゴシック" panose="020B0400000000000000" pitchFamily="50" charset="-128"/>
                <a:ea typeface="游ゴシック" panose="020B0400000000000000" pitchFamily="50" charset="-128"/>
              </a:rPr>
              <a:t>：</a:t>
            </a:r>
            <a:r>
              <a:rPr kumimoji="1" lang="en-US" altLang="ja-JP" sz="894" dirty="0">
                <a:latin typeface="游ゴシック" panose="020B0400000000000000" pitchFamily="50" charset="-128"/>
                <a:ea typeface="游ゴシック" panose="020B0400000000000000" pitchFamily="50" charset="-128"/>
              </a:rPr>
              <a:t>03 – 3563 – 5131</a:t>
            </a:r>
            <a:r>
              <a:rPr kumimoji="1" lang="ja-JP" altLang="en-US" sz="894" dirty="0">
                <a:latin typeface="游ゴシック" panose="020B0400000000000000" pitchFamily="50" charset="-128"/>
                <a:ea typeface="游ゴシック" panose="020B0400000000000000" pitchFamily="50" charset="-128"/>
              </a:rPr>
              <a:t>　</a:t>
            </a:r>
            <a:r>
              <a:rPr kumimoji="1" lang="en-US" altLang="ja-JP" sz="894" dirty="0">
                <a:latin typeface="游ゴシック" panose="020B0400000000000000" pitchFamily="50" charset="-128"/>
                <a:ea typeface="游ゴシック" panose="020B0400000000000000" pitchFamily="50" charset="-128"/>
              </a:rPr>
              <a:t>FAX</a:t>
            </a:r>
            <a:r>
              <a:rPr kumimoji="1" lang="ja-JP" altLang="en-US" sz="894" dirty="0">
                <a:latin typeface="游ゴシック" panose="020B0400000000000000" pitchFamily="50" charset="-128"/>
                <a:ea typeface="游ゴシック" panose="020B0400000000000000" pitchFamily="50" charset="-128"/>
              </a:rPr>
              <a:t>：</a:t>
            </a:r>
            <a:r>
              <a:rPr kumimoji="1" lang="en-US" altLang="ja-JP" sz="894" dirty="0">
                <a:latin typeface="游ゴシック" panose="020B0400000000000000" pitchFamily="50" charset="-128"/>
                <a:ea typeface="游ゴシック" panose="020B0400000000000000" pitchFamily="50" charset="-128"/>
              </a:rPr>
              <a:t>03 – 3563 – 0531</a:t>
            </a:r>
            <a:r>
              <a:rPr kumimoji="1" lang="ja-JP" altLang="en-US" sz="894" dirty="0">
                <a:latin typeface="游ゴシック" panose="020B0400000000000000" pitchFamily="50" charset="-128"/>
                <a:ea typeface="游ゴシック" panose="020B0400000000000000" pitchFamily="50" charset="-128"/>
              </a:rPr>
              <a:t>　</a:t>
            </a:r>
            <a:r>
              <a:rPr kumimoji="1" lang="en-US" altLang="ja-JP" sz="894" dirty="0">
                <a:latin typeface="游ゴシック" panose="020B0400000000000000" pitchFamily="50" charset="-128"/>
                <a:ea typeface="游ゴシック" panose="020B0400000000000000" pitchFamily="50" charset="-128"/>
                <a:hlinkClick r:id="rId2">
                  <a:extLst>
                    <a:ext uri="{A12FA001-AC4F-418D-AE19-62706E023703}">
                      <ahyp:hlinkClr xmlns:ahyp="http://schemas.microsoft.com/office/drawing/2018/hyperlinkcolor" val="tx"/>
                    </a:ext>
                  </a:extLst>
                </a:hlinkClick>
              </a:rPr>
              <a:t>kokoku3@mb.shufu.co.jp</a:t>
            </a:r>
            <a:r>
              <a:rPr kumimoji="1" lang="ja-JP" altLang="en-US" sz="894" dirty="0">
                <a:latin typeface="游ゴシック" panose="020B0400000000000000" pitchFamily="50" charset="-128"/>
                <a:ea typeface="游ゴシック" panose="020B0400000000000000" pitchFamily="50" charset="-128"/>
              </a:rPr>
              <a:t>　</a:t>
            </a:r>
            <a:r>
              <a:rPr kumimoji="1" lang="ja-JP" altLang="en-US" sz="894" dirty="0"/>
              <a:t>進行担当／今泉　</a:t>
            </a:r>
            <a:r>
              <a:rPr kumimoji="1" lang="en-US" altLang="ja-JP" sz="894" dirty="0"/>
              <a:t>s1264@mb.shufu.co.jp</a:t>
            </a:r>
            <a:endParaRPr kumimoji="1" lang="ja-JP" altLang="en-US" sz="894" dirty="0">
              <a:latin typeface="游ゴシック" panose="020B0400000000000000" pitchFamily="50" charset="-128"/>
              <a:ea typeface="游ゴシック" panose="020B0400000000000000" pitchFamily="50" charset="-128"/>
            </a:endParaRPr>
          </a:p>
        </p:txBody>
      </p:sp>
      <p:pic>
        <p:nvPicPr>
          <p:cNvPr id="4" name="図 3">
            <a:extLst>
              <a:ext uri="{FF2B5EF4-FFF2-40B4-BE49-F238E27FC236}">
                <a16:creationId xmlns:a16="http://schemas.microsoft.com/office/drawing/2014/main" id="{86643564-1909-B943-77A6-593D9D5BFA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0931" y="914301"/>
            <a:ext cx="990047" cy="1483459"/>
          </a:xfrm>
          <a:prstGeom prst="rect">
            <a:avLst/>
          </a:prstGeom>
          <a:ln>
            <a:solidFill>
              <a:schemeClr val="bg2">
                <a:lumMod val="75000"/>
              </a:schemeClr>
            </a:solidFill>
          </a:ln>
        </p:spPr>
      </p:pic>
      <p:pic>
        <p:nvPicPr>
          <p:cNvPr id="7" name="図 6">
            <a:extLst>
              <a:ext uri="{FF2B5EF4-FFF2-40B4-BE49-F238E27FC236}">
                <a16:creationId xmlns:a16="http://schemas.microsoft.com/office/drawing/2014/main" id="{D2775AAB-A2D2-38FE-31F5-76A324FBF1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2801" y="330200"/>
            <a:ext cx="1005840" cy="1507123"/>
          </a:xfrm>
          <a:prstGeom prst="rect">
            <a:avLst/>
          </a:prstGeom>
          <a:ln>
            <a:solidFill>
              <a:schemeClr val="bg2">
                <a:lumMod val="75000"/>
              </a:schemeClr>
            </a:solidFill>
          </a:ln>
        </p:spPr>
      </p:pic>
    </p:spTree>
    <p:extLst>
      <p:ext uri="{BB962C8B-B14F-4D97-AF65-F5344CB8AC3E}">
        <p14:creationId xmlns:p14="http://schemas.microsoft.com/office/powerpoint/2010/main" val="1395795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直角三角形 46">
            <a:extLst>
              <a:ext uri="{FF2B5EF4-FFF2-40B4-BE49-F238E27FC236}">
                <a16:creationId xmlns:a16="http://schemas.microsoft.com/office/drawing/2014/main" id="{6B8AEC16-E704-1950-C341-01DE0E1079B1}"/>
              </a:ext>
            </a:extLst>
          </p:cNvPr>
          <p:cNvSpPr/>
          <p:nvPr/>
        </p:nvSpPr>
        <p:spPr>
          <a:xfrm rot="16200000">
            <a:off x="6231469" y="9298089"/>
            <a:ext cx="609601" cy="575740"/>
          </a:xfrm>
          <a:prstGeom prst="rtTriangle">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5" name="表 3">
            <a:extLst>
              <a:ext uri="{FF2B5EF4-FFF2-40B4-BE49-F238E27FC236}">
                <a16:creationId xmlns:a16="http://schemas.microsoft.com/office/drawing/2014/main" id="{4C61B522-039E-4847-A701-2B2E0C49F8FD}"/>
              </a:ext>
            </a:extLst>
          </p:cNvPr>
          <p:cNvGraphicFramePr>
            <a:graphicFrameLocks noGrp="1"/>
          </p:cNvGraphicFramePr>
          <p:nvPr>
            <p:extLst>
              <p:ext uri="{D42A27DB-BD31-4B8C-83A1-F6EECF244321}">
                <p14:modId xmlns:p14="http://schemas.microsoft.com/office/powerpoint/2010/main" val="1328485376"/>
              </p:ext>
            </p:extLst>
          </p:nvPr>
        </p:nvGraphicFramePr>
        <p:xfrm>
          <a:off x="3547480" y="6267452"/>
          <a:ext cx="3199470" cy="2906284"/>
        </p:xfrm>
        <a:graphic>
          <a:graphicData uri="http://schemas.openxmlformats.org/drawingml/2006/table">
            <a:tbl>
              <a:tblPr firstRow="1" bandRow="1"/>
              <a:tblGrid>
                <a:gridCol w="631797">
                  <a:extLst>
                    <a:ext uri="{9D8B030D-6E8A-4147-A177-3AD203B41FA5}">
                      <a16:colId xmlns:a16="http://schemas.microsoft.com/office/drawing/2014/main" val="2351564936"/>
                    </a:ext>
                  </a:extLst>
                </a:gridCol>
                <a:gridCol w="2567673">
                  <a:extLst>
                    <a:ext uri="{9D8B030D-6E8A-4147-A177-3AD203B41FA5}">
                      <a16:colId xmlns:a16="http://schemas.microsoft.com/office/drawing/2014/main" val="2117693413"/>
                    </a:ext>
                  </a:extLst>
                </a:gridCol>
              </a:tblGrid>
              <a:tr h="388552">
                <a:tc>
                  <a:txBody>
                    <a:bodyPr/>
                    <a:lstStyle/>
                    <a:p>
                      <a:pPr algn="ctr"/>
                      <a:r>
                        <a:rPr kumimoji="1" lang="ja-JP" altLang="en-US" sz="700" dirty="0">
                          <a:solidFill>
                            <a:schemeClr val="tx1"/>
                          </a:solidFill>
                          <a:latin typeface="+mn-ea"/>
                          <a:ea typeface="+mn-ea"/>
                        </a:rPr>
                        <a:t>料金</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r>
                        <a:rPr kumimoji="1" lang="en-US" altLang="ja-JP" sz="1050" dirty="0">
                          <a:latin typeface="+mn-ea"/>
                          <a:ea typeface="+mn-ea"/>
                        </a:rPr>
                        <a:t>G 500,000</a:t>
                      </a:r>
                      <a:r>
                        <a:rPr kumimoji="1" lang="ja-JP" altLang="en-US" sz="1050" dirty="0">
                          <a:latin typeface="+mn-ea"/>
                          <a:ea typeface="+mn-ea"/>
                        </a:rPr>
                        <a:t>円 ～</a:t>
                      </a:r>
                      <a:endParaRPr kumimoji="1" lang="en-US" altLang="ja-JP" sz="1050" dirty="0">
                        <a:latin typeface="+mn-ea"/>
                        <a:ea typeface="+mn-ea"/>
                      </a:endParaRPr>
                    </a:p>
                    <a:p>
                      <a:endParaRPr kumimoji="1" lang="en-US" altLang="ja-JP" sz="500" dirty="0">
                        <a:latin typeface="+mn-ea"/>
                        <a:ea typeface="+mn-ea"/>
                      </a:endParaRPr>
                    </a:p>
                    <a:p>
                      <a:r>
                        <a:rPr kumimoji="1" lang="en-US" altLang="ja-JP" sz="600" dirty="0">
                          <a:latin typeface="+mn-ea"/>
                          <a:ea typeface="+mn-ea"/>
                        </a:rPr>
                        <a:t>※</a:t>
                      </a:r>
                      <a:r>
                        <a:rPr kumimoji="1" lang="ja-JP" altLang="en-US" sz="600" dirty="0">
                          <a:latin typeface="+mn-ea"/>
                          <a:ea typeface="+mn-ea"/>
                        </a:rPr>
                        <a:t>税別料金です。　</a:t>
                      </a:r>
                      <a:r>
                        <a:rPr kumimoji="1" lang="en-US" altLang="ja-JP" sz="600" dirty="0">
                          <a:latin typeface="+mn-ea"/>
                          <a:ea typeface="+mn-ea"/>
                        </a:rPr>
                        <a:t>※</a:t>
                      </a:r>
                      <a:r>
                        <a:rPr kumimoji="1" lang="ja-JP" altLang="en-US" sz="600" dirty="0">
                          <a:latin typeface="+mn-ea"/>
                          <a:ea typeface="+mn-ea"/>
                        </a:rPr>
                        <a:t>制作費を含みます。</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3440422999"/>
                  </a:ext>
                </a:extLst>
              </a:tr>
              <a:tr h="315159">
                <a:tc>
                  <a:txBody>
                    <a:bodyPr/>
                    <a:lstStyle/>
                    <a:p>
                      <a:pPr algn="ctr"/>
                      <a:r>
                        <a:rPr kumimoji="1" lang="ja-JP" altLang="en-US" sz="700" dirty="0">
                          <a:solidFill>
                            <a:schemeClr val="tx1"/>
                          </a:solidFill>
                          <a:latin typeface="+mn-ea"/>
                          <a:ea typeface="+mn-ea"/>
                        </a:rPr>
                        <a:t>想定</a:t>
                      </a:r>
                      <a:r>
                        <a:rPr kumimoji="1" lang="en-US" altLang="ja-JP" sz="700" dirty="0">
                          <a:solidFill>
                            <a:schemeClr val="tx1"/>
                          </a:solidFill>
                          <a:latin typeface="+mn-ea"/>
                          <a:ea typeface="+mn-ea"/>
                        </a:rPr>
                        <a:t>PV</a:t>
                      </a:r>
                      <a:endParaRPr kumimoji="1" lang="ja-JP" altLang="en-US" sz="700" dirty="0">
                        <a:solidFill>
                          <a:schemeClr val="tx1"/>
                        </a:solidFill>
                        <a:latin typeface="+mn-ea"/>
                        <a:ea typeface="+mn-ea"/>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kumimoji="1" lang="en-US" altLang="ja-JP" sz="700" dirty="0">
                          <a:latin typeface="+mn-ea"/>
                          <a:ea typeface="+mn-ea"/>
                        </a:rPr>
                        <a:t>5,000PV</a:t>
                      </a:r>
                      <a:endParaRPr kumimoji="1" lang="ja-JP" altLang="en-US" sz="700" dirty="0">
                        <a:latin typeface="+mn-ea"/>
                        <a:ea typeface="+mn-ea"/>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87620862"/>
                  </a:ext>
                </a:extLst>
              </a:tr>
              <a:tr h="360607">
                <a:tc>
                  <a:txBody>
                    <a:bodyPr/>
                    <a:lstStyle/>
                    <a:p>
                      <a:pPr algn="ctr"/>
                      <a:r>
                        <a:rPr kumimoji="1" lang="ja-JP" altLang="en-US" sz="700" dirty="0">
                          <a:solidFill>
                            <a:schemeClr val="tx1"/>
                          </a:solidFill>
                          <a:latin typeface="+mn-ea"/>
                          <a:ea typeface="+mn-ea"/>
                        </a:rPr>
                        <a:t>計測期間</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r>
                        <a:rPr kumimoji="1" lang="ja-JP" altLang="en-US" sz="700" dirty="0">
                          <a:latin typeface="+mn-ea"/>
                          <a:ea typeface="+mn-ea"/>
                        </a:rPr>
                        <a:t>公開日より</a:t>
                      </a:r>
                      <a:r>
                        <a:rPr kumimoji="1" lang="en-US" altLang="ja-JP" sz="700" dirty="0">
                          <a:latin typeface="+mn-ea"/>
                          <a:ea typeface="+mn-ea"/>
                        </a:rPr>
                        <a:t>4</a:t>
                      </a:r>
                      <a:r>
                        <a:rPr kumimoji="1" lang="ja-JP" altLang="en-US" sz="700" dirty="0">
                          <a:latin typeface="+mn-ea"/>
                          <a:ea typeface="+mn-ea"/>
                        </a:rPr>
                        <a:t>週間</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461459591"/>
                  </a:ext>
                </a:extLst>
              </a:tr>
              <a:tr h="315159">
                <a:tc>
                  <a:txBody>
                    <a:bodyPr/>
                    <a:lstStyle/>
                    <a:p>
                      <a:pPr algn="ctr"/>
                      <a:r>
                        <a:rPr kumimoji="1" lang="ja-JP" altLang="en-US" sz="700" dirty="0">
                          <a:solidFill>
                            <a:schemeClr val="tx1"/>
                          </a:solidFill>
                          <a:latin typeface="+mn-ea"/>
                          <a:ea typeface="+mn-ea"/>
                        </a:rPr>
                        <a:t>レポート</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700" dirty="0">
                          <a:latin typeface="+mn-ea"/>
                          <a:ea typeface="+mn-ea"/>
                        </a:rPr>
                        <a:t>PV</a:t>
                      </a:r>
                      <a:r>
                        <a:rPr kumimoji="1" lang="ja-JP" altLang="en-US" sz="700" dirty="0">
                          <a:latin typeface="+mn-ea"/>
                          <a:ea typeface="+mn-ea"/>
                        </a:rPr>
                        <a:t>数（合計</a:t>
                      </a:r>
                      <a:r>
                        <a:rPr kumimoji="1" lang="en-US" altLang="ja-JP" sz="700" dirty="0">
                          <a:latin typeface="+mn-ea"/>
                          <a:ea typeface="+mn-ea"/>
                        </a:rPr>
                        <a:t>/</a:t>
                      </a:r>
                      <a:r>
                        <a:rPr kumimoji="1" lang="ja-JP" altLang="en-US" sz="700" dirty="0">
                          <a:latin typeface="+mn-ea"/>
                          <a:ea typeface="+mn-ea"/>
                        </a:rPr>
                        <a:t>日別）、合計クリック数、平均滞在時間</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97970024"/>
                  </a:ext>
                </a:extLst>
              </a:tr>
              <a:tr h="315159">
                <a:tc>
                  <a:txBody>
                    <a:bodyPr/>
                    <a:lstStyle/>
                    <a:p>
                      <a:pPr algn="ctr"/>
                      <a:r>
                        <a:rPr kumimoji="1" lang="ja-JP" altLang="en-US" sz="700" dirty="0">
                          <a:solidFill>
                            <a:schemeClr val="tx1"/>
                          </a:solidFill>
                          <a:latin typeface="+mn-ea"/>
                          <a:ea typeface="+mn-ea"/>
                        </a:rPr>
                        <a:t>記事公開日</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r>
                        <a:rPr kumimoji="1" lang="ja-JP" altLang="en-US" sz="700" dirty="0">
                          <a:latin typeface="+mn-ea"/>
                          <a:ea typeface="+mn-ea"/>
                        </a:rPr>
                        <a:t>任意の平日でご希望の日時に指定していただけます。</a:t>
                      </a:r>
                      <a:endParaRPr kumimoji="1" lang="en-US" altLang="ja-JP" sz="700" dirty="0">
                        <a:latin typeface="+mn-ea"/>
                        <a:ea typeface="+mn-ea"/>
                      </a:endParaRPr>
                    </a:p>
                    <a:p>
                      <a:r>
                        <a:rPr kumimoji="1" lang="ja-JP" altLang="en-US" sz="700" dirty="0">
                          <a:latin typeface="+mn-ea"/>
                          <a:ea typeface="+mn-ea"/>
                        </a:rPr>
                        <a:t>公開ご希望日の</a:t>
                      </a:r>
                      <a:r>
                        <a:rPr kumimoji="1" lang="en-US" altLang="ja-JP" sz="700" dirty="0">
                          <a:latin typeface="+mn-ea"/>
                          <a:ea typeface="+mn-ea"/>
                        </a:rPr>
                        <a:t>30</a:t>
                      </a:r>
                      <a:r>
                        <a:rPr kumimoji="1" lang="ja-JP" altLang="en-US" sz="700" dirty="0">
                          <a:latin typeface="+mn-ea"/>
                          <a:ea typeface="+mn-ea"/>
                        </a:rPr>
                        <a:t>日前までにお申し込みください。</a:t>
                      </a:r>
                      <a:endParaRPr kumimoji="1" lang="en-US" altLang="ja-JP" sz="700" dirty="0">
                        <a:latin typeface="+mn-ea"/>
                        <a:ea typeface="+mn-ea"/>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4282260824"/>
                  </a:ext>
                </a:extLst>
              </a:tr>
              <a:tr h="492166">
                <a:tc>
                  <a:txBody>
                    <a:bodyPr/>
                    <a:lstStyle/>
                    <a:p>
                      <a:pPr algn="ctr"/>
                      <a:r>
                        <a:rPr kumimoji="1" lang="ja-JP" altLang="en-US" sz="700" dirty="0">
                          <a:solidFill>
                            <a:schemeClr val="tx1"/>
                          </a:solidFill>
                          <a:latin typeface="+mn-ea"/>
                          <a:ea typeface="+mn-ea"/>
                        </a:rPr>
                        <a:t>誘導枠</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700" dirty="0">
                          <a:latin typeface="+mn-ea"/>
                          <a:ea typeface="+mn-ea"/>
                        </a:rPr>
                        <a:t>・新着枠：掲載時</a:t>
                      </a:r>
                      <a:endParaRPr kumimoji="1" lang="en-US" altLang="ja-JP" sz="700" dirty="0">
                        <a:latin typeface="+mn-ea"/>
                        <a:ea typeface="+mn-ea"/>
                      </a:endParaRPr>
                    </a:p>
                    <a:p>
                      <a:r>
                        <a:rPr kumimoji="1" lang="ja-JP" altLang="en-US" sz="700" dirty="0">
                          <a:latin typeface="+mn-ea"/>
                          <a:ea typeface="+mn-ea"/>
                        </a:rPr>
                        <a:t>・トップページスライダー枠：</a:t>
                      </a:r>
                      <a:r>
                        <a:rPr kumimoji="1" lang="en-US" altLang="ja-JP" sz="700" dirty="0">
                          <a:latin typeface="+mn-ea"/>
                          <a:ea typeface="+mn-ea"/>
                        </a:rPr>
                        <a:t>4</a:t>
                      </a:r>
                      <a:r>
                        <a:rPr kumimoji="1" lang="ja-JP" altLang="en-US" sz="700" dirty="0">
                          <a:latin typeface="+mn-ea"/>
                          <a:ea typeface="+mn-ea"/>
                        </a:rPr>
                        <a:t>週間</a:t>
                      </a:r>
                      <a:endParaRPr kumimoji="1" lang="en-US" altLang="ja-JP" sz="700" dirty="0">
                        <a:latin typeface="+mn-ea"/>
                        <a:ea typeface="+mn-ea"/>
                      </a:endParaRPr>
                    </a:p>
                    <a:p>
                      <a:r>
                        <a:rPr kumimoji="1" lang="ja-JP" altLang="en-US" sz="700" dirty="0">
                          <a:latin typeface="+mn-ea"/>
                          <a:ea typeface="+mn-ea"/>
                        </a:rPr>
                        <a:t>・</a:t>
                      </a:r>
                      <a:r>
                        <a:rPr kumimoji="1" lang="en-US" altLang="ja-JP" sz="700" dirty="0">
                          <a:latin typeface="+mn-ea"/>
                          <a:ea typeface="+mn-ea"/>
                        </a:rPr>
                        <a:t>SNS</a:t>
                      </a:r>
                      <a:r>
                        <a:rPr kumimoji="1" lang="ja-JP" altLang="en-US" sz="700" dirty="0">
                          <a:latin typeface="+mn-ea"/>
                          <a:ea typeface="+mn-ea"/>
                        </a:rPr>
                        <a:t>投稿：掲載後</a:t>
                      </a:r>
                      <a:r>
                        <a:rPr kumimoji="1" lang="en-US" altLang="ja-JP" sz="700" dirty="0">
                          <a:latin typeface="+mn-ea"/>
                          <a:ea typeface="+mn-ea"/>
                        </a:rPr>
                        <a:t>3</a:t>
                      </a:r>
                      <a:r>
                        <a:rPr kumimoji="1" lang="ja-JP" altLang="en-US" sz="700" dirty="0">
                          <a:latin typeface="+mn-ea"/>
                          <a:ea typeface="+mn-ea"/>
                        </a:rPr>
                        <a:t>日以内</a:t>
                      </a:r>
                      <a:endParaRPr kumimoji="1" lang="en-US" altLang="ja-JP" sz="700" dirty="0">
                        <a:latin typeface="+mn-ea"/>
                        <a:ea typeface="+mn-ea"/>
                      </a:endParaRPr>
                    </a:p>
                    <a:p>
                      <a:r>
                        <a:rPr kumimoji="1" lang="ja-JP" altLang="en-US" sz="700" dirty="0">
                          <a:latin typeface="+mn-ea"/>
                          <a:ea typeface="+mn-ea"/>
                        </a:rPr>
                        <a:t>　（</a:t>
                      </a:r>
                      <a:r>
                        <a:rPr kumimoji="1" lang="en-US" altLang="ja-JP" sz="700" dirty="0">
                          <a:latin typeface="+mn-ea"/>
                          <a:ea typeface="+mn-ea"/>
                        </a:rPr>
                        <a:t>Twitter / Facebook / IG</a:t>
                      </a:r>
                      <a:r>
                        <a:rPr kumimoji="1" lang="ja-JP" altLang="en-US" sz="700" dirty="0">
                          <a:latin typeface="+mn-ea"/>
                          <a:ea typeface="+mn-ea"/>
                        </a:rPr>
                        <a:t>ストーリーズ投稿　各</a:t>
                      </a:r>
                      <a:r>
                        <a:rPr kumimoji="1" lang="en-US" altLang="ja-JP" sz="700" dirty="0">
                          <a:latin typeface="+mn-ea"/>
                          <a:ea typeface="+mn-ea"/>
                        </a:rPr>
                        <a:t>1</a:t>
                      </a:r>
                      <a:r>
                        <a:rPr kumimoji="1" lang="ja-JP" altLang="en-US" sz="700" dirty="0">
                          <a:latin typeface="+mn-ea"/>
                          <a:ea typeface="+mn-ea"/>
                        </a:rPr>
                        <a:t>回）</a:t>
                      </a:r>
                      <a:endParaRPr kumimoji="1" lang="en-US" altLang="ja-JP" sz="700" dirty="0">
                        <a:latin typeface="+mn-ea"/>
                        <a:ea typeface="+mn-ea"/>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3155135"/>
                  </a:ext>
                </a:extLst>
              </a:tr>
              <a:tr h="682125">
                <a:tc>
                  <a:txBody>
                    <a:bodyPr/>
                    <a:lstStyle/>
                    <a:p>
                      <a:pPr algn="ctr"/>
                      <a:r>
                        <a:rPr kumimoji="1" lang="ja-JP" altLang="en-US" sz="600" dirty="0">
                          <a:solidFill>
                            <a:schemeClr val="tx1"/>
                          </a:solidFill>
                          <a:latin typeface="+mn-ea"/>
                          <a:ea typeface="+mn-ea"/>
                        </a:rPr>
                        <a:t>注意事項</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r>
                        <a:rPr kumimoji="1" lang="en-US" altLang="ja-JP" sz="600" dirty="0">
                          <a:solidFill>
                            <a:srgbClr val="FF0000"/>
                          </a:solidFill>
                          <a:latin typeface="+mn-ea"/>
                          <a:ea typeface="+mn-ea"/>
                        </a:rPr>
                        <a:t>※2</a:t>
                      </a:r>
                      <a:r>
                        <a:rPr kumimoji="1" lang="ja-JP" altLang="en-US" sz="600" dirty="0">
                          <a:solidFill>
                            <a:srgbClr val="FF0000"/>
                          </a:solidFill>
                          <a:latin typeface="+mn-ea"/>
                          <a:ea typeface="+mn-ea"/>
                        </a:rPr>
                        <a:t>ページ分のタイアップ記事を</a:t>
                      </a:r>
                      <a:r>
                        <a:rPr kumimoji="1" lang="en-US" altLang="ja-JP" sz="600" dirty="0">
                          <a:solidFill>
                            <a:srgbClr val="FF0000"/>
                          </a:solidFill>
                          <a:latin typeface="+mn-ea"/>
                          <a:ea typeface="+mn-ea"/>
                        </a:rPr>
                        <a:t>『</a:t>
                      </a:r>
                      <a:r>
                        <a:rPr kumimoji="1" lang="ja-JP" altLang="en-US" sz="600" dirty="0">
                          <a:solidFill>
                            <a:srgbClr val="FF0000"/>
                          </a:solidFill>
                          <a:latin typeface="+mn-ea"/>
                          <a:ea typeface="+mn-ea"/>
                        </a:rPr>
                        <a:t>暮らしとおしゃれの編集室</a:t>
                      </a:r>
                      <a:r>
                        <a:rPr kumimoji="1" lang="en-US" altLang="ja-JP" sz="600" dirty="0">
                          <a:solidFill>
                            <a:srgbClr val="FF0000"/>
                          </a:solidFill>
                          <a:latin typeface="+mn-ea"/>
                          <a:ea typeface="+mn-ea"/>
                        </a:rPr>
                        <a:t>』</a:t>
                      </a:r>
                      <a:r>
                        <a:rPr kumimoji="1" lang="ja-JP" altLang="en-US" sz="600" dirty="0">
                          <a:solidFill>
                            <a:srgbClr val="FF0000"/>
                          </a:solidFill>
                          <a:latin typeface="+mn-ea"/>
                          <a:ea typeface="+mn-ea"/>
                        </a:rPr>
                        <a:t>に転載。 </a:t>
                      </a:r>
                    </a:p>
                    <a:p>
                      <a:r>
                        <a:rPr kumimoji="1" lang="en-US" altLang="ja-JP" sz="600" dirty="0">
                          <a:solidFill>
                            <a:srgbClr val="FF0000"/>
                          </a:solidFill>
                          <a:latin typeface="+mn-ea"/>
                          <a:ea typeface="+mn-ea"/>
                        </a:rPr>
                        <a:t>※3</a:t>
                      </a:r>
                      <a:r>
                        <a:rPr kumimoji="1" lang="ja-JP" altLang="en-US" sz="600" dirty="0">
                          <a:solidFill>
                            <a:srgbClr val="FF0000"/>
                          </a:solidFill>
                          <a:latin typeface="+mn-ea"/>
                          <a:ea typeface="+mn-ea"/>
                        </a:rPr>
                        <a:t>ページ目以降、</a:t>
                      </a:r>
                      <a:r>
                        <a:rPr kumimoji="1" lang="en-US" altLang="ja-JP" sz="600" dirty="0">
                          <a:solidFill>
                            <a:srgbClr val="FF0000"/>
                          </a:solidFill>
                          <a:latin typeface="+mn-ea"/>
                          <a:ea typeface="+mn-ea"/>
                        </a:rPr>
                        <a:t>1P</a:t>
                      </a:r>
                      <a:r>
                        <a:rPr kumimoji="1" lang="ja-JP" altLang="en-US" sz="600" dirty="0">
                          <a:solidFill>
                            <a:srgbClr val="FF0000"/>
                          </a:solidFill>
                          <a:latin typeface="+mn-ea"/>
                          <a:ea typeface="+mn-ea"/>
                        </a:rPr>
                        <a:t>追加毎、</a:t>
                      </a:r>
                      <a:r>
                        <a:rPr kumimoji="1" lang="en-US" altLang="ja-JP" sz="600" dirty="0">
                          <a:solidFill>
                            <a:srgbClr val="FF0000"/>
                          </a:solidFill>
                          <a:latin typeface="+mn-ea"/>
                          <a:ea typeface="+mn-ea"/>
                        </a:rPr>
                        <a:t>+(G)100,000</a:t>
                      </a:r>
                      <a:r>
                        <a:rPr kumimoji="1" lang="ja-JP" altLang="en-US" sz="600" dirty="0">
                          <a:solidFill>
                            <a:srgbClr val="FF0000"/>
                          </a:solidFill>
                          <a:latin typeface="+mn-ea"/>
                          <a:ea typeface="+mn-ea"/>
                        </a:rPr>
                        <a:t>円となります。</a:t>
                      </a:r>
                    </a:p>
                    <a:p>
                      <a:r>
                        <a:rPr kumimoji="1" lang="en-US" altLang="ja-JP" sz="600" dirty="0">
                          <a:latin typeface="+mn-ea"/>
                          <a:ea typeface="+mn-ea"/>
                        </a:rPr>
                        <a:t>※</a:t>
                      </a:r>
                      <a:r>
                        <a:rPr kumimoji="1" lang="ja-JP" altLang="en-US" sz="600" dirty="0">
                          <a:latin typeface="+mn-ea"/>
                          <a:ea typeface="+mn-ea"/>
                        </a:rPr>
                        <a:t>本誌タイアップ料金については、弊社営業までお問合せください。</a:t>
                      </a:r>
                    </a:p>
                    <a:p>
                      <a:r>
                        <a:rPr kumimoji="1" lang="en-US" altLang="ja-JP" sz="600" dirty="0">
                          <a:latin typeface="+mn-ea"/>
                          <a:ea typeface="+mn-ea"/>
                        </a:rPr>
                        <a:t>※</a:t>
                      </a:r>
                      <a:r>
                        <a:rPr kumimoji="1" lang="ja-JP" altLang="en-US" sz="600" dirty="0">
                          <a:latin typeface="+mn-ea"/>
                          <a:ea typeface="+mn-ea"/>
                        </a:rPr>
                        <a:t>外部配信を行う場合がございます。</a:t>
                      </a:r>
                    </a:p>
                    <a:p>
                      <a:r>
                        <a:rPr kumimoji="1" lang="en-US" altLang="ja-JP" sz="600" dirty="0">
                          <a:latin typeface="+mn-ea"/>
                          <a:ea typeface="+mn-ea"/>
                        </a:rPr>
                        <a:t>※</a:t>
                      </a:r>
                      <a:r>
                        <a:rPr kumimoji="1" lang="ja-JP" altLang="en-US" sz="600" dirty="0">
                          <a:latin typeface="+mn-ea"/>
                          <a:ea typeface="+mn-ea"/>
                        </a:rPr>
                        <a:t>記事タイトル</a:t>
                      </a:r>
                      <a:r>
                        <a:rPr kumimoji="1" lang="en-US" altLang="ja-JP" sz="600" dirty="0">
                          <a:latin typeface="+mn-ea"/>
                          <a:ea typeface="+mn-ea"/>
                        </a:rPr>
                        <a:t>,</a:t>
                      </a:r>
                      <a:r>
                        <a:rPr kumimoji="1" lang="ja-JP" altLang="en-US" sz="600" dirty="0">
                          <a:latin typeface="+mn-ea"/>
                          <a:ea typeface="+mn-ea"/>
                        </a:rPr>
                        <a:t>サムネイルは公開後にも変更する場合がございます。</a:t>
                      </a:r>
                    </a:p>
                    <a:p>
                      <a:r>
                        <a:rPr kumimoji="1" lang="en-US" altLang="ja-JP" sz="600" dirty="0">
                          <a:latin typeface="+mn-ea"/>
                          <a:ea typeface="+mn-ea"/>
                        </a:rPr>
                        <a:t>※</a:t>
                      </a:r>
                      <a:r>
                        <a:rPr kumimoji="1" lang="ja-JP" altLang="en-US" sz="600" dirty="0">
                          <a:latin typeface="+mn-ea"/>
                          <a:ea typeface="+mn-ea"/>
                        </a:rPr>
                        <a:t>起用モデルにより、アーカイブ不可になる場合がございます。</a:t>
                      </a:r>
                    </a:p>
                    <a:p>
                      <a:r>
                        <a:rPr kumimoji="1" lang="en-US" altLang="ja-JP" sz="600" dirty="0">
                          <a:latin typeface="+mn-ea"/>
                          <a:ea typeface="+mn-ea"/>
                        </a:rPr>
                        <a:t>※</a:t>
                      </a:r>
                      <a:r>
                        <a:rPr kumimoji="1" lang="ja-JP" altLang="en-US" sz="600" dirty="0">
                          <a:latin typeface="+mn-ea"/>
                          <a:ea typeface="+mn-ea"/>
                        </a:rPr>
                        <a:t>二次利用については各営業担当にご相談ください</a:t>
                      </a:r>
                      <a:r>
                        <a:rPr kumimoji="1" lang="ja-JP" altLang="en-US" sz="500" dirty="0">
                          <a:latin typeface="+mn-ea"/>
                          <a:ea typeface="+mn-ea"/>
                        </a:rPr>
                        <a:t>。</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1951658927"/>
                  </a:ext>
                </a:extLst>
              </a:tr>
            </a:tbl>
          </a:graphicData>
        </a:graphic>
      </p:graphicFrame>
      <p:sp>
        <p:nvSpPr>
          <p:cNvPr id="26" name="Google Shape;872;p44">
            <a:extLst>
              <a:ext uri="{FF2B5EF4-FFF2-40B4-BE49-F238E27FC236}">
                <a16:creationId xmlns:a16="http://schemas.microsoft.com/office/drawing/2014/main" id="{605DFF84-F384-4564-AAA9-753594137A73}"/>
              </a:ext>
            </a:extLst>
          </p:cNvPr>
          <p:cNvSpPr txBox="1"/>
          <p:nvPr/>
        </p:nvSpPr>
        <p:spPr>
          <a:xfrm>
            <a:off x="1959429" y="5748230"/>
            <a:ext cx="4770070" cy="445432"/>
          </a:xfrm>
          <a:prstGeom prst="rect">
            <a:avLst/>
          </a:prstGeom>
          <a:noFill/>
          <a:ln>
            <a:noFill/>
          </a:ln>
        </p:spPr>
        <p:txBody>
          <a:bodyPr spcFirstLastPara="1" wrap="square" lIns="0" tIns="29644" rIns="0" bIns="0" anchor="t" anchorCtr="0">
            <a:spAutoFit/>
          </a:bodyPr>
          <a:lstStyle/>
          <a:p>
            <a:pPr marL="9525">
              <a:buClr>
                <a:srgbClr val="000000"/>
              </a:buClr>
              <a:buSzPts val="900"/>
            </a:pPr>
            <a:r>
              <a:rPr lang="ja-JP" altLang="en-US" sz="900" dirty="0">
                <a:solidFill>
                  <a:srgbClr val="000000"/>
                </a:solidFill>
                <a:latin typeface="游ゴシック" panose="020B0400000000000000" pitchFamily="50" charset="-128"/>
                <a:ea typeface="游ゴシック" panose="020B0400000000000000" pitchFamily="50" charset="-128"/>
                <a:cs typeface="MS Gothic"/>
                <a:sym typeface="MS Gothic"/>
              </a:rPr>
              <a:t>実施したタイアップ素材を使用し、</a:t>
            </a:r>
            <a:r>
              <a:rPr lang="ja-JP" altLang="en-US" sz="900" dirty="0">
                <a:latin typeface="游ゴシック" panose="020B0400000000000000" pitchFamily="50" charset="-128"/>
                <a:ea typeface="游ゴシック" panose="020B0400000000000000" pitchFamily="50" charset="-128"/>
                <a:cs typeface="MS Gothic"/>
                <a:sym typeface="MS Gothic"/>
              </a:rPr>
              <a:t>「暮らしとおしゃれの編集室」に転載</a:t>
            </a:r>
            <a:r>
              <a:rPr lang="ja-JP" altLang="en-US" sz="900" dirty="0">
                <a:solidFill>
                  <a:srgbClr val="000000"/>
                </a:solidFill>
                <a:latin typeface="游ゴシック" panose="020B0400000000000000" pitchFamily="50" charset="-128"/>
                <a:ea typeface="游ゴシック" panose="020B0400000000000000" pitchFamily="50" charset="-128"/>
                <a:cs typeface="MS Gothic"/>
                <a:sym typeface="MS Gothic"/>
              </a:rPr>
              <a:t>します</a:t>
            </a:r>
            <a:r>
              <a:rPr lang="ja" altLang="en-US" sz="900" dirty="0">
                <a:solidFill>
                  <a:srgbClr val="000000"/>
                </a:solidFill>
                <a:latin typeface="游ゴシック" panose="020B0400000000000000" pitchFamily="50" charset="-128"/>
                <a:ea typeface="游ゴシック" panose="020B0400000000000000" pitchFamily="50" charset="-128"/>
                <a:cs typeface="MS Gothic"/>
                <a:sym typeface="MS Gothic"/>
              </a:rPr>
              <a:t>。</a:t>
            </a:r>
            <a:endParaRPr lang="en-US" altLang="ja" sz="900"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9525">
              <a:buClr>
                <a:srgbClr val="000000"/>
              </a:buClr>
              <a:buSzPts val="900"/>
            </a:pPr>
            <a:r>
              <a:rPr lang="en-US" altLang="ja-JP" sz="900" dirty="0">
                <a:solidFill>
                  <a:srgbClr val="000000"/>
                </a:solidFill>
                <a:latin typeface="游ゴシック" panose="020B0400000000000000" pitchFamily="50" charset="-128"/>
                <a:ea typeface="游ゴシック" panose="020B0400000000000000" pitchFamily="50" charset="-128"/>
                <a:cs typeface="MS Gothic"/>
                <a:sym typeface="MS Gothic"/>
              </a:rPr>
              <a:t>2</a:t>
            </a:r>
            <a:r>
              <a:rPr lang="ja-JP" altLang="en-US" sz="900" dirty="0">
                <a:solidFill>
                  <a:srgbClr val="000000"/>
                </a:solidFill>
                <a:latin typeface="游ゴシック" panose="020B0400000000000000" pitchFamily="50" charset="-128"/>
                <a:ea typeface="游ゴシック" panose="020B0400000000000000" pitchFamily="50" charset="-128"/>
                <a:cs typeface="MS Gothic"/>
                <a:sym typeface="MS Gothic"/>
              </a:rPr>
              <a:t>ページ以上のタイアップを実施したクライアント様のみが対象となるメニューになります。</a:t>
            </a:r>
            <a:endParaRPr lang="en-US" altLang="ja-JP" sz="900"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9525">
              <a:buClr>
                <a:srgbClr val="000000"/>
              </a:buClr>
              <a:buSzPts val="900"/>
            </a:pPr>
            <a:r>
              <a:rPr lang="en-US" altLang="ja-JP" sz="900" dirty="0">
                <a:solidFill>
                  <a:srgbClr val="000000"/>
                </a:solidFill>
                <a:latin typeface="游ゴシック" panose="020B0400000000000000" pitchFamily="50" charset="-128"/>
                <a:ea typeface="游ゴシック" panose="020B0400000000000000" pitchFamily="50" charset="-128"/>
                <a:cs typeface="MS Gothic"/>
                <a:sym typeface="MS Gothic"/>
              </a:rPr>
              <a:t>WEB</a:t>
            </a:r>
            <a:r>
              <a:rPr lang="ja-JP" altLang="en-US" sz="900" dirty="0">
                <a:solidFill>
                  <a:srgbClr val="000000"/>
                </a:solidFill>
                <a:latin typeface="游ゴシック" panose="020B0400000000000000" pitchFamily="50" charset="-128"/>
                <a:ea typeface="游ゴシック" panose="020B0400000000000000" pitchFamily="50" charset="-128"/>
                <a:cs typeface="MS Gothic"/>
                <a:sym typeface="MS Gothic"/>
              </a:rPr>
              <a:t>記事をオウンドに利用したい、メディアロゴを使いたいなど</a:t>
            </a:r>
            <a:r>
              <a:rPr lang="en-US" altLang="ja-JP" sz="900" dirty="0">
                <a:solidFill>
                  <a:srgbClr val="000000"/>
                </a:solidFill>
                <a:latin typeface="游ゴシック" panose="020B0400000000000000" pitchFamily="50" charset="-128"/>
                <a:ea typeface="游ゴシック" panose="020B0400000000000000" pitchFamily="50" charset="-128"/>
                <a:cs typeface="MS Gothic"/>
                <a:sym typeface="MS Gothic"/>
              </a:rPr>
              <a:t>2</a:t>
            </a:r>
            <a:r>
              <a:rPr lang="ja-JP" altLang="en-US" sz="900" dirty="0">
                <a:solidFill>
                  <a:srgbClr val="000000"/>
                </a:solidFill>
                <a:latin typeface="游ゴシック" panose="020B0400000000000000" pitchFamily="50" charset="-128"/>
                <a:ea typeface="游ゴシック" panose="020B0400000000000000" pitchFamily="50" charset="-128"/>
                <a:cs typeface="MS Gothic"/>
                <a:sym typeface="MS Gothic"/>
              </a:rPr>
              <a:t>次利用もご相談ください。</a:t>
            </a:r>
            <a:endParaRPr lang="en-US" altLang="ja" sz="900"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pic>
        <p:nvPicPr>
          <p:cNvPr id="30" name="図 29">
            <a:extLst>
              <a:ext uri="{FF2B5EF4-FFF2-40B4-BE49-F238E27FC236}">
                <a16:creationId xmlns:a16="http://schemas.microsoft.com/office/drawing/2014/main" id="{419BBEAB-C2D9-47D7-9519-4C693E119023}"/>
              </a:ext>
            </a:extLst>
          </p:cNvPr>
          <p:cNvPicPr>
            <a:picLocks noChangeAspect="1"/>
          </p:cNvPicPr>
          <p:nvPr/>
        </p:nvPicPr>
        <p:blipFill>
          <a:blip r:embed="rId2"/>
          <a:stretch>
            <a:fillRect/>
          </a:stretch>
        </p:blipFill>
        <p:spPr>
          <a:xfrm>
            <a:off x="2142561" y="7669702"/>
            <a:ext cx="1196602" cy="1188946"/>
          </a:xfrm>
          <a:prstGeom prst="rect">
            <a:avLst/>
          </a:prstGeom>
          <a:effectLst>
            <a:outerShdw blurRad="50800" dist="38100" dir="2700000" algn="tl" rotWithShape="0">
              <a:prstClr val="black">
                <a:alpha val="40000"/>
              </a:prstClr>
            </a:outerShdw>
          </a:effectLst>
        </p:spPr>
      </p:pic>
      <p:pic>
        <p:nvPicPr>
          <p:cNvPr id="31" name="Google Shape;76;p16">
            <a:extLst>
              <a:ext uri="{FF2B5EF4-FFF2-40B4-BE49-F238E27FC236}">
                <a16:creationId xmlns:a16="http://schemas.microsoft.com/office/drawing/2014/main" id="{457799A6-4E2D-47E7-BC29-5F4CE9B917CC}"/>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192550" y="7372665"/>
            <a:ext cx="1034304" cy="262145"/>
          </a:xfrm>
          <a:prstGeom prst="rect">
            <a:avLst/>
          </a:prstGeom>
          <a:noFill/>
          <a:ln>
            <a:noFill/>
          </a:ln>
        </p:spPr>
      </p:pic>
      <p:grpSp>
        <p:nvGrpSpPr>
          <p:cNvPr id="35" name="グループ化 34">
            <a:extLst>
              <a:ext uri="{FF2B5EF4-FFF2-40B4-BE49-F238E27FC236}">
                <a16:creationId xmlns:a16="http://schemas.microsoft.com/office/drawing/2014/main" id="{3255F4AD-13CA-4BD6-9E30-FE18435F2D2E}"/>
              </a:ext>
            </a:extLst>
          </p:cNvPr>
          <p:cNvGrpSpPr/>
          <p:nvPr/>
        </p:nvGrpSpPr>
        <p:grpSpPr>
          <a:xfrm>
            <a:off x="204470" y="5698173"/>
            <a:ext cx="1212295" cy="942975"/>
            <a:chOff x="0" y="3024188"/>
            <a:chExt cx="1212295" cy="942975"/>
          </a:xfrm>
        </p:grpSpPr>
        <p:sp>
          <p:nvSpPr>
            <p:cNvPr id="36" name="Google Shape;881;p44">
              <a:extLst>
                <a:ext uri="{FF2B5EF4-FFF2-40B4-BE49-F238E27FC236}">
                  <a16:creationId xmlns:a16="http://schemas.microsoft.com/office/drawing/2014/main" id="{0EEC7911-128E-4D73-90BE-A23BA0C25B8B}"/>
                </a:ext>
              </a:extLst>
            </p:cNvPr>
            <p:cNvSpPr/>
            <p:nvPr/>
          </p:nvSpPr>
          <p:spPr>
            <a:xfrm>
              <a:off x="0" y="3024188"/>
              <a:ext cx="1212295" cy="942975"/>
            </a:xfrm>
            <a:custGeom>
              <a:avLst/>
              <a:gdLst/>
              <a:ahLst/>
              <a:cxnLst/>
              <a:rect l="l" t="t" r="r" b="b"/>
              <a:pathLst>
                <a:path w="2155190" h="1676400" extrusionOk="0">
                  <a:moveTo>
                    <a:pt x="2154935" y="0"/>
                  </a:moveTo>
                  <a:lnTo>
                    <a:pt x="0" y="0"/>
                  </a:lnTo>
                  <a:lnTo>
                    <a:pt x="0" y="1676400"/>
                  </a:lnTo>
                  <a:lnTo>
                    <a:pt x="2154935" y="1676400"/>
                  </a:lnTo>
                  <a:lnTo>
                    <a:pt x="2154935" y="0"/>
                  </a:lnTo>
                  <a:close/>
                </a:path>
              </a:pathLst>
            </a:custGeom>
            <a:solidFill>
              <a:schemeClr val="tx1">
                <a:lumMod val="65000"/>
                <a:lumOff val="35000"/>
              </a:schemeClr>
            </a:solidFill>
            <a:ln>
              <a:noFill/>
            </a:ln>
          </p:spPr>
          <p:txBody>
            <a:bodyPr spcFirstLastPara="1" wrap="square" lIns="0" tIns="0" rIns="0" bIns="0" anchor="t" anchorCtr="0">
              <a:noAutofit/>
            </a:bodyPr>
            <a:lstStyle/>
            <a:p>
              <a:pPr>
                <a:buClr>
                  <a:srgbClr val="000000"/>
                </a:buClr>
                <a:buSzPts val="1400"/>
              </a:pPr>
              <a:endParaRPr sz="1050" dirty="0">
                <a:solidFill>
                  <a:srgbClr val="000000"/>
                </a:solidFill>
                <a:latin typeface="+mn-ea"/>
                <a:sym typeface="Arial"/>
              </a:endParaRPr>
            </a:p>
          </p:txBody>
        </p:sp>
        <p:sp>
          <p:nvSpPr>
            <p:cNvPr id="37" name="Google Shape;884;p44">
              <a:extLst>
                <a:ext uri="{FF2B5EF4-FFF2-40B4-BE49-F238E27FC236}">
                  <a16:creationId xmlns:a16="http://schemas.microsoft.com/office/drawing/2014/main" id="{148C6064-BB67-448D-AA50-97E5FE5E3A00}"/>
                </a:ext>
              </a:extLst>
            </p:cNvPr>
            <p:cNvSpPr txBox="1"/>
            <p:nvPr/>
          </p:nvSpPr>
          <p:spPr>
            <a:xfrm>
              <a:off x="78410" y="3641264"/>
              <a:ext cx="1050075" cy="145354"/>
            </a:xfrm>
            <a:prstGeom prst="rect">
              <a:avLst/>
            </a:prstGeom>
            <a:noFill/>
            <a:ln>
              <a:noFill/>
            </a:ln>
          </p:spPr>
          <p:txBody>
            <a:bodyPr spcFirstLastPara="1" wrap="square" lIns="0" tIns="6788" rIns="0" bIns="0" anchor="t" anchorCtr="0">
              <a:spAutoFit/>
            </a:bodyPr>
            <a:lstStyle/>
            <a:p>
              <a:pPr marL="9525">
                <a:buClr>
                  <a:srgbClr val="000000"/>
                </a:buClr>
                <a:buSzPts val="1200"/>
              </a:pPr>
              <a:r>
                <a:rPr lang="ja-JP" altLang="en-US" sz="900" b="1" dirty="0">
                  <a:solidFill>
                    <a:schemeClr val="bg1"/>
                  </a:solidFill>
                  <a:latin typeface="+mn-ea"/>
                  <a:cs typeface="MS Gothic"/>
                  <a:sym typeface="MS Gothic"/>
                </a:rPr>
                <a:t>本誌タイアップ転載</a:t>
              </a:r>
              <a:endParaRPr sz="900" b="1" dirty="0">
                <a:solidFill>
                  <a:schemeClr val="bg1"/>
                </a:solidFill>
                <a:latin typeface="+mn-ea"/>
                <a:cs typeface="MS Gothic"/>
                <a:sym typeface="MS Gothic"/>
              </a:endParaRPr>
            </a:p>
          </p:txBody>
        </p:sp>
        <p:sp>
          <p:nvSpPr>
            <p:cNvPr id="38" name="Google Shape;1044;p50">
              <a:extLst>
                <a:ext uri="{FF2B5EF4-FFF2-40B4-BE49-F238E27FC236}">
                  <a16:creationId xmlns:a16="http://schemas.microsoft.com/office/drawing/2014/main" id="{AAB6BB03-0969-4A9E-A55A-57D5CB863AEF}"/>
                </a:ext>
              </a:extLst>
            </p:cNvPr>
            <p:cNvSpPr txBox="1"/>
            <p:nvPr/>
          </p:nvSpPr>
          <p:spPr>
            <a:xfrm>
              <a:off x="197567" y="3264789"/>
              <a:ext cx="814950" cy="214618"/>
            </a:xfrm>
            <a:prstGeom prst="rect">
              <a:avLst/>
            </a:prstGeom>
            <a:noFill/>
            <a:ln>
              <a:noFill/>
            </a:ln>
          </p:spPr>
          <p:txBody>
            <a:bodyPr spcFirstLastPara="1" wrap="square" lIns="0" tIns="7500" rIns="0" bIns="0" anchor="t" anchorCtr="0">
              <a:spAutoFit/>
            </a:bodyPr>
            <a:lstStyle/>
            <a:p>
              <a:pPr marL="9525">
                <a:lnSpc>
                  <a:spcPct val="119375"/>
                </a:lnSpc>
                <a:buClr>
                  <a:srgbClr val="000000"/>
                </a:buClr>
                <a:buSzPts val="600"/>
              </a:pPr>
              <a:r>
                <a:rPr lang="ja" altLang="en-US" sz="450" b="1" dirty="0">
                  <a:solidFill>
                    <a:srgbClr val="FFFFFF"/>
                  </a:solidFill>
                  <a:latin typeface="+mn-ea"/>
                  <a:cs typeface="MS Gothic"/>
                  <a:sym typeface="MS Gothic"/>
                </a:rPr>
                <a:t>「暮らしとおしゃれの編集室」</a:t>
              </a:r>
              <a:endParaRPr sz="450" b="1" dirty="0">
                <a:solidFill>
                  <a:srgbClr val="000000"/>
                </a:solidFill>
                <a:latin typeface="+mn-ea"/>
                <a:cs typeface="MS Gothic"/>
                <a:sym typeface="MS Gothic"/>
              </a:endParaRPr>
            </a:p>
            <a:p>
              <a:pPr marL="19050">
                <a:lnSpc>
                  <a:spcPct val="119583"/>
                </a:lnSpc>
                <a:buClr>
                  <a:srgbClr val="000000"/>
                </a:buClr>
                <a:buSzPts val="900"/>
              </a:pPr>
              <a:r>
                <a:rPr lang="ja" altLang="en-US" sz="675" b="1" dirty="0">
                  <a:solidFill>
                    <a:srgbClr val="FFFFFF"/>
                  </a:solidFill>
                  <a:latin typeface="+mn-ea"/>
                  <a:cs typeface="MS Gothic"/>
                  <a:sym typeface="MS Gothic"/>
                </a:rPr>
                <a:t>オプションメニュー</a:t>
              </a:r>
              <a:endParaRPr sz="675" b="1" dirty="0">
                <a:solidFill>
                  <a:srgbClr val="000000"/>
                </a:solidFill>
                <a:latin typeface="+mn-ea"/>
                <a:cs typeface="MS Gothic"/>
                <a:sym typeface="MS Gothic"/>
              </a:endParaRPr>
            </a:p>
          </p:txBody>
        </p:sp>
      </p:grpSp>
      <p:sp>
        <p:nvSpPr>
          <p:cNvPr id="120" name="Google Shape;198;p21">
            <a:extLst>
              <a:ext uri="{FF2B5EF4-FFF2-40B4-BE49-F238E27FC236}">
                <a16:creationId xmlns:a16="http://schemas.microsoft.com/office/drawing/2014/main" id="{9CCBFAAE-48E5-4F71-B81A-DE006018BA93}"/>
              </a:ext>
            </a:extLst>
          </p:cNvPr>
          <p:cNvSpPr txBox="1"/>
          <p:nvPr/>
        </p:nvSpPr>
        <p:spPr>
          <a:xfrm>
            <a:off x="151037" y="3739774"/>
            <a:ext cx="2313860" cy="668773"/>
          </a:xfrm>
          <a:prstGeom prst="rect">
            <a:avLst/>
          </a:prstGeom>
          <a:noFill/>
          <a:ln>
            <a:noFill/>
          </a:ln>
        </p:spPr>
        <p:txBody>
          <a:bodyPr spcFirstLastPara="1" wrap="square" lIns="0" tIns="9525" rIns="0" bIns="0" anchor="t" anchorCtr="0">
            <a:spAutoFit/>
          </a:bodyPr>
          <a:lstStyle/>
          <a:p>
            <a:pPr marL="12700" marR="0" lvl="0" indent="0" algn="l" rtl="0">
              <a:lnSpc>
                <a:spcPct val="100000"/>
              </a:lnSpc>
              <a:spcBef>
                <a:spcPts val="0"/>
              </a:spcBef>
              <a:spcAft>
                <a:spcPts val="0"/>
              </a:spcAft>
              <a:buClr>
                <a:srgbClr val="000000"/>
              </a:buClr>
              <a:buSzPts val="1800"/>
              <a:buFont typeface="Arial"/>
              <a:buNone/>
            </a:pPr>
            <a:r>
              <a:rPr lang="ja" sz="1600" b="0" i="0" u="none" strike="noStrike" cap="none" dirty="0">
                <a:solidFill>
                  <a:srgbClr val="000000"/>
                </a:solidFill>
                <a:latin typeface="+mn-ea"/>
                <a:cs typeface="MS Gothic"/>
                <a:sym typeface="MS Gothic"/>
              </a:rPr>
              <a:t>月間</a:t>
            </a:r>
            <a:r>
              <a:rPr lang="ja" sz="1600" b="1" i="0" u="none" strike="noStrike" cap="none" dirty="0">
                <a:solidFill>
                  <a:srgbClr val="000000"/>
                </a:solidFill>
                <a:latin typeface="+mn-ea"/>
                <a:sym typeface="Arial"/>
              </a:rPr>
              <a:t>PV</a:t>
            </a:r>
            <a:r>
              <a:rPr lang="ja-JP" altLang="en-US" sz="1600" b="1" i="0" u="none" strike="noStrike" cap="none" dirty="0">
                <a:solidFill>
                  <a:srgbClr val="000000"/>
                </a:solidFill>
                <a:latin typeface="+mn-ea"/>
                <a:sym typeface="Arial"/>
              </a:rPr>
              <a:t>　</a:t>
            </a:r>
            <a:r>
              <a:rPr lang="en-US" altLang="ja-JP" sz="1600" b="1" dirty="0">
                <a:solidFill>
                  <a:srgbClr val="000000"/>
                </a:solidFill>
                <a:latin typeface="+mn-ea"/>
                <a:sym typeface="Arial"/>
              </a:rPr>
              <a:t>1</a:t>
            </a:r>
            <a:r>
              <a:rPr lang="en-US" altLang="ja-JP" sz="1600" b="1" i="0" u="none" strike="noStrike" cap="none" dirty="0">
                <a:solidFill>
                  <a:srgbClr val="000000"/>
                </a:solidFill>
                <a:latin typeface="+mn-ea"/>
                <a:sym typeface="Arial"/>
              </a:rPr>
              <a:t>,500,000</a:t>
            </a:r>
            <a:endParaRPr sz="1600" b="0" i="0" u="none" strike="noStrike" cap="none" dirty="0">
              <a:solidFill>
                <a:srgbClr val="000000"/>
              </a:solidFill>
              <a:latin typeface="+mn-ea"/>
              <a:sym typeface="Arial"/>
            </a:endParaRPr>
          </a:p>
          <a:p>
            <a:pPr marL="12700" marR="0" lvl="0" indent="0" algn="l" rtl="0">
              <a:lnSpc>
                <a:spcPct val="100000"/>
              </a:lnSpc>
              <a:spcBef>
                <a:spcPts val="1300"/>
              </a:spcBef>
              <a:spcAft>
                <a:spcPts val="0"/>
              </a:spcAft>
              <a:buClr>
                <a:srgbClr val="000000"/>
              </a:buClr>
              <a:buSzPts val="1800"/>
              <a:buFont typeface="Arial"/>
              <a:buNone/>
            </a:pPr>
            <a:r>
              <a:rPr lang="ja" sz="1600" b="0" i="0" u="none" strike="noStrike" cap="none" dirty="0">
                <a:solidFill>
                  <a:srgbClr val="000000"/>
                </a:solidFill>
                <a:latin typeface="+mn-ea"/>
                <a:cs typeface="MS Gothic"/>
                <a:sym typeface="MS Gothic"/>
              </a:rPr>
              <a:t>月間</a:t>
            </a:r>
            <a:r>
              <a:rPr lang="ja" sz="1600" b="1" i="0" u="none" strike="noStrike" cap="none" dirty="0">
                <a:solidFill>
                  <a:srgbClr val="000000"/>
                </a:solidFill>
                <a:latin typeface="+mn-ea"/>
                <a:sym typeface="Arial"/>
              </a:rPr>
              <a:t>UU</a:t>
            </a:r>
            <a:r>
              <a:rPr lang="ja-JP" altLang="en-US" sz="1600" b="1" i="0" u="none" strike="noStrike" cap="none" dirty="0">
                <a:solidFill>
                  <a:srgbClr val="000000"/>
                </a:solidFill>
                <a:latin typeface="+mn-ea"/>
                <a:sym typeface="Arial"/>
              </a:rPr>
              <a:t>　</a:t>
            </a:r>
            <a:r>
              <a:rPr lang="ja-JP" altLang="en-US" sz="1600" b="1" dirty="0">
                <a:solidFill>
                  <a:srgbClr val="000000"/>
                </a:solidFill>
                <a:latin typeface="+mn-ea"/>
                <a:sym typeface="Arial"/>
              </a:rPr>
              <a:t>   </a:t>
            </a:r>
            <a:r>
              <a:rPr lang="en-US" altLang="ja-JP" sz="1600" b="1" dirty="0">
                <a:solidFill>
                  <a:srgbClr val="000000"/>
                </a:solidFill>
                <a:latin typeface="+mn-ea"/>
                <a:sym typeface="Arial"/>
              </a:rPr>
              <a:t>490,000</a:t>
            </a:r>
            <a:endParaRPr sz="1600" b="0" i="0" u="none" strike="noStrike" cap="none" dirty="0">
              <a:solidFill>
                <a:srgbClr val="000000"/>
              </a:solidFill>
              <a:latin typeface="+mn-ea"/>
              <a:sym typeface="Arial"/>
            </a:endParaRPr>
          </a:p>
        </p:txBody>
      </p:sp>
      <p:sp>
        <p:nvSpPr>
          <p:cNvPr id="122" name="Google Shape;203;p21">
            <a:extLst>
              <a:ext uri="{FF2B5EF4-FFF2-40B4-BE49-F238E27FC236}">
                <a16:creationId xmlns:a16="http://schemas.microsoft.com/office/drawing/2014/main" id="{E104DD0B-1A97-4742-9624-41370DE7BD2A}"/>
              </a:ext>
            </a:extLst>
          </p:cNvPr>
          <p:cNvSpPr txBox="1"/>
          <p:nvPr/>
        </p:nvSpPr>
        <p:spPr>
          <a:xfrm>
            <a:off x="157077" y="630155"/>
            <a:ext cx="6612023" cy="369717"/>
          </a:xfrm>
          <a:prstGeom prst="rect">
            <a:avLst/>
          </a:prstGeom>
          <a:noFill/>
          <a:ln>
            <a:noFill/>
          </a:ln>
        </p:spPr>
        <p:txBody>
          <a:bodyPr spcFirstLastPara="1" wrap="square" lIns="0" tIns="9525" rIns="0" bIns="0" anchor="t" anchorCtr="0">
            <a:spAutoFit/>
          </a:bodyPr>
          <a:lstStyle/>
          <a:p>
            <a:pPr marL="12700" marR="0" lvl="0" indent="0" algn="l" rtl="0">
              <a:lnSpc>
                <a:spcPct val="130000"/>
              </a:lnSpc>
              <a:spcBef>
                <a:spcPts val="0"/>
              </a:spcBef>
              <a:spcAft>
                <a:spcPts val="0"/>
              </a:spcAft>
              <a:buClr>
                <a:srgbClr val="000000"/>
              </a:buClr>
              <a:buSzPts val="900"/>
              <a:buFont typeface="Arial"/>
              <a:buNone/>
            </a:pPr>
            <a:r>
              <a:rPr lang="ja-JP" altLang="en-US" sz="900" b="0" i="0" u="none" strike="noStrike" cap="none" dirty="0">
                <a:latin typeface="游ゴシック" panose="020B0400000000000000" pitchFamily="50" charset="-128"/>
                <a:ea typeface="游ゴシック" panose="020B0400000000000000" pitchFamily="50" charset="-128"/>
                <a:cs typeface="MS Gothic"/>
                <a:sym typeface="MS Gothic"/>
              </a:rPr>
              <a:t>肩の力を抜いた自然体な暮らしや着こなし、ちょっぴり気分が上がるお店や場所、ナチュラルでオーガニックな食やボディケアなど、日々、心地よく暮らすための話をお届けする</a:t>
            </a:r>
            <a:r>
              <a:rPr lang="ja" sz="900" b="0" i="0" u="none" strike="noStrike" cap="none" dirty="0">
                <a:latin typeface="游ゴシック" panose="020B0400000000000000" pitchFamily="50" charset="-128"/>
                <a:ea typeface="游ゴシック" panose="020B0400000000000000" pitchFamily="50" charset="-128"/>
                <a:cs typeface="MS Gothic"/>
                <a:sym typeface="MS Gothic"/>
              </a:rPr>
              <a:t>ウェブマガジンです。</a:t>
            </a:r>
            <a:endParaRPr sz="900" b="0" i="0" u="none" strike="noStrike" cap="none" dirty="0">
              <a:latin typeface="游ゴシック" panose="020B0400000000000000" pitchFamily="50" charset="-128"/>
              <a:ea typeface="游ゴシック" panose="020B0400000000000000" pitchFamily="50" charset="-128"/>
              <a:cs typeface="MS Gothic"/>
              <a:sym typeface="MS Gothic"/>
            </a:endParaRPr>
          </a:p>
        </p:txBody>
      </p:sp>
      <p:cxnSp>
        <p:nvCxnSpPr>
          <p:cNvPr id="154" name="直線コネクタ 153">
            <a:extLst>
              <a:ext uri="{FF2B5EF4-FFF2-40B4-BE49-F238E27FC236}">
                <a16:creationId xmlns:a16="http://schemas.microsoft.com/office/drawing/2014/main" id="{10F595DC-6D4E-40B5-A448-F3B9513DBE8E}"/>
              </a:ext>
            </a:extLst>
          </p:cNvPr>
          <p:cNvCxnSpPr>
            <a:cxnSpLocks/>
          </p:cNvCxnSpPr>
          <p:nvPr/>
        </p:nvCxnSpPr>
        <p:spPr>
          <a:xfrm>
            <a:off x="124885" y="5611168"/>
            <a:ext cx="66082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テキスト ボックス 155">
            <a:extLst>
              <a:ext uri="{FF2B5EF4-FFF2-40B4-BE49-F238E27FC236}">
                <a16:creationId xmlns:a16="http://schemas.microsoft.com/office/drawing/2014/main" id="{733ECABD-32BD-4C05-A927-4A19E210B0B4}"/>
              </a:ext>
            </a:extLst>
          </p:cNvPr>
          <p:cNvSpPr txBox="1"/>
          <p:nvPr/>
        </p:nvSpPr>
        <p:spPr>
          <a:xfrm>
            <a:off x="50800" y="1064506"/>
            <a:ext cx="6756400" cy="707886"/>
          </a:xfrm>
          <a:prstGeom prst="rect">
            <a:avLst/>
          </a:prstGeom>
          <a:noFill/>
        </p:spPr>
        <p:txBody>
          <a:bodyPr wrap="square" rtlCol="0">
            <a:spAutoFit/>
          </a:bodyPr>
          <a:lstStyle/>
          <a:p>
            <a:pPr algn="ctr"/>
            <a:r>
              <a:rPr kumimoji="1" lang="ja-JP" altLang="en-US" sz="1600" b="1" dirty="0">
                <a:effectLst>
                  <a:outerShdw blurRad="38100" dist="38100" dir="2700000" algn="tl">
                    <a:srgbClr val="000000">
                      <a:alpha val="43137"/>
                    </a:srgbClr>
                  </a:outerShdw>
                </a:effectLst>
              </a:rPr>
              <a:t>せっかくタイアップ記事制作したなら、もっと活用したい！</a:t>
            </a:r>
            <a:endParaRPr kumimoji="1" lang="en-US" altLang="ja-JP" sz="1600" b="1" dirty="0">
              <a:effectLst>
                <a:outerShdw blurRad="38100" dist="38100" dir="2700000" algn="tl">
                  <a:srgbClr val="000000">
                    <a:alpha val="43137"/>
                  </a:srgbClr>
                </a:outerShdw>
              </a:effectLst>
            </a:endParaRPr>
          </a:p>
          <a:p>
            <a:pPr algn="ctr"/>
            <a:r>
              <a:rPr kumimoji="1" lang="en-US" altLang="ja-JP" sz="2400" b="1" dirty="0">
                <a:effectLst>
                  <a:outerShdw blurRad="38100" dist="38100" dir="2700000" algn="tl">
                    <a:srgbClr val="000000">
                      <a:alpha val="43137"/>
                    </a:srgbClr>
                  </a:outerShdw>
                </a:effectLst>
              </a:rPr>
              <a:t>WEB</a:t>
            </a:r>
            <a:r>
              <a:rPr kumimoji="1" lang="ja-JP" altLang="en-US" sz="2400" b="1" dirty="0">
                <a:effectLst>
                  <a:outerShdw blurRad="38100" dist="38100" dir="2700000" algn="tl">
                    <a:srgbClr val="000000">
                      <a:alpha val="43137"/>
                    </a:srgbClr>
                  </a:outerShdw>
                </a:effectLst>
              </a:rPr>
              <a:t>メディアへ 転載メニュー</a:t>
            </a:r>
          </a:p>
        </p:txBody>
      </p:sp>
      <p:cxnSp>
        <p:nvCxnSpPr>
          <p:cNvPr id="157" name="直線コネクタ 156">
            <a:extLst>
              <a:ext uri="{FF2B5EF4-FFF2-40B4-BE49-F238E27FC236}">
                <a16:creationId xmlns:a16="http://schemas.microsoft.com/office/drawing/2014/main" id="{F6125C58-7EB4-48E0-B834-CE2906DCE82E}"/>
              </a:ext>
            </a:extLst>
          </p:cNvPr>
          <p:cNvCxnSpPr>
            <a:cxnSpLocks/>
          </p:cNvCxnSpPr>
          <p:nvPr/>
        </p:nvCxnSpPr>
        <p:spPr>
          <a:xfrm>
            <a:off x="124885" y="1778919"/>
            <a:ext cx="66082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2" name="Google Shape;205;p21">
            <a:extLst>
              <a:ext uri="{FF2B5EF4-FFF2-40B4-BE49-F238E27FC236}">
                <a16:creationId xmlns:a16="http://schemas.microsoft.com/office/drawing/2014/main" id="{E13D5536-EBBF-4654-8BFC-7EBE3632E6B0}"/>
              </a:ext>
            </a:extLst>
          </p:cNvPr>
          <p:cNvPicPr preferRelativeResize="0"/>
          <p:nvPr/>
        </p:nvPicPr>
        <p:blipFill rotWithShape="1">
          <a:blip r:embed="rId4">
            <a:alphaModFix/>
          </a:blip>
          <a:srcRect/>
          <a:stretch/>
        </p:blipFill>
        <p:spPr>
          <a:xfrm>
            <a:off x="110533" y="106034"/>
            <a:ext cx="1857375" cy="440054"/>
          </a:xfrm>
          <a:prstGeom prst="rect">
            <a:avLst/>
          </a:prstGeom>
          <a:noFill/>
          <a:ln>
            <a:noFill/>
          </a:ln>
        </p:spPr>
      </p:pic>
      <p:grpSp>
        <p:nvGrpSpPr>
          <p:cNvPr id="10" name="グループ化 9">
            <a:extLst>
              <a:ext uri="{FF2B5EF4-FFF2-40B4-BE49-F238E27FC236}">
                <a16:creationId xmlns:a16="http://schemas.microsoft.com/office/drawing/2014/main" id="{12F088A2-8770-3DCB-CF2E-387E81D4EAC8}"/>
              </a:ext>
            </a:extLst>
          </p:cNvPr>
          <p:cNvGrpSpPr/>
          <p:nvPr/>
        </p:nvGrpSpPr>
        <p:grpSpPr>
          <a:xfrm>
            <a:off x="122359" y="4512790"/>
            <a:ext cx="1732866" cy="916145"/>
            <a:chOff x="137599" y="4512790"/>
            <a:chExt cx="1732866" cy="916145"/>
          </a:xfrm>
        </p:grpSpPr>
        <p:graphicFrame>
          <p:nvGraphicFramePr>
            <p:cNvPr id="60" name="Google Shape;181;p20">
              <a:extLst>
                <a:ext uri="{FF2B5EF4-FFF2-40B4-BE49-F238E27FC236}">
                  <a16:creationId xmlns:a16="http://schemas.microsoft.com/office/drawing/2014/main" id="{7B21FFC4-B7A1-44AB-A0A0-6443E627032C}"/>
                </a:ext>
              </a:extLst>
            </p:cNvPr>
            <p:cNvGraphicFramePr/>
            <p:nvPr>
              <p:extLst>
                <p:ext uri="{D42A27DB-BD31-4B8C-83A1-F6EECF244321}">
                  <p14:modId xmlns:p14="http://schemas.microsoft.com/office/powerpoint/2010/main" val="3345131744"/>
                </p:ext>
              </p:extLst>
            </p:nvPr>
          </p:nvGraphicFramePr>
          <p:xfrm>
            <a:off x="255465" y="4512790"/>
            <a:ext cx="1615000" cy="916145"/>
          </p:xfrm>
          <a:graphic>
            <a:graphicData uri="http://schemas.openxmlformats.org/drawingml/2006/table">
              <a:tbl>
                <a:tblPr firstRow="1" bandRow="1">
                  <a:noFill/>
                </a:tblPr>
                <a:tblGrid>
                  <a:gridCol w="887750">
                    <a:extLst>
                      <a:ext uri="{9D8B030D-6E8A-4147-A177-3AD203B41FA5}">
                        <a16:colId xmlns:a16="http://schemas.microsoft.com/office/drawing/2014/main" val="20000"/>
                      </a:ext>
                    </a:extLst>
                  </a:gridCol>
                  <a:gridCol w="727250">
                    <a:extLst>
                      <a:ext uri="{9D8B030D-6E8A-4147-A177-3AD203B41FA5}">
                        <a16:colId xmlns:a16="http://schemas.microsoft.com/office/drawing/2014/main" val="20001"/>
                      </a:ext>
                    </a:extLst>
                  </a:gridCol>
                </a:tblGrid>
                <a:tr h="160644">
                  <a:tc>
                    <a:txBody>
                      <a:bodyPr/>
                      <a:lstStyle/>
                      <a:p>
                        <a:pPr marL="101600" marR="0" lvl="0" indent="0" algn="l" rtl="0">
                          <a:lnSpc>
                            <a:spcPct val="113375"/>
                          </a:lnSpc>
                          <a:spcBef>
                            <a:spcPts val="0"/>
                          </a:spcBef>
                          <a:spcAft>
                            <a:spcPts val="0"/>
                          </a:spcAft>
                          <a:buClr>
                            <a:srgbClr val="000000"/>
                          </a:buClr>
                          <a:buSzPts val="1200"/>
                          <a:buFont typeface="Arial"/>
                          <a:buNone/>
                        </a:pPr>
                        <a:r>
                          <a:rPr lang="en-US" sz="1050" u="none" strike="noStrike" cap="none" dirty="0">
                            <a:latin typeface="ＭＳ ゴシック" panose="020B0609070205080204" pitchFamily="49" charset="-128"/>
                            <a:ea typeface="ＭＳ ゴシック" panose="020B0609070205080204" pitchFamily="49" charset="-128"/>
                            <a:cs typeface="Arial"/>
                            <a:sym typeface="Arial"/>
                          </a:rPr>
                          <a:t>X</a:t>
                        </a:r>
                        <a:endParaRPr sz="1050" u="none" strike="noStrike" cap="none" dirty="0">
                          <a:latin typeface="ＭＳ ゴシック" panose="020B0609070205080204" pitchFamily="49" charset="-128"/>
                          <a:ea typeface="ＭＳ ゴシック" panose="020B0609070205080204" pitchFamily="49" charset="-128"/>
                          <a:cs typeface="Arial"/>
                          <a:sym typeface="Arial"/>
                        </a:endParaRP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88900" lvl="0" indent="0" algn="r" rtl="0">
                          <a:lnSpc>
                            <a:spcPct val="110250"/>
                          </a:lnSpc>
                          <a:spcBef>
                            <a:spcPts val="0"/>
                          </a:spcBef>
                          <a:spcAft>
                            <a:spcPts val="0"/>
                          </a:spcAft>
                          <a:buClr>
                            <a:srgbClr val="000000"/>
                          </a:buClr>
                          <a:buSzPts val="1200"/>
                          <a:buFont typeface="Arial"/>
                          <a:buNone/>
                        </a:pPr>
                        <a:r>
                          <a:rPr lang="ja" sz="1200" b="1" u="none" strike="noStrike" cap="none" dirty="0">
                            <a:latin typeface="+mn-ea"/>
                            <a:ea typeface="+mn-ea"/>
                            <a:cs typeface="Arial"/>
                            <a:sym typeface="Arial"/>
                          </a:rPr>
                          <a:t>2,</a:t>
                        </a:r>
                        <a:r>
                          <a:rPr lang="en-US" altLang="ja" sz="1200" b="1" u="none" strike="noStrike" cap="none" dirty="0">
                            <a:latin typeface="+mn-ea"/>
                            <a:ea typeface="+mn-ea"/>
                            <a:cs typeface="Arial"/>
                            <a:sym typeface="Arial"/>
                          </a:rPr>
                          <a:t>7</a:t>
                        </a:r>
                        <a:r>
                          <a:rPr lang="ja" sz="1200" b="1" u="none" strike="noStrike" cap="none" dirty="0">
                            <a:latin typeface="+mn-ea"/>
                            <a:ea typeface="+mn-ea"/>
                            <a:cs typeface="Arial"/>
                            <a:sym typeface="Arial"/>
                          </a:rPr>
                          <a:t>00-</a:t>
                        </a:r>
                        <a:endParaRPr sz="1200" b="1" u="none" strike="noStrike" cap="none" dirty="0">
                          <a:latin typeface="+mn-ea"/>
                          <a:ea typeface="+mn-ea"/>
                          <a:cs typeface="Arial"/>
                          <a:sym typeface="Arial"/>
                        </a:endParaRP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9489">
                  <a:tc>
                    <a:txBody>
                      <a:bodyPr/>
                      <a:lstStyle/>
                      <a:p>
                        <a:pPr marL="101600" marR="0" lvl="0" indent="0" algn="l" rtl="0">
                          <a:lnSpc>
                            <a:spcPct val="100000"/>
                          </a:lnSpc>
                          <a:spcBef>
                            <a:spcPts val="0"/>
                          </a:spcBef>
                          <a:spcAft>
                            <a:spcPts val="0"/>
                          </a:spcAft>
                          <a:buClr>
                            <a:srgbClr val="000000"/>
                          </a:buClr>
                          <a:buSzPts val="1200"/>
                          <a:buFont typeface="Arial"/>
                          <a:buNone/>
                        </a:pPr>
                        <a:r>
                          <a:rPr lang="ja" sz="1050" u="none" strike="noStrike" cap="none" dirty="0">
                            <a:latin typeface="ＭＳ ゴシック" panose="020B0609070205080204" pitchFamily="49" charset="-128"/>
                            <a:ea typeface="ＭＳ ゴシック" panose="020B0609070205080204" pitchFamily="49" charset="-128"/>
                            <a:cs typeface="Arial"/>
                            <a:sym typeface="Arial"/>
                          </a:rPr>
                          <a:t>Facebook</a:t>
                        </a:r>
                        <a:endParaRPr sz="1050" u="none" strike="noStrike" cap="none" dirty="0">
                          <a:latin typeface="ＭＳ ゴシック" panose="020B0609070205080204" pitchFamily="49" charset="-128"/>
                          <a:ea typeface="ＭＳ ゴシック" panose="020B0609070205080204" pitchFamily="49" charset="-128"/>
                          <a:cs typeface="Arial"/>
                          <a:sym typeface="Arial"/>
                        </a:endParaRPr>
                      </a:p>
                    </a:txBody>
                    <a:tcPr marL="0" marR="0" marT="2810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88900" lvl="0" indent="0" algn="r" rtl="0">
                          <a:lnSpc>
                            <a:spcPct val="100000"/>
                          </a:lnSpc>
                          <a:spcBef>
                            <a:spcPts val="0"/>
                          </a:spcBef>
                          <a:spcAft>
                            <a:spcPts val="0"/>
                          </a:spcAft>
                          <a:buClr>
                            <a:srgbClr val="000000"/>
                          </a:buClr>
                          <a:buSzPts val="1200"/>
                          <a:buFont typeface="Arial"/>
                          <a:buNone/>
                        </a:pPr>
                        <a:r>
                          <a:rPr lang="ja" sz="1200" b="1" u="none" strike="noStrike" cap="none" dirty="0">
                            <a:latin typeface="+mn-ea"/>
                            <a:ea typeface="+mn-ea"/>
                            <a:cs typeface="Arial"/>
                            <a:sym typeface="Arial"/>
                          </a:rPr>
                          <a:t>6,</a:t>
                        </a:r>
                        <a:r>
                          <a:rPr lang="en-US" altLang="ja" sz="1200" b="1" u="none" strike="noStrike" cap="none" dirty="0">
                            <a:latin typeface="+mn-ea"/>
                            <a:ea typeface="+mn-ea"/>
                            <a:cs typeface="Arial"/>
                            <a:sym typeface="Arial"/>
                          </a:rPr>
                          <a:t>6</a:t>
                        </a:r>
                        <a:r>
                          <a:rPr lang="ja" sz="1200" b="1" u="none" strike="noStrike" cap="none" dirty="0">
                            <a:latin typeface="+mn-ea"/>
                            <a:ea typeface="+mn-ea"/>
                            <a:cs typeface="Arial"/>
                            <a:sym typeface="Arial"/>
                          </a:rPr>
                          <a:t>00-</a:t>
                        </a:r>
                        <a:endParaRPr sz="1200" b="1" u="none" strike="noStrike" cap="none" dirty="0">
                          <a:latin typeface="+mn-ea"/>
                          <a:ea typeface="+mn-ea"/>
                          <a:cs typeface="Arial"/>
                          <a:sym typeface="Arial"/>
                        </a:endParaRPr>
                      </a:p>
                    </a:txBody>
                    <a:tcPr marL="0" marR="0" marT="23825"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9376">
                  <a:tc>
                    <a:txBody>
                      <a:bodyPr/>
                      <a:lstStyle/>
                      <a:p>
                        <a:pPr marL="101600" marR="0" lvl="0" indent="0" algn="l" rtl="0">
                          <a:lnSpc>
                            <a:spcPct val="100000"/>
                          </a:lnSpc>
                          <a:spcBef>
                            <a:spcPts val="0"/>
                          </a:spcBef>
                          <a:spcAft>
                            <a:spcPts val="0"/>
                          </a:spcAft>
                          <a:buClr>
                            <a:srgbClr val="000000"/>
                          </a:buClr>
                          <a:buSzPts val="1200"/>
                          <a:buFont typeface="Arial"/>
                          <a:buNone/>
                        </a:pPr>
                        <a:r>
                          <a:rPr lang="ja" sz="1050" u="none" strike="noStrike" cap="none" dirty="0">
                            <a:latin typeface="ＭＳ ゴシック" panose="020B0609070205080204" pitchFamily="49" charset="-128"/>
                            <a:ea typeface="ＭＳ ゴシック" panose="020B0609070205080204" pitchFamily="49" charset="-128"/>
                            <a:cs typeface="Arial"/>
                            <a:sym typeface="Arial"/>
                          </a:rPr>
                          <a:t>Instagram</a:t>
                        </a:r>
                        <a:endParaRPr sz="1050" u="none" strike="noStrike" cap="none" dirty="0">
                          <a:latin typeface="ＭＳ ゴシック" panose="020B0609070205080204" pitchFamily="49" charset="-128"/>
                          <a:ea typeface="ＭＳ ゴシック" panose="020B0609070205080204" pitchFamily="49" charset="-128"/>
                          <a:cs typeface="Arial"/>
                          <a:sym typeface="Arial"/>
                        </a:endParaRPr>
                      </a:p>
                    </a:txBody>
                    <a:tcPr marL="0" marR="0" marT="2810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88900" lvl="0" indent="0" algn="r" rtl="0">
                          <a:lnSpc>
                            <a:spcPct val="100000"/>
                          </a:lnSpc>
                          <a:spcBef>
                            <a:spcPts val="0"/>
                          </a:spcBef>
                          <a:spcAft>
                            <a:spcPts val="0"/>
                          </a:spcAft>
                          <a:buClr>
                            <a:srgbClr val="000000"/>
                          </a:buClr>
                          <a:buSzPts val="1200"/>
                          <a:buFont typeface="Arial"/>
                          <a:buNone/>
                        </a:pPr>
                        <a:r>
                          <a:rPr lang="en-US" altLang="ja" sz="1200" b="1" u="none" strike="noStrike" cap="none" dirty="0">
                            <a:latin typeface="+mn-ea"/>
                            <a:ea typeface="+mn-ea"/>
                            <a:cs typeface="Arial"/>
                            <a:sym typeface="Arial"/>
                          </a:rPr>
                          <a:t>54</a:t>
                        </a:r>
                        <a:r>
                          <a:rPr lang="ja" sz="1200" b="1" u="none" strike="noStrike" cap="none" dirty="0">
                            <a:latin typeface="+mn-ea"/>
                            <a:ea typeface="+mn-ea"/>
                            <a:cs typeface="Arial"/>
                            <a:sym typeface="Arial"/>
                          </a:rPr>
                          <a:t>,</a:t>
                        </a:r>
                        <a:r>
                          <a:rPr lang="en-US" altLang="ja" sz="1200" b="1" u="none" strike="noStrike" cap="none" dirty="0">
                            <a:latin typeface="+mn-ea"/>
                            <a:ea typeface="+mn-ea"/>
                            <a:cs typeface="Arial"/>
                            <a:sym typeface="Arial"/>
                          </a:rPr>
                          <a:t>4</a:t>
                        </a:r>
                        <a:r>
                          <a:rPr lang="ja" sz="1200" b="1" u="none" strike="noStrike" cap="none" dirty="0">
                            <a:latin typeface="+mn-ea"/>
                            <a:ea typeface="+mn-ea"/>
                            <a:cs typeface="Arial"/>
                            <a:sym typeface="Arial"/>
                          </a:rPr>
                          <a:t>00-</a:t>
                        </a:r>
                        <a:endParaRPr sz="1200" b="1" u="none" strike="noStrike" cap="none" dirty="0">
                          <a:latin typeface="+mn-ea"/>
                          <a:ea typeface="+mn-ea"/>
                          <a:cs typeface="Arial"/>
                          <a:sym typeface="Arial"/>
                        </a:endParaRPr>
                      </a:p>
                    </a:txBody>
                    <a:tcPr marL="0" marR="0" marT="23825"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89187">
                  <a:tc>
                    <a:txBody>
                      <a:bodyPr/>
                      <a:lstStyle/>
                      <a:p>
                        <a:pPr marL="101600" marR="0" lvl="0" indent="0" algn="l" rtl="0">
                          <a:lnSpc>
                            <a:spcPct val="100000"/>
                          </a:lnSpc>
                          <a:spcBef>
                            <a:spcPts val="0"/>
                          </a:spcBef>
                          <a:spcAft>
                            <a:spcPts val="0"/>
                          </a:spcAft>
                          <a:buClr>
                            <a:srgbClr val="000000"/>
                          </a:buClr>
                          <a:buSzPts val="1200"/>
                          <a:buFont typeface="Arial"/>
                          <a:buNone/>
                        </a:pPr>
                        <a:r>
                          <a:rPr lang="ja" sz="1050" u="none" strike="noStrike" cap="none" dirty="0">
                            <a:latin typeface="ＭＳ ゴシック" panose="020B0609070205080204" pitchFamily="49" charset="-128"/>
                            <a:ea typeface="ＭＳ ゴシック" panose="020B0609070205080204" pitchFamily="49" charset="-128"/>
                            <a:cs typeface="Arial"/>
                            <a:sym typeface="Arial"/>
                          </a:rPr>
                          <a:t>YouTube</a:t>
                        </a:r>
                        <a:endParaRPr sz="1050" u="none" strike="noStrike" cap="none" dirty="0">
                          <a:latin typeface="ＭＳ ゴシック" panose="020B0609070205080204" pitchFamily="49" charset="-128"/>
                          <a:ea typeface="ＭＳ ゴシック" panose="020B0609070205080204" pitchFamily="49" charset="-128"/>
                          <a:cs typeface="Arial"/>
                          <a:sym typeface="Arial"/>
                        </a:endParaRPr>
                      </a:p>
                    </a:txBody>
                    <a:tcPr marL="0" marR="0" marT="2810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88900" lvl="0" indent="0" algn="r" rtl="0">
                          <a:lnSpc>
                            <a:spcPct val="100000"/>
                          </a:lnSpc>
                          <a:spcBef>
                            <a:spcPts val="0"/>
                          </a:spcBef>
                          <a:spcAft>
                            <a:spcPts val="0"/>
                          </a:spcAft>
                          <a:buClr>
                            <a:srgbClr val="000000"/>
                          </a:buClr>
                          <a:buSzPts val="1200"/>
                          <a:buFont typeface="Arial"/>
                          <a:buNone/>
                        </a:pPr>
                        <a:r>
                          <a:rPr lang="ja" sz="1200" b="1" u="none" strike="noStrike" cap="none" dirty="0">
                            <a:latin typeface="+mn-ea"/>
                            <a:ea typeface="+mn-ea"/>
                            <a:cs typeface="Arial"/>
                            <a:sym typeface="Arial"/>
                          </a:rPr>
                          <a:t>1</a:t>
                        </a:r>
                        <a:r>
                          <a:rPr lang="en-US" altLang="ja" sz="1200" b="1" u="none" strike="noStrike" cap="none" dirty="0">
                            <a:latin typeface="+mn-ea"/>
                            <a:ea typeface="+mn-ea"/>
                            <a:cs typeface="Arial"/>
                            <a:sym typeface="Arial"/>
                          </a:rPr>
                          <a:t>4</a:t>
                        </a:r>
                        <a:r>
                          <a:rPr lang="ja" sz="1200" b="1" u="none" strike="noStrike" cap="none" dirty="0">
                            <a:latin typeface="+mn-ea"/>
                            <a:ea typeface="+mn-ea"/>
                            <a:cs typeface="Arial"/>
                            <a:sym typeface="Arial"/>
                          </a:rPr>
                          <a:t>,</a:t>
                        </a:r>
                        <a:r>
                          <a:rPr lang="en-US" altLang="ja" sz="1200" b="1" u="none" strike="noStrike" cap="none" dirty="0">
                            <a:latin typeface="+mn-ea"/>
                            <a:ea typeface="+mn-ea"/>
                            <a:cs typeface="Arial"/>
                            <a:sym typeface="Arial"/>
                          </a:rPr>
                          <a:t>5</a:t>
                        </a:r>
                        <a:r>
                          <a:rPr lang="ja" sz="1200" b="1" u="none" strike="noStrike" cap="none" dirty="0">
                            <a:latin typeface="+mn-ea"/>
                            <a:ea typeface="+mn-ea"/>
                            <a:cs typeface="Arial"/>
                            <a:sym typeface="Arial"/>
                          </a:rPr>
                          <a:t>00-</a:t>
                        </a:r>
                        <a:endParaRPr sz="1200" b="1" u="none" strike="noStrike" cap="none" dirty="0">
                          <a:latin typeface="+mn-ea"/>
                          <a:ea typeface="+mn-ea"/>
                          <a:cs typeface="Arial"/>
                          <a:sym typeface="Arial"/>
                        </a:endParaRPr>
                      </a:p>
                    </a:txBody>
                    <a:tcPr marL="0" marR="0" marT="23825"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93464">
                  <a:tc>
                    <a:txBody>
                      <a:bodyPr/>
                      <a:lstStyle/>
                      <a:p>
                        <a:pPr marL="101600" marR="0" lvl="0" indent="0" algn="l" rtl="0">
                          <a:lnSpc>
                            <a:spcPct val="108624"/>
                          </a:lnSpc>
                          <a:spcBef>
                            <a:spcPts val="0"/>
                          </a:spcBef>
                          <a:spcAft>
                            <a:spcPts val="0"/>
                          </a:spcAft>
                          <a:buClr>
                            <a:srgbClr val="000000"/>
                          </a:buClr>
                          <a:buSzPts val="600"/>
                          <a:buFont typeface="Arial"/>
                          <a:buNone/>
                        </a:pPr>
                        <a:r>
                          <a:rPr lang="ja" sz="500" u="none" strike="noStrike" cap="none" dirty="0">
                            <a:latin typeface="ＭＳ ゴシック" panose="020B0609070205080204" pitchFamily="49" charset="-128"/>
                            <a:ea typeface="ＭＳ ゴシック" panose="020B0609070205080204" pitchFamily="49" charset="-128"/>
                            <a:cs typeface="MS Gothic"/>
                            <a:sym typeface="MS Gothic"/>
                          </a:rPr>
                          <a:t>※</a:t>
                        </a:r>
                        <a:r>
                          <a:rPr lang="ja" sz="500" u="none" strike="noStrike" cap="none" dirty="0">
                            <a:latin typeface="ＭＳ ゴシック" panose="020B0609070205080204" pitchFamily="49" charset="-128"/>
                            <a:ea typeface="ＭＳ ゴシック" panose="020B0609070205080204" pitchFamily="49" charset="-128"/>
                            <a:cs typeface="Arial"/>
                            <a:sym typeface="Arial"/>
                          </a:rPr>
                          <a:t>202</a:t>
                        </a:r>
                        <a:r>
                          <a:rPr lang="en-US" altLang="ja" sz="500" u="none" strike="noStrike" cap="none" dirty="0">
                            <a:latin typeface="ＭＳ ゴシック" panose="020B0609070205080204" pitchFamily="49" charset="-128"/>
                            <a:ea typeface="ＭＳ ゴシック" panose="020B0609070205080204" pitchFamily="49" charset="-128"/>
                            <a:cs typeface="Arial"/>
                            <a:sym typeface="Arial"/>
                          </a:rPr>
                          <a:t>4</a:t>
                        </a:r>
                        <a:r>
                          <a:rPr lang="ja" sz="500" u="none" strike="noStrike" cap="none" dirty="0">
                            <a:latin typeface="ＭＳ ゴシック" panose="020B0609070205080204" pitchFamily="49" charset="-128"/>
                            <a:ea typeface="ＭＳ ゴシック" panose="020B0609070205080204" pitchFamily="49" charset="-128"/>
                            <a:cs typeface="MS Gothic"/>
                            <a:sym typeface="MS Gothic"/>
                          </a:rPr>
                          <a:t>年</a:t>
                        </a:r>
                        <a:r>
                          <a:rPr lang="en-US" altLang="ja" sz="500" u="none" strike="noStrike" cap="none" dirty="0">
                            <a:latin typeface="ＭＳ ゴシック" panose="020B0609070205080204" pitchFamily="49" charset="-128"/>
                            <a:ea typeface="ＭＳ ゴシック" panose="020B0609070205080204" pitchFamily="49" charset="-128"/>
                            <a:cs typeface="Arial"/>
                            <a:sym typeface="Arial"/>
                          </a:rPr>
                          <a:t>5</a:t>
                        </a:r>
                        <a:r>
                          <a:rPr lang="ja" sz="500" u="none" strike="noStrike" cap="none" dirty="0">
                            <a:latin typeface="ＭＳ ゴシック" panose="020B0609070205080204" pitchFamily="49" charset="-128"/>
                            <a:ea typeface="ＭＳ ゴシック" panose="020B0609070205080204" pitchFamily="49" charset="-128"/>
                            <a:cs typeface="MS Gothic"/>
                            <a:sym typeface="MS Gothic"/>
                          </a:rPr>
                          <a:t>月時点</a:t>
                        </a:r>
                        <a:endParaRPr sz="500" u="none" strike="noStrike" cap="none" dirty="0">
                          <a:latin typeface="ＭＳ ゴシック" panose="020B0609070205080204" pitchFamily="49" charset="-128"/>
                          <a:ea typeface="ＭＳ ゴシック" panose="020B0609070205080204" pitchFamily="49" charset="-128"/>
                          <a:cs typeface="MS Gothic"/>
                          <a:sym typeface="MS Gothic"/>
                        </a:endParaRPr>
                      </a:p>
                    </a:txBody>
                    <a:tcPr marL="0" marR="0" marT="31425"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700"/>
                          <a:buFont typeface="Arial"/>
                          <a:buNone/>
                        </a:pPr>
                        <a:endParaRPr sz="500" u="none" strike="noStrike" cap="none" dirty="0">
                          <a:latin typeface="+mn-ea"/>
                          <a:ea typeface="+mn-ea"/>
                          <a:cs typeface="Times New Roman"/>
                          <a:sym typeface="Times New Roman"/>
                        </a:endParaRP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pic>
          <p:nvPicPr>
            <p:cNvPr id="67" name="Google Shape;747;p29">
              <a:extLst>
                <a:ext uri="{FF2B5EF4-FFF2-40B4-BE49-F238E27FC236}">
                  <a16:creationId xmlns:a16="http://schemas.microsoft.com/office/drawing/2014/main" id="{A3854A04-7EE5-4A2F-9C47-FC0D42DA347C}"/>
                </a:ext>
              </a:extLst>
            </p:cNvPr>
            <p:cNvPicPr preferRelativeResize="0">
              <a:picLocks noChangeAspect="1"/>
            </p:cNvPicPr>
            <p:nvPr/>
          </p:nvPicPr>
          <p:blipFill rotWithShape="1">
            <a:blip r:embed="rId5">
              <a:alphaModFix/>
            </a:blip>
            <a:srcRect/>
            <a:stretch/>
          </p:blipFill>
          <p:spPr>
            <a:xfrm>
              <a:off x="147407" y="4908251"/>
              <a:ext cx="138908" cy="139959"/>
            </a:xfrm>
            <a:prstGeom prst="rect">
              <a:avLst/>
            </a:prstGeom>
            <a:noFill/>
            <a:ln>
              <a:noFill/>
            </a:ln>
          </p:spPr>
        </p:pic>
        <p:pic>
          <p:nvPicPr>
            <p:cNvPr id="69" name="図 68">
              <a:extLst>
                <a:ext uri="{FF2B5EF4-FFF2-40B4-BE49-F238E27FC236}">
                  <a16:creationId xmlns:a16="http://schemas.microsoft.com/office/drawing/2014/main" id="{55A19662-3F3F-4755-AD07-B285DC0BCC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7599" y="5107924"/>
              <a:ext cx="163431" cy="117219"/>
            </a:xfrm>
            <a:prstGeom prst="rect">
              <a:avLst/>
            </a:prstGeom>
          </p:spPr>
        </p:pic>
        <p:pic>
          <p:nvPicPr>
            <p:cNvPr id="3" name="図 2">
              <a:extLst>
                <a:ext uri="{FF2B5EF4-FFF2-40B4-BE49-F238E27FC236}">
                  <a16:creationId xmlns:a16="http://schemas.microsoft.com/office/drawing/2014/main" id="{00A15C45-01C6-446F-AFF9-3F27EA048A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7245" y="4723405"/>
              <a:ext cx="139959" cy="139959"/>
            </a:xfrm>
            <a:prstGeom prst="rect">
              <a:avLst/>
            </a:prstGeom>
          </p:spPr>
        </p:pic>
        <p:pic>
          <p:nvPicPr>
            <p:cNvPr id="101" name="図 100">
              <a:extLst>
                <a:ext uri="{FF2B5EF4-FFF2-40B4-BE49-F238E27FC236}">
                  <a16:creationId xmlns:a16="http://schemas.microsoft.com/office/drawing/2014/main" id="{60F166B0-E7CA-9289-2140-B331B53DFB3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68914" y="4544786"/>
              <a:ext cx="106678" cy="103414"/>
            </a:xfrm>
            <a:prstGeom prst="rect">
              <a:avLst/>
            </a:prstGeom>
          </p:spPr>
        </p:pic>
      </p:grpSp>
      <p:sp>
        <p:nvSpPr>
          <p:cNvPr id="105" name="Google Shape;233;p20">
            <a:extLst>
              <a:ext uri="{FF2B5EF4-FFF2-40B4-BE49-F238E27FC236}">
                <a16:creationId xmlns:a16="http://schemas.microsoft.com/office/drawing/2014/main" id="{E8FD69F9-35BF-5154-2234-DEBE391FFBD6}"/>
              </a:ext>
            </a:extLst>
          </p:cNvPr>
          <p:cNvSpPr txBox="1"/>
          <p:nvPr/>
        </p:nvSpPr>
        <p:spPr>
          <a:xfrm>
            <a:off x="3104462" y="2302004"/>
            <a:ext cx="3650875" cy="746260"/>
          </a:xfrm>
          <a:prstGeom prst="rect">
            <a:avLst/>
          </a:prstGeom>
          <a:noFill/>
          <a:ln>
            <a:noFill/>
          </a:ln>
        </p:spPr>
        <p:txBody>
          <a:bodyPr spcFirstLastPara="1" wrap="square" lIns="0" tIns="905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 sz="1200" b="1" i="0" u="none" strike="noStrike" cap="none" dirty="0">
                <a:solidFill>
                  <a:srgbClr val="000000"/>
                </a:solidFill>
                <a:latin typeface="游ゴシック" panose="020B0400000000000000" pitchFamily="50" charset="-128"/>
                <a:ea typeface="游ゴシック" panose="020B0400000000000000" pitchFamily="50" charset="-128"/>
                <a:sym typeface="Arial"/>
              </a:rPr>
              <a:t>「</a:t>
            </a:r>
            <a:r>
              <a:rPr lang="ja-JP" altLang="en-US" sz="1200" b="1" i="0" u="none" strike="noStrike" cap="none" dirty="0">
                <a:solidFill>
                  <a:srgbClr val="000000"/>
                </a:solidFill>
                <a:latin typeface="游ゴシック" panose="020B0400000000000000" pitchFamily="50" charset="-128"/>
                <a:ea typeface="游ゴシック" panose="020B0400000000000000" pitchFamily="50" charset="-128"/>
                <a:sym typeface="Arial"/>
              </a:rPr>
              <a:t>とにかく</a:t>
            </a:r>
            <a:r>
              <a:rPr lang="ja" sz="1200" b="1" i="0" u="none" strike="noStrike" cap="none" dirty="0">
                <a:solidFill>
                  <a:srgbClr val="000000"/>
                </a:solidFill>
                <a:latin typeface="游ゴシック" panose="020B0400000000000000" pitchFamily="50" charset="-128"/>
                <a:ea typeface="游ゴシック" panose="020B0400000000000000" pitchFamily="50" charset="-128"/>
                <a:sym typeface="Arial"/>
              </a:rPr>
              <a:t>ファン層の</a:t>
            </a:r>
            <a:r>
              <a:rPr lang="ja-JP" altLang="en-US" sz="1200" b="1" i="0" u="none" strike="noStrike" cap="none" dirty="0">
                <a:solidFill>
                  <a:srgbClr val="000000"/>
                </a:solidFill>
                <a:latin typeface="游ゴシック" panose="020B0400000000000000" pitchFamily="50" charset="-128"/>
                <a:ea typeface="游ゴシック" panose="020B0400000000000000" pitchFamily="50" charset="-128"/>
                <a:sym typeface="Arial"/>
              </a:rPr>
              <a:t>“</a:t>
            </a:r>
            <a:r>
              <a:rPr lang="ja" sz="1200" b="1" i="0" u="none" strike="noStrike" cap="none" dirty="0">
                <a:solidFill>
                  <a:srgbClr val="000000"/>
                </a:solidFill>
                <a:latin typeface="游ゴシック" panose="020B0400000000000000" pitchFamily="50" charset="-128"/>
                <a:ea typeface="游ゴシック" panose="020B0400000000000000" pitchFamily="50" charset="-128"/>
                <a:sym typeface="Arial"/>
              </a:rPr>
              <a:t>エンゲージメントが高い</a:t>
            </a:r>
            <a:r>
              <a:rPr lang="ja-JP" altLang="en-US" sz="1200" b="1" dirty="0">
                <a:latin typeface="游ゴシック" panose="020B0400000000000000" pitchFamily="50" charset="-128"/>
                <a:ea typeface="游ゴシック" panose="020B0400000000000000" pitchFamily="50" charset="-128"/>
              </a:rPr>
              <a:t>！</a:t>
            </a:r>
            <a:r>
              <a:rPr lang="ja" sz="1200" b="1" i="0" u="none" strike="noStrike" cap="none" dirty="0">
                <a:solidFill>
                  <a:srgbClr val="000000"/>
                </a:solidFill>
                <a:latin typeface="游ゴシック" panose="020B0400000000000000" pitchFamily="50" charset="-128"/>
                <a:ea typeface="游ゴシック" panose="020B0400000000000000" pitchFamily="50" charset="-128"/>
                <a:sym typeface="Arial"/>
              </a:rPr>
              <a:t>」</a:t>
            </a:r>
            <a:endParaRPr sz="1200" b="1" i="0" u="none" strike="noStrike" cap="none" dirty="0">
              <a:solidFill>
                <a:srgbClr val="000000"/>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900"/>
              <a:buFont typeface="Arial"/>
              <a:buNone/>
            </a:pPr>
            <a:endParaRPr lang="en-US" sz="900" b="1" i="0" u="none" strike="noStrike" cap="none" dirty="0">
              <a:solidFill>
                <a:srgbClr val="000000"/>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900"/>
              <a:buFont typeface="Arial"/>
              <a:buNone/>
            </a:pPr>
            <a:r>
              <a:rPr lang="ja-JP" altLang="en-US" sz="900" b="0" i="0" u="none" strike="noStrike" cap="none" dirty="0">
                <a:solidFill>
                  <a:srgbClr val="000000"/>
                </a:solidFill>
                <a:latin typeface="游ゴシック" panose="020B0400000000000000" pitchFamily="50" charset="-128"/>
                <a:ea typeface="游ゴシック" panose="020B0400000000000000" pitchFamily="50" charset="-128"/>
                <a:sym typeface="Arial"/>
              </a:rPr>
              <a:t>　毎年実施している読者アンケートでは、</a:t>
            </a:r>
            <a:endParaRPr lang="en-US" altLang="ja-JP" sz="900" b="0" i="0" u="none" strike="noStrike" cap="none" dirty="0">
              <a:solidFill>
                <a:srgbClr val="000000"/>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900"/>
              <a:buFont typeface="Arial"/>
              <a:buNone/>
            </a:pPr>
            <a:r>
              <a:rPr lang="ja-JP" altLang="en-US" sz="900" b="1" i="0" u="none" strike="noStrike" cap="none" dirty="0">
                <a:solidFill>
                  <a:srgbClr val="000000"/>
                </a:solidFill>
                <a:latin typeface="游ゴシック" panose="020B0400000000000000" pitchFamily="50" charset="-128"/>
                <a:ea typeface="游ゴシック" panose="020B0400000000000000" pitchFamily="50" charset="-128"/>
                <a:sym typeface="Arial"/>
              </a:rPr>
              <a:t>　平均回答時間</a:t>
            </a:r>
            <a:r>
              <a:rPr lang="en-US" altLang="ja-JP" sz="900" b="1" i="0" u="none" strike="noStrike" cap="none" dirty="0">
                <a:solidFill>
                  <a:srgbClr val="000000"/>
                </a:solidFill>
                <a:latin typeface="游ゴシック" panose="020B0400000000000000" pitchFamily="50" charset="-128"/>
                <a:ea typeface="游ゴシック" panose="020B0400000000000000" pitchFamily="50" charset="-128"/>
                <a:sym typeface="Arial"/>
              </a:rPr>
              <a:t>1</a:t>
            </a:r>
            <a:r>
              <a:rPr lang="ja-JP" altLang="en-US" sz="900" b="1" i="0" u="none" strike="noStrike" cap="none" dirty="0">
                <a:solidFill>
                  <a:srgbClr val="000000"/>
                </a:solidFill>
                <a:latin typeface="游ゴシック" panose="020B0400000000000000" pitchFamily="50" charset="-128"/>
                <a:ea typeface="游ゴシック" panose="020B0400000000000000" pitchFamily="50" charset="-128"/>
                <a:sym typeface="Arial"/>
              </a:rPr>
              <a:t>時間以上</a:t>
            </a:r>
            <a:r>
              <a:rPr lang="ja-JP" altLang="en-US" sz="900" dirty="0">
                <a:latin typeface="游ゴシック" panose="020B0400000000000000" pitchFamily="50" charset="-128"/>
                <a:ea typeface="游ゴシック" panose="020B0400000000000000" pitchFamily="50" charset="-128"/>
              </a:rPr>
              <a:t>と、</a:t>
            </a:r>
            <a:r>
              <a:rPr lang="en-US" altLang="ja-JP" sz="900" dirty="0">
                <a:latin typeface="游ゴシック" panose="020B0400000000000000" pitchFamily="50" charset="-128"/>
                <a:ea typeface="游ゴシック" panose="020B0400000000000000" pitchFamily="50" charset="-128"/>
              </a:rPr>
              <a:t>100</a:t>
            </a:r>
            <a:r>
              <a:rPr lang="ja-JP" altLang="en-US" sz="900" dirty="0">
                <a:latin typeface="游ゴシック" panose="020B0400000000000000" pitchFamily="50" charset="-128"/>
                <a:ea typeface="游ゴシック" panose="020B0400000000000000" pitchFamily="50" charset="-128"/>
              </a:rPr>
              <a:t>問近い質問数にもかかわらず</a:t>
            </a:r>
            <a:endParaRPr lang="en-US" altLang="ja-JP" sz="900" dirty="0">
              <a:latin typeface="游ゴシック" panose="020B0400000000000000" pitchFamily="50" charset="-128"/>
              <a:ea typeface="游ゴシック" panose="020B0400000000000000" pitchFamily="50" charset="-128"/>
            </a:endParaRPr>
          </a:p>
          <a:p>
            <a:pPr marL="0" marR="0" lvl="0" indent="0" algn="l" rtl="0">
              <a:lnSpc>
                <a:spcPct val="100000"/>
              </a:lnSpc>
              <a:spcBef>
                <a:spcPts val="0"/>
              </a:spcBef>
              <a:spcAft>
                <a:spcPts val="0"/>
              </a:spcAft>
              <a:buClr>
                <a:srgbClr val="000000"/>
              </a:buClr>
              <a:buSzPts val="900"/>
              <a:buFont typeface="Arial"/>
              <a:buNone/>
            </a:pPr>
            <a:r>
              <a:rPr lang="ja-JP" altLang="en-US" sz="900" dirty="0">
                <a:latin typeface="游ゴシック" panose="020B0400000000000000" pitchFamily="50" charset="-128"/>
                <a:ea typeface="游ゴシック" panose="020B0400000000000000" pitchFamily="50" charset="-128"/>
              </a:rPr>
              <a:t>　記述式にも</a:t>
            </a:r>
            <a:r>
              <a:rPr lang="ja-JP" altLang="en-US" sz="900" b="0" i="0" u="none" strike="noStrike" cap="none" dirty="0">
                <a:solidFill>
                  <a:srgbClr val="000000"/>
                </a:solidFill>
                <a:latin typeface="游ゴシック" panose="020B0400000000000000" pitchFamily="50" charset="-128"/>
                <a:ea typeface="游ゴシック" panose="020B0400000000000000" pitchFamily="50" charset="-128"/>
                <a:sym typeface="Arial"/>
              </a:rPr>
              <a:t>熱心に回答してくださる読者が多数。</a:t>
            </a:r>
            <a:r>
              <a:rPr lang="ja-JP" altLang="en-US" sz="900" dirty="0">
                <a:latin typeface="游ゴシック" panose="020B0400000000000000" pitchFamily="50" charset="-128"/>
                <a:ea typeface="游ゴシック" panose="020B0400000000000000" pitchFamily="50" charset="-128"/>
              </a:rPr>
              <a:t>　</a:t>
            </a:r>
            <a:r>
              <a:rPr lang="en-US" altLang="ja-JP" sz="700" dirty="0">
                <a:latin typeface="游ゴシック" panose="020B0400000000000000" pitchFamily="50" charset="-128"/>
                <a:ea typeface="游ゴシック" panose="020B0400000000000000" pitchFamily="50" charset="-128"/>
              </a:rPr>
              <a:t>※n=290</a:t>
            </a:r>
            <a:r>
              <a:rPr lang="ja-JP" altLang="en-US" sz="700" dirty="0">
                <a:latin typeface="游ゴシック" panose="020B0400000000000000" pitchFamily="50" charset="-128"/>
                <a:ea typeface="游ゴシック" panose="020B0400000000000000" pitchFamily="50" charset="-128"/>
              </a:rPr>
              <a:t>名程度</a:t>
            </a:r>
            <a:endParaRPr sz="700" b="0" i="0" u="none" strike="noStrike" cap="none" dirty="0">
              <a:solidFill>
                <a:srgbClr val="000000"/>
              </a:solidFill>
              <a:latin typeface="游ゴシック" panose="020B0400000000000000" pitchFamily="50" charset="-128"/>
              <a:ea typeface="游ゴシック" panose="020B0400000000000000" pitchFamily="50" charset="-128"/>
              <a:sym typeface="Arial"/>
            </a:endParaRPr>
          </a:p>
        </p:txBody>
      </p:sp>
      <p:pic>
        <p:nvPicPr>
          <p:cNvPr id="106" name="図 105">
            <a:extLst>
              <a:ext uri="{FF2B5EF4-FFF2-40B4-BE49-F238E27FC236}">
                <a16:creationId xmlns:a16="http://schemas.microsoft.com/office/drawing/2014/main" id="{92A948B4-789F-D5BE-2A0C-199F69BB1334}"/>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409263" y="3213389"/>
            <a:ext cx="2164625" cy="1896517"/>
          </a:xfrm>
          <a:prstGeom prst="rect">
            <a:avLst/>
          </a:prstGeom>
        </p:spPr>
      </p:pic>
      <p:sp>
        <p:nvSpPr>
          <p:cNvPr id="107" name="テキスト ボックス 106">
            <a:extLst>
              <a:ext uri="{FF2B5EF4-FFF2-40B4-BE49-F238E27FC236}">
                <a16:creationId xmlns:a16="http://schemas.microsoft.com/office/drawing/2014/main" id="{86C3AB0E-B08F-EA1D-19AB-8378A607300C}"/>
              </a:ext>
            </a:extLst>
          </p:cNvPr>
          <p:cNvSpPr txBox="1"/>
          <p:nvPr/>
        </p:nvSpPr>
        <p:spPr>
          <a:xfrm>
            <a:off x="4262104" y="3304351"/>
            <a:ext cx="2595896" cy="446276"/>
          </a:xfrm>
          <a:prstGeom prst="rect">
            <a:avLst/>
          </a:prstGeom>
          <a:noFill/>
        </p:spPr>
        <p:txBody>
          <a:bodyPr wrap="square">
            <a:spAutoFit/>
          </a:bodyPr>
          <a:lstStyle/>
          <a:p>
            <a:pPr marL="25399">
              <a:buSzPts val="800"/>
            </a:pPr>
            <a:r>
              <a:rPr lang="ja-JP" altLang="en-US" sz="1100" dirty="0">
                <a:latin typeface="游ゴシック" panose="020B0400000000000000" pitchFamily="50" charset="-128"/>
                <a:ea typeface="游ゴシック" panose="020B0400000000000000" pitchFamily="50" charset="-128"/>
              </a:rPr>
              <a:t>・</a:t>
            </a:r>
            <a:r>
              <a:rPr lang="ja-JP" altLang="en-US" sz="1100" b="0" i="0" u="none" strike="noStrike" cap="none" dirty="0">
                <a:solidFill>
                  <a:srgbClr val="000000"/>
                </a:solidFill>
                <a:latin typeface="游ゴシック" panose="020B0400000000000000" pitchFamily="50" charset="-128"/>
                <a:ea typeface="游ゴシック" panose="020B0400000000000000" pitchFamily="50" charset="-128"/>
                <a:sym typeface="Arial"/>
              </a:rPr>
              <a:t>週に</a:t>
            </a:r>
            <a:r>
              <a:rPr lang="en-US" altLang="ja-JP" sz="1100" b="0" i="0" u="none" strike="noStrike" cap="none" dirty="0">
                <a:solidFill>
                  <a:srgbClr val="000000"/>
                </a:solidFill>
                <a:latin typeface="游ゴシック" panose="020B0400000000000000" pitchFamily="50" charset="-128"/>
                <a:ea typeface="游ゴシック" panose="020B0400000000000000" pitchFamily="50" charset="-128"/>
                <a:sym typeface="Arial"/>
              </a:rPr>
              <a:t>1</a:t>
            </a:r>
            <a:r>
              <a:rPr lang="ja-JP" altLang="en-US" sz="1100" b="0" i="0" u="none" strike="noStrike" cap="none" dirty="0">
                <a:solidFill>
                  <a:srgbClr val="000000"/>
                </a:solidFill>
                <a:latin typeface="游ゴシック" panose="020B0400000000000000" pitchFamily="50" charset="-128"/>
                <a:ea typeface="游ゴシック" panose="020B0400000000000000" pitchFamily="50" charset="-128"/>
                <a:sym typeface="Arial"/>
              </a:rPr>
              <a:t>回以上訪れている方：</a:t>
            </a:r>
            <a:r>
              <a:rPr lang="en-US" altLang="ja-JP" sz="1100" b="1" cap="none" dirty="0">
                <a:solidFill>
                  <a:srgbClr val="FF0000"/>
                </a:solidFill>
                <a:latin typeface="游ゴシック" panose="020B0400000000000000" pitchFamily="50" charset="-128"/>
                <a:ea typeface="游ゴシック" panose="020B0400000000000000" pitchFamily="50" charset="-128"/>
                <a:sym typeface="Arial"/>
              </a:rPr>
              <a:t>8</a:t>
            </a:r>
            <a:r>
              <a:rPr lang="en-US" altLang="ja-JP" sz="1100" b="1" i="0" u="none" strike="noStrike" dirty="0">
                <a:solidFill>
                  <a:srgbClr val="FF0000"/>
                </a:solidFill>
                <a:effectLst/>
                <a:latin typeface="游ゴシック" panose="020B0400000000000000" pitchFamily="50" charset="-128"/>
                <a:ea typeface="游ゴシック" panose="020B0400000000000000" pitchFamily="50" charset="-128"/>
              </a:rPr>
              <a:t>2.</a:t>
            </a:r>
            <a:r>
              <a:rPr lang="en-US" altLang="ja-JP" sz="1100" b="1" dirty="0">
                <a:solidFill>
                  <a:srgbClr val="FF0000"/>
                </a:solidFill>
                <a:latin typeface="游ゴシック" panose="020B0400000000000000" pitchFamily="50" charset="-128"/>
                <a:ea typeface="游ゴシック" panose="020B0400000000000000" pitchFamily="50" charset="-128"/>
              </a:rPr>
              <a:t>2</a:t>
            </a:r>
            <a:r>
              <a:rPr lang="en-US" altLang="ja-JP" sz="1200" b="1" i="0" u="none" strike="noStrike" dirty="0">
                <a:solidFill>
                  <a:srgbClr val="FF0000"/>
                </a:solidFill>
                <a:effectLst/>
                <a:latin typeface="游ゴシック" panose="020B0400000000000000" pitchFamily="50" charset="-128"/>
                <a:ea typeface="游ゴシック" panose="020B0400000000000000" pitchFamily="50" charset="-128"/>
              </a:rPr>
              <a:t>%</a:t>
            </a:r>
            <a:r>
              <a:rPr lang="ja-JP" altLang="en-US" sz="900" dirty="0">
                <a:latin typeface="游ゴシック" panose="020B0400000000000000" pitchFamily="50" charset="-128"/>
                <a:ea typeface="游ゴシック" panose="020B0400000000000000" pitchFamily="50" charset="-128"/>
              </a:rPr>
              <a:t> </a:t>
            </a:r>
            <a:endParaRPr lang="en-US" altLang="ja-JP" sz="900" dirty="0">
              <a:solidFill>
                <a:srgbClr val="FF0000"/>
              </a:solidFill>
              <a:latin typeface="游ゴシック" panose="020B0400000000000000" pitchFamily="50" charset="-128"/>
              <a:ea typeface="游ゴシック" panose="020B0400000000000000" pitchFamily="50" charset="-128"/>
            </a:endParaRPr>
          </a:p>
          <a:p>
            <a:pPr marL="25399">
              <a:buSzPts val="800"/>
            </a:pPr>
            <a:r>
              <a:rPr lang="ja-JP" altLang="en-US" sz="1100" dirty="0">
                <a:solidFill>
                  <a:schemeClr val="tx1"/>
                </a:solidFill>
                <a:latin typeface="游ゴシック" panose="020B0400000000000000" pitchFamily="50" charset="-128"/>
                <a:ea typeface="游ゴシック" panose="020B0400000000000000" pitchFamily="50" charset="-128"/>
              </a:rPr>
              <a:t>・</a:t>
            </a:r>
            <a:r>
              <a:rPr lang="ja-JP" altLang="en-US" sz="1100" b="0" i="0" u="none" strike="noStrike" cap="none" dirty="0">
                <a:solidFill>
                  <a:srgbClr val="000000"/>
                </a:solidFill>
                <a:latin typeface="游ゴシック" panose="020B0400000000000000" pitchFamily="50" charset="-128"/>
                <a:ea typeface="游ゴシック" panose="020B0400000000000000" pitchFamily="50" charset="-128"/>
                <a:sym typeface="Arial"/>
              </a:rPr>
              <a:t>ほぼ毎日訪れている方      ：</a:t>
            </a:r>
            <a:r>
              <a:rPr lang="en-US" altLang="ja-JP" sz="1100" b="1" i="0" dirty="0">
                <a:solidFill>
                  <a:schemeClr val="tx1"/>
                </a:solidFill>
                <a:latin typeface="游ゴシック" panose="020B0400000000000000" pitchFamily="50" charset="-128"/>
                <a:ea typeface="游ゴシック" panose="020B0400000000000000" pitchFamily="50" charset="-128"/>
              </a:rPr>
              <a:t>34.9</a:t>
            </a:r>
            <a:r>
              <a:rPr lang="en-US" altLang="ja-JP" sz="1100" b="1" u="none" strike="noStrike" cap="none" dirty="0">
                <a:solidFill>
                  <a:schemeClr val="tx1"/>
                </a:solidFill>
                <a:latin typeface="游ゴシック" panose="020B0400000000000000" pitchFamily="50" charset="-128"/>
                <a:ea typeface="游ゴシック" panose="020B0400000000000000" pitchFamily="50" charset="-128"/>
                <a:sym typeface="Arial"/>
              </a:rPr>
              <a:t>%</a:t>
            </a:r>
          </a:p>
        </p:txBody>
      </p:sp>
      <p:sp>
        <p:nvSpPr>
          <p:cNvPr id="108" name="吹き出し: 角を丸めた四角形 107">
            <a:extLst>
              <a:ext uri="{FF2B5EF4-FFF2-40B4-BE49-F238E27FC236}">
                <a16:creationId xmlns:a16="http://schemas.microsoft.com/office/drawing/2014/main" id="{A17223F8-4482-06E7-F33B-03AB10B6D54B}"/>
              </a:ext>
            </a:extLst>
          </p:cNvPr>
          <p:cNvSpPr/>
          <p:nvPr/>
        </p:nvSpPr>
        <p:spPr>
          <a:xfrm>
            <a:off x="4668619" y="3974910"/>
            <a:ext cx="2020047" cy="1190063"/>
          </a:xfrm>
          <a:prstGeom prst="wedgeRoundRectCallout">
            <a:avLst>
              <a:gd name="adj1" fmla="val -61834"/>
              <a:gd name="adj2" fmla="val 3701"/>
              <a:gd name="adj3" fmla="val 16667"/>
            </a:avLst>
          </a:prstGeom>
          <a:solidFill>
            <a:schemeClr val="bg1"/>
          </a:solidFill>
          <a:ln>
            <a:solidFill>
              <a:srgbClr val="FF84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rPr>
              <a:t>・おしゃれさんたちの</a:t>
            </a:r>
            <a:endParaRPr kumimoji="1" lang="en-US" altLang="ja-JP" sz="1100" dirty="0">
              <a:solidFill>
                <a:schemeClr val="tx1"/>
              </a:solidFill>
            </a:endParaRPr>
          </a:p>
          <a:p>
            <a:r>
              <a:rPr kumimoji="1" lang="ja-JP" altLang="en-US" sz="1100" dirty="0">
                <a:solidFill>
                  <a:schemeClr val="tx1"/>
                </a:solidFill>
              </a:rPr>
              <a:t>　生き方に憧れる！</a:t>
            </a:r>
            <a:endParaRPr kumimoji="1" lang="en-US" altLang="ja-JP" sz="1100" dirty="0">
              <a:solidFill>
                <a:schemeClr val="tx1"/>
              </a:solidFill>
            </a:endParaRPr>
          </a:p>
          <a:p>
            <a:endParaRPr kumimoji="1" lang="en-US" altLang="ja-JP" sz="1100" dirty="0">
              <a:solidFill>
                <a:schemeClr val="tx1"/>
              </a:solidFill>
            </a:endParaRPr>
          </a:p>
          <a:p>
            <a:r>
              <a:rPr kumimoji="1" lang="ja-JP" altLang="en-US" sz="1100" dirty="0">
                <a:solidFill>
                  <a:schemeClr val="tx1"/>
                </a:solidFill>
              </a:rPr>
              <a:t>・写真がとにかく素敵！</a:t>
            </a:r>
            <a:endParaRPr kumimoji="1" lang="en-US" altLang="ja-JP" sz="1100" dirty="0">
              <a:solidFill>
                <a:schemeClr val="tx1"/>
              </a:solidFill>
            </a:endParaRPr>
          </a:p>
          <a:p>
            <a:endParaRPr kumimoji="1" lang="en-US" altLang="ja-JP" sz="1100" dirty="0">
              <a:solidFill>
                <a:schemeClr val="tx1"/>
              </a:solidFill>
            </a:endParaRPr>
          </a:p>
          <a:p>
            <a:r>
              <a:rPr kumimoji="1" lang="ja-JP" altLang="en-US" sz="1100" dirty="0">
                <a:solidFill>
                  <a:schemeClr val="tx1"/>
                </a:solidFill>
              </a:rPr>
              <a:t>・ヒントが詰まってる！</a:t>
            </a:r>
          </a:p>
        </p:txBody>
      </p:sp>
      <p:grpSp>
        <p:nvGrpSpPr>
          <p:cNvPr id="4" name="グループ化 3">
            <a:extLst>
              <a:ext uri="{FF2B5EF4-FFF2-40B4-BE49-F238E27FC236}">
                <a16:creationId xmlns:a16="http://schemas.microsoft.com/office/drawing/2014/main" id="{23B74B23-510C-27E5-185D-6BFD2C9EEC2E}"/>
              </a:ext>
            </a:extLst>
          </p:cNvPr>
          <p:cNvGrpSpPr/>
          <p:nvPr/>
        </p:nvGrpSpPr>
        <p:grpSpPr>
          <a:xfrm>
            <a:off x="95847" y="1868240"/>
            <a:ext cx="1918009" cy="1831300"/>
            <a:chOff x="95847" y="1868240"/>
            <a:chExt cx="1918009" cy="1831300"/>
          </a:xfrm>
        </p:grpSpPr>
        <p:pic>
          <p:nvPicPr>
            <p:cNvPr id="7" name="図 6">
              <a:extLst>
                <a:ext uri="{FF2B5EF4-FFF2-40B4-BE49-F238E27FC236}">
                  <a16:creationId xmlns:a16="http://schemas.microsoft.com/office/drawing/2014/main" id="{E7F09823-76A9-8076-202E-BA27F6595E3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847" y="1868240"/>
              <a:ext cx="1918009" cy="1831300"/>
            </a:xfrm>
            <a:prstGeom prst="rect">
              <a:avLst/>
            </a:prstGeom>
          </p:spPr>
        </p:pic>
        <p:grpSp>
          <p:nvGrpSpPr>
            <p:cNvPr id="8" name="グループ化 7">
              <a:extLst>
                <a:ext uri="{FF2B5EF4-FFF2-40B4-BE49-F238E27FC236}">
                  <a16:creationId xmlns:a16="http://schemas.microsoft.com/office/drawing/2014/main" id="{421D98BB-7316-3B6B-EB15-1C17FB5CEA9B}"/>
                </a:ext>
              </a:extLst>
            </p:cNvPr>
            <p:cNvGrpSpPr/>
            <p:nvPr/>
          </p:nvGrpSpPr>
          <p:grpSpPr>
            <a:xfrm>
              <a:off x="669471" y="2378241"/>
              <a:ext cx="825712" cy="789504"/>
              <a:chOff x="8373681" y="2954186"/>
              <a:chExt cx="1196652" cy="1134975"/>
            </a:xfrm>
          </p:grpSpPr>
          <p:sp>
            <p:nvSpPr>
              <p:cNvPr id="96" name="Google Shape;161;p19">
                <a:extLst>
                  <a:ext uri="{FF2B5EF4-FFF2-40B4-BE49-F238E27FC236}">
                    <a16:creationId xmlns:a16="http://schemas.microsoft.com/office/drawing/2014/main" id="{68BF2F92-C311-3D44-743E-66FCA6444180}"/>
                  </a:ext>
                </a:extLst>
              </p:cNvPr>
              <p:cNvSpPr/>
              <p:nvPr/>
            </p:nvSpPr>
            <p:spPr>
              <a:xfrm flipH="1">
                <a:off x="8373681" y="2954186"/>
                <a:ext cx="1196652" cy="1134975"/>
              </a:xfrm>
              <a:prstGeom prst="roundRect">
                <a:avLst>
                  <a:gd name="adj" fmla="val 45398"/>
                </a:avLst>
              </a:prstGeom>
              <a:solidFill>
                <a:srgbClr val="FEEDD8"/>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buClr>
                    <a:srgbClr val="000000"/>
                  </a:buClr>
                  <a:buSzPts val="1400"/>
                </a:pPr>
                <a:endParaRPr b="1" dirty="0">
                  <a:solidFill>
                    <a:schemeClr val="lt1"/>
                  </a:solidFill>
                  <a:latin typeface="游ゴシック" panose="020B0400000000000000" pitchFamily="50" charset="-128"/>
                  <a:ea typeface="游ゴシック" panose="020B0400000000000000" pitchFamily="50" charset="-128"/>
                </a:endParaRPr>
              </a:p>
              <a:p>
                <a:pPr algn="ctr">
                  <a:buClr>
                    <a:srgbClr val="000000"/>
                  </a:buClr>
                  <a:buSzPts val="1400"/>
                </a:pPr>
                <a:endParaRPr b="1" dirty="0">
                  <a:solidFill>
                    <a:schemeClr val="lt1"/>
                  </a:solidFill>
                  <a:latin typeface="游ゴシック" panose="020B0400000000000000" pitchFamily="50" charset="-128"/>
                  <a:ea typeface="游ゴシック" panose="020B0400000000000000" pitchFamily="50" charset="-128"/>
                </a:endParaRPr>
              </a:p>
              <a:p>
                <a:pPr algn="ctr">
                  <a:buClr>
                    <a:srgbClr val="000000"/>
                  </a:buClr>
                  <a:buSzPts val="1400"/>
                </a:pPr>
                <a:endParaRPr b="1" dirty="0">
                  <a:solidFill>
                    <a:schemeClr val="lt1"/>
                  </a:solidFill>
                  <a:latin typeface="游ゴシック" panose="020B0400000000000000" pitchFamily="50" charset="-128"/>
                  <a:ea typeface="游ゴシック" panose="020B0400000000000000" pitchFamily="50" charset="-128"/>
                </a:endParaRPr>
              </a:p>
              <a:p>
                <a:pPr algn="ctr">
                  <a:buClr>
                    <a:srgbClr val="000000"/>
                  </a:buClr>
                  <a:buSzPts val="1400"/>
                </a:pPr>
                <a:endParaRPr b="1" dirty="0">
                  <a:solidFill>
                    <a:schemeClr val="lt1"/>
                  </a:solidFill>
                  <a:latin typeface="游ゴシック" panose="020B0400000000000000" pitchFamily="50" charset="-128"/>
                  <a:ea typeface="游ゴシック" panose="020B0400000000000000" pitchFamily="50" charset="-128"/>
                </a:endParaRPr>
              </a:p>
            </p:txBody>
          </p:sp>
          <p:sp>
            <p:nvSpPr>
              <p:cNvPr id="98" name="Google Shape;164;p19">
                <a:extLst>
                  <a:ext uri="{FF2B5EF4-FFF2-40B4-BE49-F238E27FC236}">
                    <a16:creationId xmlns:a16="http://schemas.microsoft.com/office/drawing/2014/main" id="{E683B229-8BFC-3908-0F34-B415C489C694}"/>
                  </a:ext>
                </a:extLst>
              </p:cNvPr>
              <p:cNvSpPr txBox="1"/>
              <p:nvPr/>
            </p:nvSpPr>
            <p:spPr>
              <a:xfrm>
                <a:off x="8465150" y="3587337"/>
                <a:ext cx="1035483" cy="194284"/>
              </a:xfrm>
              <a:prstGeom prst="rect">
                <a:avLst/>
              </a:prstGeom>
              <a:noFill/>
              <a:ln>
                <a:noFill/>
              </a:ln>
            </p:spPr>
            <p:txBody>
              <a:bodyPr spcFirstLastPara="1" wrap="square" lIns="0" tIns="9525" rIns="0" bIns="0" anchor="t" anchorCtr="0">
                <a:spAutoFit/>
              </a:bodyPr>
              <a:lstStyle/>
              <a:p>
                <a:pPr marL="12700" algn="ctr">
                  <a:buSzPts val="1200"/>
                </a:pPr>
                <a:r>
                  <a:rPr lang="ja" altLang="en-US" sz="1200" b="1" dirty="0">
                    <a:latin typeface="游ゴシック" panose="020B0400000000000000" pitchFamily="50" charset="-128"/>
                    <a:ea typeface="游ゴシック" panose="020B0400000000000000" pitchFamily="50" charset="-128"/>
                  </a:rPr>
                  <a:t>編集部</a:t>
                </a:r>
                <a:endParaRPr sz="1200" b="1" dirty="0">
                  <a:latin typeface="游ゴシック" panose="020B0400000000000000" pitchFamily="50" charset="-128"/>
                  <a:ea typeface="游ゴシック" panose="020B0400000000000000" pitchFamily="50" charset="-128"/>
                </a:endParaRPr>
              </a:p>
            </p:txBody>
          </p:sp>
          <p:pic>
            <p:nvPicPr>
              <p:cNvPr id="99" name="Google Shape;165;p19">
                <a:extLst>
                  <a:ext uri="{FF2B5EF4-FFF2-40B4-BE49-F238E27FC236}">
                    <a16:creationId xmlns:a16="http://schemas.microsoft.com/office/drawing/2014/main" id="{566ABE36-5DA6-C34D-D40E-08B3FA61692C}"/>
                  </a:ext>
                </a:extLst>
              </p:cNvPr>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8460419" y="3238327"/>
                <a:ext cx="1055925" cy="231611"/>
              </a:xfrm>
              <a:prstGeom prst="rect">
                <a:avLst/>
              </a:prstGeom>
              <a:noFill/>
              <a:ln>
                <a:noFill/>
              </a:ln>
            </p:spPr>
          </p:pic>
        </p:grpSp>
        <p:sp>
          <p:nvSpPr>
            <p:cNvPr id="2" name="楕円 1">
              <a:extLst>
                <a:ext uri="{FF2B5EF4-FFF2-40B4-BE49-F238E27FC236}">
                  <a16:creationId xmlns:a16="http://schemas.microsoft.com/office/drawing/2014/main" id="{52F74C73-4480-D0EB-3CD3-A6FECDCF9715}"/>
                </a:ext>
              </a:extLst>
            </p:cNvPr>
            <p:cNvSpPr/>
            <p:nvPr/>
          </p:nvSpPr>
          <p:spPr>
            <a:xfrm>
              <a:off x="1533525" y="2162174"/>
              <a:ext cx="457200" cy="409575"/>
            </a:xfrm>
            <a:prstGeom prst="ellipse">
              <a:avLst/>
            </a:prstGeom>
            <a:noFill/>
            <a:ln w="5715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a:extLst>
                <a:ext uri="{FF2B5EF4-FFF2-40B4-BE49-F238E27FC236}">
                  <a16:creationId xmlns:a16="http://schemas.microsoft.com/office/drawing/2014/main" id="{742ADF43-7D95-D638-5BC4-FC679003EA7F}"/>
                </a:ext>
              </a:extLst>
            </p:cNvPr>
            <p:cNvSpPr/>
            <p:nvPr/>
          </p:nvSpPr>
          <p:spPr>
            <a:xfrm>
              <a:off x="1524000" y="2867024"/>
              <a:ext cx="457200" cy="409575"/>
            </a:xfrm>
            <a:prstGeom prst="ellipse">
              <a:avLst/>
            </a:prstGeom>
            <a:noFill/>
            <a:ln w="5715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スライド番号プレースホルダー 5">
            <a:extLst>
              <a:ext uri="{FF2B5EF4-FFF2-40B4-BE49-F238E27FC236}">
                <a16:creationId xmlns:a16="http://schemas.microsoft.com/office/drawing/2014/main" id="{62FDD73D-759A-3399-E163-E99DAC766C54}"/>
              </a:ext>
            </a:extLst>
          </p:cNvPr>
          <p:cNvSpPr>
            <a:spLocks noGrp="1"/>
          </p:cNvSpPr>
          <p:nvPr>
            <p:ph type="sldNum" sz="quarter" idx="12"/>
          </p:nvPr>
        </p:nvSpPr>
        <p:spPr>
          <a:xfrm>
            <a:off x="5287963" y="9359197"/>
            <a:ext cx="1543050" cy="527403"/>
          </a:xfrm>
        </p:spPr>
        <p:txBody>
          <a:bodyPr/>
          <a:lstStyle/>
          <a:p>
            <a:fld id="{6659B115-7307-4026-A8F8-06A7CB9A2CF2}" type="slidenum">
              <a:rPr kumimoji="1" lang="ja-JP" altLang="en-US" smtClean="0">
                <a:solidFill>
                  <a:schemeClr val="bg1"/>
                </a:solidFill>
              </a:rPr>
              <a:t>2</a:t>
            </a:fld>
            <a:endParaRPr kumimoji="1" lang="ja-JP" altLang="en-US">
              <a:solidFill>
                <a:schemeClr val="bg1"/>
              </a:solidFill>
            </a:endParaRPr>
          </a:p>
        </p:txBody>
      </p:sp>
      <p:sp>
        <p:nvSpPr>
          <p:cNvPr id="49" name="テキスト ボックス 48">
            <a:extLst>
              <a:ext uri="{FF2B5EF4-FFF2-40B4-BE49-F238E27FC236}">
                <a16:creationId xmlns:a16="http://schemas.microsoft.com/office/drawing/2014/main" id="{0A7F6D38-E3D1-D989-1F72-8AE69CFF0E99}"/>
              </a:ext>
            </a:extLst>
          </p:cNvPr>
          <p:cNvSpPr txBox="1"/>
          <p:nvPr/>
        </p:nvSpPr>
        <p:spPr>
          <a:xfrm>
            <a:off x="5010149" y="5355772"/>
            <a:ext cx="1847851" cy="230832"/>
          </a:xfrm>
          <a:prstGeom prst="rect">
            <a:avLst/>
          </a:prstGeom>
          <a:noFill/>
        </p:spPr>
        <p:txBody>
          <a:bodyPr wrap="square">
            <a:spAutoFit/>
          </a:bodyPr>
          <a:lstStyle/>
          <a:p>
            <a:r>
              <a:rPr lang="ja-JP" altLang="en-US" sz="900" dirty="0">
                <a:latin typeface="游ゴシック" panose="020B0400000000000000" pitchFamily="50" charset="-128"/>
                <a:ea typeface="游ゴシック" panose="020B0400000000000000" pitchFamily="50" charset="-128"/>
              </a:rPr>
              <a:t>https://kurashi-to-oshare.jp/</a:t>
            </a:r>
          </a:p>
        </p:txBody>
      </p:sp>
      <p:sp>
        <p:nvSpPr>
          <p:cNvPr id="51" name="正方形/長方形 50">
            <a:extLst>
              <a:ext uri="{FF2B5EF4-FFF2-40B4-BE49-F238E27FC236}">
                <a16:creationId xmlns:a16="http://schemas.microsoft.com/office/drawing/2014/main" id="{2E2B19F1-EA01-8080-AA0A-62988773E762}"/>
              </a:ext>
            </a:extLst>
          </p:cNvPr>
          <p:cNvSpPr/>
          <p:nvPr/>
        </p:nvSpPr>
        <p:spPr>
          <a:xfrm>
            <a:off x="861644" y="9459346"/>
            <a:ext cx="4965383" cy="27607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63" b="1" dirty="0">
                <a:solidFill>
                  <a:schemeClr val="tx1"/>
                </a:solidFill>
              </a:rPr>
              <a:t>（株）主婦と生活社　メディアビジネス部</a:t>
            </a:r>
          </a:p>
        </p:txBody>
      </p:sp>
      <p:sp>
        <p:nvSpPr>
          <p:cNvPr id="52" name="テキスト ボックス 51">
            <a:extLst>
              <a:ext uri="{FF2B5EF4-FFF2-40B4-BE49-F238E27FC236}">
                <a16:creationId xmlns:a16="http://schemas.microsoft.com/office/drawing/2014/main" id="{3A03B7FF-9932-4221-C7A1-8DD9085EC590}"/>
              </a:ext>
            </a:extLst>
          </p:cNvPr>
          <p:cNvSpPr txBox="1"/>
          <p:nvPr/>
        </p:nvSpPr>
        <p:spPr>
          <a:xfrm>
            <a:off x="0" y="9700684"/>
            <a:ext cx="6858000" cy="229935"/>
          </a:xfrm>
          <a:prstGeom prst="rect">
            <a:avLst/>
          </a:prstGeom>
          <a:noFill/>
        </p:spPr>
        <p:txBody>
          <a:bodyPr wrap="square" rtlCol="0">
            <a:spAutoFit/>
          </a:bodyPr>
          <a:lstStyle/>
          <a:p>
            <a:pPr algn="ctr"/>
            <a:r>
              <a:rPr kumimoji="1" lang="en-US" altLang="ja-JP" sz="894" dirty="0">
                <a:latin typeface="游ゴシック" panose="020B0400000000000000" pitchFamily="50" charset="-128"/>
                <a:ea typeface="游ゴシック" panose="020B0400000000000000" pitchFamily="50" charset="-128"/>
              </a:rPr>
              <a:t>TEL</a:t>
            </a:r>
            <a:r>
              <a:rPr kumimoji="1" lang="ja-JP" altLang="en-US" sz="894" dirty="0">
                <a:latin typeface="游ゴシック" panose="020B0400000000000000" pitchFamily="50" charset="-128"/>
                <a:ea typeface="游ゴシック" panose="020B0400000000000000" pitchFamily="50" charset="-128"/>
              </a:rPr>
              <a:t>：</a:t>
            </a:r>
            <a:r>
              <a:rPr kumimoji="1" lang="en-US" altLang="ja-JP" sz="894" dirty="0">
                <a:latin typeface="游ゴシック" panose="020B0400000000000000" pitchFamily="50" charset="-128"/>
                <a:ea typeface="游ゴシック" panose="020B0400000000000000" pitchFamily="50" charset="-128"/>
              </a:rPr>
              <a:t>03 – 3563 – 5131</a:t>
            </a:r>
            <a:r>
              <a:rPr kumimoji="1" lang="ja-JP" altLang="en-US" sz="894" dirty="0">
                <a:latin typeface="游ゴシック" panose="020B0400000000000000" pitchFamily="50" charset="-128"/>
                <a:ea typeface="游ゴシック" panose="020B0400000000000000" pitchFamily="50" charset="-128"/>
              </a:rPr>
              <a:t>　</a:t>
            </a:r>
            <a:r>
              <a:rPr kumimoji="1" lang="en-US" altLang="ja-JP" sz="894" dirty="0">
                <a:latin typeface="游ゴシック" panose="020B0400000000000000" pitchFamily="50" charset="-128"/>
                <a:ea typeface="游ゴシック" panose="020B0400000000000000" pitchFamily="50" charset="-128"/>
              </a:rPr>
              <a:t>FAX</a:t>
            </a:r>
            <a:r>
              <a:rPr kumimoji="1" lang="ja-JP" altLang="en-US" sz="894" dirty="0">
                <a:latin typeface="游ゴシック" panose="020B0400000000000000" pitchFamily="50" charset="-128"/>
                <a:ea typeface="游ゴシック" panose="020B0400000000000000" pitchFamily="50" charset="-128"/>
              </a:rPr>
              <a:t>：</a:t>
            </a:r>
            <a:r>
              <a:rPr kumimoji="1" lang="en-US" altLang="ja-JP" sz="894" dirty="0">
                <a:latin typeface="游ゴシック" panose="020B0400000000000000" pitchFamily="50" charset="-128"/>
                <a:ea typeface="游ゴシック" panose="020B0400000000000000" pitchFamily="50" charset="-128"/>
              </a:rPr>
              <a:t>03 – 3563 – 0531</a:t>
            </a:r>
            <a:r>
              <a:rPr kumimoji="1" lang="ja-JP" altLang="en-US" sz="894" dirty="0">
                <a:latin typeface="游ゴシック" panose="020B0400000000000000" pitchFamily="50" charset="-128"/>
                <a:ea typeface="游ゴシック" panose="020B0400000000000000" pitchFamily="50" charset="-128"/>
              </a:rPr>
              <a:t>　</a:t>
            </a:r>
            <a:r>
              <a:rPr kumimoji="1" lang="en-US" altLang="ja-JP" sz="894" dirty="0">
                <a:latin typeface="游ゴシック" panose="020B0400000000000000" pitchFamily="50" charset="-128"/>
                <a:ea typeface="游ゴシック" panose="020B0400000000000000" pitchFamily="50" charset="-128"/>
                <a:hlinkClick r:id="rId12">
                  <a:extLst>
                    <a:ext uri="{A12FA001-AC4F-418D-AE19-62706E023703}">
                      <ahyp:hlinkClr xmlns:ahyp="http://schemas.microsoft.com/office/drawing/2018/hyperlinkcolor" val="tx"/>
                    </a:ext>
                  </a:extLst>
                </a:hlinkClick>
              </a:rPr>
              <a:t>kokoku3@mb.shufu.co.jp</a:t>
            </a:r>
            <a:r>
              <a:rPr kumimoji="1" lang="ja-JP" altLang="en-US" sz="894" dirty="0">
                <a:latin typeface="游ゴシック" panose="020B0400000000000000" pitchFamily="50" charset="-128"/>
                <a:ea typeface="游ゴシック" panose="020B0400000000000000" pitchFamily="50" charset="-128"/>
              </a:rPr>
              <a:t>　</a:t>
            </a:r>
            <a:r>
              <a:rPr kumimoji="1" lang="ja-JP" altLang="en-US" sz="894" dirty="0"/>
              <a:t>進行担当／今泉　</a:t>
            </a:r>
            <a:r>
              <a:rPr kumimoji="1" lang="en-US" altLang="ja-JP" sz="894" dirty="0"/>
              <a:t>s1264@mb.shufu.co.jp</a:t>
            </a:r>
            <a:endParaRPr kumimoji="1" lang="ja-JP" altLang="en-US" sz="894" dirty="0">
              <a:latin typeface="游ゴシック" panose="020B0400000000000000" pitchFamily="50" charset="-128"/>
              <a:ea typeface="游ゴシック" panose="020B0400000000000000" pitchFamily="50" charset="-128"/>
            </a:endParaRPr>
          </a:p>
        </p:txBody>
      </p:sp>
      <p:grpSp>
        <p:nvGrpSpPr>
          <p:cNvPr id="14" name="グループ化 13">
            <a:extLst>
              <a:ext uri="{FF2B5EF4-FFF2-40B4-BE49-F238E27FC236}">
                <a16:creationId xmlns:a16="http://schemas.microsoft.com/office/drawing/2014/main" id="{12754DEE-7EA6-9013-9AD7-0BEC49AEDE15}"/>
              </a:ext>
            </a:extLst>
          </p:cNvPr>
          <p:cNvGrpSpPr/>
          <p:nvPr/>
        </p:nvGrpSpPr>
        <p:grpSpPr>
          <a:xfrm>
            <a:off x="1741707" y="7696452"/>
            <a:ext cx="338554" cy="863600"/>
            <a:chOff x="1665505" y="7696452"/>
            <a:chExt cx="338554" cy="863600"/>
          </a:xfrm>
        </p:grpSpPr>
        <p:sp>
          <p:nvSpPr>
            <p:cNvPr id="5" name="矢印: 下 4">
              <a:extLst>
                <a:ext uri="{FF2B5EF4-FFF2-40B4-BE49-F238E27FC236}">
                  <a16:creationId xmlns:a16="http://schemas.microsoft.com/office/drawing/2014/main" id="{EEA7272F-D3F0-F106-3D9A-A41233DAAF3C}"/>
                </a:ext>
              </a:extLst>
            </p:cNvPr>
            <p:cNvSpPr/>
            <p:nvPr/>
          </p:nvSpPr>
          <p:spPr>
            <a:xfrm rot="16200000">
              <a:off x="1412240" y="7975598"/>
              <a:ext cx="863600" cy="30530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900" b="1" dirty="0">
                <a:latin typeface="游ゴシック" panose="020B0400000000000000" pitchFamily="50" charset="-128"/>
                <a:ea typeface="游ゴシック" panose="020B0400000000000000" pitchFamily="50" charset="-128"/>
              </a:endParaRPr>
            </a:p>
          </p:txBody>
        </p:sp>
        <p:sp>
          <p:nvSpPr>
            <p:cNvPr id="11" name="テキスト ボックス 10">
              <a:extLst>
                <a:ext uri="{FF2B5EF4-FFF2-40B4-BE49-F238E27FC236}">
                  <a16:creationId xmlns:a16="http://schemas.microsoft.com/office/drawing/2014/main" id="{E63C850B-4B20-994B-7328-A5E2918F7972}"/>
                </a:ext>
              </a:extLst>
            </p:cNvPr>
            <p:cNvSpPr txBox="1"/>
            <p:nvPr/>
          </p:nvSpPr>
          <p:spPr>
            <a:xfrm>
              <a:off x="1665505" y="7932420"/>
              <a:ext cx="338554" cy="403860"/>
            </a:xfrm>
            <a:prstGeom prst="rect">
              <a:avLst/>
            </a:prstGeom>
            <a:noFill/>
          </p:spPr>
          <p:txBody>
            <a:bodyPr vert="eaVert" wrap="square" rtlCol="0">
              <a:spAutoFit/>
            </a:bodyPr>
            <a:lstStyle/>
            <a:p>
              <a:r>
                <a:rPr kumimoji="1" lang="ja-JP" altLang="en-US" sz="1000" dirty="0">
                  <a:solidFill>
                    <a:schemeClr val="bg1"/>
                  </a:solidFill>
                </a:rPr>
                <a:t>転載</a:t>
              </a:r>
            </a:p>
          </p:txBody>
        </p:sp>
      </p:grpSp>
      <p:pic>
        <p:nvPicPr>
          <p:cNvPr id="1026" name="Picture 2">
            <a:extLst>
              <a:ext uri="{FF2B5EF4-FFF2-40B4-BE49-F238E27FC236}">
                <a16:creationId xmlns:a16="http://schemas.microsoft.com/office/drawing/2014/main" id="{656556ED-C301-3305-5842-8F6F0B7C94D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14438" y="6700836"/>
            <a:ext cx="466725" cy="466725"/>
          </a:xfrm>
          <a:prstGeom prst="rect">
            <a:avLst/>
          </a:prstGeom>
          <a:noFill/>
          <a:extLst>
            <a:ext uri="{909E8E84-426E-40DD-AFC4-6F175D3DCCD1}">
              <a14:hiddenFill xmlns:a14="http://schemas.microsoft.com/office/drawing/2010/main">
                <a:solidFill>
                  <a:srgbClr val="FFFFFF"/>
                </a:solidFill>
              </a14:hiddenFill>
            </a:ext>
          </a:extLst>
        </p:spPr>
      </p:pic>
      <p:pic>
        <p:nvPicPr>
          <p:cNvPr id="44" name="図 43">
            <a:extLst>
              <a:ext uri="{FF2B5EF4-FFF2-40B4-BE49-F238E27FC236}">
                <a16:creationId xmlns:a16="http://schemas.microsoft.com/office/drawing/2014/main" id="{546D6861-0935-CC0B-484D-21C5CDB6D00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58033" y="7835293"/>
            <a:ext cx="718820" cy="1077060"/>
          </a:xfrm>
          <a:prstGeom prst="rect">
            <a:avLst/>
          </a:prstGeom>
          <a:ln>
            <a:solidFill>
              <a:schemeClr val="bg2">
                <a:lumMod val="75000"/>
              </a:schemeClr>
            </a:solidFill>
          </a:ln>
        </p:spPr>
      </p:pic>
      <p:pic>
        <p:nvPicPr>
          <p:cNvPr id="45" name="図 44">
            <a:extLst>
              <a:ext uri="{FF2B5EF4-FFF2-40B4-BE49-F238E27FC236}">
                <a16:creationId xmlns:a16="http://schemas.microsoft.com/office/drawing/2014/main" id="{17D3592E-FAE5-A44B-0003-50DE5264A62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5426" y="7455601"/>
            <a:ext cx="730286" cy="1094242"/>
          </a:xfrm>
          <a:prstGeom prst="rect">
            <a:avLst/>
          </a:prstGeom>
          <a:ln>
            <a:solidFill>
              <a:schemeClr val="bg2">
                <a:lumMod val="75000"/>
              </a:schemeClr>
            </a:solidFill>
          </a:ln>
        </p:spPr>
      </p:pic>
    </p:spTree>
    <p:extLst>
      <p:ext uri="{BB962C8B-B14F-4D97-AF65-F5344CB8AC3E}">
        <p14:creationId xmlns:p14="http://schemas.microsoft.com/office/powerpoint/2010/main" val="370627265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3904</TotalTime>
  <Words>941</Words>
  <Application>Microsoft Office PowerPoint</Application>
  <PresentationFormat>A4 210 x 297 mm</PresentationFormat>
  <Paragraphs>106</Paragraphs>
  <Slides>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ＭＳ ゴシック</vt:lpstr>
      <vt:lpstr>游ゴシック</vt:lpstr>
      <vt:lpstr>游明朝 Demibold</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主婦と生活社 MS004</dc:creator>
  <cp:lastModifiedBy>加藤 紗織</cp:lastModifiedBy>
  <cp:revision>247</cp:revision>
  <cp:lastPrinted>2024-04-12T06:39:34Z</cp:lastPrinted>
  <dcterms:created xsi:type="dcterms:W3CDTF">2022-03-16T07:28:01Z</dcterms:created>
  <dcterms:modified xsi:type="dcterms:W3CDTF">2025-01-16T06:47:17Z</dcterms:modified>
</cp:coreProperties>
</file>