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
  </p:notesMasterIdLst>
  <p:handoutMasterIdLst>
    <p:handoutMasterId r:id="rId8"/>
  </p:handoutMasterIdLst>
  <p:sldIdLst>
    <p:sldId id="371" r:id="rId2"/>
    <p:sldId id="337" r:id="rId3"/>
    <p:sldId id="334" r:id="rId4"/>
    <p:sldId id="391" r:id="rId5"/>
    <p:sldId id="300" r:id="rId6"/>
  </p:sldIdLst>
  <p:sldSz cx="9144000" cy="5143500" type="screen16x9"/>
  <p:notesSz cx="6807200" cy="9939338"/>
  <p:embeddedFontLst>
    <p:embeddedFont>
      <p:font typeface="メイリオ" panose="020B0604030504040204" pitchFamily="50" charset="-128"/>
      <p:regular r:id="rId9"/>
      <p:bold r:id="rId10"/>
      <p:italic r:id="rId11"/>
      <p:boldItalic r:id="rId12"/>
    </p:embeddedFont>
    <p:embeddedFont>
      <p:font typeface="游ゴシック" panose="020B0400000000000000" pitchFamily="50" charset="-128"/>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1950" userDrawn="1">
          <p15:clr>
            <a:srgbClr val="A4A3A4"/>
          </p15:clr>
        </p15:guide>
        <p15:guide id="3" orient="horz" pos="1892"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eEnj3sRnxA5I+a1lmdl93NtcA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加藤 紗織" initials="加藤" lastIdx="1" clrIdx="0">
    <p:extLst>
      <p:ext uri="{19B8F6BF-5375-455C-9EA6-DF929625EA0E}">
        <p15:presenceInfo xmlns:p15="http://schemas.microsoft.com/office/powerpoint/2012/main" userId="S-1-5-21-2942562286-3566906013-410984517-4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BD47"/>
    <a:srgbClr val="FF00FF"/>
    <a:srgbClr val="A1CBB0"/>
    <a:srgbClr val="757070"/>
    <a:srgbClr val="FF5050"/>
    <a:srgbClr val="FFC000"/>
    <a:srgbClr val="FF8427"/>
    <a:srgbClr val="FFFF00"/>
    <a:srgbClr val="D8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0D10D-50CF-4121-8E0F-D59097571FAB}">
  <a:tblStyle styleId="{62A0D10D-50CF-4121-8E0F-D59097571FAB}"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91A3E3F-EC95-46C8-9163-0A6F2541C905}"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5244" autoAdjust="0"/>
  </p:normalViewPr>
  <p:slideViewPr>
    <p:cSldViewPr snapToGrid="0">
      <p:cViewPr varScale="1">
        <p:scale>
          <a:sx n="114" d="100"/>
          <a:sy n="114" d="100"/>
        </p:scale>
        <p:origin x="878" y="82"/>
      </p:cViewPr>
      <p:guideLst>
        <p:guide orient="horz" pos="1597"/>
        <p:guide pos="1950"/>
        <p:guide orient="horz" pos="18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3" Type="http://schemas.openxmlformats.org/officeDocument/2006/relationships/slide" Target="slides/slide2.xml"/><Relationship Id="rId63" Type="http://schemas.openxmlformats.org/officeDocument/2006/relationships/commentAuthors" Target="commentAuthors.xml"/><Relationship Id="rId7" Type="http://schemas.openxmlformats.org/officeDocument/2006/relationships/notesMaster" Target="notesMasters/notesMaster1.xml"/><Relationship Id="rId12" Type="http://schemas.openxmlformats.org/officeDocument/2006/relationships/font" Target="fonts/font4.fntdata"/><Relationship Id="rId67" Type="http://schemas.openxmlformats.org/officeDocument/2006/relationships/tableStyles" Target="tableStyles.xml"/><Relationship Id="rId2" Type="http://schemas.openxmlformats.org/officeDocument/2006/relationships/slide" Target="slides/slide1.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6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B3F413-B8F8-999C-710B-3CFC5FE71E2D}"/>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en-US" altLang="ja-JP"/>
              <a:t>© 2024 shufu-to-seikatu-sha,LTD. All Rights Reserved. CONFIDENTIAL.</a:t>
            </a:r>
            <a:endParaRPr kumimoji="1" lang="ja-JP" altLang="en-US"/>
          </a:p>
        </p:txBody>
      </p:sp>
      <p:sp>
        <p:nvSpPr>
          <p:cNvPr id="3" name="日付プレースホルダー 2">
            <a:extLst>
              <a:ext uri="{FF2B5EF4-FFF2-40B4-BE49-F238E27FC236}">
                <a16:creationId xmlns:a16="http://schemas.microsoft.com/office/drawing/2014/main" id="{0CBC6448-9781-81E9-414B-62CA8DD3564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106DD64-FDCF-4CAF-8B85-8346CB2C253C}" type="datetimeFigureOut">
              <a:rPr kumimoji="1" lang="ja-JP" altLang="en-US" smtClean="0"/>
              <a:t>2025/1/22</a:t>
            </a:fld>
            <a:endParaRPr kumimoji="1" lang="ja-JP" altLang="en-US"/>
          </a:p>
        </p:txBody>
      </p:sp>
      <p:sp>
        <p:nvSpPr>
          <p:cNvPr id="4" name="フッター プレースホルダー 3">
            <a:extLst>
              <a:ext uri="{FF2B5EF4-FFF2-40B4-BE49-F238E27FC236}">
                <a16:creationId xmlns:a16="http://schemas.microsoft.com/office/drawing/2014/main" id="{EE085CB9-A11C-E76C-9E64-E1DAD06B9D2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84A0239-D4B8-F192-2386-DC1F6092E5C2}"/>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A158A2DB-0FE4-4E2B-861A-561DD275367E}" type="slidenum">
              <a:rPr kumimoji="1" lang="ja-JP" altLang="en-US" smtClean="0"/>
              <a:t>‹#›</a:t>
            </a:fld>
            <a:endParaRPr kumimoji="1" lang="ja-JP" altLang="en-US"/>
          </a:p>
        </p:txBody>
      </p:sp>
    </p:spTree>
    <p:extLst>
      <p:ext uri="{BB962C8B-B14F-4D97-AF65-F5344CB8AC3E}">
        <p14:creationId xmlns:p14="http://schemas.microsoft.com/office/powerpoint/2010/main" val="226791927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MS Gothic"/>
                <a:ea typeface="MS Gothic"/>
                <a:cs typeface="MS Gothic"/>
                <a:sym typeface="MS Gothic"/>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9" name="Google Shape;79;p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83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2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71" name="Google Shape;771;p2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024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730" name="Google Shape;730;p2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45: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230" name="Google Shape;1230;p4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47"/>
          <p:cNvSpPr txBox="1">
            <a:spLocks noGrp="1"/>
          </p:cNvSpPr>
          <p:nvPr>
            <p:ph type="title"/>
          </p:nvPr>
        </p:nvSpPr>
        <p:spPr>
          <a:xfrm>
            <a:off x="981171" y="609791"/>
            <a:ext cx="718170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1400" b="0" i="0">
                <a:solidFill>
                  <a:schemeClr val="dk1"/>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 name="Google Shape;12;p47"/>
          <p:cNvSpPr txBox="1">
            <a:spLocks noGrp="1"/>
          </p:cNvSpPr>
          <p:nvPr>
            <p:ph type="body" idx="1"/>
          </p:nvPr>
        </p:nvSpPr>
        <p:spPr>
          <a:xfrm>
            <a:off x="659979" y="1004223"/>
            <a:ext cx="779430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100"/>
              <a:buNone/>
              <a:defRPr b="0" i="0">
                <a:solidFill>
                  <a:schemeClr val="dk1"/>
                </a:solidFill>
                <a:latin typeface="游ゴシック" panose="020B0400000000000000" pitchFamily="50" charset="-128"/>
                <a:ea typeface="游ゴシック" panose="020B0400000000000000" pitchFamily="50" charset="-128"/>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dirty="0"/>
          </a:p>
        </p:txBody>
      </p:sp>
      <p:sp>
        <p:nvSpPr>
          <p:cNvPr id="13" name="Google Shape;13;p47"/>
          <p:cNvSpPr txBox="1">
            <a:spLocks noGrp="1"/>
          </p:cNvSpPr>
          <p:nvPr>
            <p:ph type="dt" idx="10"/>
          </p:nvPr>
        </p:nvSpPr>
        <p:spPr>
          <a:xfrm>
            <a:off x="457200" y="4783456"/>
            <a:ext cx="2103000" cy="16927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lang="ja-JP" altLang="en-US" dirty="0"/>
          </a:p>
        </p:txBody>
      </p:sp>
      <p:sp>
        <p:nvSpPr>
          <p:cNvPr id="15" name="Google Shape;15;p47"/>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
        <p:cNvGrpSpPr/>
        <p:nvPr/>
      </p:nvGrpSpPr>
      <p:grpSpPr>
        <a:xfrm>
          <a:off x="0" y="0"/>
          <a:ext cx="0" cy="0"/>
          <a:chOff x="0" y="0"/>
          <a:chExt cx="0" cy="0"/>
        </a:xfrm>
      </p:grpSpPr>
      <p:sp>
        <p:nvSpPr>
          <p:cNvPr id="17" name="Google Shape;17;p48"/>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extLst>
      <p:ext uri="{BB962C8B-B14F-4D97-AF65-F5344CB8AC3E}">
        <p14:creationId xmlns:p14="http://schemas.microsoft.com/office/powerpoint/2010/main" val="26554156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9"/>
        <p:cNvGrpSpPr/>
        <p:nvPr/>
      </p:nvGrpSpPr>
      <p:grpSpPr>
        <a:xfrm>
          <a:off x="0" y="0"/>
          <a:ext cx="0" cy="0"/>
          <a:chOff x="0" y="0"/>
          <a:chExt cx="0" cy="0"/>
        </a:xfrm>
      </p:grpSpPr>
      <p:sp>
        <p:nvSpPr>
          <p:cNvPr id="20" name="Google Shape;20;p4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2" name="Google Shape;109;p3">
            <a:extLst>
              <a:ext uri="{FF2B5EF4-FFF2-40B4-BE49-F238E27FC236}">
                <a16:creationId xmlns:a16="http://schemas.microsoft.com/office/drawing/2014/main" id="{C59EF119-35D7-8BEA-5A3F-4D268E02E378}"/>
              </a:ext>
            </a:extLst>
          </p:cNvPr>
          <p:cNvSpPr txBox="1"/>
          <p:nvPr userDrawn="1"/>
        </p:nvSpPr>
        <p:spPr>
          <a:xfrm>
            <a:off x="3058855" y="496041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JP"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3</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 name="Google Shape;21;p49">
            <a:extLst>
              <a:ext uri="{FF2B5EF4-FFF2-40B4-BE49-F238E27FC236}">
                <a16:creationId xmlns:a16="http://schemas.microsoft.com/office/drawing/2014/main" id="{3437B2E1-EAE9-D096-C053-03ECAFE04050}"/>
              </a:ext>
            </a:extLst>
          </p:cNvPr>
          <p:cNvSpPr/>
          <p:nvPr userDrawn="1"/>
        </p:nvSpPr>
        <p:spPr>
          <a:xfrm>
            <a:off x="0" y="1470693"/>
            <a:ext cx="9144000" cy="3672807"/>
          </a:xfrm>
          <a:custGeom>
            <a:avLst/>
            <a:gdLst/>
            <a:ahLst/>
            <a:cxnLst/>
            <a:rect l="l" t="t" r="r" b="b"/>
            <a:pathLst>
              <a:path w="12192000" h="4537075" extrusionOk="0">
                <a:moveTo>
                  <a:pt x="12192000" y="0"/>
                </a:moveTo>
                <a:lnTo>
                  <a:pt x="0" y="0"/>
                </a:lnTo>
                <a:lnTo>
                  <a:pt x="0" y="4536948"/>
                </a:lnTo>
                <a:lnTo>
                  <a:pt x="12192000" y="4536948"/>
                </a:lnTo>
                <a:lnTo>
                  <a:pt x="12192000"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 name="Google Shape;109;p3">
            <a:extLst>
              <a:ext uri="{FF2B5EF4-FFF2-40B4-BE49-F238E27FC236}">
                <a16:creationId xmlns:a16="http://schemas.microsoft.com/office/drawing/2014/main" id="{211A610E-635C-008E-BC93-BFFB26D1FC9D}"/>
              </a:ext>
            </a:extLst>
          </p:cNvPr>
          <p:cNvSpPr txBox="1"/>
          <p:nvPr userDrawn="1"/>
        </p:nvSpPr>
        <p:spPr>
          <a:xfrm>
            <a:off x="3058855" y="5020048"/>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5</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4505718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9"/>
        <p:cNvGrpSpPr/>
        <p:nvPr/>
      </p:nvGrpSpPr>
      <p:grpSpPr>
        <a:xfrm>
          <a:off x="0" y="0"/>
          <a:ext cx="0" cy="0"/>
          <a:chOff x="0" y="0"/>
          <a:chExt cx="0" cy="0"/>
        </a:xfrm>
      </p:grpSpPr>
      <p:sp>
        <p:nvSpPr>
          <p:cNvPr id="21" name="Google Shape;21;p49"/>
          <p:cNvSpPr/>
          <p:nvPr/>
        </p:nvSpPr>
        <p:spPr>
          <a:xfrm>
            <a:off x="0" y="1712068"/>
            <a:ext cx="9144000" cy="3431431"/>
          </a:xfrm>
          <a:custGeom>
            <a:avLst/>
            <a:gdLst/>
            <a:ahLst/>
            <a:cxnLst/>
            <a:rect l="l" t="t" r="r" b="b"/>
            <a:pathLst>
              <a:path w="12192000" h="4537075" extrusionOk="0">
                <a:moveTo>
                  <a:pt x="12192000" y="0"/>
                </a:moveTo>
                <a:lnTo>
                  <a:pt x="0" y="0"/>
                </a:lnTo>
                <a:lnTo>
                  <a:pt x="0" y="4536948"/>
                </a:lnTo>
                <a:lnTo>
                  <a:pt x="12192000" y="4536948"/>
                </a:lnTo>
                <a:lnTo>
                  <a:pt x="12192000"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20" name="Google Shape;20;p4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5" name="Google Shape;109;p3">
            <a:extLst>
              <a:ext uri="{FF2B5EF4-FFF2-40B4-BE49-F238E27FC236}">
                <a16:creationId xmlns:a16="http://schemas.microsoft.com/office/drawing/2014/main" id="{18487400-D3FC-5D8E-811C-F02266D77D57}"/>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5</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6207714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51"/>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42" name="Google Shape;42;p55"/>
          <p:cNvSpPr txBox="1">
            <a:spLocks noGrp="1"/>
          </p:cNvSpPr>
          <p:nvPr>
            <p:ph type="body" idx="1"/>
          </p:nvPr>
        </p:nvSpPr>
        <p:spPr>
          <a:xfrm>
            <a:off x="311701"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43" name="Google Shape;43;p55"/>
          <p:cNvSpPr txBox="1">
            <a:spLocks noGrp="1"/>
          </p:cNvSpPr>
          <p:nvPr>
            <p:ph type="body" idx="2"/>
          </p:nvPr>
        </p:nvSpPr>
        <p:spPr>
          <a:xfrm>
            <a:off x="4832401"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45" name="Google Shape;45;p55"/>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49" name="Google Shape;49;p56"/>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52" name="Google Shape;52;p5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54" name="Google Shape;54;p57"/>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58"/>
          <p:cNvSpPr txBox="1">
            <a:spLocks noGrp="1"/>
          </p:cNvSpPr>
          <p:nvPr>
            <p:ph type="title"/>
          </p:nvPr>
        </p:nvSpPr>
        <p:spPr>
          <a:xfrm>
            <a:off x="490251"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dirty="0"/>
          </a:p>
        </p:txBody>
      </p:sp>
      <p:sp>
        <p:nvSpPr>
          <p:cNvPr id="58" name="Google Shape;58;p58"/>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5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atin typeface="游ゴシック" panose="020B0400000000000000" pitchFamily="50" charset="-128"/>
                <a:ea typeface="游ゴシック" panose="020B0400000000000000" pitchFamily="50" charset="-128"/>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61" name="Google Shape;61;p5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atin typeface="游ゴシック" panose="020B0400000000000000" pitchFamily="50" charset="-128"/>
                <a:ea typeface="游ゴシック" panose="020B0400000000000000" pitchFamily="50" charset="-128"/>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dirty="0"/>
          </a:p>
        </p:txBody>
      </p:sp>
      <p:sp>
        <p:nvSpPr>
          <p:cNvPr id="63" name="Google Shape;63;p5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7" name="Google Shape;7;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S Gothic"/>
                <a:ea typeface="MS Gothic"/>
                <a:cs typeface="MS Gothic"/>
                <a:sym typeface="MS Gothi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
        <p:nvSpPr>
          <p:cNvPr id="8" name="Google Shape;8;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S Gothic"/>
                <a:ea typeface="MS Gothic"/>
                <a:cs typeface="MS Gothic"/>
                <a:sym typeface="MS Gothic"/>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9" name="Google Shape;9;p46"/>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marR="0" lvl="1"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marR="0" lvl="2"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marR="0" lvl="3"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marR="0" lvl="4"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marR="0" lvl="5"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marR="0" lvl="6"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marR="0" lvl="7"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marR="0" lvl="8"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5" name="Google Shape;109;p3">
            <a:extLst>
              <a:ext uri="{FF2B5EF4-FFF2-40B4-BE49-F238E27FC236}">
                <a16:creationId xmlns:a16="http://schemas.microsoft.com/office/drawing/2014/main" id="{9C2A1FCE-6A23-02E1-27D2-3D3084ADBE11}"/>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5</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 id="2147483663" r:id="rId3"/>
    <p:sldLayoutId id="2147483653" r:id="rId4"/>
    <p:sldLayoutId id="2147483657" r:id="rId5"/>
    <p:sldLayoutId id="2147483658" r:id="rId6"/>
    <p:sldLayoutId id="2147483659" r:id="rId7"/>
    <p:sldLayoutId id="2147483660" r:id="rId8"/>
    <p:sldLayoutId id="2147483661" r:id="rId9"/>
    <p:sldLayoutId id="2147483664"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kokoku3@mb.shufu.co.j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s://kurashi-to-oshare.jp/life/16625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hyperlink" Target="mailto:&#23451;&#20808;&#12434;kokoku3@mb.shufu.co.jp"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4" name="図 13">
            <a:extLst>
              <a:ext uri="{FF2B5EF4-FFF2-40B4-BE49-F238E27FC236}">
                <a16:creationId xmlns:a16="http://schemas.microsoft.com/office/drawing/2014/main" id="{4A22FE17-DBF0-FE71-ECE3-14C4BDF467DA}"/>
              </a:ext>
            </a:extLst>
          </p:cNvPr>
          <p:cNvPicPr>
            <a:picLocks noChangeAspect="1"/>
          </p:cNvPicPr>
          <p:nvPr/>
        </p:nvPicPr>
        <p:blipFill>
          <a:blip r:embed="rId3"/>
          <a:stretch>
            <a:fillRect/>
          </a:stretch>
        </p:blipFill>
        <p:spPr>
          <a:xfrm>
            <a:off x="114298" y="908144"/>
            <a:ext cx="4338917" cy="3254188"/>
          </a:xfrm>
          <a:prstGeom prst="rect">
            <a:avLst/>
          </a:prstGeom>
        </p:spPr>
      </p:pic>
      <p:sp>
        <p:nvSpPr>
          <p:cNvPr id="94" name="Google Shape;94;p2"/>
          <p:cNvSpPr txBox="1">
            <a:spLocks noGrp="1"/>
          </p:cNvSpPr>
          <p:nvPr>
            <p:ph type="sldNum" idx="12"/>
          </p:nvPr>
        </p:nvSpPr>
        <p:spPr>
          <a:xfrm>
            <a:off x="8806814" y="4883888"/>
            <a:ext cx="265125" cy="15801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1</a:t>
            </a:fld>
            <a:endParaRPr/>
          </a:p>
        </p:txBody>
      </p:sp>
      <p:grpSp>
        <p:nvGrpSpPr>
          <p:cNvPr id="7" name="グループ化 6">
            <a:extLst>
              <a:ext uri="{FF2B5EF4-FFF2-40B4-BE49-F238E27FC236}">
                <a16:creationId xmlns:a16="http://schemas.microsoft.com/office/drawing/2014/main" id="{F935BEC3-BB4F-AF3D-30D4-5DD530A9A20B}"/>
              </a:ext>
            </a:extLst>
          </p:cNvPr>
          <p:cNvGrpSpPr/>
          <p:nvPr/>
        </p:nvGrpSpPr>
        <p:grpSpPr>
          <a:xfrm>
            <a:off x="2128403" y="97007"/>
            <a:ext cx="6132657" cy="4224374"/>
            <a:chOff x="2128403" y="21303"/>
            <a:chExt cx="6132657" cy="4224374"/>
          </a:xfrm>
        </p:grpSpPr>
        <p:grpSp>
          <p:nvGrpSpPr>
            <p:cNvPr id="33" name="グループ化 32">
              <a:extLst>
                <a:ext uri="{FF2B5EF4-FFF2-40B4-BE49-F238E27FC236}">
                  <a16:creationId xmlns:a16="http://schemas.microsoft.com/office/drawing/2014/main" id="{EBF1E302-77B8-1445-270E-80FA236AF330}"/>
                </a:ext>
              </a:extLst>
            </p:cNvPr>
            <p:cNvGrpSpPr/>
            <p:nvPr/>
          </p:nvGrpSpPr>
          <p:grpSpPr>
            <a:xfrm>
              <a:off x="2128403" y="21303"/>
              <a:ext cx="6132657" cy="4224374"/>
              <a:chOff x="2128403" y="21303"/>
              <a:chExt cx="6132657" cy="4224374"/>
            </a:xfrm>
          </p:grpSpPr>
          <p:grpSp>
            <p:nvGrpSpPr>
              <p:cNvPr id="17" name="グループ化 16">
                <a:extLst>
                  <a:ext uri="{FF2B5EF4-FFF2-40B4-BE49-F238E27FC236}">
                    <a16:creationId xmlns:a16="http://schemas.microsoft.com/office/drawing/2014/main" id="{FEE2E7C7-D185-5D16-2B24-926E5ED5C8C3}"/>
                  </a:ext>
                </a:extLst>
              </p:cNvPr>
              <p:cNvGrpSpPr/>
              <p:nvPr/>
            </p:nvGrpSpPr>
            <p:grpSpPr>
              <a:xfrm>
                <a:off x="2128403" y="21303"/>
                <a:ext cx="6015350" cy="4136594"/>
                <a:chOff x="2128403" y="444888"/>
                <a:chExt cx="6015350" cy="4136594"/>
              </a:xfrm>
            </p:grpSpPr>
            <p:sp>
              <p:nvSpPr>
                <p:cNvPr id="6" name="Google Shape;67;p1">
                  <a:extLst>
                    <a:ext uri="{FF2B5EF4-FFF2-40B4-BE49-F238E27FC236}">
                      <a16:creationId xmlns:a16="http://schemas.microsoft.com/office/drawing/2014/main" id="{B4DB7A25-EA63-50BD-6810-2653F2CB9B2D}"/>
                    </a:ext>
                  </a:extLst>
                </p:cNvPr>
                <p:cNvSpPr txBox="1"/>
                <p:nvPr/>
              </p:nvSpPr>
              <p:spPr>
                <a:xfrm>
                  <a:off x="4669322" y="1170000"/>
                  <a:ext cx="3326541" cy="933427"/>
                </a:xfrm>
                <a:prstGeom prst="rect">
                  <a:avLst/>
                </a:prstGeom>
                <a:noFill/>
                <a:ln>
                  <a:noFill/>
                </a:ln>
              </p:spPr>
              <p:txBody>
                <a:bodyPr spcFirstLastPara="1" wrap="square" lIns="0" tIns="10000" rIns="0" bIns="0" anchor="t" anchorCtr="0">
                  <a:spAutoFit/>
                </a:bodyPr>
                <a:lstStyle/>
                <a:p>
                  <a:pPr marL="0" marR="0" lvl="0" indent="0" algn="ctr" rtl="0">
                    <a:lnSpc>
                      <a:spcPct val="150000"/>
                    </a:lnSpc>
                    <a:spcBef>
                      <a:spcPts val="0"/>
                    </a:spcBef>
                    <a:spcAft>
                      <a:spcPts val="0"/>
                    </a:spcAft>
                    <a:buClr>
                      <a:srgbClr val="000000"/>
                    </a:buClr>
                    <a:buSzPts val="1000"/>
                    <a:buFont typeface="Arial"/>
                    <a:buNone/>
                  </a:pPr>
                  <a:r>
                    <a:rPr lang="ja" sz="1000" b="1" i="0" u="none" strike="noStrike" cap="none" dirty="0">
                      <a:latin typeface="游ゴシック" panose="020B0400000000000000" pitchFamily="50" charset="-128"/>
                      <a:ea typeface="游ゴシック" panose="020B0400000000000000" pitchFamily="50" charset="-128"/>
                      <a:sym typeface="Arial"/>
                    </a:rPr>
                    <a:t>肩の力を抜いた自然体な暮らしや着こなし、</a:t>
                  </a:r>
                  <a:endParaRPr sz="1000" b="1"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1000"/>
                    <a:buFont typeface="Arial"/>
                    <a:buNone/>
                  </a:pPr>
                  <a:r>
                    <a:rPr lang="ja" sz="1000" b="1" i="0" u="none" strike="noStrike" cap="none" dirty="0">
                      <a:latin typeface="游ゴシック" panose="020B0400000000000000" pitchFamily="50" charset="-128"/>
                      <a:ea typeface="游ゴシック" panose="020B0400000000000000" pitchFamily="50" charset="-128"/>
                      <a:sym typeface="Arial"/>
                    </a:rPr>
                    <a:t>ちょっぴり気分が上がるお店や場所、</a:t>
                  </a:r>
                  <a:endParaRPr sz="1000" b="1"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1000"/>
                    <a:buFont typeface="Arial"/>
                    <a:buNone/>
                  </a:pPr>
                  <a:r>
                    <a:rPr lang="ja" sz="1000" b="1" i="0" u="none" strike="noStrike" cap="none" dirty="0">
                      <a:latin typeface="游ゴシック" panose="020B0400000000000000" pitchFamily="50" charset="-128"/>
                      <a:ea typeface="游ゴシック" panose="020B0400000000000000" pitchFamily="50" charset="-128"/>
                      <a:sym typeface="Arial"/>
                    </a:rPr>
                    <a:t>ナチュラルでオーガニックな食やボディケアなど、</a:t>
                  </a:r>
                  <a:endParaRPr sz="1000" b="1"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1000"/>
                    <a:buFont typeface="Arial"/>
                    <a:buNone/>
                  </a:pPr>
                  <a:r>
                    <a:rPr lang="ja" sz="1000" b="1" i="0" u="none" strike="noStrike" cap="none" dirty="0">
                      <a:latin typeface="游ゴシック" panose="020B0400000000000000" pitchFamily="50" charset="-128"/>
                      <a:ea typeface="游ゴシック" panose="020B0400000000000000" pitchFamily="50" charset="-128"/>
                      <a:sym typeface="Arial"/>
                    </a:rPr>
                    <a:t>日々、心地よく暮らすための話をお届けします。</a:t>
                  </a:r>
                  <a:endParaRPr sz="1000" b="1" i="0" u="none" strike="noStrike" cap="none" dirty="0">
                    <a:latin typeface="游ゴシック" panose="020B0400000000000000" pitchFamily="50" charset="-128"/>
                    <a:ea typeface="游ゴシック" panose="020B0400000000000000" pitchFamily="50" charset="-128"/>
                    <a:sym typeface="Arial"/>
                  </a:endParaRPr>
                </a:p>
              </p:txBody>
            </p:sp>
            <p:grpSp>
              <p:nvGrpSpPr>
                <p:cNvPr id="8" name="Google Shape;68;p1">
                  <a:extLst>
                    <a:ext uri="{FF2B5EF4-FFF2-40B4-BE49-F238E27FC236}">
                      <a16:creationId xmlns:a16="http://schemas.microsoft.com/office/drawing/2014/main" id="{0049A6FF-09DD-68CB-DB96-F52B1DD09DD7}"/>
                    </a:ext>
                  </a:extLst>
                </p:cNvPr>
                <p:cNvGrpSpPr/>
                <p:nvPr/>
              </p:nvGrpSpPr>
              <p:grpSpPr>
                <a:xfrm>
                  <a:off x="2128403" y="444888"/>
                  <a:ext cx="5603660" cy="4136594"/>
                  <a:chOff x="-1818792" y="507538"/>
                  <a:chExt cx="5603660" cy="4136594"/>
                </a:xfrm>
              </p:grpSpPr>
              <p:sp>
                <p:nvSpPr>
                  <p:cNvPr id="9" name="Google Shape;69;p1">
                    <a:extLst>
                      <a:ext uri="{FF2B5EF4-FFF2-40B4-BE49-F238E27FC236}">
                        <a16:creationId xmlns:a16="http://schemas.microsoft.com/office/drawing/2014/main" id="{98EC95FB-88E6-909B-897B-BF787C28C88E}"/>
                      </a:ext>
                    </a:extLst>
                  </p:cNvPr>
                  <p:cNvSpPr txBox="1"/>
                  <p:nvPr/>
                </p:nvSpPr>
                <p:spPr>
                  <a:xfrm>
                    <a:off x="987900" y="3843766"/>
                    <a:ext cx="1329273"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Clr>
                        <a:srgbClr val="000000"/>
                      </a:buClr>
                      <a:buSzPts val="1050"/>
                      <a:buFont typeface="Arial"/>
                      <a:buNone/>
                    </a:pPr>
                    <a:r>
                      <a:rPr lang="ja" sz="1050" b="0" i="0" u="none" strike="noStrike" cap="none" dirty="0">
                        <a:latin typeface="游ゴシック" panose="020B0400000000000000" pitchFamily="50" charset="-128"/>
                        <a:ea typeface="游ゴシック" panose="020B0400000000000000" pitchFamily="50" charset="-128"/>
                        <a:sym typeface="Arial"/>
                      </a:rPr>
                      <a:t>主婦と生活社</a:t>
                    </a:r>
                    <a:endParaRPr sz="1050" b="0" i="0" u="none" strike="noStrike" cap="none" dirty="0">
                      <a:latin typeface="游ゴシック" panose="020B0400000000000000" pitchFamily="50" charset="-128"/>
                      <a:ea typeface="游ゴシック" panose="020B0400000000000000" pitchFamily="50" charset="-128"/>
                      <a:sym typeface="Arial"/>
                    </a:endParaRPr>
                  </a:p>
                  <a:p>
                    <a:pPr marL="25399" marR="0" lvl="0" indent="0" algn="ctr" rtl="0">
                      <a:lnSpc>
                        <a:spcPct val="100000"/>
                      </a:lnSpc>
                      <a:spcBef>
                        <a:spcPts val="300"/>
                      </a:spcBef>
                      <a:spcAft>
                        <a:spcPts val="0"/>
                      </a:spcAft>
                      <a:buClr>
                        <a:srgbClr val="000000"/>
                      </a:buClr>
                      <a:buSzPts val="500"/>
                      <a:buFont typeface="Arial"/>
                      <a:buNone/>
                    </a:pPr>
                    <a:r>
                      <a:rPr lang="ja" sz="500" b="0" i="0" u="none" strike="noStrike" cap="none" dirty="0">
                        <a:latin typeface="游ゴシック" panose="020B0400000000000000" pitchFamily="50" charset="-128"/>
                        <a:ea typeface="游ゴシック" panose="020B0400000000000000" pitchFamily="50" charset="-128"/>
                        <a:sym typeface="Arial"/>
                      </a:rPr>
                      <a:t>SHUFU TO SEIKATSU SHA CO.,LTD.</a:t>
                    </a:r>
                    <a:endParaRPr sz="500" b="0" i="0" u="none" strike="noStrike" cap="none" dirty="0">
                      <a:latin typeface="游ゴシック" panose="020B0400000000000000" pitchFamily="50" charset="-128"/>
                      <a:ea typeface="游ゴシック" panose="020B0400000000000000" pitchFamily="50" charset="-128"/>
                      <a:sym typeface="Arial"/>
                    </a:endParaRPr>
                  </a:p>
                </p:txBody>
              </p:sp>
              <p:sp>
                <p:nvSpPr>
                  <p:cNvPr id="10" name="Google Shape;70;p1">
                    <a:extLst>
                      <a:ext uri="{FF2B5EF4-FFF2-40B4-BE49-F238E27FC236}">
                        <a16:creationId xmlns:a16="http://schemas.microsoft.com/office/drawing/2014/main" id="{EBA18FFE-FE71-BC9F-C81C-AD086ABB9913}"/>
                      </a:ext>
                    </a:extLst>
                  </p:cNvPr>
                  <p:cNvSpPr txBox="1"/>
                  <p:nvPr/>
                </p:nvSpPr>
                <p:spPr>
                  <a:xfrm>
                    <a:off x="870745" y="4130383"/>
                    <a:ext cx="1563582" cy="513749"/>
                  </a:xfrm>
                  <a:prstGeom prst="rect">
                    <a:avLst/>
                  </a:prstGeom>
                  <a:noFill/>
                  <a:ln>
                    <a:noFill/>
                  </a:ln>
                </p:spPr>
                <p:txBody>
                  <a:bodyPr spcFirstLastPara="1" wrap="square" lIns="0" tIns="7190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 sz="800" b="0" i="0" u="none" strike="noStrike" cap="none" dirty="0">
                        <a:latin typeface="游ゴシック" panose="020B0400000000000000" pitchFamily="50" charset="-128"/>
                        <a:ea typeface="游ゴシック" panose="020B0400000000000000" pitchFamily="50" charset="-128"/>
                        <a:sym typeface="Arial"/>
                      </a:rPr>
                      <a:t>メディアビジネス部</a:t>
                    </a:r>
                    <a:endParaRPr sz="800" b="0"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400"/>
                      </a:spcBef>
                      <a:spcAft>
                        <a:spcPts val="0"/>
                      </a:spcAft>
                      <a:buClr>
                        <a:srgbClr val="000000"/>
                      </a:buClr>
                      <a:buSzPts val="700"/>
                      <a:buFont typeface="Arial"/>
                      <a:buNone/>
                    </a:pPr>
                    <a:r>
                      <a:rPr lang="ja" sz="700" b="0" i="0" u="sng" strike="noStrike" cap="none" dirty="0">
                        <a:solidFill>
                          <a:schemeClr val="hlink"/>
                        </a:solidFill>
                        <a:latin typeface="游ゴシック" panose="020B0400000000000000" pitchFamily="50" charset="-128"/>
                        <a:ea typeface="游ゴシック" panose="020B0400000000000000" pitchFamily="50" charset="-128"/>
                        <a:sym typeface="Arial"/>
                        <a:hlinkClick r:id="rId4"/>
                      </a:rPr>
                      <a:t>kokoku3@mb.shufu.co.jp</a:t>
                    </a:r>
                    <a:endParaRPr sz="700" b="0" i="0" u="none" strike="noStrike" cap="none" dirty="0">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400"/>
                      </a:spcBef>
                      <a:spcAft>
                        <a:spcPts val="0"/>
                      </a:spcAft>
                      <a:buClr>
                        <a:srgbClr val="000000"/>
                      </a:buClr>
                      <a:buSzPts val="700"/>
                      <a:buFont typeface="Arial"/>
                      <a:buNone/>
                    </a:pPr>
                    <a:r>
                      <a:rPr lang="ja" sz="700" b="0" i="0" u="none" strike="noStrike" cap="none" dirty="0">
                        <a:latin typeface="游ゴシック" panose="020B0400000000000000" pitchFamily="50" charset="-128"/>
                        <a:ea typeface="游ゴシック" panose="020B0400000000000000" pitchFamily="50" charset="-128"/>
                        <a:sym typeface="Arial"/>
                      </a:rPr>
                      <a:t>Q 03-3563-5131   📠 03-3563-0531</a:t>
                    </a:r>
                    <a:endParaRPr sz="700" b="0" i="0" u="none" strike="noStrike" cap="none" dirty="0">
                      <a:latin typeface="游ゴシック" panose="020B0400000000000000" pitchFamily="50" charset="-128"/>
                      <a:ea typeface="游ゴシック" panose="020B0400000000000000" pitchFamily="50" charset="-128"/>
                      <a:sym typeface="Arial"/>
                    </a:endParaRPr>
                  </a:p>
                </p:txBody>
              </p:sp>
              <p:sp>
                <p:nvSpPr>
                  <p:cNvPr id="11" name="Google Shape;71;p1">
                    <a:extLst>
                      <a:ext uri="{FF2B5EF4-FFF2-40B4-BE49-F238E27FC236}">
                        <a16:creationId xmlns:a16="http://schemas.microsoft.com/office/drawing/2014/main" id="{5BEE9AC5-EAD4-581A-E4AA-921DDBE23746}"/>
                      </a:ext>
                    </a:extLst>
                  </p:cNvPr>
                  <p:cNvSpPr txBox="1"/>
                  <p:nvPr/>
                </p:nvSpPr>
                <p:spPr>
                  <a:xfrm>
                    <a:off x="-1818792" y="507538"/>
                    <a:ext cx="5603660" cy="748282"/>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Clr>
                        <a:srgbClr val="000000"/>
                      </a:buClr>
                      <a:buSzPts val="1400"/>
                      <a:buFont typeface="Arial"/>
                      <a:buNone/>
                    </a:pPr>
                    <a:r>
                      <a:rPr lang="ja-JP" altLang="en-US" sz="2400" b="1" dirty="0">
                        <a:solidFill>
                          <a:srgbClr val="FF0000"/>
                        </a:solidFill>
                        <a:latin typeface="游ゴシック" panose="020B0400000000000000" pitchFamily="50" charset="-128"/>
                        <a:ea typeface="游ゴシック" panose="020B0400000000000000" pitchFamily="50" charset="-128"/>
                      </a:rPr>
                      <a:t>・スポンサードプレミアム　</a:t>
                    </a:r>
                    <a:r>
                      <a:rPr lang="en-US" altLang="ja-JP" sz="2400" b="1" dirty="0">
                        <a:solidFill>
                          <a:srgbClr val="FF0000"/>
                        </a:solidFill>
                        <a:latin typeface="游ゴシック" panose="020B0400000000000000" pitchFamily="50" charset="-128"/>
                        <a:ea typeface="游ゴシック" panose="020B0400000000000000" pitchFamily="50" charset="-128"/>
                      </a:rPr>
                      <a:t>60,000PV</a:t>
                    </a:r>
                  </a:p>
                  <a:p>
                    <a:pPr marL="12700" algn="ctr">
                      <a:buSzPts val="1400"/>
                    </a:pPr>
                    <a:r>
                      <a:rPr lang="ja-JP" altLang="en-US" sz="2400" b="1" dirty="0">
                        <a:solidFill>
                          <a:srgbClr val="FF0000"/>
                        </a:solidFill>
                        <a:latin typeface="游ゴシック" panose="020B0400000000000000" pitchFamily="50" charset="-128"/>
                        <a:ea typeface="游ゴシック" panose="020B0400000000000000" pitchFamily="50" charset="-128"/>
                      </a:rPr>
                      <a:t>・ニュースペイド　　　　　</a:t>
                    </a:r>
                    <a:r>
                      <a:rPr lang="en-US" altLang="ja-JP" sz="2400" b="1" dirty="0">
                        <a:solidFill>
                          <a:srgbClr val="FF0000"/>
                        </a:solidFill>
                        <a:latin typeface="游ゴシック" panose="020B0400000000000000" pitchFamily="50" charset="-128"/>
                        <a:ea typeface="游ゴシック" panose="020B0400000000000000" pitchFamily="50" charset="-128"/>
                      </a:rPr>
                      <a:t>30,000PV</a:t>
                    </a:r>
                    <a:endParaRPr lang="ja-JP" altLang="en-US" sz="2400" b="1" i="0" u="none" strike="noStrike" cap="none" dirty="0">
                      <a:solidFill>
                        <a:srgbClr val="FF0000"/>
                      </a:solidFill>
                      <a:latin typeface="游ゴシック" panose="020B0400000000000000" pitchFamily="50" charset="-128"/>
                      <a:ea typeface="游ゴシック" panose="020B0400000000000000" pitchFamily="50" charset="-128"/>
                      <a:sym typeface="Arial"/>
                    </a:endParaRPr>
                  </a:p>
                </p:txBody>
              </p:sp>
            </p:grpSp>
            <p:pic>
              <p:nvPicPr>
                <p:cNvPr id="13" name="Google Shape;442;p18">
                  <a:extLst>
                    <a:ext uri="{FF2B5EF4-FFF2-40B4-BE49-F238E27FC236}">
                      <a16:creationId xmlns:a16="http://schemas.microsoft.com/office/drawing/2014/main" id="{01E490DE-0201-CC1C-9353-9C350115F429}"/>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4521432" y="2296243"/>
                  <a:ext cx="3622321" cy="853681"/>
                </a:xfrm>
                <a:prstGeom prst="rect">
                  <a:avLst/>
                </a:prstGeom>
                <a:noFill/>
                <a:ln>
                  <a:noFill/>
                </a:ln>
              </p:spPr>
            </p:pic>
          </p:grpSp>
          <p:grpSp>
            <p:nvGrpSpPr>
              <p:cNvPr id="32" name="グループ化 31">
                <a:extLst>
                  <a:ext uri="{FF2B5EF4-FFF2-40B4-BE49-F238E27FC236}">
                    <a16:creationId xmlns:a16="http://schemas.microsoft.com/office/drawing/2014/main" id="{053CEF9D-56E1-3FFA-E0B8-65E105A20475}"/>
                  </a:ext>
                </a:extLst>
              </p:cNvPr>
              <p:cNvGrpSpPr/>
              <p:nvPr/>
            </p:nvGrpSpPr>
            <p:grpSpPr>
              <a:xfrm>
                <a:off x="7483471" y="3313505"/>
                <a:ext cx="777589" cy="932172"/>
                <a:chOff x="7483471" y="3313505"/>
                <a:chExt cx="777589" cy="932172"/>
              </a:xfrm>
            </p:grpSpPr>
            <p:pic>
              <p:nvPicPr>
                <p:cNvPr id="28" name="図 27">
                  <a:extLst>
                    <a:ext uri="{FF2B5EF4-FFF2-40B4-BE49-F238E27FC236}">
                      <a16:creationId xmlns:a16="http://schemas.microsoft.com/office/drawing/2014/main" id="{F5D50EF0-3361-B169-9A10-2817A026DE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83471" y="3313505"/>
                  <a:ext cx="777589" cy="777589"/>
                </a:xfrm>
                <a:prstGeom prst="rect">
                  <a:avLst/>
                </a:prstGeom>
              </p:spPr>
            </p:pic>
            <p:sp>
              <p:nvSpPr>
                <p:cNvPr id="22" name="テキスト ボックス 21">
                  <a:extLst>
                    <a:ext uri="{FF2B5EF4-FFF2-40B4-BE49-F238E27FC236}">
                      <a16:creationId xmlns:a16="http://schemas.microsoft.com/office/drawing/2014/main" id="{AAEF07E7-FD8D-6123-E58C-1A465774220F}"/>
                    </a:ext>
                  </a:extLst>
                </p:cNvPr>
                <p:cNvSpPr txBox="1"/>
                <p:nvPr/>
              </p:nvSpPr>
              <p:spPr>
                <a:xfrm>
                  <a:off x="7550526" y="4061011"/>
                  <a:ext cx="665629" cy="184666"/>
                </a:xfrm>
                <a:prstGeom prst="rect">
                  <a:avLst/>
                </a:prstGeom>
                <a:noFill/>
              </p:spPr>
              <p:txBody>
                <a:bodyPr wrap="square" rtlCol="0">
                  <a:spAutoFit/>
                </a:bodyPr>
                <a:lstStyle/>
                <a:p>
                  <a:pPr algn="ctr"/>
                  <a:r>
                    <a:rPr kumimoji="1" lang="ja-JP" altLang="en-US" sz="600" dirty="0">
                      <a:latin typeface="游ゴシック" panose="020B0400000000000000" pitchFamily="50" charset="-128"/>
                      <a:ea typeface="游ゴシック" panose="020B0400000000000000" pitchFamily="50" charset="-128"/>
                    </a:rPr>
                    <a:t>メルマガ登録</a:t>
                  </a:r>
                </a:p>
              </p:txBody>
            </p:sp>
          </p:grpSp>
        </p:grpSp>
        <p:pic>
          <p:nvPicPr>
            <p:cNvPr id="5" name="図 4">
              <a:extLst>
                <a:ext uri="{FF2B5EF4-FFF2-40B4-BE49-F238E27FC236}">
                  <a16:creationId xmlns:a16="http://schemas.microsoft.com/office/drawing/2014/main" id="{E6A8A20C-C55A-05FC-74B3-3AEB68CA10F4}"/>
                </a:ext>
              </a:extLst>
            </p:cNvPr>
            <p:cNvPicPr>
              <a:picLocks noChangeAspect="1"/>
            </p:cNvPicPr>
            <p:nvPr/>
          </p:nvPicPr>
          <p:blipFill>
            <a:blip r:embed="rId7"/>
            <a:stretch>
              <a:fillRect/>
            </a:stretch>
          </p:blipFill>
          <p:spPr>
            <a:xfrm>
              <a:off x="6642846" y="3273777"/>
              <a:ext cx="800101" cy="919266"/>
            </a:xfrm>
            <a:prstGeom prst="rect">
              <a:avLst/>
            </a:prstGeom>
          </p:spPr>
        </p:pic>
      </p:grpSp>
      <p:sp>
        <p:nvSpPr>
          <p:cNvPr id="18" name="楕円 17">
            <a:extLst>
              <a:ext uri="{FF2B5EF4-FFF2-40B4-BE49-F238E27FC236}">
                <a16:creationId xmlns:a16="http://schemas.microsoft.com/office/drawing/2014/main" id="{1DD2A0D4-50F9-54EE-4F37-077713ACCAC1}"/>
              </a:ext>
            </a:extLst>
          </p:cNvPr>
          <p:cNvSpPr/>
          <p:nvPr/>
        </p:nvSpPr>
        <p:spPr>
          <a:xfrm>
            <a:off x="376516" y="194982"/>
            <a:ext cx="1815354" cy="5513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期間限定</a:t>
            </a:r>
          </a:p>
        </p:txBody>
      </p:sp>
      <p:sp>
        <p:nvSpPr>
          <p:cNvPr id="19" name="Google Shape;71;p1">
            <a:extLst>
              <a:ext uri="{FF2B5EF4-FFF2-40B4-BE49-F238E27FC236}">
                <a16:creationId xmlns:a16="http://schemas.microsoft.com/office/drawing/2014/main" id="{0D71F3DF-A46D-24BC-D2D3-06300078A2EB}"/>
              </a:ext>
            </a:extLst>
          </p:cNvPr>
          <p:cNvSpPr txBox="1"/>
          <p:nvPr/>
        </p:nvSpPr>
        <p:spPr>
          <a:xfrm>
            <a:off x="894229" y="4485241"/>
            <a:ext cx="7308476"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Clr>
                <a:srgbClr val="000000"/>
              </a:buClr>
              <a:buSzPts val="1400"/>
              <a:buFont typeface="Arial"/>
              <a:buNone/>
            </a:pPr>
            <a:r>
              <a:rPr lang="en-US" altLang="ja-JP" sz="1800" b="1" dirty="0">
                <a:solidFill>
                  <a:srgbClr val="FF0000"/>
                </a:solidFill>
                <a:latin typeface="游ゴシック" panose="020B0400000000000000" pitchFamily="50" charset="-128"/>
                <a:ea typeface="游ゴシック" panose="020B0400000000000000" pitchFamily="50" charset="-128"/>
              </a:rPr>
              <a:t>2025</a:t>
            </a:r>
            <a:r>
              <a:rPr lang="ja-JP" altLang="en-US" sz="1800" b="1" dirty="0">
                <a:solidFill>
                  <a:srgbClr val="FF0000"/>
                </a:solidFill>
                <a:latin typeface="游ゴシック" panose="020B0400000000000000" pitchFamily="50" charset="-128"/>
                <a:ea typeface="游ゴシック" panose="020B0400000000000000" pitchFamily="50" charset="-128"/>
              </a:rPr>
              <a:t>年</a:t>
            </a:r>
            <a:r>
              <a:rPr lang="en-US" altLang="ja-JP" sz="1800" b="1" dirty="0">
                <a:solidFill>
                  <a:srgbClr val="FF0000"/>
                </a:solidFill>
                <a:latin typeface="游ゴシック" panose="020B0400000000000000" pitchFamily="50" charset="-128"/>
                <a:ea typeface="游ゴシック" panose="020B0400000000000000" pitchFamily="50" charset="-128"/>
              </a:rPr>
              <a:t>2~5</a:t>
            </a:r>
            <a:r>
              <a:rPr lang="ja-JP" altLang="en-US" sz="1800" b="1" dirty="0">
                <a:solidFill>
                  <a:srgbClr val="FF0000"/>
                </a:solidFill>
                <a:latin typeface="游ゴシック" panose="020B0400000000000000" pitchFamily="50" charset="-128"/>
                <a:ea typeface="游ゴシック" panose="020B0400000000000000" pitchFamily="50" charset="-128"/>
              </a:rPr>
              <a:t>月掲載のタイアップに適用となります</a:t>
            </a:r>
            <a:endParaRPr sz="1800" b="1" i="0" u="none" strike="noStrike" cap="none" dirty="0">
              <a:solidFill>
                <a:srgbClr val="FF0000"/>
              </a:solidFill>
              <a:latin typeface="游ゴシック" panose="020B0400000000000000" pitchFamily="50" charset="-128"/>
              <a:ea typeface="游ゴシック" panose="020B0400000000000000" pitchFamily="50" charset="-128"/>
              <a:sym typeface="Arial"/>
            </a:endParaRPr>
          </a:p>
        </p:txBody>
      </p:sp>
    </p:spTree>
    <p:extLst>
      <p:ext uri="{BB962C8B-B14F-4D97-AF65-F5344CB8AC3E}">
        <p14:creationId xmlns:p14="http://schemas.microsoft.com/office/powerpoint/2010/main" val="341479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4" name="Google Shape;774;p27"/>
          <p:cNvSpPr txBox="1"/>
          <p:nvPr/>
        </p:nvSpPr>
        <p:spPr>
          <a:xfrm>
            <a:off x="1687606" y="401705"/>
            <a:ext cx="7426519" cy="347688"/>
          </a:xfrm>
          <a:prstGeom prst="rect">
            <a:avLst/>
          </a:prstGeom>
          <a:noFill/>
          <a:ln>
            <a:noFill/>
          </a:ln>
        </p:spPr>
        <p:txBody>
          <a:bodyPr spcFirstLastPara="1" wrap="square" lIns="0" tIns="39525" rIns="0" bIns="0" anchor="t" anchorCtr="0">
            <a:spAutoFit/>
          </a:bodyPr>
          <a:lstStyle/>
          <a:p>
            <a:pPr marL="12700"/>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読者から共感を集める“おしゃれさん”のアサインもできて、新規に取材</a:t>
            </a:r>
            <a:r>
              <a:rPr lang="en-US" altLang="ja-JP"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撮影した編集部オリジナルの記事を制作。</a:t>
            </a:r>
            <a:endParaRPr lang="en-US" altLang="ja-JP"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毎日サイトに来てくださるエンゲージメントの高いファン以外にも、読者に近いより多くのユーザーにリーチできるメニューです。</a:t>
            </a:r>
          </a:p>
        </p:txBody>
      </p:sp>
      <p:sp>
        <p:nvSpPr>
          <p:cNvPr id="782" name="Google Shape;782;p27"/>
          <p:cNvSpPr/>
          <p:nvPr/>
        </p:nvSpPr>
        <p:spPr>
          <a:xfrm>
            <a:off x="1" y="1"/>
            <a:ext cx="1616393" cy="1257300"/>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85" name="Google Shape;785;p27"/>
          <p:cNvSpPr txBox="1"/>
          <p:nvPr/>
        </p:nvSpPr>
        <p:spPr>
          <a:xfrm>
            <a:off x="104547" y="822777"/>
            <a:ext cx="1400100" cy="37847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スポンサードポストプレミアム</a:t>
            </a:r>
            <a:endParaRPr lang="en-US" altLang="ja-JP" sz="1200" b="1"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816" name="Google Shape;816;p27"/>
          <p:cNvSpPr txBox="1">
            <a:spLocks noGrp="1"/>
          </p:cNvSpPr>
          <p:nvPr>
            <p:ph type="sldNum" idx="12"/>
          </p:nvPr>
        </p:nvSpPr>
        <p:spPr>
          <a:xfrm>
            <a:off x="8690344" y="4998189"/>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2</a:t>
            </a:fld>
            <a:endParaRPr/>
          </a:p>
        </p:txBody>
      </p:sp>
      <p:sp>
        <p:nvSpPr>
          <p:cNvPr id="32" name="Google Shape;277;p9">
            <a:extLst>
              <a:ext uri="{FF2B5EF4-FFF2-40B4-BE49-F238E27FC236}">
                <a16:creationId xmlns:a16="http://schemas.microsoft.com/office/drawing/2014/main" id="{D04A5354-8CD8-6162-35AA-3FB12F49E343}"/>
              </a:ext>
            </a:extLst>
          </p:cNvPr>
          <p:cNvSpPr txBox="1"/>
          <p:nvPr/>
        </p:nvSpPr>
        <p:spPr>
          <a:xfrm>
            <a:off x="4188749" y="71605"/>
            <a:ext cx="4539018" cy="276959"/>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rPr>
              <a:t>60,000PV</a:t>
            </a: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a:t>
            </a:r>
            <a:r>
              <a:rPr lang="ja-JP" altLang="en-US" sz="1200" b="1" dirty="0">
                <a:solidFill>
                  <a:srgbClr val="FF0000"/>
                </a:solidFill>
                <a:latin typeface="游ゴシック" panose="020B0400000000000000" pitchFamily="50" charset="-128"/>
                <a:ea typeface="游ゴシック" panose="020B0400000000000000" pitchFamily="50" charset="-128"/>
                <a:cs typeface="Arial Black"/>
                <a:sym typeface="Arial Black"/>
              </a:rPr>
              <a:t>　</a:t>
            </a: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おしゃれさんを起用した オリジナル記事　</a:t>
            </a:r>
            <a:endPar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endParaRPr>
          </a:p>
        </p:txBody>
      </p:sp>
      <p:pic>
        <p:nvPicPr>
          <p:cNvPr id="17" name="Google Shape;442;p18">
            <a:extLst>
              <a:ext uri="{FF2B5EF4-FFF2-40B4-BE49-F238E27FC236}">
                <a16:creationId xmlns:a16="http://schemas.microsoft.com/office/drawing/2014/main" id="{28D28072-C397-3793-6801-C2B173D393A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7861" y="1491363"/>
            <a:ext cx="1294422" cy="366432"/>
          </a:xfrm>
          <a:prstGeom prst="rect">
            <a:avLst/>
          </a:prstGeom>
          <a:noFill/>
          <a:ln>
            <a:noFill/>
          </a:ln>
        </p:spPr>
      </p:pic>
      <p:grpSp>
        <p:nvGrpSpPr>
          <p:cNvPr id="2" name="グループ化 1">
            <a:extLst>
              <a:ext uri="{FF2B5EF4-FFF2-40B4-BE49-F238E27FC236}">
                <a16:creationId xmlns:a16="http://schemas.microsoft.com/office/drawing/2014/main" id="{D48B8027-51D4-59A5-7219-111E1ECB8A2D}"/>
              </a:ext>
            </a:extLst>
          </p:cNvPr>
          <p:cNvGrpSpPr/>
          <p:nvPr/>
        </p:nvGrpSpPr>
        <p:grpSpPr>
          <a:xfrm>
            <a:off x="273168" y="1962099"/>
            <a:ext cx="1084529" cy="1571093"/>
            <a:chOff x="448436" y="1447771"/>
            <a:chExt cx="1485599" cy="2495583"/>
          </a:xfrm>
        </p:grpSpPr>
        <p:pic>
          <p:nvPicPr>
            <p:cNvPr id="18" name="Google Shape;717;p25">
              <a:extLst>
                <a:ext uri="{FF2B5EF4-FFF2-40B4-BE49-F238E27FC236}">
                  <a16:creationId xmlns:a16="http://schemas.microsoft.com/office/drawing/2014/main" id="{2008A695-CF86-23A4-1F7D-6F8E7ED9649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8436" y="1447771"/>
              <a:ext cx="1485599" cy="2495583"/>
            </a:xfrm>
            <a:prstGeom prst="rect">
              <a:avLst/>
            </a:prstGeom>
            <a:noFill/>
            <a:ln>
              <a:noFill/>
            </a:ln>
            <a:effectLst>
              <a:outerShdw blurRad="50800" dist="38100" dir="2700000" algn="tl" rotWithShape="0">
                <a:srgbClr val="000000">
                  <a:alpha val="40000"/>
                </a:srgbClr>
              </a:outerShdw>
            </a:effectLst>
          </p:spPr>
        </p:pic>
        <p:sp>
          <p:nvSpPr>
            <p:cNvPr id="19" name="Google Shape;718;p25">
              <a:extLst>
                <a:ext uri="{FF2B5EF4-FFF2-40B4-BE49-F238E27FC236}">
                  <a16:creationId xmlns:a16="http://schemas.microsoft.com/office/drawing/2014/main" id="{DF8DAEE9-B193-67BC-0070-E67FF75D076A}"/>
                </a:ext>
              </a:extLst>
            </p:cNvPr>
            <p:cNvSpPr/>
            <p:nvPr/>
          </p:nvSpPr>
          <p:spPr>
            <a:xfrm>
              <a:off x="473640" y="1748165"/>
              <a:ext cx="959151" cy="2195189"/>
            </a:xfrm>
            <a:prstGeom prst="rect">
              <a:avLst/>
            </a:prstGeom>
            <a:solidFill>
              <a:srgbClr val="FF0000">
                <a:alpha val="20000"/>
              </a:srgbClr>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graphicFrame>
        <p:nvGraphicFramePr>
          <p:cNvPr id="773" name="Google Shape;773;p27"/>
          <p:cNvGraphicFramePr/>
          <p:nvPr>
            <p:extLst>
              <p:ext uri="{D42A27DB-BD31-4B8C-83A1-F6EECF244321}">
                <p14:modId xmlns:p14="http://schemas.microsoft.com/office/powerpoint/2010/main" val="101048865"/>
              </p:ext>
            </p:extLst>
          </p:nvPr>
        </p:nvGraphicFramePr>
        <p:xfrm>
          <a:off x="4118698" y="952251"/>
          <a:ext cx="4990927" cy="3826815"/>
        </p:xfrm>
        <a:graphic>
          <a:graphicData uri="http://schemas.openxmlformats.org/drawingml/2006/table">
            <a:tbl>
              <a:tblPr firstRow="1" bandRow="1">
                <a:noFill/>
                <a:tableStyleId>{62A0D10D-50CF-4121-8E0F-D59097571FAB}</a:tableStyleId>
              </a:tblPr>
              <a:tblGrid>
                <a:gridCol w="996766">
                  <a:extLst>
                    <a:ext uri="{9D8B030D-6E8A-4147-A177-3AD203B41FA5}">
                      <a16:colId xmlns:a16="http://schemas.microsoft.com/office/drawing/2014/main" val="20000"/>
                    </a:ext>
                  </a:extLst>
                </a:gridCol>
                <a:gridCol w="3994161">
                  <a:extLst>
                    <a:ext uri="{9D8B030D-6E8A-4147-A177-3AD203B41FA5}">
                      <a16:colId xmlns:a16="http://schemas.microsoft.com/office/drawing/2014/main" val="20001"/>
                    </a:ext>
                  </a:extLst>
                </a:gridCol>
              </a:tblGrid>
              <a:tr h="701525">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8</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p>
                    <a:p>
                      <a:pPr marL="0" marR="0" lvl="0" indent="0" algn="l" rtl="0">
                        <a:lnSpc>
                          <a:spcPct val="100000"/>
                        </a:lnSpc>
                        <a:spcBef>
                          <a:spcPts val="0"/>
                        </a:spcBef>
                        <a:spcAft>
                          <a:spcPts val="0"/>
                        </a:spcAft>
                        <a:buNone/>
                      </a:pPr>
                      <a:r>
                        <a:rPr lang="ja"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a:t>
                      </a:r>
                      <a:r>
                        <a:rPr lang="ja" sz="9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 </a:t>
                      </a:r>
                      <a:r>
                        <a:rPr lang="en-US" altLang="ja" sz="10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1,10</a:t>
                      </a:r>
                      <a:r>
                        <a:rPr lang="ja" sz="10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a:t>
                      </a:r>
                      <a:r>
                        <a:rPr lang="ja" sz="9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a:t>
                      </a:r>
                      <a:r>
                        <a:rPr lang="en-US" altLang="ja" sz="9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 sz="800" b="1" u="none" strike="noStrike" cap="none" dirty="0">
                          <a:latin typeface="游ゴシック" panose="020B0400000000000000" pitchFamily="50" charset="-128"/>
                          <a:ea typeface="游ゴシック" panose="020B0400000000000000" pitchFamily="50" charset="-128"/>
                          <a:cs typeface="MS Gothic"/>
                          <a:sym typeface="MS Gothic"/>
                        </a:rPr>
                        <a:t>＋ 制作費 </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N </a:t>
                      </a:r>
                      <a:r>
                        <a:rPr lang="en-US" altLang="ja" sz="900" b="1" u="none" strike="noStrike" cap="none" dirty="0">
                          <a:latin typeface="游ゴシック" panose="020B0400000000000000" pitchFamily="50" charset="-128"/>
                          <a:ea typeface="游ゴシック" panose="020B0400000000000000" pitchFamily="50" charset="-128"/>
                          <a:cs typeface="MS Gothic"/>
                          <a:sym typeface="MS Gothic"/>
                        </a:rPr>
                        <a:t>70</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0,000円</a:t>
                      </a:r>
                      <a:r>
                        <a:rPr lang="en-US" altLang="ja" sz="900" b="1" u="none" strike="noStrike" cap="none" dirty="0">
                          <a:latin typeface="游ゴシック" panose="020B0400000000000000" pitchFamily="50" charset="-128"/>
                          <a:ea typeface="游ゴシック" panose="020B0400000000000000" pitchFamily="50" charset="-128"/>
                          <a:cs typeface="MS Gothic"/>
                          <a:sym typeface="MS Gothic"/>
                        </a:rPr>
                        <a:t>~</a:t>
                      </a:r>
                    </a:p>
                    <a:p>
                      <a:pPr marL="0" marR="0" lvl="0" indent="0" algn="l" rtl="0">
                        <a:lnSpc>
                          <a:spcPct val="100000"/>
                        </a:lnSpc>
                        <a:spcBef>
                          <a:spcPts val="0"/>
                        </a:spcBef>
                        <a:spcAft>
                          <a:spcPts val="0"/>
                        </a:spcAft>
                        <a:buNone/>
                      </a:pPr>
                      <a:endParaRPr sz="6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JP" sz="600" b="1"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latin typeface="游ゴシック" panose="020B0400000000000000" pitchFamily="50" charset="-128"/>
                          <a:ea typeface="游ゴシック" panose="020B0400000000000000" pitchFamily="50" charset="-128"/>
                          <a:cs typeface="MS Gothic"/>
                          <a:sym typeface="MS Gothic"/>
                        </a:rPr>
                        <a:t>税別料金です。　</a:t>
                      </a:r>
                      <a:r>
                        <a:rPr lang="en-US" altLang="ja-JP"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おしゃれさん起用費を含みます。</a:t>
                      </a:r>
                    </a:p>
                    <a:p>
                      <a:pPr marL="0" marR="0" lvl="0" indent="0" algn="l" rtl="0">
                        <a:lnSpc>
                          <a:spcPct val="100000"/>
                        </a:lnSpc>
                        <a:spcBef>
                          <a:spcPts val="0"/>
                        </a:spcBef>
                        <a:spcAft>
                          <a:spcPts val="0"/>
                        </a:spcAft>
                        <a:buNone/>
                      </a:pPr>
                      <a:r>
                        <a:rPr lang="en-US" altLang="ja-JP" sz="600" b="1"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latin typeface="游ゴシック" panose="020B0400000000000000" pitchFamily="50" charset="-128"/>
                          <a:ea typeface="游ゴシック" panose="020B0400000000000000" pitchFamily="50" charset="-128"/>
                          <a:cs typeface="MS Gothic"/>
                          <a:sym typeface="MS Gothic"/>
                        </a:rPr>
                        <a:t>スタジオや遠隔地、モデルなどのご希望がある場合は別途費用が発生します。</a:t>
                      </a:r>
                      <a:endParaRPr lang="ja-JP" altLang="en-US" sz="1600" b="1" dirty="0">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367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想定PV</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altLang="ja-JP"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6</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0,000PV</a:t>
                      </a:r>
                      <a:r>
                        <a:rPr lang="ja-JP" alt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endParaRPr lang="en-US" altLang="ja-JP"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572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5</a:t>
                      </a:r>
                      <a:r>
                        <a:rPr lang="ja" sz="900" u="none" strike="noStrike" cap="none" dirty="0">
                          <a:latin typeface="游ゴシック" panose="020B0400000000000000" pitchFamily="50" charset="-128"/>
                          <a:ea typeface="游ゴシック" panose="020B0400000000000000" pitchFamily="50" charset="-128"/>
                          <a:cs typeface="MS Gothic"/>
                          <a:sym typeface="MS Gothic"/>
                        </a:rPr>
                        <a:t>週間</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endParaRPr lang="en-US" altLang="ja-JP"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掲載期間終了後も暮らしとおしゃれの編集室に記事はアーカイブ</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367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37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30</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営業日前までにお申し込みください。</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57912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・新着枠：掲載時</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4</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週間</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SNS</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投稿：掲載後</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3</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日以内</a:t>
                      </a: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X</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 Facebook / IG</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ストーリーズ投稿　各</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1</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回）</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994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・遠方での取材・撮影が必要な場合は別途費用が発生いたします。</a:t>
                      </a:r>
                      <a:endParaRPr lang="ja-JP" altLang="en-US" sz="16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JP"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GENIEE</a:t>
                      </a:r>
                      <a:r>
                        <a:rPr lang="ja-JP" altLang="en-US"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を使用して外部配信を行い、合計６万</a:t>
                      </a:r>
                      <a:r>
                        <a:rPr lang="en-US" altLang="ja-JP"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PV</a:t>
                      </a:r>
                      <a:r>
                        <a:rPr lang="ja-JP" altLang="en-US"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に致します。</a:t>
                      </a:r>
                      <a:endParaRPr lang="en-US" altLang="ja-JP"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dirty="0">
                          <a:latin typeface="游ゴシック" panose="020B0400000000000000" pitchFamily="50" charset="-128"/>
                          <a:ea typeface="游ゴシック" panose="020B0400000000000000" pitchFamily="50" charset="-128"/>
                        </a:rPr>
                        <a:t>・運用広告の配信用入稿物については、生成</a:t>
                      </a:r>
                      <a:r>
                        <a:rPr lang="en-US" altLang="ja-JP" sz="800" dirty="0">
                          <a:latin typeface="游ゴシック" panose="020B0400000000000000" pitchFamily="50" charset="-128"/>
                          <a:ea typeface="游ゴシック" panose="020B0400000000000000" pitchFamily="50" charset="-128"/>
                        </a:rPr>
                        <a:t>AI</a:t>
                      </a:r>
                      <a:r>
                        <a:rPr lang="ja-JP" altLang="en-US" sz="800" dirty="0">
                          <a:latin typeface="游ゴシック" panose="020B0400000000000000" pitchFamily="50" charset="-128"/>
                          <a:ea typeface="游ゴシック" panose="020B0400000000000000" pitchFamily="50" charset="-128"/>
                        </a:rPr>
                        <a:t>を活用する場合がございます。</a:t>
                      </a:r>
                      <a:endParaRPr lang="en-US" altLang="ja-JP" sz="8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altLang="en-US" sz="800" dirty="0">
                          <a:latin typeface="游ゴシック" panose="020B0400000000000000" pitchFamily="50" charset="-128"/>
                          <a:ea typeface="游ゴシック" panose="020B0400000000000000" pitchFamily="50" charset="-128"/>
                        </a:rPr>
                        <a:t>・期間内に保証</a:t>
                      </a:r>
                      <a:r>
                        <a:rPr lang="en-US" altLang="ja-JP" sz="800" dirty="0">
                          <a:latin typeface="游ゴシック" panose="020B0400000000000000" pitchFamily="50" charset="-128"/>
                          <a:ea typeface="游ゴシック" panose="020B0400000000000000" pitchFamily="50" charset="-128"/>
                        </a:rPr>
                        <a:t>PV</a:t>
                      </a:r>
                      <a:r>
                        <a:rPr lang="ja-JP" altLang="en-US" sz="800" dirty="0">
                          <a:latin typeface="游ゴシック" panose="020B0400000000000000" pitchFamily="50" charset="-128"/>
                          <a:ea typeface="游ゴシック" panose="020B0400000000000000" pitchFamily="50" charset="-128"/>
                        </a:rPr>
                        <a:t>に達しない場合、期間を延長して配信いたします</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lang="ja-JP" altLang="en-US" sz="1600" dirty="0"/>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・起用モデルにより、アーカイブ不可になる場合がございます。</a:t>
                      </a:r>
                      <a:endParaRPr lang="ja-JP" altLang="en-US" sz="1600" dirty="0"/>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SNS</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投稿には</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PR</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（大文字） ＃貴社名もしくは正式なサービス</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商品</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　名</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sym typeface="MS Gothic"/>
                        </a:rPr>
                        <a:t>の順にて、ハッシュタグ列冒頭に記載します。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bl>
          </a:graphicData>
        </a:graphic>
      </p:graphicFrame>
      <p:sp>
        <p:nvSpPr>
          <p:cNvPr id="21" name="Google Shape;783;p27">
            <a:extLst>
              <a:ext uri="{FF2B5EF4-FFF2-40B4-BE49-F238E27FC236}">
                <a16:creationId xmlns:a16="http://schemas.microsoft.com/office/drawing/2014/main" id="{9C536674-41A6-832A-012C-F179CE1A2088}"/>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3" name="楕円 2">
            <a:extLst>
              <a:ext uri="{FF2B5EF4-FFF2-40B4-BE49-F238E27FC236}">
                <a16:creationId xmlns:a16="http://schemas.microsoft.com/office/drawing/2014/main" id="{73A3C49F-C4F8-0C43-6C69-D1ACD0A0729A}"/>
              </a:ext>
            </a:extLst>
          </p:cNvPr>
          <p:cNvSpPr/>
          <p:nvPr/>
        </p:nvSpPr>
        <p:spPr>
          <a:xfrm>
            <a:off x="168088" y="484095"/>
            <a:ext cx="1344706" cy="3160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期間限定</a:t>
            </a:r>
          </a:p>
        </p:txBody>
      </p:sp>
      <p:sp>
        <p:nvSpPr>
          <p:cNvPr id="8" name="吹き出し: 線 7">
            <a:extLst>
              <a:ext uri="{FF2B5EF4-FFF2-40B4-BE49-F238E27FC236}">
                <a16:creationId xmlns:a16="http://schemas.microsoft.com/office/drawing/2014/main" id="{0F9AC281-6B17-F657-28C5-99DC3FD3679C}"/>
              </a:ext>
            </a:extLst>
          </p:cNvPr>
          <p:cNvSpPr/>
          <p:nvPr/>
        </p:nvSpPr>
        <p:spPr>
          <a:xfrm>
            <a:off x="1680882" y="1324539"/>
            <a:ext cx="2077571" cy="1331259"/>
          </a:xfrm>
          <a:prstGeom prst="borderCallout1">
            <a:avLst>
              <a:gd name="adj1" fmla="val 37542"/>
              <a:gd name="adj2" fmla="val -728"/>
              <a:gd name="adj3" fmla="val 57466"/>
              <a:gd name="adj4" fmla="val -16280"/>
            </a:avLst>
          </a:prstGeom>
          <a:solidFill>
            <a:srgbClr val="FFFF00"/>
          </a:solidFill>
          <a:ln w="6350">
            <a:solidFill>
              <a:srgbClr val="FFB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400" b="1" u="sng" dirty="0">
                <a:solidFill>
                  <a:srgbClr val="FF33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2025</a:t>
            </a:r>
            <a:r>
              <a:rPr lang="ja-JP" altLang="en-US" sz="1400" b="1" u="sng" dirty="0">
                <a:solidFill>
                  <a:srgbClr val="FF33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年</a:t>
            </a:r>
            <a:r>
              <a:rPr lang="en-US" altLang="ja-JP" sz="1400" b="1" u="sng" dirty="0">
                <a:solidFill>
                  <a:srgbClr val="FF33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2-5</a:t>
            </a:r>
            <a:r>
              <a:rPr lang="ja-JP" altLang="en-US" sz="1400" b="1" u="sng" dirty="0">
                <a:solidFill>
                  <a:srgbClr val="FF33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月</a:t>
            </a:r>
            <a:r>
              <a:rPr lang="ja-JP" altLang="en-US" sz="1200" b="1" u="sng" dirty="0">
                <a:solidFill>
                  <a:srgbClr val="FF33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に掲載</a:t>
            </a:r>
            <a:endParaRPr kumimoji="1" lang="en-US" altLang="ja-JP" b="1" u="sng" dirty="0">
              <a:solidFill>
                <a:srgbClr val="FF3300"/>
              </a:solidFill>
              <a:effectLst>
                <a:outerShdw blurRad="38100" dist="38100" dir="2700000" algn="tl">
                  <a:srgbClr val="000000">
                    <a:alpha val="43137"/>
                  </a:srgbClr>
                </a:outerShdw>
              </a:effectLst>
            </a:endParaRPr>
          </a:p>
          <a:p>
            <a:pPr>
              <a:lnSpc>
                <a:spcPct val="150000"/>
              </a:lnSpc>
            </a:pPr>
            <a:r>
              <a:rPr kumimoji="1" lang="en-US" altLang="ja-JP" dirty="0">
                <a:solidFill>
                  <a:srgbClr val="FF0000"/>
                </a:solidFill>
              </a:rPr>
              <a:t>〈</a:t>
            </a:r>
            <a:r>
              <a:rPr kumimoji="1" lang="ja-JP" altLang="en-US" dirty="0">
                <a:solidFill>
                  <a:srgbClr val="FF0000"/>
                </a:solidFill>
              </a:rPr>
              <a:t>１</a:t>
            </a:r>
            <a:r>
              <a:rPr kumimoji="1" lang="en-US" altLang="ja-JP" dirty="0">
                <a:solidFill>
                  <a:srgbClr val="FF0000"/>
                </a:solidFill>
              </a:rPr>
              <a:t>〉</a:t>
            </a:r>
            <a:r>
              <a:rPr kumimoji="1" lang="ja-JP" altLang="en-US" dirty="0">
                <a:solidFill>
                  <a:srgbClr val="FF0000"/>
                </a:solidFill>
              </a:rPr>
              <a:t>撮影・取材あり！</a:t>
            </a:r>
            <a:endParaRPr kumimoji="1" lang="en-US" altLang="ja-JP" dirty="0">
              <a:solidFill>
                <a:srgbClr val="FF0000"/>
              </a:solidFill>
            </a:endParaRPr>
          </a:p>
          <a:p>
            <a:pPr>
              <a:lnSpc>
                <a:spcPct val="150000"/>
              </a:lnSpc>
            </a:pPr>
            <a:r>
              <a:rPr kumimoji="1" lang="en-US" altLang="ja-JP" dirty="0">
                <a:solidFill>
                  <a:srgbClr val="FF0000"/>
                </a:solidFill>
              </a:rPr>
              <a:t>〈</a:t>
            </a:r>
            <a:r>
              <a:rPr kumimoji="1" lang="ja-JP" altLang="en-US" dirty="0">
                <a:solidFill>
                  <a:srgbClr val="FF0000"/>
                </a:solidFill>
              </a:rPr>
              <a:t>２</a:t>
            </a:r>
            <a:r>
              <a:rPr kumimoji="1" lang="en-US" altLang="ja-JP" dirty="0">
                <a:solidFill>
                  <a:srgbClr val="FF0000"/>
                </a:solidFill>
              </a:rPr>
              <a:t>〉</a:t>
            </a:r>
            <a:r>
              <a:rPr kumimoji="1" lang="ja-JP" altLang="en-US" dirty="0">
                <a:solidFill>
                  <a:srgbClr val="FF0000"/>
                </a:solidFill>
              </a:rPr>
              <a:t>アサイン</a:t>
            </a:r>
            <a:r>
              <a:rPr kumimoji="1" lang="en-US" altLang="ja-JP" dirty="0">
                <a:solidFill>
                  <a:srgbClr val="FF0000"/>
                </a:solidFill>
              </a:rPr>
              <a:t>/1</a:t>
            </a:r>
            <a:r>
              <a:rPr kumimoji="1" lang="ja-JP" altLang="en-US" dirty="0">
                <a:solidFill>
                  <a:srgbClr val="FF0000"/>
                </a:solidFill>
              </a:rPr>
              <a:t>名あり！</a:t>
            </a:r>
            <a:endParaRPr kumimoji="1" lang="en-US" altLang="ja-JP" dirty="0">
              <a:solidFill>
                <a:srgbClr val="FF0000"/>
              </a:solidFill>
            </a:endParaRPr>
          </a:p>
          <a:p>
            <a:pPr>
              <a:lnSpc>
                <a:spcPct val="150000"/>
              </a:lnSpc>
            </a:pPr>
            <a:r>
              <a:rPr kumimoji="1" lang="en-US" altLang="ja-JP" dirty="0">
                <a:solidFill>
                  <a:srgbClr val="FF0000"/>
                </a:solidFill>
              </a:rPr>
              <a:t>〈</a:t>
            </a:r>
            <a:r>
              <a:rPr kumimoji="1" lang="ja-JP" altLang="en-US" dirty="0">
                <a:solidFill>
                  <a:srgbClr val="FF0000"/>
                </a:solidFill>
              </a:rPr>
              <a:t>３</a:t>
            </a:r>
            <a:r>
              <a:rPr kumimoji="1" lang="en-US" altLang="ja-JP" dirty="0">
                <a:solidFill>
                  <a:srgbClr val="FF0000"/>
                </a:solidFill>
              </a:rPr>
              <a:t>〉</a:t>
            </a:r>
            <a:r>
              <a:rPr kumimoji="1" lang="ja-JP" altLang="en-US" dirty="0">
                <a:solidFill>
                  <a:srgbClr val="FF0000"/>
                </a:solidFill>
              </a:rPr>
              <a:t>合計</a:t>
            </a:r>
            <a:r>
              <a:rPr kumimoji="1" lang="en-US" altLang="ja-JP" dirty="0">
                <a:solidFill>
                  <a:srgbClr val="FF0000"/>
                </a:solidFill>
              </a:rPr>
              <a:t>60,000P</a:t>
            </a:r>
            <a:r>
              <a:rPr kumimoji="1" lang="ja-JP" altLang="en-US" dirty="0">
                <a:solidFill>
                  <a:srgbClr val="FF0000"/>
                </a:solidFill>
              </a:rPr>
              <a:t>Ｖ！</a:t>
            </a:r>
          </a:p>
        </p:txBody>
      </p:sp>
      <p:sp>
        <p:nvSpPr>
          <p:cNvPr id="22" name="Google Shape;785;p27">
            <a:extLst>
              <a:ext uri="{FF2B5EF4-FFF2-40B4-BE49-F238E27FC236}">
                <a16:creationId xmlns:a16="http://schemas.microsoft.com/office/drawing/2014/main" id="{1F4A26B7-9C26-7C3A-1B06-AA7DD9E2A62C}"/>
              </a:ext>
            </a:extLst>
          </p:cNvPr>
          <p:cNvSpPr txBox="1"/>
          <p:nvPr/>
        </p:nvSpPr>
        <p:spPr>
          <a:xfrm>
            <a:off x="1747329" y="2828635"/>
            <a:ext cx="2064912" cy="1463383"/>
          </a:xfrm>
          <a:prstGeom prst="rect">
            <a:avLst/>
          </a:prstGeom>
          <a:noFill/>
          <a:ln>
            <a:noFill/>
          </a:ln>
        </p:spPr>
        <p:txBody>
          <a:bodyPr spcFirstLastPara="1" wrap="square" lIns="0" tIns="9050" rIns="0" bIns="0" anchor="t" anchorCtr="0">
            <a:spAutoFit/>
          </a:bodyPr>
          <a:lstStyle/>
          <a:p>
            <a:pPr marL="12700" marR="0" lvl="0" indent="0" rtl="0">
              <a:lnSpc>
                <a:spcPct val="100000"/>
              </a:lnSpc>
              <a:spcBef>
                <a:spcPts val="0"/>
              </a:spcBef>
              <a:spcAft>
                <a:spcPts val="0"/>
              </a:spcAft>
              <a:buNone/>
            </a:pPr>
            <a:r>
              <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rPr>
              <a:t>2025</a:t>
            </a: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年</a:t>
            </a:r>
            <a:r>
              <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rPr>
              <a:t>2-5</a:t>
            </a: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月に、タイアップ記事を掲載開始する案件が対象です。</a:t>
            </a: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rtl="0">
              <a:lnSpc>
                <a:spcPct val="100000"/>
              </a:lnSpc>
              <a:spcBef>
                <a:spcPts val="0"/>
              </a:spcBef>
              <a:spcAft>
                <a:spcPts val="0"/>
              </a:spcAft>
              <a:buNone/>
            </a:pP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rtl="0">
              <a:lnSpc>
                <a:spcPct val="100000"/>
              </a:lnSpc>
              <a:spcBef>
                <a:spcPts val="0"/>
              </a:spcBef>
              <a:spcAft>
                <a:spcPts val="0"/>
              </a:spcAft>
              <a:buNone/>
            </a:pP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その他の期間の場合も、お気軽にご相談ください。</a:t>
            </a: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rtl="0">
              <a:lnSpc>
                <a:spcPct val="100000"/>
              </a:lnSpc>
              <a:spcBef>
                <a:spcPts val="0"/>
              </a:spcBef>
              <a:spcAft>
                <a:spcPts val="0"/>
              </a:spcAft>
              <a:buNone/>
            </a:pP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rtl="0">
              <a:lnSpc>
                <a:spcPct val="100000"/>
              </a:lnSpc>
              <a:spcBef>
                <a:spcPts val="0"/>
              </a:spcBef>
              <a:spcAft>
                <a:spcPts val="0"/>
              </a:spcAft>
              <a:buNone/>
            </a:pP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通常の広告メニューですと</a:t>
            </a: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rtl="0">
              <a:lnSpc>
                <a:spcPct val="100000"/>
              </a:lnSpc>
              <a:spcBef>
                <a:spcPts val="0"/>
              </a:spcBef>
              <a:spcAft>
                <a:spcPts val="0"/>
              </a:spcAft>
              <a:buNone/>
            </a:pPr>
            <a:r>
              <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rPr>
              <a:t>200</a:t>
            </a: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万円で</a:t>
            </a:r>
            <a:r>
              <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rPr>
              <a:t>4</a:t>
            </a: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万</a:t>
            </a:r>
            <a:r>
              <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rPr>
              <a:t>PV</a:t>
            </a: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ですので、</a:t>
            </a: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rtl="0">
              <a:lnSpc>
                <a:spcPct val="100000"/>
              </a:lnSpc>
              <a:spcBef>
                <a:spcPts val="0"/>
              </a:spcBef>
              <a:spcAft>
                <a:spcPts val="0"/>
              </a:spcAft>
              <a:buNone/>
            </a:pP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是非この機会にご活用下さい。</a:t>
            </a: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42899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9" name="Google Shape;774;p27">
            <a:extLst>
              <a:ext uri="{FF2B5EF4-FFF2-40B4-BE49-F238E27FC236}">
                <a16:creationId xmlns:a16="http://schemas.microsoft.com/office/drawing/2014/main" id="{AD5DFF6D-0C02-A35F-BFEE-A7E5C2470E24}"/>
              </a:ext>
            </a:extLst>
          </p:cNvPr>
          <p:cNvSpPr txBox="1"/>
          <p:nvPr/>
        </p:nvSpPr>
        <p:spPr>
          <a:xfrm>
            <a:off x="2734733" y="339451"/>
            <a:ext cx="6350822" cy="415398"/>
          </a:xfrm>
          <a:prstGeom prst="rect">
            <a:avLst/>
          </a:prstGeom>
          <a:noFill/>
          <a:ln>
            <a:noFill/>
          </a:ln>
        </p:spPr>
        <p:txBody>
          <a:bodyPr spcFirstLastPara="1" wrap="square" lIns="0" tIns="39525" rIns="0" bIns="0" anchor="t" anchorCtr="0">
            <a:spAutoFit/>
          </a:bodyPr>
          <a:lstStyle/>
          <a:p>
            <a:pPr marL="12700" marR="0" lvl="0" indent="0" algn="l" rtl="0">
              <a:lnSpc>
                <a:spcPct val="121700"/>
              </a:lnSpc>
              <a:spcBef>
                <a:spcPts val="0"/>
              </a:spcBef>
              <a:spcAft>
                <a:spcPts val="0"/>
              </a:spcAft>
              <a:buNone/>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リリース、写真データ（５点まで掲載可能）などの素材をご用意いただき、編集部で記事を作成いたします。</a:t>
            </a:r>
          </a:p>
          <a:p>
            <a:pPr marL="12700" marR="0" lvl="0" indent="0" algn="l" rtl="0">
              <a:lnSpc>
                <a:spcPct val="121700"/>
              </a:lnSpc>
              <a:spcBef>
                <a:spcPts val="0"/>
              </a:spcBef>
              <a:spcAft>
                <a:spcPts val="0"/>
              </a:spcAft>
              <a:buNone/>
            </a:pP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新製品の告知や、新ブランド認知度アップを目的としたプロモーションに</a:t>
            </a:r>
            <a:r>
              <a:rPr lang="ja-JP" altLang="en-US" sz="10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短期間、低料金で制作可能</a:t>
            </a:r>
            <a:r>
              <a:rPr lang="ja-JP" altLang="en-US" sz="10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です。</a:t>
            </a:r>
          </a:p>
        </p:txBody>
      </p:sp>
      <p:sp>
        <p:nvSpPr>
          <p:cNvPr id="734" name="Google Shape;734;p26"/>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37" name="Google Shape;737;p26"/>
          <p:cNvSpPr txBox="1"/>
          <p:nvPr/>
        </p:nvSpPr>
        <p:spPr>
          <a:xfrm>
            <a:off x="235324" y="820769"/>
            <a:ext cx="1183341" cy="19380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None/>
            </a:pPr>
            <a:r>
              <a:rPr lang="ja-JP" altLang="en-US" sz="1200" b="1" dirty="0">
                <a:solidFill>
                  <a:srgbClr val="FFFFFF"/>
                </a:solidFill>
                <a:latin typeface="游ゴシック" panose="020B0400000000000000" pitchFamily="50" charset="-128"/>
                <a:ea typeface="游ゴシック" panose="020B0400000000000000" pitchFamily="50" charset="-128"/>
                <a:cs typeface="MS Gothic"/>
                <a:sym typeface="MS Gothic"/>
              </a:rPr>
              <a:t>ニュースペイド</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768" name="Google Shape;768;p26"/>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a:t>
            </a:fld>
            <a:endParaRPr/>
          </a:p>
        </p:txBody>
      </p:sp>
      <p:grpSp>
        <p:nvGrpSpPr>
          <p:cNvPr id="4" name="グループ化 3">
            <a:extLst>
              <a:ext uri="{FF2B5EF4-FFF2-40B4-BE49-F238E27FC236}">
                <a16:creationId xmlns:a16="http://schemas.microsoft.com/office/drawing/2014/main" id="{D9B1B5BC-095E-88A5-2190-9379D823BA1D}"/>
              </a:ext>
            </a:extLst>
          </p:cNvPr>
          <p:cNvGrpSpPr/>
          <p:nvPr/>
        </p:nvGrpSpPr>
        <p:grpSpPr>
          <a:xfrm>
            <a:off x="105793" y="798573"/>
            <a:ext cx="8966146" cy="3896420"/>
            <a:chOff x="105793" y="798573"/>
            <a:chExt cx="8966146" cy="3896420"/>
          </a:xfrm>
        </p:grpSpPr>
        <p:graphicFrame>
          <p:nvGraphicFramePr>
            <p:cNvPr id="732" name="Google Shape;732;p26"/>
            <p:cNvGraphicFramePr/>
            <p:nvPr>
              <p:extLst>
                <p:ext uri="{D42A27DB-BD31-4B8C-83A1-F6EECF244321}">
                  <p14:modId xmlns:p14="http://schemas.microsoft.com/office/powerpoint/2010/main" val="3312045985"/>
                </p:ext>
              </p:extLst>
            </p:nvPr>
          </p:nvGraphicFramePr>
          <p:xfrm>
            <a:off x="4130553" y="798573"/>
            <a:ext cx="4941386" cy="3896420"/>
          </p:xfrm>
          <a:graphic>
            <a:graphicData uri="http://schemas.openxmlformats.org/drawingml/2006/table">
              <a:tbl>
                <a:tblPr firstRow="1" bandRow="1">
                  <a:noFill/>
                  <a:tableStyleId>{62A0D10D-50CF-4121-8E0F-D59097571FAB}</a:tableStyleId>
                </a:tblPr>
                <a:tblGrid>
                  <a:gridCol w="803756">
                    <a:extLst>
                      <a:ext uri="{9D8B030D-6E8A-4147-A177-3AD203B41FA5}">
                        <a16:colId xmlns:a16="http://schemas.microsoft.com/office/drawing/2014/main" val="20000"/>
                      </a:ext>
                    </a:extLst>
                  </a:gridCol>
                  <a:gridCol w="4137630">
                    <a:extLst>
                      <a:ext uri="{9D8B030D-6E8A-4147-A177-3AD203B41FA5}">
                        <a16:colId xmlns:a16="http://schemas.microsoft.com/office/drawing/2014/main" val="20001"/>
                      </a:ext>
                    </a:extLst>
                  </a:gridCol>
                </a:tblGrid>
                <a:tr h="497850">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 7</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endParaRPr sz="1600" b="1" dirty="0">
                          <a:solidFill>
                            <a:schemeClr val="tx1"/>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　※制作費を含みます。</a:t>
                        </a: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ja-JP" altLang="en-US" sz="900" dirty="0">
                            <a:latin typeface="游ゴシック" panose="020B0400000000000000" pitchFamily="50" charset="-128"/>
                            <a:ea typeface="游ゴシック" panose="020B0400000000000000" pitchFamily="50" charset="-128"/>
                          </a:rPr>
                          <a:t>想定</a:t>
                        </a:r>
                        <a:r>
                          <a:rPr lang="en-US" altLang="ja-JP" sz="900" dirty="0">
                            <a:latin typeface="游ゴシック" panose="020B0400000000000000" pitchFamily="50" charset="-128"/>
                            <a:ea typeface="游ゴシック" panose="020B0400000000000000" pitchFamily="50" charset="-128"/>
                          </a:rPr>
                          <a:t>PV</a:t>
                        </a:r>
                        <a:endParaRPr sz="9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游ゴシック" panose="020B0400000000000000" pitchFamily="50" charset="-128"/>
                            <a:ea typeface="游ゴシック" panose="020B0400000000000000" pitchFamily="50" charset="-128"/>
                          </a:rPr>
                          <a:t>30,000PV</a:t>
                        </a:r>
                        <a:r>
                          <a:rPr lang="ja-JP" altLang="en-US" sz="900" dirty="0">
                            <a:solidFill>
                              <a:schemeClr val="tx1"/>
                            </a:solidFill>
                            <a:latin typeface="游ゴシック" panose="020B0400000000000000" pitchFamily="50" charset="-128"/>
                            <a:ea typeface="游ゴシック" panose="020B0400000000000000" pitchFamily="50" charset="-128"/>
                          </a:rPr>
                          <a:t>　</a:t>
                        </a:r>
                        <a:r>
                          <a:rPr lang="ja-JP" altLang="en-US" sz="900" dirty="0">
                            <a:solidFill>
                              <a:srgbClr val="00B050"/>
                            </a:solidFill>
                            <a:latin typeface="游ゴシック" panose="020B0400000000000000" pitchFamily="50" charset="-128"/>
                            <a:ea typeface="游ゴシック" panose="020B0400000000000000" pitchFamily="50" charset="-128"/>
                          </a:rPr>
                          <a:t>　</a:t>
                        </a:r>
                        <a:endParaRPr lang="ja-JP" altLang="en-US" sz="700" b="0" u="none" strike="noStrike" cap="none" dirty="0">
                          <a:solidFill>
                            <a:srgbClr val="00B050"/>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5018854"/>
                    </a:ext>
                  </a:extLst>
                </a:tr>
                <a:tr h="370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PV数（合計/日別）、合計クリック数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2"/>
                    </a:ext>
                  </a:extLst>
                </a:tr>
                <a:tr h="4572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任意の平日でご希望の日時に指定していただけます。</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 sz="900" b="1" u="none" strike="noStrike" cap="none" dirty="0">
                            <a:latin typeface="游ゴシック" panose="020B0400000000000000" pitchFamily="50" charset="-128"/>
                            <a:ea typeface="游ゴシック" panose="020B0400000000000000" pitchFamily="50" charset="-128"/>
                            <a:cs typeface="MS Gothic"/>
                            <a:sym typeface="MS Gothic"/>
                          </a:rPr>
                          <a:t>10</a:t>
                        </a:r>
                        <a:r>
                          <a:rPr lang="ja-JP" altLang="en-US" sz="900" b="1" u="none" strike="noStrike" cap="none" dirty="0">
                            <a:latin typeface="游ゴシック" panose="020B0400000000000000" pitchFamily="50" charset="-128"/>
                            <a:ea typeface="游ゴシック" panose="020B0400000000000000" pitchFamily="50" charset="-128"/>
                            <a:cs typeface="MS Gothic"/>
                            <a:sym typeface="MS Gothic"/>
                          </a:rPr>
                          <a:t>営業</a:t>
                        </a:r>
                        <a:r>
                          <a:rPr lang="ja" sz="900" b="1" u="none" strike="noStrike" cap="none" dirty="0">
                            <a:latin typeface="游ゴシック" panose="020B0400000000000000" pitchFamily="50" charset="-128"/>
                            <a:ea typeface="游ゴシック" panose="020B0400000000000000" pitchFamily="50" charset="-128"/>
                            <a:cs typeface="MS Gothic"/>
                            <a:sym typeface="MS Gothic"/>
                          </a:rPr>
                          <a:t>日前まで</a:t>
                        </a:r>
                        <a:r>
                          <a:rPr lang="ja" sz="900" u="none" strike="noStrike" cap="none" dirty="0">
                            <a:latin typeface="游ゴシック" panose="020B0400000000000000" pitchFamily="50" charset="-128"/>
                            <a:ea typeface="游ゴシック" panose="020B0400000000000000" pitchFamily="50" charset="-128"/>
                            <a:cs typeface="MS Gothic"/>
                            <a:sym typeface="MS Gothic"/>
                          </a:rPr>
                          <a:t>にお申し込みください。</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3"/>
                    </a:ext>
                  </a:extLst>
                </a:tr>
                <a:tr h="579125">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誘導枠</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・新着枠：掲載時</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・トップページスライダー枠：4週間</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・SNS投稿：掲載後3日以内</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X</a:t>
                        </a:r>
                        <a:r>
                          <a:rPr lang="ja" sz="900" u="none" strike="noStrike" cap="none" dirty="0">
                            <a:latin typeface="游ゴシック" panose="020B0400000000000000" pitchFamily="50" charset="-128"/>
                            <a:ea typeface="游ゴシック" panose="020B0400000000000000" pitchFamily="50" charset="-128"/>
                            <a:cs typeface="MS Gothic"/>
                            <a:sym typeface="MS Gothic"/>
                          </a:rPr>
                          <a:t> / Facebook 各1回）</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497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・商品概要/情報を編集部が事前に確認。メニュー可否が必須となります</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・オリエン、撮影、アサインは無し</a:t>
                        </a:r>
                        <a:endParaRPr lang="en-US" altLang="ja-JP" sz="800" b="1" u="none" strike="noStrike" cap="none" dirty="0">
                          <a:solidFill>
                            <a:schemeClr val="dk1"/>
                          </a:solidFill>
                          <a:latin typeface="游ゴシック" panose="020B0400000000000000" pitchFamily="50" charset="-128"/>
                          <a:ea typeface="游ゴシック" panose="020B0400000000000000" pitchFamily="50" charset="-128"/>
                          <a:sym typeface="MS Gothic"/>
                        </a:endParaRPr>
                      </a:p>
                      <a:p>
                        <a:pPr marL="0" marR="0" lvl="0" indent="0" algn="l" rtl="0">
                          <a:lnSpc>
                            <a:spcPct val="100000"/>
                          </a:lnSpc>
                          <a:spcBef>
                            <a:spcPts val="0"/>
                          </a:spcBef>
                          <a:spcAft>
                            <a:spcPts val="0"/>
                          </a:spcAft>
                          <a:buNone/>
                        </a:pP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・初稿のファクトチェック</a:t>
                        </a:r>
                        <a:r>
                          <a:rPr lang="en-US" altLang="ja-JP" sz="800" b="1" u="none" strike="noStrike" cap="none" dirty="0">
                            <a:solidFill>
                              <a:schemeClr val="dk1"/>
                            </a:solidFill>
                            <a:latin typeface="游ゴシック" panose="020B0400000000000000" pitchFamily="50" charset="-128"/>
                            <a:ea typeface="游ゴシック" panose="020B0400000000000000" pitchFamily="50" charset="-128"/>
                            <a:sym typeface="MS Gothic"/>
                          </a:rPr>
                          <a:t>1</a:t>
                        </a:r>
                        <a:r>
                          <a:rPr lang="ja-JP" altLang="en-US" sz="800" b="1" u="none" strike="noStrike" cap="none" dirty="0">
                            <a:solidFill>
                              <a:schemeClr val="dk1"/>
                            </a:solidFill>
                            <a:latin typeface="游ゴシック" panose="020B0400000000000000" pitchFamily="50" charset="-128"/>
                            <a:ea typeface="游ゴシック" panose="020B0400000000000000" pitchFamily="50" charset="-128"/>
                            <a:sym typeface="MS Gothic"/>
                          </a:rPr>
                          <a:t>回のみ</a:t>
                        </a:r>
                        <a:endParaRPr sz="1600" b="1"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GENIEE</a:t>
                        </a:r>
                        <a:r>
                          <a:rPr lang="ja-JP" altLang="en-US"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を使用して外部配信を行い、合計</a:t>
                        </a:r>
                        <a:r>
                          <a:rPr lang="en-US" altLang="ja-JP"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JP" altLang="en-US"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万</a:t>
                        </a:r>
                        <a:r>
                          <a:rPr lang="en-US" altLang="ja-JP"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PV</a:t>
                        </a:r>
                        <a:r>
                          <a:rPr lang="ja-JP" altLang="en-US" sz="8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に致します。</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・運用広告の配信用入稿物については、生成</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AI</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を活用する場合がございます。</a:t>
                        </a:r>
                        <a:endParaRPr lang="en-US" alt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sz="1600" dirty="0"/>
                      </a:p>
                      <a:p>
                        <a:pPr marL="0" marR="0" lvl="0" indent="0" algn="l" rtl="0">
                          <a:lnSpc>
                            <a:spcPct val="100000"/>
                          </a:lnSpc>
                          <a:spcBef>
                            <a:spcPts val="0"/>
                          </a:spcBef>
                          <a:spcAft>
                            <a:spcPts val="0"/>
                          </a:spcAft>
                          <a:buNone/>
                        </a:pPr>
                        <a:r>
                          <a:rPr lang="ja"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lang="en-US" altLang="ja" sz="16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SNS</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投稿には</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PR</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（大文字） ＃貴社名もしくは正式なサービス</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商品名</a:t>
                        </a:r>
                        <a:r>
                          <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a:t>
                        </a: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　の順にて、ハッシュタグ列冒頭に記載します。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5"/>
                    </a:ext>
                  </a:extLst>
                </a:tr>
              </a:tbl>
            </a:graphicData>
          </a:graphic>
        </p:graphicFrame>
        <p:grpSp>
          <p:nvGrpSpPr>
            <p:cNvPr id="2" name="グループ化 1">
              <a:extLst>
                <a:ext uri="{FF2B5EF4-FFF2-40B4-BE49-F238E27FC236}">
                  <a16:creationId xmlns:a16="http://schemas.microsoft.com/office/drawing/2014/main" id="{0E7A7E71-FC5D-65F0-4459-5BFD6B028BCC}"/>
                </a:ext>
              </a:extLst>
            </p:cNvPr>
            <p:cNvGrpSpPr/>
            <p:nvPr/>
          </p:nvGrpSpPr>
          <p:grpSpPr>
            <a:xfrm>
              <a:off x="105793" y="1296015"/>
              <a:ext cx="2258775" cy="3101218"/>
              <a:chOff x="105793" y="1296015"/>
              <a:chExt cx="2258775" cy="3101218"/>
            </a:xfrm>
          </p:grpSpPr>
          <p:sp>
            <p:nvSpPr>
              <p:cNvPr id="760" name="Google Shape;760;p26"/>
              <p:cNvSpPr txBox="1"/>
              <p:nvPr/>
            </p:nvSpPr>
            <p:spPr>
              <a:xfrm>
                <a:off x="105793" y="4089497"/>
                <a:ext cx="225877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クライアント：</a:t>
                </a:r>
                <a:r>
                  <a:rPr lang="ja-JP" altLang="en-US" sz="700" dirty="0">
                    <a:latin typeface="游ゴシック" panose="020B0400000000000000" pitchFamily="50" charset="-128"/>
                    <a:ea typeface="游ゴシック" panose="020B0400000000000000" pitchFamily="50" charset="-128"/>
                    <a:cs typeface="MS Gothic"/>
                    <a:sym typeface="MS Gothic"/>
                  </a:rPr>
                  <a:t>ディノスコーポレーション</a:t>
                </a:r>
                <a:r>
                  <a:rPr lang="ja"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様</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en-US" altLang="ja" sz="7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hlinkClick r:id="rId3"/>
                  </a:rPr>
                  <a:t>https://kurashi-to-oshare.jp/life/166251/</a:t>
                </a:r>
                <a:endParaRPr lang="en-US" altLang="ja" sz="700" b="0" i="0" u="sng"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3" name="グループ化 2">
                <a:extLst>
                  <a:ext uri="{FF2B5EF4-FFF2-40B4-BE49-F238E27FC236}">
                    <a16:creationId xmlns:a16="http://schemas.microsoft.com/office/drawing/2014/main" id="{2F2FB2FF-EAA4-FA84-7FF2-C4E544056DAA}"/>
                  </a:ext>
                </a:extLst>
              </p:cNvPr>
              <p:cNvGrpSpPr/>
              <p:nvPr/>
            </p:nvGrpSpPr>
            <p:grpSpPr>
              <a:xfrm>
                <a:off x="286713" y="1296015"/>
                <a:ext cx="1646741" cy="2642013"/>
                <a:chOff x="374125" y="1343083"/>
                <a:chExt cx="1646741" cy="2642013"/>
              </a:xfrm>
            </p:grpSpPr>
            <p:pic>
              <p:nvPicPr>
                <p:cNvPr id="7" name="図 6">
                  <a:extLst>
                    <a:ext uri="{FF2B5EF4-FFF2-40B4-BE49-F238E27FC236}">
                      <a16:creationId xmlns:a16="http://schemas.microsoft.com/office/drawing/2014/main" id="{D7EB88EA-5A49-A654-ADDA-5C4F4631C0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8760" y="1343083"/>
                  <a:ext cx="1642106" cy="2607148"/>
                </a:xfrm>
                <a:prstGeom prst="rect">
                  <a:avLst/>
                </a:prstGeom>
              </p:spPr>
            </p:pic>
            <p:sp>
              <p:nvSpPr>
                <p:cNvPr id="763" name="Google Shape;763;p26"/>
                <p:cNvSpPr/>
                <p:nvPr/>
              </p:nvSpPr>
              <p:spPr>
                <a:xfrm>
                  <a:off x="374125" y="1653938"/>
                  <a:ext cx="1104285" cy="2331158"/>
                </a:xfrm>
                <a:prstGeom prst="rect">
                  <a:avLst/>
                </a:prstGeom>
                <a:solidFill>
                  <a:srgbClr val="FF0000">
                    <a:alpha val="20000"/>
                  </a:srgbClr>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grpSp>
        </p:grpSp>
      </p:grpSp>
      <p:sp>
        <p:nvSpPr>
          <p:cNvPr id="21" name="Google Shape;783;p27">
            <a:extLst>
              <a:ext uri="{FF2B5EF4-FFF2-40B4-BE49-F238E27FC236}">
                <a16:creationId xmlns:a16="http://schemas.microsoft.com/office/drawing/2014/main" id="{554327A0-AD4D-DBCA-0D26-93D912E50F71}"/>
              </a:ext>
            </a:extLst>
          </p:cNvPr>
          <p:cNvSpPr txBox="1"/>
          <p:nvPr/>
        </p:nvSpPr>
        <p:spPr>
          <a:xfrm>
            <a:off x="263423" y="229361"/>
            <a:ext cx="1086600" cy="24045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lang="en-US" alt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altLang="ja-JP" sz="900" b="1" dirty="0">
                <a:solidFill>
                  <a:srgbClr val="FFFFFF"/>
                </a:solidFill>
                <a:latin typeface="游ゴシック" panose="020B0400000000000000" pitchFamily="50" charset="-128"/>
                <a:ea typeface="游ゴシック" panose="020B0400000000000000" pitchFamily="50" charset="-128"/>
                <a:cs typeface="MS Gothic"/>
                <a:sym typeface="MS Gothic"/>
              </a:rPr>
              <a:t>広告メニュー</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4" name="楕円 13">
            <a:extLst>
              <a:ext uri="{FF2B5EF4-FFF2-40B4-BE49-F238E27FC236}">
                <a16:creationId xmlns:a16="http://schemas.microsoft.com/office/drawing/2014/main" id="{0FAFD22A-CBF3-3138-9125-2D32F2024330}"/>
              </a:ext>
            </a:extLst>
          </p:cNvPr>
          <p:cNvSpPr/>
          <p:nvPr/>
        </p:nvSpPr>
        <p:spPr>
          <a:xfrm>
            <a:off x="168088" y="484095"/>
            <a:ext cx="1344706" cy="3160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期間限定</a:t>
            </a:r>
          </a:p>
        </p:txBody>
      </p:sp>
      <p:sp>
        <p:nvSpPr>
          <p:cNvPr id="15" name="吹き出し: 線 14">
            <a:extLst>
              <a:ext uri="{FF2B5EF4-FFF2-40B4-BE49-F238E27FC236}">
                <a16:creationId xmlns:a16="http://schemas.microsoft.com/office/drawing/2014/main" id="{58373F98-9A2A-D65D-D838-08E9B7BF4C0F}"/>
              </a:ext>
            </a:extLst>
          </p:cNvPr>
          <p:cNvSpPr/>
          <p:nvPr/>
        </p:nvSpPr>
        <p:spPr>
          <a:xfrm>
            <a:off x="1969994" y="1324539"/>
            <a:ext cx="2077571" cy="1331259"/>
          </a:xfrm>
          <a:prstGeom prst="borderCallout1">
            <a:avLst>
              <a:gd name="adj1" fmla="val 37542"/>
              <a:gd name="adj2" fmla="val -728"/>
              <a:gd name="adj3" fmla="val 57466"/>
              <a:gd name="adj4" fmla="val -16280"/>
            </a:avLst>
          </a:prstGeom>
          <a:solidFill>
            <a:srgbClr val="FF00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400" b="1" u="sng"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2025</a:t>
            </a:r>
            <a:r>
              <a:rPr lang="ja-JP" altLang="en-US" sz="1400" b="1" u="sng"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年</a:t>
            </a:r>
            <a:r>
              <a:rPr lang="en-US" altLang="ja-JP" sz="1400" b="1" u="sng"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2-5</a:t>
            </a:r>
            <a:r>
              <a:rPr lang="ja-JP" altLang="en-US" sz="1400" b="1" u="sng"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月</a:t>
            </a:r>
            <a:r>
              <a:rPr lang="ja-JP" altLang="en-US" sz="1200" b="1" u="sng"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S Gothic"/>
                <a:sym typeface="MS Gothic"/>
              </a:rPr>
              <a:t>に掲載</a:t>
            </a:r>
            <a:endParaRPr kumimoji="1" lang="en-US" altLang="ja-JP" b="1" u="sng" dirty="0">
              <a:solidFill>
                <a:schemeClr val="bg1"/>
              </a:solidFill>
              <a:effectLst>
                <a:outerShdw blurRad="38100" dist="38100" dir="2700000" algn="tl">
                  <a:srgbClr val="000000">
                    <a:alpha val="43137"/>
                  </a:srgbClr>
                </a:outerShdw>
              </a:effectLst>
            </a:endParaRPr>
          </a:p>
          <a:p>
            <a:pPr>
              <a:lnSpc>
                <a:spcPct val="150000"/>
              </a:lnSpc>
            </a:pPr>
            <a:r>
              <a:rPr kumimoji="1" lang="en-US" altLang="ja-JP" dirty="0">
                <a:solidFill>
                  <a:schemeClr val="bg1"/>
                </a:solidFill>
              </a:rPr>
              <a:t>〈</a:t>
            </a:r>
            <a:r>
              <a:rPr kumimoji="1" lang="ja-JP" altLang="en-US" dirty="0">
                <a:solidFill>
                  <a:schemeClr val="bg1"/>
                </a:solidFill>
              </a:rPr>
              <a:t>１</a:t>
            </a:r>
            <a:r>
              <a:rPr kumimoji="1" lang="en-US" altLang="ja-JP" dirty="0">
                <a:solidFill>
                  <a:schemeClr val="bg1"/>
                </a:solidFill>
              </a:rPr>
              <a:t>〉</a:t>
            </a:r>
            <a:r>
              <a:rPr kumimoji="1" lang="ja-JP" altLang="en-US" dirty="0">
                <a:solidFill>
                  <a:schemeClr val="bg1"/>
                </a:solidFill>
              </a:rPr>
              <a:t>短納期</a:t>
            </a:r>
            <a:endParaRPr kumimoji="1" lang="en-US" altLang="ja-JP" dirty="0">
              <a:solidFill>
                <a:schemeClr val="bg1"/>
              </a:solidFill>
            </a:endParaRPr>
          </a:p>
          <a:p>
            <a:pPr>
              <a:lnSpc>
                <a:spcPct val="150000"/>
              </a:lnSpc>
            </a:pPr>
            <a:r>
              <a:rPr kumimoji="1" lang="en-US" altLang="ja-JP" dirty="0">
                <a:solidFill>
                  <a:schemeClr val="bg1"/>
                </a:solidFill>
              </a:rPr>
              <a:t>〈</a:t>
            </a:r>
            <a:r>
              <a:rPr kumimoji="1" lang="ja-JP" altLang="en-US" dirty="0">
                <a:solidFill>
                  <a:schemeClr val="bg1"/>
                </a:solidFill>
              </a:rPr>
              <a:t>２</a:t>
            </a:r>
            <a:r>
              <a:rPr kumimoji="1" lang="en-US" altLang="ja-JP" dirty="0">
                <a:solidFill>
                  <a:schemeClr val="bg1"/>
                </a:solidFill>
              </a:rPr>
              <a:t>〉</a:t>
            </a:r>
            <a:r>
              <a:rPr kumimoji="1" lang="ja-JP" altLang="en-US" dirty="0">
                <a:solidFill>
                  <a:schemeClr val="bg1"/>
                </a:solidFill>
              </a:rPr>
              <a:t>貴社素材で制作</a:t>
            </a:r>
            <a:endParaRPr kumimoji="1" lang="en-US" altLang="ja-JP" dirty="0">
              <a:solidFill>
                <a:schemeClr val="bg1"/>
              </a:solidFill>
            </a:endParaRPr>
          </a:p>
          <a:p>
            <a:pPr>
              <a:lnSpc>
                <a:spcPct val="150000"/>
              </a:lnSpc>
            </a:pPr>
            <a:r>
              <a:rPr kumimoji="1" lang="en-US" altLang="ja-JP" dirty="0">
                <a:solidFill>
                  <a:schemeClr val="bg1"/>
                </a:solidFill>
              </a:rPr>
              <a:t>〈</a:t>
            </a:r>
            <a:r>
              <a:rPr kumimoji="1" lang="ja-JP" altLang="en-US" dirty="0">
                <a:solidFill>
                  <a:schemeClr val="bg1"/>
                </a:solidFill>
              </a:rPr>
              <a:t>３</a:t>
            </a:r>
            <a:r>
              <a:rPr kumimoji="1" lang="en-US" altLang="ja-JP" dirty="0">
                <a:solidFill>
                  <a:schemeClr val="bg1"/>
                </a:solidFill>
              </a:rPr>
              <a:t>〉</a:t>
            </a:r>
            <a:r>
              <a:rPr kumimoji="1" lang="ja-JP" altLang="en-US" dirty="0">
                <a:solidFill>
                  <a:schemeClr val="bg1"/>
                </a:solidFill>
              </a:rPr>
              <a:t>合計</a:t>
            </a:r>
            <a:r>
              <a:rPr kumimoji="1" lang="en-US" altLang="ja-JP" dirty="0">
                <a:solidFill>
                  <a:schemeClr val="bg1"/>
                </a:solidFill>
              </a:rPr>
              <a:t>30,000P</a:t>
            </a:r>
            <a:r>
              <a:rPr kumimoji="1" lang="ja-JP" altLang="en-US" dirty="0">
                <a:solidFill>
                  <a:schemeClr val="bg1"/>
                </a:solidFill>
              </a:rPr>
              <a:t>Ｖ！</a:t>
            </a:r>
          </a:p>
        </p:txBody>
      </p:sp>
      <p:sp>
        <p:nvSpPr>
          <p:cNvPr id="16" name="Google Shape;785;p27">
            <a:extLst>
              <a:ext uri="{FF2B5EF4-FFF2-40B4-BE49-F238E27FC236}">
                <a16:creationId xmlns:a16="http://schemas.microsoft.com/office/drawing/2014/main" id="{D5562922-3294-CDF5-2030-259A9B1C8D67}"/>
              </a:ext>
            </a:extLst>
          </p:cNvPr>
          <p:cNvSpPr txBox="1"/>
          <p:nvPr/>
        </p:nvSpPr>
        <p:spPr>
          <a:xfrm>
            <a:off x="2036441" y="2828635"/>
            <a:ext cx="2064912" cy="978635"/>
          </a:xfrm>
          <a:prstGeom prst="rect">
            <a:avLst/>
          </a:prstGeom>
          <a:noFill/>
          <a:ln>
            <a:noFill/>
          </a:ln>
        </p:spPr>
        <p:txBody>
          <a:bodyPr spcFirstLastPara="1" wrap="square" lIns="0" tIns="9050" rIns="0" bIns="0" anchor="t" anchorCtr="0">
            <a:spAutoFit/>
          </a:bodyPr>
          <a:lstStyle/>
          <a:p>
            <a:pPr marL="12700" marR="0" lvl="0" indent="0" rtl="0">
              <a:lnSpc>
                <a:spcPct val="100000"/>
              </a:lnSpc>
              <a:spcBef>
                <a:spcPts val="0"/>
              </a:spcBef>
              <a:spcAft>
                <a:spcPts val="0"/>
              </a:spcAft>
              <a:buNone/>
            </a:pPr>
            <a:r>
              <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rPr>
              <a:t>2025</a:t>
            </a: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年</a:t>
            </a:r>
            <a:r>
              <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rPr>
              <a:t>2-5</a:t>
            </a: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月に、クライアント様素材提供のタイアップ記事を掲載開始する案件が対象です。</a:t>
            </a: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rtl="0">
              <a:lnSpc>
                <a:spcPct val="100000"/>
              </a:lnSpc>
              <a:spcBef>
                <a:spcPts val="0"/>
              </a:spcBef>
              <a:spcAft>
                <a:spcPts val="0"/>
              </a:spcAft>
              <a:buNone/>
            </a:pP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rtl="0">
              <a:lnSpc>
                <a:spcPct val="100000"/>
              </a:lnSpc>
              <a:spcBef>
                <a:spcPts val="0"/>
              </a:spcBef>
              <a:spcAft>
                <a:spcPts val="0"/>
              </a:spcAft>
              <a:buNone/>
            </a:pPr>
            <a:r>
              <a:rPr lang="ja-JP" altLang="en-US" sz="1050" dirty="0">
                <a:solidFill>
                  <a:schemeClr val="tx1"/>
                </a:solidFill>
                <a:latin typeface="游ゴシック" panose="020B0400000000000000" pitchFamily="50" charset="-128"/>
                <a:ea typeface="游ゴシック" panose="020B0400000000000000" pitchFamily="50" charset="-128"/>
                <a:cs typeface="MS Gothic"/>
                <a:sym typeface="MS Gothic"/>
              </a:rPr>
              <a:t>その他の期間の場合も、お気軽にご相談ください。</a:t>
            </a:r>
            <a:endParaRPr lang="en-US" altLang="ja-JP" sz="1050"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
        <p:nvSpPr>
          <p:cNvPr id="17" name="Google Shape;277;p9">
            <a:extLst>
              <a:ext uri="{FF2B5EF4-FFF2-40B4-BE49-F238E27FC236}">
                <a16:creationId xmlns:a16="http://schemas.microsoft.com/office/drawing/2014/main" id="{6E6D1479-3BF2-A404-A395-0B27659467D1}"/>
              </a:ext>
            </a:extLst>
          </p:cNvPr>
          <p:cNvSpPr txBox="1"/>
          <p:nvPr/>
        </p:nvSpPr>
        <p:spPr>
          <a:xfrm>
            <a:off x="4188749" y="71605"/>
            <a:ext cx="4539018" cy="276959"/>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年度末予算にもお使いください。　　</a:t>
            </a:r>
            <a:endPar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A8375AE-BB44-943D-7D6C-4A860D9940EF}"/>
              </a:ext>
            </a:extLst>
          </p:cNvPr>
          <p:cNvPicPr>
            <a:picLocks noChangeAspect="1"/>
          </p:cNvPicPr>
          <p:nvPr/>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674389" y="1273230"/>
            <a:ext cx="1990831" cy="1076934"/>
          </a:xfrm>
          <a:prstGeom prst="rect">
            <a:avLst/>
          </a:prstGeom>
          <a:ln>
            <a:solidFill>
              <a:schemeClr val="tx1"/>
            </a:solidFill>
          </a:ln>
        </p:spPr>
      </p:pic>
      <p:grpSp>
        <p:nvGrpSpPr>
          <p:cNvPr id="4" name="グループ化 3">
            <a:extLst>
              <a:ext uri="{FF2B5EF4-FFF2-40B4-BE49-F238E27FC236}">
                <a16:creationId xmlns:a16="http://schemas.microsoft.com/office/drawing/2014/main" id="{1B2AF2F4-A23F-D6F3-8F53-EEDE65DACB4F}"/>
              </a:ext>
            </a:extLst>
          </p:cNvPr>
          <p:cNvGrpSpPr/>
          <p:nvPr/>
        </p:nvGrpSpPr>
        <p:grpSpPr>
          <a:xfrm>
            <a:off x="-2458" y="0"/>
            <a:ext cx="1619726" cy="5143500"/>
            <a:chOff x="-2458" y="0"/>
            <a:chExt cx="1619726" cy="5143500"/>
          </a:xfrm>
        </p:grpSpPr>
        <p:sp>
          <p:nvSpPr>
            <p:cNvPr id="15" name="Google Shape;1224;p44">
              <a:extLst>
                <a:ext uri="{FF2B5EF4-FFF2-40B4-BE49-F238E27FC236}">
                  <a16:creationId xmlns:a16="http://schemas.microsoft.com/office/drawing/2014/main" id="{03491786-D9C1-52FF-BE55-D03E61C445F0}"/>
                </a:ext>
              </a:extLst>
            </p:cNvPr>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6" name="Google Shape;1225;p44">
              <a:extLst>
                <a:ext uri="{FF2B5EF4-FFF2-40B4-BE49-F238E27FC236}">
                  <a16:creationId xmlns:a16="http://schemas.microsoft.com/office/drawing/2014/main" id="{02649792-B5AB-A28D-A913-3738331F82F0}"/>
                </a:ext>
              </a:extLst>
            </p:cNvPr>
            <p:cNvSpPr txBox="1"/>
            <p:nvPr/>
          </p:nvSpPr>
          <p:spPr>
            <a:xfrm>
              <a:off x="72237" y="2216145"/>
              <a:ext cx="1470336" cy="471763"/>
            </a:xfrm>
            <a:prstGeom prst="rect">
              <a:avLst/>
            </a:prstGeom>
            <a:noFill/>
            <a:ln>
              <a:noFill/>
            </a:ln>
          </p:spPr>
          <p:txBody>
            <a:bodyPr spcFirstLastPara="1" wrap="square" lIns="0" tIns="10000" rIns="0" bIns="0" anchor="t" anchorCtr="0">
              <a:spAutoFit/>
            </a:bodyPr>
            <a:lstStyle/>
            <a:p>
              <a:pPr marL="0" marR="0" lvl="0" indent="0" algn="ctr" rtl="0">
                <a:lnSpc>
                  <a:spcPct val="100000"/>
                </a:lnSpc>
                <a:spcBef>
                  <a:spcPts val="0"/>
                </a:spcBef>
                <a:spcAft>
                  <a:spcPts val="0"/>
                </a:spcAft>
                <a:buNone/>
              </a:pPr>
              <a:r>
                <a:rPr lang="ja-JP" altLang="en-US"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レポート</a:t>
              </a:r>
              <a:endParaRPr lang="en-US" altLang="ja-JP"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0" marR="0" lvl="0" indent="0" algn="ctr" rtl="0">
                <a:lnSpc>
                  <a:spcPct val="100000"/>
                </a:lnSpc>
                <a:spcBef>
                  <a:spcPts val="0"/>
                </a:spcBef>
                <a:spcAft>
                  <a:spcPts val="0"/>
                </a:spcAft>
                <a:buNone/>
              </a:pPr>
              <a:r>
                <a:rPr lang="ja-JP" altLang="en-US" sz="1500" b="1" dirty="0">
                  <a:solidFill>
                    <a:srgbClr val="FFFFFF"/>
                  </a:solidFill>
                  <a:latin typeface="游ゴシック" panose="020B0400000000000000" pitchFamily="50" charset="-128"/>
                  <a:ea typeface="游ゴシック" panose="020B0400000000000000" pitchFamily="50" charset="-128"/>
                  <a:cs typeface="MS Gothic"/>
                  <a:sym typeface="MS Gothic"/>
                </a:rPr>
                <a:t>イメージ</a:t>
              </a:r>
              <a:endParaRPr sz="1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2" name="スライド番号プレースホルダー 1">
            <a:extLst>
              <a:ext uri="{FF2B5EF4-FFF2-40B4-BE49-F238E27FC236}">
                <a16:creationId xmlns:a16="http://schemas.microsoft.com/office/drawing/2014/main" id="{17825FD9-BDB7-32B7-1959-93739F9586F0}"/>
              </a:ext>
            </a:extLst>
          </p:cNvPr>
          <p:cNvSpPr>
            <a:spLocks noGrp="1"/>
          </p:cNvSpPr>
          <p:nvPr>
            <p:ph type="sldNum" idx="12"/>
          </p:nvPr>
        </p:nvSpPr>
        <p:spPr/>
        <p:txBody>
          <a:bodyPr/>
          <a:lstStyle/>
          <a:p>
            <a:fld id="{00000000-1234-1234-1234-123412341234}" type="slidenum">
              <a:rPr lang="en-US" altLang="ja" smtClean="0"/>
              <a:pPr/>
              <a:t>4</a:t>
            </a:fld>
            <a:endParaRPr lang="ja" altLang="en-US" dirty="0"/>
          </a:p>
        </p:txBody>
      </p:sp>
      <p:graphicFrame>
        <p:nvGraphicFramePr>
          <p:cNvPr id="48" name="表 47">
            <a:extLst>
              <a:ext uri="{FF2B5EF4-FFF2-40B4-BE49-F238E27FC236}">
                <a16:creationId xmlns:a16="http://schemas.microsoft.com/office/drawing/2014/main" id="{97B69515-2BDE-0051-6AD6-8B59FE80DF1B}"/>
              </a:ext>
            </a:extLst>
          </p:cNvPr>
          <p:cNvGraphicFramePr>
            <a:graphicFrameLocks noGrp="1"/>
          </p:cNvGraphicFramePr>
          <p:nvPr/>
        </p:nvGraphicFramePr>
        <p:xfrm>
          <a:off x="5975853" y="939300"/>
          <a:ext cx="2987515" cy="3361052"/>
        </p:xfrm>
        <a:graphic>
          <a:graphicData uri="http://schemas.openxmlformats.org/drawingml/2006/table">
            <a:tbl>
              <a:tblPr firstRow="1" bandRow="1">
                <a:tableStyleId>{62A0D10D-50CF-4121-8E0F-D59097571FAB}</a:tableStyleId>
              </a:tblPr>
              <a:tblGrid>
                <a:gridCol w="665893">
                  <a:extLst>
                    <a:ext uri="{9D8B030D-6E8A-4147-A177-3AD203B41FA5}">
                      <a16:colId xmlns:a16="http://schemas.microsoft.com/office/drawing/2014/main" val="1297257332"/>
                    </a:ext>
                  </a:extLst>
                </a:gridCol>
                <a:gridCol w="2321622">
                  <a:extLst>
                    <a:ext uri="{9D8B030D-6E8A-4147-A177-3AD203B41FA5}">
                      <a16:colId xmlns:a16="http://schemas.microsoft.com/office/drawing/2014/main" val="2430506815"/>
                    </a:ext>
                  </a:extLst>
                </a:gridCol>
              </a:tblGrid>
              <a:tr h="1485841">
                <a:tc>
                  <a:txBody>
                    <a:bodyPr/>
                    <a:lstStyle/>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WEB</a:t>
                      </a: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5454"/>
                    </a:solidFill>
                  </a:tcPr>
                </a:tc>
                <a:tc>
                  <a:txBody>
                    <a:bodyPr/>
                    <a:lstStyle/>
                    <a:p>
                      <a:r>
                        <a:rPr kumimoji="1" lang="en-US" altLang="ja-JP" sz="800" dirty="0">
                          <a:latin typeface="游ゴシック" panose="020B0400000000000000" pitchFamily="50" charset="-128"/>
                          <a:ea typeface="游ゴシック" panose="020B0400000000000000" pitchFamily="50" charset="-128"/>
                        </a:rPr>
                        <a:t>PV</a:t>
                      </a:r>
                      <a:r>
                        <a:rPr kumimoji="1" lang="ja-JP" altLang="en-US" sz="800" dirty="0">
                          <a:latin typeface="游ゴシック" panose="020B0400000000000000" pitchFamily="50" charset="-128"/>
                          <a:ea typeface="游ゴシック" panose="020B0400000000000000" pitchFamily="50" charset="-128"/>
                        </a:rPr>
                        <a:t>数（合計</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日別）、アクティブユーザー数、セッション数、リンククリック数、</a:t>
                      </a:r>
                      <a:r>
                        <a:rPr kumimoji="1" lang="en-US" altLang="ja-JP" sz="800" dirty="0">
                          <a:latin typeface="游ゴシック" panose="020B0400000000000000" pitchFamily="50" charset="-128"/>
                          <a:ea typeface="游ゴシック" panose="020B0400000000000000" pitchFamily="50" charset="-128"/>
                        </a:rPr>
                        <a:t>CTR</a:t>
                      </a:r>
                      <a:r>
                        <a:rPr kumimoji="1" lang="ja-JP" altLang="en-US" sz="800" dirty="0">
                          <a:latin typeface="游ゴシック" panose="020B0400000000000000" pitchFamily="50" charset="-128"/>
                          <a:ea typeface="游ゴシック" panose="020B0400000000000000" pitchFamily="50" charset="-128"/>
                        </a:rPr>
                        <a:t>、平均エンゲージメント時間、平均セッション継続時間、読了数、読了率、参照元、ユーザー属性データ</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性別・年齢、地域</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、所感　等</a:t>
                      </a:r>
                    </a:p>
                    <a:p>
                      <a:endParaRPr kumimoji="1" lang="ja-JP" altLang="en-US" sz="8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600827"/>
                  </a:ext>
                </a:extLst>
              </a:tr>
              <a:tr h="340496">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計測</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ツール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545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u="none" strike="noStrike" cap="none" dirty="0" err="1">
                          <a:solidFill>
                            <a:srgbClr val="000000"/>
                          </a:solidFill>
                          <a:latin typeface="游ゴシック" panose="020B0400000000000000" pitchFamily="50" charset="-128"/>
                          <a:ea typeface="游ゴシック" panose="020B0400000000000000" pitchFamily="50" charset="-128"/>
                          <a:cs typeface="Meiryo"/>
                          <a:sym typeface="Meiryo"/>
                        </a:rPr>
                        <a:t>GoogleAnalytics</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(GA4)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320507"/>
                  </a:ext>
                </a:extLst>
              </a:tr>
              <a:tr h="693999">
                <a:tc>
                  <a:txBody>
                    <a:bodyPr/>
                    <a:lstStyle/>
                    <a:p>
                      <a:pPr algn="ctr"/>
                      <a:r>
                        <a:rPr kumimoji="1" lang="en-US" altLang="ja-JP" sz="1000" b="1" dirty="0">
                          <a:solidFill>
                            <a:schemeClr val="tx1"/>
                          </a:solidFill>
                          <a:latin typeface="游ゴシック" panose="020B0400000000000000" pitchFamily="50" charset="-128"/>
                          <a:ea typeface="游ゴシック" panose="020B0400000000000000" pitchFamily="50" charset="-128"/>
                        </a:rPr>
                        <a:t>SNS</a:t>
                      </a:r>
                    </a:p>
                    <a:p>
                      <a:pPr algn="ctr"/>
                      <a:r>
                        <a:rPr kumimoji="1" lang="ja-JP" altLang="en-US" sz="1000" b="1" dirty="0">
                          <a:solidFill>
                            <a:schemeClr val="tx1"/>
                          </a:solidFill>
                          <a:latin typeface="游ゴシック" panose="020B0400000000000000" pitchFamily="50" charset="-128"/>
                          <a:ea typeface="游ゴシック" panose="020B0400000000000000" pitchFamily="50" charset="-128"/>
                        </a:rPr>
                        <a:t>項目例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en-US" altLang="ja-JP" sz="800" dirty="0">
                          <a:latin typeface="游ゴシック" panose="020B0400000000000000" pitchFamily="50" charset="-128"/>
                          <a:ea typeface="游ゴシック" panose="020B0400000000000000" pitchFamily="50" charset="-128"/>
                        </a:rPr>
                        <a:t>SNS</a:t>
                      </a:r>
                      <a:r>
                        <a:rPr kumimoji="1" lang="ja-JP" altLang="en-US" sz="800" dirty="0">
                          <a:latin typeface="游ゴシック" panose="020B0400000000000000" pitchFamily="50" charset="-128"/>
                          <a:ea typeface="游ゴシック" panose="020B0400000000000000" pitchFamily="50" charset="-128"/>
                        </a:rPr>
                        <a:t>投稿内容のキャプチャ</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ブースト広告実施の場合</a:t>
                      </a:r>
                      <a:endParaRPr kumimoji="1"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インプレッション、クリック数、</a:t>
                      </a:r>
                      <a:r>
                        <a:rPr kumimoji="1" lang="en-US" altLang="ja-JP" sz="800" dirty="0">
                          <a:latin typeface="游ゴシック" panose="020B0400000000000000" pitchFamily="50" charset="-128"/>
                          <a:ea typeface="游ゴシック" panose="020B0400000000000000" pitchFamily="50" charset="-128"/>
                        </a:rPr>
                        <a:t>CTR</a:t>
                      </a:r>
                      <a:r>
                        <a:rPr kumimoji="1" lang="ja-JP" altLang="en-US" sz="800" dirty="0">
                          <a:latin typeface="游ゴシック" panose="020B0400000000000000" pitchFamily="50" charset="-128"/>
                          <a:ea typeface="游ゴシック" panose="020B0400000000000000" pitchFamily="50" charset="-128"/>
                        </a:rPr>
                        <a:t>など</a:t>
                      </a:r>
                      <a:endParaRPr kumimoji="1" lang="en-US" altLang="ja-JP" sz="8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85106"/>
                  </a:ext>
                </a:extLst>
              </a:tr>
              <a:tr h="784972">
                <a:tc>
                  <a:txBody>
                    <a:bodyPr/>
                    <a:lstStyle/>
                    <a:p>
                      <a:pPr algn="ctr"/>
                      <a:r>
                        <a:rPr kumimoji="1" lang="ja-JP" altLang="en-US" sz="1000" b="1" dirty="0">
                          <a:solidFill>
                            <a:schemeClr val="tx1"/>
                          </a:solidFill>
                          <a:latin typeface="游ゴシック" panose="020B0400000000000000" pitchFamily="50" charset="-128"/>
                          <a:ea typeface="游ゴシック" panose="020B0400000000000000" pitchFamily="50" charset="-128"/>
                        </a:rPr>
                        <a:t>計測</a:t>
                      </a:r>
                      <a:endParaRPr kumimoji="1" lang="en-US" altLang="ja-JP" sz="10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tx1"/>
                          </a:solidFill>
                          <a:latin typeface="游ゴシック" panose="020B0400000000000000" pitchFamily="50" charset="-128"/>
                          <a:ea typeface="游ゴシック" panose="020B0400000000000000" pitchFamily="50" charset="-128"/>
                        </a:rPr>
                        <a:t>ツール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en-US" altLang="ja-JP" sz="800" dirty="0">
                          <a:latin typeface="游ゴシック" panose="020B0400000000000000" pitchFamily="50" charset="-128"/>
                          <a:ea typeface="游ゴシック" panose="020B0400000000000000" pitchFamily="50" charset="-128"/>
                        </a:rPr>
                        <a:t>X </a:t>
                      </a:r>
                      <a:r>
                        <a:rPr kumimoji="1" lang="ja-JP" altLang="en-US" sz="800" dirty="0">
                          <a:latin typeface="游ゴシック" panose="020B0400000000000000" pitchFamily="50" charset="-128"/>
                          <a:ea typeface="游ゴシック" panose="020B0400000000000000" pitchFamily="50" charset="-128"/>
                        </a:rPr>
                        <a:t>　　　  ：アナリティクス</a:t>
                      </a:r>
                      <a:endParaRPr kumimoji="1" lang="en-US" altLang="ja-JP" sz="800" dirty="0">
                        <a:latin typeface="游ゴシック" panose="020B0400000000000000" pitchFamily="50" charset="-128"/>
                        <a:ea typeface="游ゴシック" panose="020B0400000000000000" pitchFamily="50" charset="-128"/>
                      </a:endParaRPr>
                    </a:p>
                    <a:p>
                      <a:r>
                        <a:rPr kumimoji="1" lang="en-US" altLang="ja-JP" sz="800" dirty="0">
                          <a:latin typeface="游ゴシック" panose="020B0400000000000000" pitchFamily="50" charset="-128"/>
                          <a:ea typeface="游ゴシック" panose="020B0400000000000000" pitchFamily="50" charset="-128"/>
                        </a:rPr>
                        <a:t>Instagram / Facebook </a:t>
                      </a: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Meta</a:t>
                      </a:r>
                      <a:r>
                        <a:rPr kumimoji="1" lang="ja-JP" altLang="en-US" sz="800" dirty="0">
                          <a:latin typeface="游ゴシック" panose="020B0400000000000000" pitchFamily="50" charset="-128"/>
                          <a:ea typeface="游ゴシック" panose="020B0400000000000000" pitchFamily="50" charset="-128"/>
                        </a:rPr>
                        <a:t> </a:t>
                      </a:r>
                      <a:r>
                        <a:rPr kumimoji="1" lang="en-US" altLang="ja-JP" sz="800" dirty="0">
                          <a:latin typeface="游ゴシック" panose="020B0400000000000000" pitchFamily="50" charset="-128"/>
                          <a:ea typeface="游ゴシック" panose="020B0400000000000000" pitchFamily="50" charset="-128"/>
                        </a:rPr>
                        <a:t>Business</a:t>
                      </a:r>
                      <a:r>
                        <a:rPr kumimoji="1" lang="ja-JP" altLang="en-US" sz="800" dirty="0">
                          <a:latin typeface="游ゴシック" panose="020B0400000000000000" pitchFamily="50" charset="-128"/>
                          <a:ea typeface="游ゴシック" panose="020B0400000000000000" pitchFamily="50" charset="-128"/>
                        </a:rPr>
                        <a:t> </a:t>
                      </a:r>
                      <a:r>
                        <a:rPr kumimoji="1" lang="en-US" altLang="ja-JP" sz="800" dirty="0">
                          <a:latin typeface="游ゴシック" panose="020B0400000000000000" pitchFamily="50" charset="-128"/>
                          <a:ea typeface="游ゴシック" panose="020B0400000000000000" pitchFamily="50" charset="-128"/>
                        </a:rPr>
                        <a:t>Suite</a:t>
                      </a:r>
                    </a:p>
                    <a:p>
                      <a:r>
                        <a:rPr kumimoji="1" lang="en-US" altLang="ja-JP" sz="800" dirty="0">
                          <a:latin typeface="游ゴシック" panose="020B0400000000000000" pitchFamily="50" charset="-128"/>
                          <a:ea typeface="游ゴシック" panose="020B0400000000000000" pitchFamily="50" charset="-128"/>
                        </a:rPr>
                        <a:t>YouTube  </a:t>
                      </a: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YouTube</a:t>
                      </a:r>
                      <a:r>
                        <a:rPr kumimoji="1" lang="ja-JP" altLang="en-US" sz="800" dirty="0">
                          <a:latin typeface="游ゴシック" panose="020B0400000000000000" pitchFamily="50" charset="-128"/>
                          <a:ea typeface="游ゴシック" panose="020B0400000000000000" pitchFamily="50" charset="-128"/>
                        </a:rPr>
                        <a:t> </a:t>
                      </a:r>
                      <a:r>
                        <a:rPr kumimoji="1" lang="en-US" altLang="ja-JP" sz="800" dirty="0">
                          <a:latin typeface="游ゴシック" panose="020B0400000000000000" pitchFamily="50" charset="-128"/>
                          <a:ea typeface="游ゴシック" panose="020B0400000000000000" pitchFamily="50" charset="-128"/>
                        </a:rPr>
                        <a:t>Studio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286240"/>
                  </a:ext>
                </a:extLst>
              </a:tr>
            </a:tbl>
          </a:graphicData>
        </a:graphic>
      </p:graphicFrame>
      <p:sp>
        <p:nvSpPr>
          <p:cNvPr id="17" name="Google Shape;1205;p44">
            <a:extLst>
              <a:ext uri="{FF2B5EF4-FFF2-40B4-BE49-F238E27FC236}">
                <a16:creationId xmlns:a16="http://schemas.microsoft.com/office/drawing/2014/main" id="{AA322672-944A-6E86-D359-CD32B96BD48D}"/>
              </a:ext>
            </a:extLst>
          </p:cNvPr>
          <p:cNvSpPr txBox="1"/>
          <p:nvPr/>
        </p:nvSpPr>
        <p:spPr>
          <a:xfrm>
            <a:off x="5033339" y="4572416"/>
            <a:ext cx="3962401" cy="117340"/>
          </a:xfrm>
          <a:prstGeom prst="rect">
            <a:avLst/>
          </a:prstGeom>
          <a:noFill/>
          <a:ln>
            <a:noFill/>
          </a:ln>
        </p:spPr>
        <p:txBody>
          <a:bodyPr spcFirstLastPara="1" wrap="square" lIns="0" tIns="9525" rIns="0" bIns="0" anchor="t" anchorCtr="0">
            <a:spAutoFit/>
          </a:bodyPr>
          <a:lstStyle/>
          <a:p>
            <a:pPr marL="12700" marR="0" lvl="0" indent="0" rtl="0">
              <a:lnSpc>
                <a:spcPct val="100000"/>
              </a:lnSpc>
              <a:spcBef>
                <a:spcPts val="0"/>
              </a:spcBef>
              <a:spcAft>
                <a:spcPts val="0"/>
              </a:spcAft>
              <a:buNone/>
            </a:pPr>
            <a:r>
              <a:rPr lang="en-US" altLang="ja-JP" sz="700" dirty="0">
                <a:latin typeface="游ゴシック" panose="020B0400000000000000" pitchFamily="50" charset="-128"/>
                <a:ea typeface="游ゴシック" panose="020B0400000000000000" pitchFamily="50" charset="-128"/>
                <a:cs typeface="MS Gothic"/>
                <a:sym typeface="MS Gothic"/>
              </a:rPr>
              <a:t>※</a:t>
            </a:r>
            <a:r>
              <a:rPr lang="ja-JP" altLang="en-US" sz="700" dirty="0">
                <a:latin typeface="游ゴシック" panose="020B0400000000000000" pitchFamily="50" charset="-128"/>
                <a:ea typeface="游ゴシック" panose="020B0400000000000000" pitchFamily="50" charset="-128"/>
                <a:cs typeface="MS Gothic"/>
                <a:sym typeface="MS Gothic"/>
              </a:rPr>
              <a:t>レポート項目は各営業にご相談ください。ツールにより取得項目の変更がある場合がございます。</a:t>
            </a:r>
            <a:endParaRPr sz="7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4" name="図 33">
            <a:extLst>
              <a:ext uri="{FF2B5EF4-FFF2-40B4-BE49-F238E27FC236}">
                <a16:creationId xmlns:a16="http://schemas.microsoft.com/office/drawing/2014/main" id="{BA565A3F-0919-50FF-983F-64588AA64772}"/>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tretch>
            <a:fillRect/>
          </a:stretch>
        </p:blipFill>
        <p:spPr>
          <a:xfrm>
            <a:off x="1669871" y="2619827"/>
            <a:ext cx="1990831" cy="1088344"/>
          </a:xfrm>
          <a:prstGeom prst="rect">
            <a:avLst/>
          </a:prstGeom>
          <a:ln>
            <a:solidFill>
              <a:schemeClr val="tx1"/>
            </a:solidFill>
          </a:ln>
        </p:spPr>
      </p:pic>
      <p:sp>
        <p:nvSpPr>
          <p:cNvPr id="40" name="Google Shape;1177;p66">
            <a:extLst>
              <a:ext uri="{FF2B5EF4-FFF2-40B4-BE49-F238E27FC236}">
                <a16:creationId xmlns:a16="http://schemas.microsoft.com/office/drawing/2014/main" id="{1134FF28-1F59-5D6F-BB23-7A2A6A0EEAD1}"/>
              </a:ext>
            </a:extLst>
          </p:cNvPr>
          <p:cNvSpPr txBox="1"/>
          <p:nvPr/>
        </p:nvSpPr>
        <p:spPr>
          <a:xfrm>
            <a:off x="1533755" y="1059578"/>
            <a:ext cx="4598376" cy="289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9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rPr>
              <a:t>（レポートイメージ例：要件に合わせてカスタムして作成）</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44" name="正方形/長方形 43">
            <a:extLst>
              <a:ext uri="{FF2B5EF4-FFF2-40B4-BE49-F238E27FC236}">
                <a16:creationId xmlns:a16="http://schemas.microsoft.com/office/drawing/2014/main" id="{88AC9D5B-FBCA-DF87-FBF1-CB8F3C0F07AA}"/>
              </a:ext>
            </a:extLst>
          </p:cNvPr>
          <p:cNvSpPr/>
          <p:nvPr/>
        </p:nvSpPr>
        <p:spPr>
          <a:xfrm>
            <a:off x="1751011" y="2946674"/>
            <a:ext cx="1822466" cy="668349"/>
          </a:xfrm>
          <a:prstGeom prst="rect">
            <a:avLst/>
          </a:prstGeom>
          <a:solidFill>
            <a:srgbClr val="E4F0E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リンククリック</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D1E0C963-CD3C-AB05-C106-2FAE2797EE85}"/>
              </a:ext>
            </a:extLst>
          </p:cNvPr>
          <p:cNvGrpSpPr/>
          <p:nvPr/>
        </p:nvGrpSpPr>
        <p:grpSpPr>
          <a:xfrm>
            <a:off x="3839048" y="1273229"/>
            <a:ext cx="1996532" cy="1076934"/>
            <a:chOff x="4024329" y="1273229"/>
            <a:chExt cx="1996532" cy="1076934"/>
          </a:xfrm>
        </p:grpSpPr>
        <p:pic>
          <p:nvPicPr>
            <p:cNvPr id="36" name="図 35">
              <a:extLst>
                <a:ext uri="{FF2B5EF4-FFF2-40B4-BE49-F238E27FC236}">
                  <a16:creationId xmlns:a16="http://schemas.microsoft.com/office/drawing/2014/main" id="{35A258A5-2F67-BFA6-D4C3-8F505370A6C9}"/>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a:off x="4024329" y="1273229"/>
              <a:ext cx="1996532" cy="1076934"/>
            </a:xfrm>
            <a:prstGeom prst="rect">
              <a:avLst/>
            </a:prstGeom>
            <a:ln>
              <a:solidFill>
                <a:schemeClr val="tx1"/>
              </a:solidFill>
            </a:ln>
          </p:spPr>
        </p:pic>
        <p:sp>
          <p:nvSpPr>
            <p:cNvPr id="45" name="正方形/長方形 44">
              <a:extLst>
                <a:ext uri="{FF2B5EF4-FFF2-40B4-BE49-F238E27FC236}">
                  <a16:creationId xmlns:a16="http://schemas.microsoft.com/office/drawing/2014/main" id="{485298E2-485A-4736-89FC-E2AEBC2CFF5D}"/>
                </a:ext>
              </a:extLst>
            </p:cNvPr>
            <p:cNvSpPr/>
            <p:nvPr/>
          </p:nvSpPr>
          <p:spPr>
            <a:xfrm>
              <a:off x="4123408" y="1570204"/>
              <a:ext cx="1815528" cy="665805"/>
            </a:xfrm>
            <a:prstGeom prst="rect">
              <a:avLst/>
            </a:prstGeom>
            <a:solidFill>
              <a:srgbClr val="E4F0E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日別の数値</a:t>
              </a:r>
            </a:p>
          </p:txBody>
        </p:sp>
      </p:grpSp>
      <p:grpSp>
        <p:nvGrpSpPr>
          <p:cNvPr id="3" name="グループ化 2">
            <a:extLst>
              <a:ext uri="{FF2B5EF4-FFF2-40B4-BE49-F238E27FC236}">
                <a16:creationId xmlns:a16="http://schemas.microsoft.com/office/drawing/2014/main" id="{FF1D24CD-D466-0F5B-4336-D0AA4884EB47}"/>
              </a:ext>
            </a:extLst>
          </p:cNvPr>
          <p:cNvGrpSpPr/>
          <p:nvPr/>
        </p:nvGrpSpPr>
        <p:grpSpPr>
          <a:xfrm>
            <a:off x="3839048" y="2619826"/>
            <a:ext cx="1990831" cy="1082125"/>
            <a:chOff x="4024329" y="2619826"/>
            <a:chExt cx="1990831" cy="1082125"/>
          </a:xfrm>
        </p:grpSpPr>
        <p:pic>
          <p:nvPicPr>
            <p:cNvPr id="32" name="図 31">
              <a:extLst>
                <a:ext uri="{FF2B5EF4-FFF2-40B4-BE49-F238E27FC236}">
                  <a16:creationId xmlns:a16="http://schemas.microsoft.com/office/drawing/2014/main" id="{2754BCAF-6643-CDCC-897C-B1862EAF22D2}"/>
                </a:ext>
              </a:extLst>
            </p:cNvPr>
            <p:cNvPicPr>
              <a:picLocks noChangeAspect="1"/>
            </p:cNvPicPr>
            <p:nvPr/>
          </p:nvPicPr>
          <p:blipFill>
            <a:blip r:embed="rId8" cstate="email">
              <a:extLst>
                <a:ext uri="{BEBA8EAE-BF5A-486C-A8C5-ECC9F3942E4B}">
                  <a14:imgProps xmlns:a14="http://schemas.microsoft.com/office/drawing/2010/main">
                    <a14:imgLayer r:embed="rId9">
                      <a14:imgEffect>
                        <a14:artisticBlur/>
                      </a14:imgEffect>
                    </a14:imgLayer>
                  </a14:imgProps>
                </a:ext>
                <a:ext uri="{28A0092B-C50C-407E-A947-70E740481C1C}">
                  <a14:useLocalDpi xmlns:a14="http://schemas.microsoft.com/office/drawing/2010/main"/>
                </a:ext>
              </a:extLst>
            </a:blip>
            <a:stretch>
              <a:fillRect/>
            </a:stretch>
          </p:blipFill>
          <p:spPr>
            <a:xfrm>
              <a:off x="4024329" y="2619826"/>
              <a:ext cx="1990831" cy="1082125"/>
            </a:xfrm>
            <a:prstGeom prst="rect">
              <a:avLst/>
            </a:prstGeom>
            <a:ln>
              <a:solidFill>
                <a:schemeClr val="tx1"/>
              </a:solidFill>
            </a:ln>
          </p:spPr>
        </p:pic>
        <p:sp>
          <p:nvSpPr>
            <p:cNvPr id="46" name="正方形/長方形 45">
              <a:extLst>
                <a:ext uri="{FF2B5EF4-FFF2-40B4-BE49-F238E27FC236}">
                  <a16:creationId xmlns:a16="http://schemas.microsoft.com/office/drawing/2014/main" id="{7D63FF63-2A81-D824-4B5D-BE18DA70535A}"/>
                </a:ext>
              </a:extLst>
            </p:cNvPr>
            <p:cNvSpPr/>
            <p:nvPr/>
          </p:nvSpPr>
          <p:spPr>
            <a:xfrm>
              <a:off x="4123408" y="2946674"/>
              <a:ext cx="1811936" cy="664488"/>
            </a:xfrm>
            <a:prstGeom prst="rect">
              <a:avLst/>
            </a:prstGeom>
            <a:solidFill>
              <a:srgbClr val="E4F0E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読者情報</a:t>
              </a:r>
            </a:p>
          </p:txBody>
        </p:sp>
      </p:grpSp>
      <p:sp>
        <p:nvSpPr>
          <p:cNvPr id="18" name="正方形/長方形 17">
            <a:extLst>
              <a:ext uri="{FF2B5EF4-FFF2-40B4-BE49-F238E27FC236}">
                <a16:creationId xmlns:a16="http://schemas.microsoft.com/office/drawing/2014/main" id="{F02D8F7D-749B-3A6A-E657-28549F90C418}"/>
              </a:ext>
            </a:extLst>
          </p:cNvPr>
          <p:cNvSpPr/>
          <p:nvPr/>
        </p:nvSpPr>
        <p:spPr>
          <a:xfrm>
            <a:off x="1751011" y="1570205"/>
            <a:ext cx="1826230" cy="669730"/>
          </a:xfrm>
          <a:prstGeom prst="rect">
            <a:avLst/>
          </a:prstGeom>
          <a:solidFill>
            <a:srgbClr val="E4F0E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要件</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p:txBody>
      </p:sp>
      <p:sp>
        <p:nvSpPr>
          <p:cNvPr id="20" name="Google Shape;1240;p45">
            <a:extLst>
              <a:ext uri="{FF2B5EF4-FFF2-40B4-BE49-F238E27FC236}">
                <a16:creationId xmlns:a16="http://schemas.microsoft.com/office/drawing/2014/main" id="{DEB4E3A4-59B4-31CF-4E5F-B94BC2194DA0}"/>
              </a:ext>
            </a:extLst>
          </p:cNvPr>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330084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5" name="Google Shape;1235;p45"/>
          <p:cNvSpPr txBox="1"/>
          <p:nvPr/>
        </p:nvSpPr>
        <p:spPr>
          <a:xfrm>
            <a:off x="267309" y="23329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36" name="Google Shape;1236;p45"/>
          <p:cNvSpPr txBox="1"/>
          <p:nvPr/>
        </p:nvSpPr>
        <p:spPr>
          <a:xfrm>
            <a:off x="419557" y="2559462"/>
            <a:ext cx="783000" cy="24093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15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注意事項</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37" name="Google Shape;1237;p45"/>
          <p:cNvSpPr/>
          <p:nvPr/>
        </p:nvSpPr>
        <p:spPr>
          <a:xfrm>
            <a:off x="-2458" y="0"/>
            <a:ext cx="1619726" cy="5143500"/>
          </a:xfrm>
          <a:custGeom>
            <a:avLst/>
            <a:gdLst/>
            <a:ahLst/>
            <a:cxnLst/>
            <a:rect l="l" t="t" r="r" b="b"/>
            <a:pathLst>
              <a:path w="2159635" h="6858000" extrusionOk="0">
                <a:moveTo>
                  <a:pt x="2159508" y="0"/>
                </a:moveTo>
                <a:lnTo>
                  <a:pt x="0" y="0"/>
                </a:lnTo>
                <a:lnTo>
                  <a:pt x="0" y="6858000"/>
                </a:lnTo>
                <a:lnTo>
                  <a:pt x="2159508" y="6858000"/>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238" name="Google Shape;1238;p45"/>
          <p:cNvSpPr txBox="1"/>
          <p:nvPr/>
        </p:nvSpPr>
        <p:spPr>
          <a:xfrm>
            <a:off x="72237" y="2216145"/>
            <a:ext cx="1470336" cy="240930"/>
          </a:xfrm>
          <a:prstGeom prst="rect">
            <a:avLst/>
          </a:prstGeom>
          <a:noFill/>
          <a:ln>
            <a:noFill/>
          </a:ln>
        </p:spPr>
        <p:txBody>
          <a:bodyPr spcFirstLastPara="1" wrap="square" lIns="0" tIns="10000" rIns="0" bIns="0" anchor="t" anchorCtr="0">
            <a:spAutoFit/>
          </a:bodyPr>
          <a:lstStyle/>
          <a:p>
            <a:pPr marL="12700" marR="0" lvl="0" indent="0" algn="ctr" rtl="0">
              <a:lnSpc>
                <a:spcPct val="100000"/>
              </a:lnSpc>
              <a:spcBef>
                <a:spcPts val="0"/>
              </a:spcBef>
              <a:spcAft>
                <a:spcPts val="0"/>
              </a:spcAft>
              <a:buNone/>
            </a:pPr>
            <a:r>
              <a:rPr lang="ja"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rPr>
              <a:t>注意事項</a:t>
            </a:r>
            <a:endParaRPr sz="1500" b="1" i="0" u="none" strike="noStrike" cap="none" dirty="0">
              <a:solidFill>
                <a:schemeClr val="lt1"/>
              </a:solidFill>
              <a:latin typeface="游ゴシック" panose="020B0400000000000000" pitchFamily="50" charset="-128"/>
              <a:ea typeface="游ゴシック" panose="020B0400000000000000" pitchFamily="50" charset="-128"/>
              <a:cs typeface="MS Gothic"/>
              <a:sym typeface="MS Gothic"/>
            </a:endParaRPr>
          </a:p>
        </p:txBody>
      </p:sp>
      <p:sp>
        <p:nvSpPr>
          <p:cNvPr id="1239" name="Google Shape;1239;p45"/>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5</a:t>
            </a:fld>
            <a:endParaRPr/>
          </a:p>
        </p:txBody>
      </p:sp>
      <p:sp>
        <p:nvSpPr>
          <p:cNvPr id="1240" name="Google Shape;1240;p45"/>
          <p:cNvSpPr txBox="1"/>
          <p:nvPr/>
        </p:nvSpPr>
        <p:spPr>
          <a:xfrm>
            <a:off x="271575" y="199006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3" name="グループ化 2">
            <a:extLst>
              <a:ext uri="{FF2B5EF4-FFF2-40B4-BE49-F238E27FC236}">
                <a16:creationId xmlns:a16="http://schemas.microsoft.com/office/drawing/2014/main" id="{A3556B82-54B8-F3B7-682D-3EF99D128B36}"/>
              </a:ext>
            </a:extLst>
          </p:cNvPr>
          <p:cNvGrpSpPr/>
          <p:nvPr/>
        </p:nvGrpSpPr>
        <p:grpSpPr>
          <a:xfrm>
            <a:off x="2012440" y="122888"/>
            <a:ext cx="7044154" cy="4966823"/>
            <a:chOff x="2012440" y="122888"/>
            <a:chExt cx="7044154" cy="4966823"/>
          </a:xfrm>
        </p:grpSpPr>
        <p:sp>
          <p:nvSpPr>
            <p:cNvPr id="1232" name="Google Shape;1232;p45"/>
            <p:cNvSpPr txBox="1"/>
            <p:nvPr/>
          </p:nvSpPr>
          <p:spPr>
            <a:xfrm>
              <a:off x="2012440" y="122888"/>
              <a:ext cx="6761765" cy="1711689"/>
            </a:xfrm>
            <a:prstGeom prst="rect">
              <a:avLst/>
            </a:prstGeom>
            <a:noFill/>
            <a:ln>
              <a:noFill/>
            </a:ln>
          </p:spPr>
          <p:txBody>
            <a:bodyPr spcFirstLastPara="1" wrap="square" lIns="0" tIns="46675" rIns="0" bIns="0" anchor="t" anchorCtr="0">
              <a:spAutoFit/>
            </a:bodyPr>
            <a:lstStyle/>
            <a:p>
              <a:pPr marL="76198" marR="0" lvl="0" indent="-63498" algn="l" rtl="0">
                <a:lnSpc>
                  <a:spcPct val="100000"/>
                </a:lnSpc>
                <a:spcBef>
                  <a:spcPts val="0"/>
                </a:spcBef>
                <a:spcAft>
                  <a:spcPts val="0"/>
                </a:spcAft>
                <a:buClr>
                  <a:srgbClr val="000000"/>
                </a:buClr>
                <a:buSzPts val="800"/>
                <a:buFont typeface="Arial"/>
                <a:buChar char="●"/>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掲載について</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※記事およびトップページの掲載には、「sponsored」表記が入ります。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※記事タイトルは、掲載後に変更を行う場合があります。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5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※記事は、最低１年間はアーカイブされます（モデル、タレント記事は掲載期間が限定される場合があります）。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※対象デバイスはPC・SPです。iPadなどタブレットでの表示は保証しておりません。</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広告掲載につきまして、掲載事例として使用させていただくことがございますが予めご了承ください。</a:t>
              </a:r>
              <a:endParaRPr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※外部配信を行う場合がございます。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停電、通信回線の事故、天災等の不可抗力、通信事業者の不履行、インターネットインフラ、第三者の定める規約変更や仕様変更（FacebookやInstagramなどの外部サービスに関するもの）、その他サーバー等のシステム上の不具合、緊急メンテナンスの発生など主婦と生活社の責に帰すべき事由以外の原因により広告掲載契約に基づく債務の全部または一部を履行できなかった場合、主婦と生活社はその責を問われないものとし、当該履行については、当該原因の影響とみなされる範囲まで義務を免除されるものとします。</a:t>
              </a:r>
              <a:endParaRPr dirty="0">
                <a:latin typeface="游ゴシック" panose="020B0400000000000000" pitchFamily="50" charset="-128"/>
                <a:ea typeface="游ゴシック" panose="020B0400000000000000" pitchFamily="50" charset="-128"/>
              </a:endParaRPr>
            </a:p>
          </p:txBody>
        </p:sp>
        <p:sp>
          <p:nvSpPr>
            <p:cNvPr id="1233" name="Google Shape;1233;p45"/>
            <p:cNvSpPr txBox="1"/>
            <p:nvPr/>
          </p:nvSpPr>
          <p:spPr>
            <a:xfrm>
              <a:off x="2012441" y="2020730"/>
              <a:ext cx="6761764" cy="1420109"/>
            </a:xfrm>
            <a:prstGeom prst="rect">
              <a:avLst/>
            </a:prstGeom>
            <a:noFill/>
            <a:ln>
              <a:noFill/>
            </a:ln>
          </p:spPr>
          <p:txBody>
            <a:bodyPr spcFirstLastPara="1" wrap="square" lIns="0" tIns="72875" rIns="0" bIns="0" anchor="t" anchorCtr="0">
              <a:spAutoFit/>
            </a:bodyPr>
            <a:lstStyle/>
            <a:p>
              <a:pPr marL="76198" marR="0" lvl="0" indent="-63498" algn="l" rtl="0">
                <a:lnSpc>
                  <a:spcPct val="100000"/>
                </a:lnSpc>
                <a:spcBef>
                  <a:spcPts val="0"/>
                </a:spcBef>
                <a:spcAft>
                  <a:spcPts val="0"/>
                </a:spcAft>
                <a:buClr>
                  <a:srgbClr val="000000"/>
                </a:buClr>
                <a:buSzPts val="800"/>
                <a:buFont typeface="Arial"/>
                <a:buChar char="●"/>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記事制作について</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5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※記事内容は、編集部と相談のうえ決定するものとします。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※原稿のお戻しは、２回までお受けいたします。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※制作期間を１週間以上短くする場合、別途費用（</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特急料金</a:t>
              </a: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20万円程度）が発生します。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※遠方への取材が発生する際には、別途交通費・出張費がかかります。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3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※インタビュー、体験レビューなどは、別途費用が発生する場合があります。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5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※スポンサードポスト内で他媒体と相互リンクを入れる場合、編集部の審査を通った１媒体のみ設定が可能です。</a:t>
              </a:r>
              <a:endParaRPr lang="en-US" alt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a:spcBef>
                  <a:spcPts val="500"/>
                </a:spcBef>
              </a:pP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スポンサードポスト内での比較表現は不可です。</a:t>
              </a:r>
            </a:p>
          </p:txBody>
        </p:sp>
        <p:sp>
          <p:nvSpPr>
            <p:cNvPr id="1234" name="Google Shape;1234;p45"/>
            <p:cNvSpPr txBox="1"/>
            <p:nvPr/>
          </p:nvSpPr>
          <p:spPr>
            <a:xfrm>
              <a:off x="2012441" y="3562870"/>
              <a:ext cx="4684194" cy="1212511"/>
            </a:xfrm>
            <a:prstGeom prst="rect">
              <a:avLst/>
            </a:prstGeom>
            <a:noFill/>
            <a:ln>
              <a:noFill/>
            </a:ln>
          </p:spPr>
          <p:txBody>
            <a:bodyPr spcFirstLastPara="1" wrap="square" lIns="0" tIns="9525" rIns="0" bIns="0" anchor="t" anchorCtr="0">
              <a:spAutoFit/>
            </a:bodyPr>
            <a:lstStyle/>
            <a:p>
              <a:pPr marL="76198" marR="0" lvl="0" indent="-63498" algn="l" rtl="0">
                <a:lnSpc>
                  <a:spcPct val="100000"/>
                </a:lnSpc>
                <a:spcBef>
                  <a:spcPts val="0"/>
                </a:spcBef>
                <a:spcAft>
                  <a:spcPts val="0"/>
                </a:spcAft>
                <a:buClr>
                  <a:srgbClr val="000000"/>
                </a:buClr>
                <a:buSzPts val="800"/>
                <a:buFont typeface="Arial"/>
                <a:buChar char="●"/>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申込について</a:t>
              </a:r>
              <a:endParaRPr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a:spcBef>
                  <a:spcPts val="700"/>
                </a:spcBef>
              </a:pP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お申し込みは、右記の</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お申込みフォーマット</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内容を新規メールにて作成、</a:t>
              </a:r>
              <a:r>
                <a:rPr lang="ja-JP" altLang="en-US" sz="800" dirty="0">
                  <a:latin typeface="游ゴシック" panose="020B0400000000000000" pitchFamily="50" charset="-128"/>
                  <a:ea typeface="游ゴシック" panose="020B0400000000000000" pitchFamily="50" charset="-128"/>
                  <a:cs typeface="MS Gothic"/>
                  <a:sym typeface="MS Gothic"/>
                </a:rPr>
                <a:t>宛先を</a:t>
              </a:r>
              <a:endPar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a:spcBef>
                  <a:spcPts val="700"/>
                </a:spcBef>
              </a:pPr>
              <a:r>
                <a:rPr lang="en-US" altLang="ja-JP" sz="800" b="1" i="0" u="sng" strike="noStrike" cap="none" dirty="0">
                  <a:solidFill>
                    <a:schemeClr val="dk1"/>
                  </a:solidFill>
                  <a:latin typeface="Meiryo"/>
                  <a:ea typeface="Meiryo"/>
                  <a:cs typeface="Meiryo"/>
                  <a:sym typeface="Meiryo"/>
                  <a:hlinkClick r:id="rId3"/>
                </a:rPr>
                <a:t>kokoku3@mb.shufu.co.jp</a:t>
              </a:r>
              <a:r>
                <a:rPr lang="ja-JP" altLang="en-US" sz="800" b="1" dirty="0">
                  <a:solidFill>
                    <a:schemeClr val="dk1"/>
                  </a:solidFill>
                  <a:latin typeface="游ゴシック" panose="020B0400000000000000" pitchFamily="50" charset="-128"/>
                  <a:ea typeface="游ゴシック" panose="020B0400000000000000" pitchFamily="50" charset="-128"/>
                  <a:cs typeface="Meiryo"/>
                  <a:sym typeface="Meiryo"/>
                </a:rPr>
                <a:t>と担当営業</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をいれてお送りください。</a:t>
              </a:r>
              <a:endPar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endParaRPr>
            </a:p>
            <a:p>
              <a:pPr marL="12700">
                <a:spcBef>
                  <a:spcPts val="700"/>
                </a:spcBef>
              </a:pP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確認後</a:t>
              </a: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受領</a:t>
              </a:r>
              <a:r>
                <a:rPr lang="en-US" altLang="ja-JP" sz="800"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を返させていただきます。</a:t>
              </a:r>
              <a:endParaRPr lang="en-US" alt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700"/>
                </a:spcBef>
                <a:spcAft>
                  <a:spcPts val="0"/>
                </a:spcAft>
                <a:buNone/>
              </a:pPr>
              <a:endParaRPr lang="en-US" altLang="ja" sz="800" dirty="0">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70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※申込受領後、広告主様の都合で記事公開日を変更をする場合、違約金が発生する場合があります。</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11" name="Google Shape;1221;p45">
              <a:extLst>
                <a:ext uri="{FF2B5EF4-FFF2-40B4-BE49-F238E27FC236}">
                  <a16:creationId xmlns:a16="http://schemas.microsoft.com/office/drawing/2014/main" id="{70E07F0C-1222-8BAF-DD57-D1F315422917}"/>
                </a:ext>
              </a:extLst>
            </p:cNvPr>
            <p:cNvSpPr txBox="1"/>
            <p:nvPr/>
          </p:nvSpPr>
          <p:spPr>
            <a:xfrm>
              <a:off x="6810934" y="3388656"/>
              <a:ext cx="2128429" cy="1183332"/>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en-US" altLang="ja-JP" sz="1000" b="1"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a:t>
              </a:r>
              <a:r>
                <a:rPr lang="ja-JP" altLang="en-US" sz="1000" b="1"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お申込みフォーマット</a:t>
              </a:r>
              <a:r>
                <a:rPr lang="en-US" altLang="ja-JP" sz="1000" b="1"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件名</a:t>
              </a:r>
              <a:endPar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申込</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暮らしとおしゃれの編集室</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_</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クライアント名</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_</a:t>
              </a: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サービス名</a:t>
              </a:r>
              <a:endPar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内容</a:t>
              </a:r>
              <a:endPar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・代理店様会社名 </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・広告主様会社名</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サービス内容  </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リンク先</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URL</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・掲載メニュー名  </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・掲載希望時期</a:t>
              </a: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・お申し込み料金　グロス</a:t>
              </a:r>
              <a:r>
                <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ネットそれぞれ</a:t>
              </a:r>
              <a:endParaRPr lang="en-US" altLang="ja-JP"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altLang="en-US" sz="800" dirty="0">
                  <a:solidFill>
                    <a:schemeClr val="dk1"/>
                  </a:solidFill>
                  <a:latin typeface="游ゴシック" panose="020B0400000000000000" pitchFamily="50" charset="-128"/>
                  <a:ea typeface="游ゴシック" panose="020B0400000000000000" pitchFamily="50" charset="-128"/>
                  <a:cs typeface="Meiryo"/>
                  <a:sym typeface="Meiryo"/>
                </a:rPr>
                <a:t>・備考</a:t>
              </a:r>
              <a:endPar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altLang="en-US" sz="80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・ご請求書発行月</a:t>
              </a:r>
            </a:p>
          </p:txBody>
        </p:sp>
        <p:sp>
          <p:nvSpPr>
            <p:cNvPr id="2" name="正方形/長方形 1">
              <a:extLst>
                <a:ext uri="{FF2B5EF4-FFF2-40B4-BE49-F238E27FC236}">
                  <a16:creationId xmlns:a16="http://schemas.microsoft.com/office/drawing/2014/main" id="{24E69DAE-0B45-0A8C-20AB-9ED61E86BA48}"/>
                </a:ext>
              </a:extLst>
            </p:cNvPr>
            <p:cNvSpPr/>
            <p:nvPr/>
          </p:nvSpPr>
          <p:spPr>
            <a:xfrm>
              <a:off x="6790765" y="3395382"/>
              <a:ext cx="2265829" cy="1694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theme/theme1.xml><?xml version="1.0" encoding="utf-8"?>
<a:theme xmlns:a="http://schemas.openxmlformats.org/drawingml/2006/main" name="Simple Light">
  <a:themeElements>
    <a:clrScheme name="暮らしとおしゃれ">
      <a:dk1>
        <a:srgbClr val="3A3838"/>
      </a:dk1>
      <a:lt1>
        <a:sysClr val="window" lastClr="FFFFFF"/>
      </a:lt1>
      <a:dk2>
        <a:srgbClr val="757070"/>
      </a:dk2>
      <a:lt2>
        <a:srgbClr val="E7E6E6"/>
      </a:lt2>
      <a:accent1>
        <a:srgbClr val="D8A961"/>
      </a:accent1>
      <a:accent2>
        <a:srgbClr val="B67989"/>
      </a:accent2>
      <a:accent3>
        <a:srgbClr val="DFD13A"/>
      </a:accent3>
      <a:accent4>
        <a:srgbClr val="79B58E"/>
      </a:accent4>
      <a:accent5>
        <a:srgbClr val="E96369"/>
      </a:accent5>
      <a:accent6>
        <a:srgbClr val="8D79B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17166</TotalTime>
  <Words>1533</Words>
  <Application>Microsoft Office PowerPoint</Application>
  <PresentationFormat>画面に合わせる (16:9)</PresentationFormat>
  <Paragraphs>174</Paragraphs>
  <Slides>5</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游ゴシック</vt:lpstr>
      <vt:lpstr>MS Gothic</vt:lpstr>
      <vt:lpstr>Times New Roman</vt:lpstr>
      <vt:lpstr>Arial</vt:lpstr>
      <vt:lpstr>メイリオ</vt: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山中 陽平</dc:creator>
  <cp:lastModifiedBy>加藤 紗織</cp:lastModifiedBy>
  <cp:revision>1332</cp:revision>
  <cp:lastPrinted>2024-05-08T09:17:36Z</cp:lastPrinted>
  <dcterms:modified xsi:type="dcterms:W3CDTF">2025-01-22T03:28:45Z</dcterms:modified>
</cp:coreProperties>
</file>