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6"/>
  </p:notesMasterIdLst>
  <p:handoutMasterIdLst>
    <p:handoutMasterId r:id="rId17"/>
  </p:handoutMasterIdLst>
  <p:sldIdLst>
    <p:sldId id="371" r:id="rId2"/>
    <p:sldId id="396" r:id="rId3"/>
    <p:sldId id="398" r:id="rId4"/>
    <p:sldId id="373" r:id="rId5"/>
    <p:sldId id="399" r:id="rId6"/>
    <p:sldId id="400" r:id="rId7"/>
    <p:sldId id="401" r:id="rId8"/>
    <p:sldId id="402" r:id="rId9"/>
    <p:sldId id="403" r:id="rId10"/>
    <p:sldId id="394" r:id="rId11"/>
    <p:sldId id="404" r:id="rId12"/>
    <p:sldId id="262" r:id="rId13"/>
    <p:sldId id="281" r:id="rId14"/>
    <p:sldId id="284" r:id="rId15"/>
  </p:sldIdLst>
  <p:sldSz cx="9144000" cy="5143500" type="screen16x9"/>
  <p:notesSz cx="6807200" cy="9939338"/>
  <p:embeddedFontLst>
    <p:embeddedFont>
      <p:font typeface="Barlow Bold Italics" panose="020B0600070205080204" charset="-128"/>
      <p:regular r:id="rId18"/>
    </p:embeddedFont>
    <p:embeddedFont>
      <p:font typeface="源真ゴシック" panose="020B0600070205080204" charset="-128"/>
      <p:regular r:id="rId19"/>
    </p:embeddedFont>
    <p:embeddedFont>
      <p:font typeface="源真ゴシック Bold" panose="020B0600070205080204" charset="-128"/>
      <p:regular r:id="rId20"/>
    </p:embeddedFont>
    <p:embeddedFont>
      <p:font typeface="源真ゴシック Medium" panose="020B0600070205080204" charset="-128"/>
      <p:regular r:id="rId21"/>
    </p:embeddedFont>
    <p:embeddedFont>
      <p:font typeface="Calibri" panose="020F0502020204030204" pitchFamily="34" charset="0"/>
      <p:regular r:id="rId22"/>
      <p:bold r:id="rId23"/>
      <p:italic r:id="rId24"/>
      <p:boldItalic r:id="rId25"/>
    </p:embeddedFont>
    <p:embeddedFont>
      <p:font typeface="游ゴシック" panose="020B0400000000000000" pitchFamily="50" charset="-128"/>
      <p:regular r:id="rId26"/>
      <p:bold r:id="rId27"/>
    </p:embeddedFont>
    <p:embeddedFont>
      <p:font typeface="游明朝" panose="02020400000000000000" pitchFamily="18" charset="-128"/>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1950" userDrawn="1">
          <p15:clr>
            <a:srgbClr val="A4A3A4"/>
          </p15:clr>
        </p15:guide>
        <p15:guide id="3" orient="horz" pos="1892"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eEnj3sRnxA5I+a1lmdl93NtcA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加藤 紗織" initials="加藤" lastIdx="1" clrIdx="0">
    <p:extLst>
      <p:ext uri="{19B8F6BF-5375-455C-9EA6-DF929625EA0E}">
        <p15:presenceInfo xmlns:p15="http://schemas.microsoft.com/office/powerpoint/2012/main" userId="S-1-5-21-2942562286-3566906013-410984517-4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1F1F1"/>
    <a:srgbClr val="757070"/>
    <a:srgbClr val="A1CBB0"/>
    <a:srgbClr val="FF00FF"/>
    <a:srgbClr val="FF5050"/>
    <a:srgbClr val="FF3300"/>
    <a:srgbClr val="FFBD47"/>
    <a:srgbClr val="FFC000"/>
    <a:srgbClr val="FF84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0D10D-50CF-4121-8E0F-D59097571FAB}">
  <a:tblStyle styleId="{62A0D10D-50CF-4121-8E0F-D59097571FA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91A3E3F-EC95-46C8-9163-0A6F2541C905}"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25" autoAdjust="0"/>
    <p:restoredTop sz="95244" autoAdjust="0"/>
  </p:normalViewPr>
  <p:slideViewPr>
    <p:cSldViewPr snapToGrid="0">
      <p:cViewPr varScale="1">
        <p:scale>
          <a:sx n="114" d="100"/>
          <a:sy n="114" d="100"/>
        </p:scale>
        <p:origin x="878" y="82"/>
      </p:cViewPr>
      <p:guideLst>
        <p:guide orient="horz" pos="1597"/>
        <p:guide pos="1950"/>
        <p:guide orient="horz" pos="18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63"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6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kazunari-takahashi\Desktop\oheso_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zunari-takahashi\Desktop\oheso_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Microsoft%20PowerPoint%20&#20869;&#12398;&#12464;&#12521;&#1250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Pt>
            <c:idx val="0"/>
            <c:bubble3D val="0"/>
            <c:spPr>
              <a:pattFill prst="ltUpDiag">
                <a:fgClr>
                  <a:schemeClr val="accent4">
                    <a:shade val="58000"/>
                  </a:schemeClr>
                </a:fgClr>
                <a:bgClr>
                  <a:schemeClr val="accent4">
                    <a:shade val="58000"/>
                    <a:lumMod val="20000"/>
                    <a:lumOff val="80000"/>
                  </a:schemeClr>
                </a:bgClr>
              </a:pattFill>
              <a:ln w="19050">
                <a:solidFill>
                  <a:schemeClr val="lt1"/>
                </a:solidFill>
              </a:ln>
              <a:effectLst>
                <a:innerShdw blurRad="114300">
                  <a:schemeClr val="accent4">
                    <a:shade val="58000"/>
                  </a:schemeClr>
                </a:innerShdw>
              </a:effectLst>
            </c:spPr>
            <c:extLst>
              <c:ext xmlns:c16="http://schemas.microsoft.com/office/drawing/2014/chart" uri="{C3380CC4-5D6E-409C-BE32-E72D297353CC}">
                <c16:uniqueId val="{00000001-2C7D-4731-AA09-90B7555ED24F}"/>
              </c:ext>
            </c:extLst>
          </c:dPt>
          <c:dPt>
            <c:idx val="1"/>
            <c:bubble3D val="0"/>
            <c:spPr>
              <a:pattFill prst="ltUpDiag">
                <a:fgClr>
                  <a:schemeClr val="accent4">
                    <a:shade val="86000"/>
                  </a:schemeClr>
                </a:fgClr>
                <a:bgClr>
                  <a:schemeClr val="accent4">
                    <a:shade val="86000"/>
                    <a:lumMod val="20000"/>
                    <a:lumOff val="80000"/>
                  </a:schemeClr>
                </a:bgClr>
              </a:pattFill>
              <a:ln w="19050">
                <a:solidFill>
                  <a:schemeClr val="lt1"/>
                </a:solidFill>
              </a:ln>
              <a:effectLst>
                <a:innerShdw blurRad="114300">
                  <a:schemeClr val="accent4">
                    <a:shade val="86000"/>
                  </a:schemeClr>
                </a:innerShdw>
              </a:effectLst>
            </c:spPr>
            <c:extLst>
              <c:ext xmlns:c16="http://schemas.microsoft.com/office/drawing/2014/chart" uri="{C3380CC4-5D6E-409C-BE32-E72D297353CC}">
                <c16:uniqueId val="{00000003-2C7D-4731-AA09-90B7555ED24F}"/>
              </c:ext>
            </c:extLst>
          </c:dPt>
          <c:dPt>
            <c:idx val="2"/>
            <c:bubble3D val="0"/>
            <c:spPr>
              <a:pattFill prst="ltUpDiag">
                <a:fgClr>
                  <a:schemeClr val="accent4">
                    <a:tint val="86000"/>
                  </a:schemeClr>
                </a:fgClr>
                <a:bgClr>
                  <a:schemeClr val="accent4">
                    <a:tint val="86000"/>
                    <a:lumMod val="20000"/>
                    <a:lumOff val="80000"/>
                  </a:schemeClr>
                </a:bgClr>
              </a:pattFill>
              <a:ln w="19050">
                <a:solidFill>
                  <a:schemeClr val="lt1"/>
                </a:solidFill>
              </a:ln>
              <a:effectLst>
                <a:innerShdw blurRad="114300">
                  <a:schemeClr val="accent4">
                    <a:tint val="86000"/>
                  </a:schemeClr>
                </a:innerShdw>
              </a:effectLst>
            </c:spPr>
            <c:extLst>
              <c:ext xmlns:c16="http://schemas.microsoft.com/office/drawing/2014/chart" uri="{C3380CC4-5D6E-409C-BE32-E72D297353CC}">
                <c16:uniqueId val="{00000005-2C7D-4731-AA09-90B7555ED24F}"/>
              </c:ext>
            </c:extLst>
          </c:dPt>
          <c:dPt>
            <c:idx val="3"/>
            <c:bubble3D val="0"/>
            <c:spPr>
              <a:pattFill prst="ltUpDiag">
                <a:fgClr>
                  <a:schemeClr val="accent4">
                    <a:tint val="58000"/>
                  </a:schemeClr>
                </a:fgClr>
                <a:bgClr>
                  <a:schemeClr val="accent4">
                    <a:tint val="58000"/>
                    <a:lumMod val="20000"/>
                    <a:lumOff val="80000"/>
                  </a:schemeClr>
                </a:bgClr>
              </a:pattFill>
              <a:ln w="19050">
                <a:solidFill>
                  <a:schemeClr val="lt1"/>
                </a:solidFill>
              </a:ln>
              <a:effectLst>
                <a:innerShdw blurRad="114300">
                  <a:schemeClr val="accent4">
                    <a:tint val="58000"/>
                  </a:schemeClr>
                </a:innerShdw>
              </a:effectLst>
            </c:spPr>
            <c:extLst>
              <c:ext xmlns:c16="http://schemas.microsoft.com/office/drawing/2014/chart" uri="{C3380CC4-5D6E-409C-BE32-E72D297353CC}">
                <c16:uniqueId val="{00000007-2C7D-4731-AA09-90B7555ED24F}"/>
              </c:ext>
            </c:extLst>
          </c:dPt>
          <c:dLbls>
            <c:dLbl>
              <c:idx val="0"/>
              <c:layout>
                <c:manualLayout>
                  <c:x val="-0.17828492922746822"/>
                  <c:y val="-0.22234633964214245"/>
                </c:manualLayout>
              </c:layout>
              <c:tx>
                <c:rich>
                  <a:bodyPr/>
                  <a:lstStyle/>
                  <a:p>
                    <a:fld id="{D9896528-2589-4B17-BB19-87A1FA6CB5E0}" type="CATEGORYNAME">
                      <a:rPr lang="ja-JP" altLang="en-US" baseline="0" smtClean="0">
                        <a:solidFill>
                          <a:schemeClr val="tx1">
                            <a:lumMod val="75000"/>
                            <a:lumOff val="25000"/>
                          </a:schemeClr>
                        </a:solidFill>
                      </a:rPr>
                      <a:pPr/>
                      <a:t>[分類名]</a:t>
                    </a:fld>
                    <a:fld id="{00DF2FDC-61EE-45DD-8F2C-206A5CF12E4E}" type="PERCENTAGE">
                      <a:rPr lang="en-US" altLang="ja-JP" baseline="0" smtClean="0">
                        <a:solidFill>
                          <a:schemeClr val="tx1">
                            <a:lumMod val="75000"/>
                            <a:lumOff val="25000"/>
                          </a:schemeClr>
                        </a:solidFill>
                      </a:rPr>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32671403080493494"/>
                      <c:h val="0.22878424163281508"/>
                    </c:manualLayout>
                  </c15:layout>
                  <c15:dlblFieldTable/>
                  <c15:showDataLabelsRange val="0"/>
                </c:ext>
                <c:ext xmlns:c16="http://schemas.microsoft.com/office/drawing/2014/chart" uri="{C3380CC4-5D6E-409C-BE32-E72D297353CC}">
                  <c16:uniqueId val="{00000001-2C7D-4731-AA09-90B7555ED24F}"/>
                </c:ext>
              </c:extLst>
            </c:dLbl>
            <c:dLbl>
              <c:idx val="1"/>
              <c:layout>
                <c:manualLayout>
                  <c:x val="7.2417322576054474E-2"/>
                  <c:y val="7.403617545415983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游明朝" panose="02020400000000000000" pitchFamily="18" charset="-128"/>
                      <a:ea typeface="游明朝" panose="02020400000000000000" pitchFamily="18"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9195721901717586"/>
                      <c:h val="0.3085938941894289"/>
                    </c:manualLayout>
                  </c15:layout>
                </c:ext>
                <c:ext xmlns:c16="http://schemas.microsoft.com/office/drawing/2014/chart" uri="{C3380CC4-5D6E-409C-BE32-E72D297353CC}">
                  <c16:uniqueId val="{00000003-2C7D-4731-AA09-90B7555ED24F}"/>
                </c:ext>
              </c:extLst>
            </c:dLbl>
            <c:dLbl>
              <c:idx val="2"/>
              <c:layout>
                <c:manualLayout>
                  <c:x val="0.14280616098698398"/>
                  <c:y val="1.191305352856209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游明朝" panose="02020400000000000000" pitchFamily="18" charset="-128"/>
                      <a:ea typeface="游明朝" panose="02020400000000000000" pitchFamily="18"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2671403080493494"/>
                      <c:h val="0.27016859327696413"/>
                    </c:manualLayout>
                  </c15:layout>
                </c:ext>
                <c:ext xmlns:c16="http://schemas.microsoft.com/office/drawing/2014/chart" uri="{C3380CC4-5D6E-409C-BE32-E72D297353CC}">
                  <c16:uniqueId val="{00000005-2C7D-4731-AA09-90B7555ED24F}"/>
                </c:ext>
              </c:extLst>
            </c:dLbl>
            <c:dLbl>
              <c:idx val="3"/>
              <c:layout>
                <c:manualLayout>
                  <c:x val="4.6398428006874735E-2"/>
                  <c:y val="2.1421348855137827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C7D-4731-AA09-90B7555ED24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游明朝" panose="02020400000000000000" pitchFamily="18" charset="-128"/>
                    <a:ea typeface="游明朝" panose="02020400000000000000" pitchFamily="18" charset="-128"/>
                    <a:cs typeface="+mn-cs"/>
                  </a:defRPr>
                </a:pPr>
                <a:endParaRPr lang="ja-JP"/>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Sheet1!$D$16:$D$19</c:f>
              <c:strCache>
                <c:ptCount val="4"/>
                <c:pt idx="0">
                  <c:v>有職</c:v>
                </c:pt>
                <c:pt idx="1">
                  <c:v>専業主婦</c:v>
                </c:pt>
                <c:pt idx="2">
                  <c:v>その他</c:v>
                </c:pt>
                <c:pt idx="3">
                  <c:v>学生</c:v>
                </c:pt>
              </c:strCache>
            </c:strRef>
          </c:cat>
          <c:val>
            <c:numRef>
              <c:f>Sheet1!$E$16:$E$19</c:f>
              <c:numCache>
                <c:formatCode>0%</c:formatCode>
                <c:ptCount val="4"/>
                <c:pt idx="0">
                  <c:v>0.69</c:v>
                </c:pt>
                <c:pt idx="1">
                  <c:v>0.22</c:v>
                </c:pt>
                <c:pt idx="2">
                  <c:v>0.08</c:v>
                </c:pt>
                <c:pt idx="3">
                  <c:v>0.01</c:v>
                </c:pt>
              </c:numCache>
            </c:numRef>
          </c:val>
          <c:extLst>
            <c:ext xmlns:c16="http://schemas.microsoft.com/office/drawing/2014/chart" uri="{C3380CC4-5D6E-409C-BE32-E72D297353CC}">
              <c16:uniqueId val="{00000008-2C7D-4731-AA09-90B7555ED24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Pt>
            <c:idx val="0"/>
            <c:bubble3D val="0"/>
            <c:spPr>
              <a:pattFill prst="ltUpDiag">
                <a:fgClr>
                  <a:schemeClr val="accent4">
                    <a:shade val="76000"/>
                  </a:schemeClr>
                </a:fgClr>
                <a:bgClr>
                  <a:schemeClr val="accent4">
                    <a:shade val="76000"/>
                    <a:lumMod val="20000"/>
                    <a:lumOff val="80000"/>
                  </a:schemeClr>
                </a:bgClr>
              </a:pattFill>
              <a:ln w="19050">
                <a:solidFill>
                  <a:schemeClr val="lt1"/>
                </a:solidFill>
              </a:ln>
              <a:effectLst>
                <a:innerShdw blurRad="114300">
                  <a:schemeClr val="accent4">
                    <a:shade val="76000"/>
                  </a:schemeClr>
                </a:innerShdw>
              </a:effectLst>
            </c:spPr>
            <c:extLst>
              <c:ext xmlns:c16="http://schemas.microsoft.com/office/drawing/2014/chart" uri="{C3380CC4-5D6E-409C-BE32-E72D297353CC}">
                <c16:uniqueId val="{00000001-5C89-4FAA-80AA-A063F91C0949}"/>
              </c:ext>
            </c:extLst>
          </c:dPt>
          <c:dPt>
            <c:idx val="1"/>
            <c:bubble3D val="0"/>
            <c:spPr>
              <a:pattFill prst="ltUpDiag">
                <a:fgClr>
                  <a:schemeClr val="accent4">
                    <a:tint val="77000"/>
                  </a:schemeClr>
                </a:fgClr>
                <a:bgClr>
                  <a:schemeClr val="accent4">
                    <a:tint val="77000"/>
                    <a:lumMod val="20000"/>
                    <a:lumOff val="80000"/>
                  </a:schemeClr>
                </a:bgClr>
              </a:pattFill>
              <a:ln w="19050">
                <a:solidFill>
                  <a:schemeClr val="lt1"/>
                </a:solidFill>
              </a:ln>
              <a:effectLst>
                <a:innerShdw blurRad="114300">
                  <a:schemeClr val="accent4">
                    <a:tint val="77000"/>
                  </a:schemeClr>
                </a:innerShdw>
              </a:effectLst>
            </c:spPr>
            <c:extLst>
              <c:ext xmlns:c16="http://schemas.microsoft.com/office/drawing/2014/chart" uri="{C3380CC4-5D6E-409C-BE32-E72D297353CC}">
                <c16:uniqueId val="{00000003-5C89-4FAA-80AA-A063F91C0949}"/>
              </c:ext>
            </c:extLst>
          </c:dPt>
          <c:dLbls>
            <c:dLbl>
              <c:idx val="0"/>
              <c:layout>
                <c:manualLayout>
                  <c:x val="-0.15479754183552299"/>
                  <c:y val="-0.2705911327173124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C89-4FAA-80AA-A063F91C094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游明朝" panose="02020400000000000000" pitchFamily="18" charset="-128"/>
                    <a:ea typeface="游明朝" panose="02020400000000000000" pitchFamily="18" charset="-128"/>
                    <a:cs typeface="+mn-cs"/>
                  </a:defRPr>
                </a:pPr>
                <a:endParaRPr lang="ja-JP"/>
              </a:p>
            </c:txPr>
            <c:dLblPos val="bestFit"/>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Sheet1!$D$12:$D$13</c:f>
              <c:strCache>
                <c:ptCount val="2"/>
                <c:pt idx="0">
                  <c:v>既婚</c:v>
                </c:pt>
                <c:pt idx="1">
                  <c:v>未婚</c:v>
                </c:pt>
              </c:strCache>
            </c:strRef>
          </c:cat>
          <c:val>
            <c:numRef>
              <c:f>Sheet1!$E$12:$E$13</c:f>
              <c:numCache>
                <c:formatCode>0%</c:formatCode>
                <c:ptCount val="2"/>
                <c:pt idx="0">
                  <c:v>0.74</c:v>
                </c:pt>
                <c:pt idx="1">
                  <c:v>0.26</c:v>
                </c:pt>
              </c:numCache>
            </c:numRef>
          </c:val>
          <c:extLst>
            <c:ext xmlns:c16="http://schemas.microsoft.com/office/drawing/2014/chart" uri="{C3380CC4-5D6E-409C-BE32-E72D297353CC}">
              <c16:uniqueId val="{00000004-5C89-4FAA-80AA-A063F91C09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4">
                      <a:shade val="39000"/>
                      <a:lumMod val="110000"/>
                      <a:satMod val="105000"/>
                      <a:tint val="67000"/>
                    </a:schemeClr>
                  </a:gs>
                  <a:gs pos="50000">
                    <a:schemeClr val="accent4">
                      <a:shade val="39000"/>
                      <a:lumMod val="105000"/>
                      <a:satMod val="103000"/>
                      <a:tint val="73000"/>
                    </a:schemeClr>
                  </a:gs>
                  <a:gs pos="100000">
                    <a:schemeClr val="accent4">
                      <a:shade val="39000"/>
                      <a:lumMod val="105000"/>
                      <a:satMod val="109000"/>
                      <a:tint val="81000"/>
                    </a:schemeClr>
                  </a:gs>
                </a:gsLst>
                <a:lin ang="5400000" scaled="0"/>
              </a:gradFill>
              <a:ln w="9525" cap="flat" cmpd="sng" algn="ctr">
                <a:solidFill>
                  <a:schemeClr val="accent4">
                    <a:shade val="39000"/>
                    <a:shade val="95000"/>
                  </a:schemeClr>
                </a:solidFill>
                <a:round/>
              </a:ln>
              <a:effectLst/>
            </c:spPr>
            <c:extLst>
              <c:ext xmlns:c16="http://schemas.microsoft.com/office/drawing/2014/chart" uri="{C3380CC4-5D6E-409C-BE32-E72D297353CC}">
                <c16:uniqueId val="{00000001-8A23-41C6-B303-B94023E960C5}"/>
              </c:ext>
            </c:extLst>
          </c:dPt>
          <c:dPt>
            <c:idx val="1"/>
            <c:bubble3D val="0"/>
            <c:spPr>
              <a:gradFill rotWithShape="1">
                <a:gsLst>
                  <a:gs pos="0">
                    <a:schemeClr val="accent4">
                      <a:shade val="48000"/>
                      <a:lumMod val="110000"/>
                      <a:satMod val="105000"/>
                      <a:tint val="67000"/>
                    </a:schemeClr>
                  </a:gs>
                  <a:gs pos="50000">
                    <a:schemeClr val="accent4">
                      <a:shade val="48000"/>
                      <a:lumMod val="105000"/>
                      <a:satMod val="103000"/>
                      <a:tint val="73000"/>
                    </a:schemeClr>
                  </a:gs>
                  <a:gs pos="100000">
                    <a:schemeClr val="accent4">
                      <a:shade val="48000"/>
                      <a:lumMod val="105000"/>
                      <a:satMod val="109000"/>
                      <a:tint val="81000"/>
                    </a:schemeClr>
                  </a:gs>
                </a:gsLst>
                <a:lin ang="5400000" scaled="0"/>
              </a:gradFill>
              <a:ln w="9525" cap="flat" cmpd="sng" algn="ctr">
                <a:solidFill>
                  <a:schemeClr val="accent4">
                    <a:shade val="48000"/>
                    <a:shade val="95000"/>
                  </a:schemeClr>
                </a:solidFill>
                <a:round/>
              </a:ln>
              <a:effectLst/>
            </c:spPr>
            <c:extLst>
              <c:ext xmlns:c16="http://schemas.microsoft.com/office/drawing/2014/chart" uri="{C3380CC4-5D6E-409C-BE32-E72D297353CC}">
                <c16:uniqueId val="{00000003-8A23-41C6-B303-B94023E960C5}"/>
              </c:ext>
            </c:extLst>
          </c:dPt>
          <c:dPt>
            <c:idx val="2"/>
            <c:bubble3D val="0"/>
            <c:spPr>
              <a:gradFill rotWithShape="1">
                <a:gsLst>
                  <a:gs pos="0">
                    <a:schemeClr val="accent4">
                      <a:shade val="58000"/>
                      <a:lumMod val="110000"/>
                      <a:satMod val="105000"/>
                      <a:tint val="67000"/>
                    </a:schemeClr>
                  </a:gs>
                  <a:gs pos="50000">
                    <a:schemeClr val="accent4">
                      <a:shade val="58000"/>
                      <a:lumMod val="105000"/>
                      <a:satMod val="103000"/>
                      <a:tint val="73000"/>
                    </a:schemeClr>
                  </a:gs>
                  <a:gs pos="100000">
                    <a:schemeClr val="accent4">
                      <a:shade val="58000"/>
                      <a:lumMod val="105000"/>
                      <a:satMod val="109000"/>
                      <a:tint val="81000"/>
                    </a:schemeClr>
                  </a:gs>
                </a:gsLst>
                <a:lin ang="5400000" scaled="0"/>
              </a:gradFill>
              <a:ln w="9525" cap="flat" cmpd="sng" algn="ctr">
                <a:solidFill>
                  <a:schemeClr val="accent4">
                    <a:shade val="58000"/>
                    <a:shade val="95000"/>
                  </a:schemeClr>
                </a:solidFill>
                <a:round/>
              </a:ln>
              <a:effectLst/>
            </c:spPr>
            <c:extLst>
              <c:ext xmlns:c16="http://schemas.microsoft.com/office/drawing/2014/chart" uri="{C3380CC4-5D6E-409C-BE32-E72D297353CC}">
                <c16:uniqueId val="{00000005-8A23-41C6-B303-B94023E960C5}"/>
              </c:ext>
            </c:extLst>
          </c:dPt>
          <c:dPt>
            <c:idx val="3"/>
            <c:bubble3D val="0"/>
            <c:spPr>
              <a:gradFill rotWithShape="1">
                <a:gsLst>
                  <a:gs pos="0">
                    <a:schemeClr val="accent4">
                      <a:shade val="67000"/>
                      <a:lumMod val="110000"/>
                      <a:satMod val="105000"/>
                      <a:tint val="67000"/>
                    </a:schemeClr>
                  </a:gs>
                  <a:gs pos="50000">
                    <a:schemeClr val="accent4">
                      <a:shade val="67000"/>
                      <a:lumMod val="105000"/>
                      <a:satMod val="103000"/>
                      <a:tint val="73000"/>
                    </a:schemeClr>
                  </a:gs>
                  <a:gs pos="100000">
                    <a:schemeClr val="accent4">
                      <a:shade val="67000"/>
                      <a:lumMod val="105000"/>
                      <a:satMod val="109000"/>
                      <a:tint val="81000"/>
                    </a:schemeClr>
                  </a:gs>
                </a:gsLst>
                <a:lin ang="5400000" scaled="0"/>
              </a:gradFill>
              <a:ln w="9525" cap="flat" cmpd="sng" algn="ctr">
                <a:solidFill>
                  <a:schemeClr val="accent4">
                    <a:shade val="67000"/>
                    <a:shade val="95000"/>
                  </a:schemeClr>
                </a:solidFill>
                <a:round/>
              </a:ln>
              <a:effectLst/>
            </c:spPr>
            <c:extLst>
              <c:ext xmlns:c16="http://schemas.microsoft.com/office/drawing/2014/chart" uri="{C3380CC4-5D6E-409C-BE32-E72D297353CC}">
                <c16:uniqueId val="{00000007-8A23-41C6-B303-B94023E960C5}"/>
              </c:ext>
            </c:extLst>
          </c:dPt>
          <c:dPt>
            <c:idx val="4"/>
            <c:bubble3D val="0"/>
            <c:spPr>
              <a:gradFill rotWithShape="1">
                <a:gsLst>
                  <a:gs pos="0">
                    <a:schemeClr val="accent4">
                      <a:shade val="76000"/>
                      <a:lumMod val="110000"/>
                      <a:satMod val="105000"/>
                      <a:tint val="67000"/>
                    </a:schemeClr>
                  </a:gs>
                  <a:gs pos="50000">
                    <a:schemeClr val="accent4">
                      <a:shade val="76000"/>
                      <a:lumMod val="105000"/>
                      <a:satMod val="103000"/>
                      <a:tint val="73000"/>
                    </a:schemeClr>
                  </a:gs>
                  <a:gs pos="100000">
                    <a:schemeClr val="accent4">
                      <a:shade val="76000"/>
                      <a:lumMod val="105000"/>
                      <a:satMod val="109000"/>
                      <a:tint val="81000"/>
                    </a:schemeClr>
                  </a:gs>
                </a:gsLst>
                <a:lin ang="5400000" scaled="0"/>
              </a:gradFill>
              <a:ln w="9525" cap="flat" cmpd="sng" algn="ctr">
                <a:solidFill>
                  <a:schemeClr val="accent4">
                    <a:shade val="76000"/>
                    <a:shade val="95000"/>
                  </a:schemeClr>
                </a:solidFill>
                <a:round/>
              </a:ln>
              <a:effectLst/>
            </c:spPr>
            <c:extLst>
              <c:ext xmlns:c16="http://schemas.microsoft.com/office/drawing/2014/chart" uri="{C3380CC4-5D6E-409C-BE32-E72D297353CC}">
                <c16:uniqueId val="{00000009-8A23-41C6-B303-B94023E960C5}"/>
              </c:ext>
            </c:extLst>
          </c:dPt>
          <c:dPt>
            <c:idx val="5"/>
            <c:bubble3D val="0"/>
            <c:spPr>
              <a:gradFill rotWithShape="1">
                <a:gsLst>
                  <a:gs pos="0">
                    <a:schemeClr val="accent4">
                      <a:shade val="86000"/>
                      <a:lumMod val="110000"/>
                      <a:satMod val="105000"/>
                      <a:tint val="67000"/>
                    </a:schemeClr>
                  </a:gs>
                  <a:gs pos="50000">
                    <a:schemeClr val="accent4">
                      <a:shade val="86000"/>
                      <a:lumMod val="105000"/>
                      <a:satMod val="103000"/>
                      <a:tint val="73000"/>
                    </a:schemeClr>
                  </a:gs>
                  <a:gs pos="100000">
                    <a:schemeClr val="accent4">
                      <a:shade val="86000"/>
                      <a:lumMod val="105000"/>
                      <a:satMod val="109000"/>
                      <a:tint val="81000"/>
                    </a:schemeClr>
                  </a:gs>
                </a:gsLst>
                <a:lin ang="5400000" scaled="0"/>
              </a:gradFill>
              <a:ln w="9525" cap="flat" cmpd="sng" algn="ctr">
                <a:solidFill>
                  <a:schemeClr val="accent4">
                    <a:shade val="86000"/>
                    <a:shade val="95000"/>
                  </a:schemeClr>
                </a:solidFill>
                <a:round/>
              </a:ln>
              <a:effectLst/>
            </c:spPr>
            <c:extLst>
              <c:ext xmlns:c16="http://schemas.microsoft.com/office/drawing/2014/chart" uri="{C3380CC4-5D6E-409C-BE32-E72D297353CC}">
                <c16:uniqueId val="{0000000B-8A23-41C6-B303-B94023E960C5}"/>
              </c:ext>
            </c:extLst>
          </c:dPt>
          <c:dPt>
            <c:idx val="6"/>
            <c:bubble3D val="0"/>
            <c:spPr>
              <a:gradFill rotWithShape="1">
                <a:gsLst>
                  <a:gs pos="0">
                    <a:schemeClr val="accent4">
                      <a:shade val="95000"/>
                      <a:lumMod val="110000"/>
                      <a:satMod val="105000"/>
                      <a:tint val="67000"/>
                    </a:schemeClr>
                  </a:gs>
                  <a:gs pos="50000">
                    <a:schemeClr val="accent4">
                      <a:shade val="95000"/>
                      <a:lumMod val="105000"/>
                      <a:satMod val="103000"/>
                      <a:tint val="73000"/>
                    </a:schemeClr>
                  </a:gs>
                  <a:gs pos="100000">
                    <a:schemeClr val="accent4">
                      <a:shade val="95000"/>
                      <a:lumMod val="105000"/>
                      <a:satMod val="109000"/>
                      <a:tint val="81000"/>
                    </a:schemeClr>
                  </a:gs>
                </a:gsLst>
                <a:lin ang="5400000" scaled="0"/>
              </a:gradFill>
              <a:ln w="9525" cap="flat" cmpd="sng" algn="ctr">
                <a:solidFill>
                  <a:schemeClr val="accent4">
                    <a:shade val="95000"/>
                    <a:shade val="95000"/>
                  </a:schemeClr>
                </a:solidFill>
                <a:round/>
              </a:ln>
              <a:effectLst/>
            </c:spPr>
            <c:extLst>
              <c:ext xmlns:c16="http://schemas.microsoft.com/office/drawing/2014/chart" uri="{C3380CC4-5D6E-409C-BE32-E72D297353CC}">
                <c16:uniqueId val="{0000000D-8A23-41C6-B303-B94023E960C5}"/>
              </c:ext>
            </c:extLst>
          </c:dPt>
          <c:dPt>
            <c:idx val="7"/>
            <c:bubble3D val="0"/>
            <c:spPr>
              <a:gradFill rotWithShape="1">
                <a:gsLst>
                  <a:gs pos="0">
                    <a:schemeClr val="accent4">
                      <a:tint val="96000"/>
                      <a:lumMod val="110000"/>
                      <a:satMod val="105000"/>
                      <a:tint val="67000"/>
                    </a:schemeClr>
                  </a:gs>
                  <a:gs pos="50000">
                    <a:schemeClr val="accent4">
                      <a:tint val="96000"/>
                      <a:lumMod val="105000"/>
                      <a:satMod val="103000"/>
                      <a:tint val="73000"/>
                    </a:schemeClr>
                  </a:gs>
                  <a:gs pos="100000">
                    <a:schemeClr val="accent4">
                      <a:tint val="96000"/>
                      <a:lumMod val="105000"/>
                      <a:satMod val="109000"/>
                      <a:tint val="81000"/>
                    </a:schemeClr>
                  </a:gs>
                </a:gsLst>
                <a:lin ang="5400000" scaled="0"/>
              </a:gradFill>
              <a:ln w="9525" cap="flat" cmpd="sng" algn="ctr">
                <a:solidFill>
                  <a:schemeClr val="accent4">
                    <a:tint val="96000"/>
                    <a:shade val="95000"/>
                  </a:schemeClr>
                </a:solidFill>
                <a:round/>
              </a:ln>
              <a:effectLst/>
            </c:spPr>
            <c:extLst>
              <c:ext xmlns:c16="http://schemas.microsoft.com/office/drawing/2014/chart" uri="{C3380CC4-5D6E-409C-BE32-E72D297353CC}">
                <c16:uniqueId val="{0000000F-8A23-41C6-B303-B94023E960C5}"/>
              </c:ext>
            </c:extLst>
          </c:dPt>
          <c:dPt>
            <c:idx val="8"/>
            <c:bubble3D val="0"/>
            <c:spPr>
              <a:gradFill rotWithShape="1">
                <a:gsLst>
                  <a:gs pos="0">
                    <a:schemeClr val="accent4">
                      <a:tint val="86000"/>
                      <a:lumMod val="110000"/>
                      <a:satMod val="105000"/>
                      <a:tint val="67000"/>
                    </a:schemeClr>
                  </a:gs>
                  <a:gs pos="50000">
                    <a:schemeClr val="accent4">
                      <a:tint val="86000"/>
                      <a:lumMod val="105000"/>
                      <a:satMod val="103000"/>
                      <a:tint val="73000"/>
                    </a:schemeClr>
                  </a:gs>
                  <a:gs pos="100000">
                    <a:schemeClr val="accent4">
                      <a:tint val="86000"/>
                      <a:lumMod val="105000"/>
                      <a:satMod val="109000"/>
                      <a:tint val="81000"/>
                    </a:schemeClr>
                  </a:gs>
                </a:gsLst>
                <a:lin ang="5400000" scaled="0"/>
              </a:gradFill>
              <a:ln w="9525" cap="flat" cmpd="sng" algn="ctr">
                <a:solidFill>
                  <a:schemeClr val="accent4">
                    <a:tint val="86000"/>
                    <a:shade val="95000"/>
                  </a:schemeClr>
                </a:solidFill>
                <a:round/>
              </a:ln>
              <a:effectLst/>
            </c:spPr>
            <c:extLst>
              <c:ext xmlns:c16="http://schemas.microsoft.com/office/drawing/2014/chart" uri="{C3380CC4-5D6E-409C-BE32-E72D297353CC}">
                <c16:uniqueId val="{00000011-8A23-41C6-B303-B94023E960C5}"/>
              </c:ext>
            </c:extLst>
          </c:dPt>
          <c:dPt>
            <c:idx val="9"/>
            <c:bubble3D val="0"/>
            <c:spPr>
              <a:gradFill rotWithShape="1">
                <a:gsLst>
                  <a:gs pos="0">
                    <a:schemeClr val="accent4">
                      <a:tint val="77000"/>
                      <a:lumMod val="110000"/>
                      <a:satMod val="105000"/>
                      <a:tint val="67000"/>
                    </a:schemeClr>
                  </a:gs>
                  <a:gs pos="50000">
                    <a:schemeClr val="accent4">
                      <a:tint val="77000"/>
                      <a:lumMod val="105000"/>
                      <a:satMod val="103000"/>
                      <a:tint val="73000"/>
                    </a:schemeClr>
                  </a:gs>
                  <a:gs pos="100000">
                    <a:schemeClr val="accent4">
                      <a:tint val="77000"/>
                      <a:lumMod val="105000"/>
                      <a:satMod val="109000"/>
                      <a:tint val="81000"/>
                    </a:schemeClr>
                  </a:gs>
                </a:gsLst>
                <a:lin ang="5400000" scaled="0"/>
              </a:gradFill>
              <a:ln w="9525" cap="flat" cmpd="sng" algn="ctr">
                <a:solidFill>
                  <a:schemeClr val="accent4">
                    <a:tint val="77000"/>
                    <a:shade val="95000"/>
                  </a:schemeClr>
                </a:solidFill>
                <a:round/>
              </a:ln>
              <a:effectLst/>
            </c:spPr>
            <c:extLst>
              <c:ext xmlns:c16="http://schemas.microsoft.com/office/drawing/2014/chart" uri="{C3380CC4-5D6E-409C-BE32-E72D297353CC}">
                <c16:uniqueId val="{00000013-8A23-41C6-B303-B94023E960C5}"/>
              </c:ext>
            </c:extLst>
          </c:dPt>
          <c:dPt>
            <c:idx val="10"/>
            <c:bubble3D val="0"/>
            <c:spPr>
              <a:gradFill rotWithShape="1">
                <a:gsLst>
                  <a:gs pos="0">
                    <a:schemeClr val="accent4">
                      <a:tint val="68000"/>
                      <a:lumMod val="110000"/>
                      <a:satMod val="105000"/>
                      <a:tint val="67000"/>
                    </a:schemeClr>
                  </a:gs>
                  <a:gs pos="50000">
                    <a:schemeClr val="accent4">
                      <a:tint val="68000"/>
                      <a:lumMod val="105000"/>
                      <a:satMod val="103000"/>
                      <a:tint val="73000"/>
                    </a:schemeClr>
                  </a:gs>
                  <a:gs pos="100000">
                    <a:schemeClr val="accent4">
                      <a:tint val="68000"/>
                      <a:lumMod val="105000"/>
                      <a:satMod val="109000"/>
                      <a:tint val="81000"/>
                    </a:schemeClr>
                  </a:gs>
                </a:gsLst>
                <a:lin ang="5400000" scaled="0"/>
              </a:gradFill>
              <a:ln w="9525" cap="flat" cmpd="sng" algn="ctr">
                <a:solidFill>
                  <a:schemeClr val="accent4">
                    <a:tint val="68000"/>
                    <a:shade val="95000"/>
                  </a:schemeClr>
                </a:solidFill>
                <a:round/>
              </a:ln>
              <a:effectLst/>
            </c:spPr>
            <c:extLst>
              <c:ext xmlns:c16="http://schemas.microsoft.com/office/drawing/2014/chart" uri="{C3380CC4-5D6E-409C-BE32-E72D297353CC}">
                <c16:uniqueId val="{00000015-8A23-41C6-B303-B94023E960C5}"/>
              </c:ext>
            </c:extLst>
          </c:dPt>
          <c:dPt>
            <c:idx val="11"/>
            <c:bubble3D val="0"/>
            <c:spPr>
              <a:gradFill rotWithShape="1">
                <a:gsLst>
                  <a:gs pos="0">
                    <a:schemeClr val="accent4">
                      <a:tint val="58000"/>
                      <a:lumMod val="110000"/>
                      <a:satMod val="105000"/>
                      <a:tint val="67000"/>
                    </a:schemeClr>
                  </a:gs>
                  <a:gs pos="50000">
                    <a:schemeClr val="accent4">
                      <a:tint val="58000"/>
                      <a:lumMod val="105000"/>
                      <a:satMod val="103000"/>
                      <a:tint val="73000"/>
                    </a:schemeClr>
                  </a:gs>
                  <a:gs pos="100000">
                    <a:schemeClr val="accent4">
                      <a:tint val="58000"/>
                      <a:lumMod val="105000"/>
                      <a:satMod val="109000"/>
                      <a:tint val="81000"/>
                    </a:schemeClr>
                  </a:gs>
                </a:gsLst>
                <a:lin ang="5400000" scaled="0"/>
              </a:gradFill>
              <a:ln w="9525" cap="flat" cmpd="sng" algn="ctr">
                <a:solidFill>
                  <a:schemeClr val="accent4">
                    <a:tint val="58000"/>
                    <a:shade val="95000"/>
                  </a:schemeClr>
                </a:solidFill>
                <a:round/>
              </a:ln>
              <a:effectLst/>
            </c:spPr>
            <c:extLst>
              <c:ext xmlns:c16="http://schemas.microsoft.com/office/drawing/2014/chart" uri="{C3380CC4-5D6E-409C-BE32-E72D297353CC}">
                <c16:uniqueId val="{00000017-8A23-41C6-B303-B94023E960C5}"/>
              </c:ext>
            </c:extLst>
          </c:dPt>
          <c:dPt>
            <c:idx val="12"/>
            <c:bubble3D val="0"/>
            <c:spPr>
              <a:gradFill rotWithShape="1">
                <a:gsLst>
                  <a:gs pos="0">
                    <a:schemeClr val="accent4">
                      <a:tint val="49000"/>
                      <a:lumMod val="110000"/>
                      <a:satMod val="105000"/>
                      <a:tint val="67000"/>
                    </a:schemeClr>
                  </a:gs>
                  <a:gs pos="50000">
                    <a:schemeClr val="accent4">
                      <a:tint val="49000"/>
                      <a:lumMod val="105000"/>
                      <a:satMod val="103000"/>
                      <a:tint val="73000"/>
                    </a:schemeClr>
                  </a:gs>
                  <a:gs pos="100000">
                    <a:schemeClr val="accent4">
                      <a:tint val="49000"/>
                      <a:lumMod val="105000"/>
                      <a:satMod val="109000"/>
                      <a:tint val="81000"/>
                    </a:schemeClr>
                  </a:gs>
                </a:gsLst>
                <a:lin ang="5400000" scaled="0"/>
              </a:gradFill>
              <a:ln w="9525" cap="flat" cmpd="sng" algn="ctr">
                <a:solidFill>
                  <a:schemeClr val="accent4">
                    <a:tint val="49000"/>
                    <a:shade val="95000"/>
                  </a:schemeClr>
                </a:solidFill>
                <a:round/>
              </a:ln>
              <a:effectLst/>
            </c:spPr>
            <c:extLst>
              <c:ext xmlns:c16="http://schemas.microsoft.com/office/drawing/2014/chart" uri="{C3380CC4-5D6E-409C-BE32-E72D297353CC}">
                <c16:uniqueId val="{00000019-8A23-41C6-B303-B94023E960C5}"/>
              </c:ext>
            </c:extLst>
          </c:dPt>
          <c:dPt>
            <c:idx val="13"/>
            <c:bubble3D val="0"/>
            <c:spPr>
              <a:gradFill rotWithShape="1">
                <a:gsLst>
                  <a:gs pos="0">
                    <a:schemeClr val="accent4">
                      <a:tint val="40000"/>
                      <a:lumMod val="110000"/>
                      <a:satMod val="105000"/>
                      <a:tint val="67000"/>
                    </a:schemeClr>
                  </a:gs>
                  <a:gs pos="50000">
                    <a:schemeClr val="accent4">
                      <a:tint val="40000"/>
                      <a:lumMod val="105000"/>
                      <a:satMod val="103000"/>
                      <a:tint val="73000"/>
                    </a:schemeClr>
                  </a:gs>
                  <a:gs pos="100000">
                    <a:schemeClr val="accent4">
                      <a:tint val="40000"/>
                      <a:lumMod val="105000"/>
                      <a:satMod val="109000"/>
                      <a:tint val="81000"/>
                    </a:schemeClr>
                  </a:gs>
                </a:gsLst>
                <a:lin ang="5400000" scaled="0"/>
              </a:gradFill>
              <a:ln w="9525" cap="flat" cmpd="sng" algn="ctr">
                <a:solidFill>
                  <a:schemeClr val="accent4">
                    <a:tint val="40000"/>
                    <a:shade val="95000"/>
                  </a:schemeClr>
                </a:solidFill>
                <a:round/>
              </a:ln>
              <a:effectLst/>
            </c:spPr>
            <c:extLst>
              <c:ext xmlns:c16="http://schemas.microsoft.com/office/drawing/2014/chart" uri="{C3380CC4-5D6E-409C-BE32-E72D297353CC}">
                <c16:uniqueId val="{0000001B-8A23-41C6-B303-B94023E960C5}"/>
              </c:ext>
            </c:extLst>
          </c:dPt>
          <c:dPt>
            <c:idx val="14"/>
            <c:bubble3D val="0"/>
            <c:spPr>
              <a:gradFill rotWithShape="1">
                <a:gsLst>
                  <a:gs pos="0">
                    <a:schemeClr val="accent4">
                      <a:tint val="39000"/>
                      <a:lumMod val="110000"/>
                      <a:satMod val="105000"/>
                      <a:tint val="67000"/>
                    </a:schemeClr>
                  </a:gs>
                  <a:gs pos="50000">
                    <a:schemeClr val="accent4">
                      <a:tint val="39000"/>
                      <a:lumMod val="105000"/>
                      <a:satMod val="103000"/>
                      <a:tint val="73000"/>
                    </a:schemeClr>
                  </a:gs>
                  <a:gs pos="100000">
                    <a:schemeClr val="accent4">
                      <a:tint val="39000"/>
                      <a:lumMod val="105000"/>
                      <a:satMod val="109000"/>
                      <a:tint val="81000"/>
                    </a:schemeClr>
                  </a:gs>
                </a:gsLst>
                <a:lin ang="5400000" scaled="0"/>
              </a:gradFill>
              <a:ln w="9525" cap="flat" cmpd="sng" algn="ctr">
                <a:solidFill>
                  <a:schemeClr val="accent4">
                    <a:tint val="39000"/>
                    <a:shade val="95000"/>
                  </a:schemeClr>
                </a:solidFill>
                <a:round/>
              </a:ln>
              <a:effectLst/>
            </c:spPr>
            <c:extLst>
              <c:ext xmlns:c16="http://schemas.microsoft.com/office/drawing/2014/chart" uri="{C3380CC4-5D6E-409C-BE32-E72D297353CC}">
                <c16:uniqueId val="{0000001D-8A23-41C6-B303-B94023E960C5}"/>
              </c:ext>
            </c:extLst>
          </c:dPt>
          <c:dLbls>
            <c:dLbl>
              <c:idx val="0"/>
              <c:layout>
                <c:manualLayout>
                  <c:x val="-8.8943848090918279E-2"/>
                  <c:y val="0.18644667366712095"/>
                </c:manualLayout>
              </c:layout>
              <c:tx>
                <c:rich>
                  <a:bodyPr/>
                  <a:lstStyle/>
                  <a:p>
                    <a:fld id="{A82375D8-3D29-45D8-A67B-7104AF61E310}" type="CATEGORYNAME">
                      <a:rPr lang="ja-JP" altLang="en-US"/>
                      <a:pPr/>
                      <a:t>[分類名]</a:t>
                    </a:fld>
                    <a:fld id="{ED2F553F-2644-44C9-8E3E-50EB4C079052}" type="VALUE">
                      <a:rPr lang="en-US" altLang="ja-JP" baseline="0"/>
                      <a:pPr/>
                      <a:t>[値]</a:t>
                    </a:fld>
                    <a:r>
                      <a:rPr lang="en-US" altLang="ja-JP" baseline="0"/>
                      <a:t>, </a:t>
                    </a:r>
                    <a:fld id="{30989D04-B82B-4147-8BB9-76773CD6ECDB}"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A23-41C6-B303-B94023E960C5}"/>
                </c:ext>
              </c:extLst>
            </c:dLbl>
            <c:dLbl>
              <c:idx val="1"/>
              <c:layout>
                <c:manualLayout>
                  <c:x val="-9.4996370416444612E-2"/>
                  <c:y val="5.875168494976802E-2"/>
                </c:manualLayout>
              </c:layout>
              <c:tx>
                <c:rich>
                  <a:bodyPr/>
                  <a:lstStyle/>
                  <a:p>
                    <a:fld id="{B3E91F68-8DD1-49D5-9CCA-8D8026F914B4}" type="CATEGORYNAME">
                      <a:rPr lang="ja-JP" altLang="en-US"/>
                      <a:pPr/>
                      <a:t>[分類名]</a:t>
                    </a:fld>
                    <a:fld id="{D5A9D786-A797-4883-959D-C4FC801F5579}" type="VALUE">
                      <a:rPr lang="en-US" altLang="ja-JP" baseline="0"/>
                      <a:pPr/>
                      <a:t>[値]</a:t>
                    </a:fld>
                    <a:r>
                      <a:rPr lang="en-US" altLang="ja-JP" baseline="0"/>
                      <a:t>, </a:t>
                    </a:r>
                    <a:fld id="{4D7F4DB1-66FD-4733-BF6E-66B1CE39C414}"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A23-41C6-B303-B94023E960C5}"/>
                </c:ext>
              </c:extLst>
            </c:dLbl>
            <c:dLbl>
              <c:idx val="2"/>
              <c:layout>
                <c:manualLayout>
                  <c:x val="-0.10152665183164077"/>
                  <c:y val="-9.505226757622923E-3"/>
                </c:manualLayout>
              </c:layout>
              <c:tx>
                <c:rich>
                  <a:bodyPr/>
                  <a:lstStyle/>
                  <a:p>
                    <a:fld id="{39C2397E-C735-4F83-9041-0E3A7EC8D2AD}" type="CATEGORYNAME">
                      <a:rPr lang="ja-JP" altLang="en-US"/>
                      <a:pPr/>
                      <a:t>[分類名]</a:t>
                    </a:fld>
                    <a:fld id="{090D8D27-3FB2-4A65-B55E-0C6CA6F5B128}" type="VALUE">
                      <a:rPr lang="en-US" altLang="ja-JP" baseline="0"/>
                      <a:pPr/>
                      <a:t>[値]</a:t>
                    </a:fld>
                    <a:r>
                      <a:rPr lang="en-US" altLang="ja-JP" baseline="0"/>
                      <a:t>, </a:t>
                    </a:r>
                    <a:fld id="{8C211F1F-80B5-479C-AB6F-38192517BF51}"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A23-41C6-B303-B94023E960C5}"/>
                </c:ext>
              </c:extLst>
            </c:dLbl>
            <c:dLbl>
              <c:idx val="3"/>
              <c:layout>
                <c:manualLayout>
                  <c:x val="-3.9294262486930284E-2"/>
                  <c:y val="-3.2431714540340738E-2"/>
                </c:manualLayout>
              </c:layout>
              <c:tx>
                <c:rich>
                  <a:bodyPr/>
                  <a:lstStyle/>
                  <a:p>
                    <a:fld id="{74ED674F-6645-494D-8087-FC805DD69BD0}" type="CATEGORYNAME">
                      <a:rPr lang="ja-JP" altLang="en-US"/>
                      <a:pPr/>
                      <a:t>[分類名]</a:t>
                    </a:fld>
                    <a:fld id="{DDE9AA3F-8BA3-4485-B258-1BBD9F9EE455}" type="VALUE">
                      <a:rPr lang="en-US" altLang="ja-JP" baseline="0"/>
                      <a:pPr/>
                      <a:t>[値]</a:t>
                    </a:fld>
                    <a:r>
                      <a:rPr lang="en-US" altLang="ja-JP" baseline="0"/>
                      <a:t>, </a:t>
                    </a:r>
                    <a:fld id="{4B6A8E08-860C-4D5C-A131-70798C5D444A}"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A23-41C6-B303-B94023E960C5}"/>
                </c:ext>
              </c:extLst>
            </c:dLbl>
            <c:dLbl>
              <c:idx val="4"/>
              <c:layout>
                <c:manualLayout>
                  <c:x val="-3.897448335070984E-2"/>
                  <c:y val="-6.207194884607959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EDB4C9E7-395E-4A82-9EB1-33C84B1F1B7C}" type="CATEGORYNAME">
                      <a:rPr lang="ja-JP" altLang="en-US" baseline="0">
                        <a:solidFill>
                          <a:schemeClr val="tx1">
                            <a:lumMod val="75000"/>
                            <a:lumOff val="25000"/>
                          </a:schemeClr>
                        </a:solidFill>
                      </a:rPr>
                      <a:pPr>
                        <a:defRPr sz="800" b="0" i="0" u="none" strike="noStrike" kern="1200" baseline="0">
                          <a:solidFill>
                            <a:schemeClr val="tx1">
                              <a:lumMod val="75000"/>
                              <a:lumOff val="25000"/>
                            </a:schemeClr>
                          </a:solidFill>
                          <a:latin typeface="+mn-lt"/>
                          <a:ea typeface="+mn-ea"/>
                          <a:cs typeface="+mn-cs"/>
                        </a:defRPr>
                      </a:pPr>
                      <a:t>[分類名]</a:t>
                    </a:fld>
                    <a:fld id="{80780DCE-8D02-4059-8EE7-0FCDD0532656}" type="VALUE">
                      <a:rPr lang="en-US" altLang="ja-JP" baseline="0">
                        <a:solidFill>
                          <a:schemeClr val="tx1">
                            <a:lumMod val="75000"/>
                            <a:lumOff val="25000"/>
                          </a:schemeClr>
                        </a:solidFill>
                      </a:rPr>
                      <a:pPr>
                        <a:defRPr sz="800" b="0" i="0" u="none" strike="noStrike" kern="1200" baseline="0">
                          <a:solidFill>
                            <a:schemeClr val="tx1">
                              <a:lumMod val="75000"/>
                              <a:lumOff val="25000"/>
                            </a:schemeClr>
                          </a:solidFill>
                          <a:latin typeface="+mn-lt"/>
                          <a:ea typeface="+mn-ea"/>
                          <a:cs typeface="+mn-cs"/>
                        </a:defRPr>
                      </a:pPr>
                      <a:t>[値]</a:t>
                    </a:fld>
                    <a:r>
                      <a:rPr lang="en-US" altLang="ja-JP" baseline="0">
                        <a:solidFill>
                          <a:schemeClr val="tx1">
                            <a:lumMod val="75000"/>
                            <a:lumOff val="25000"/>
                          </a:schemeClr>
                        </a:solidFill>
                      </a:rPr>
                      <a:t>, </a:t>
                    </a:r>
                    <a:fld id="{F5641991-FA53-43ED-96E9-7080341B5FCA}" type="PERCENTAGE">
                      <a:rPr lang="en-US" altLang="ja-JP" baseline="0">
                        <a:solidFill>
                          <a:schemeClr val="tx1">
                            <a:lumMod val="75000"/>
                            <a:lumOff val="25000"/>
                          </a:schemeClr>
                        </a:solidFill>
                      </a:rPr>
                      <a:pPr>
                        <a:defRPr sz="800" b="0" i="0" u="none" strike="noStrike" kern="1200" baseline="0">
                          <a:solidFill>
                            <a:schemeClr val="tx1">
                              <a:lumMod val="75000"/>
                              <a:lumOff val="25000"/>
                            </a:schemeClr>
                          </a:solidFill>
                          <a:latin typeface="+mn-lt"/>
                          <a:ea typeface="+mn-ea"/>
                          <a:cs typeface="+mn-cs"/>
                        </a:defRPr>
                      </a:pPr>
                      <a:t>[パーセンテージ]</a:t>
                    </a:fld>
                    <a:endParaRPr lang="en-US" altLang="ja-JP" baseline="0">
                      <a:solidFill>
                        <a:schemeClr val="tx1">
                          <a:lumMod val="75000"/>
                          <a:lumOff val="25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14750229504679202"/>
                      <c:h val="6.0589273741742437E-2"/>
                    </c:manualLayout>
                  </c15:layout>
                  <c15:dlblFieldTable/>
                  <c15:showDataLabelsRange val="0"/>
                </c:ext>
                <c:ext xmlns:c16="http://schemas.microsoft.com/office/drawing/2014/chart" uri="{C3380CC4-5D6E-409C-BE32-E72D297353CC}">
                  <c16:uniqueId val="{00000009-8A23-41C6-B303-B94023E960C5}"/>
                </c:ext>
              </c:extLst>
            </c:dLbl>
            <c:dLbl>
              <c:idx val="5"/>
              <c:layout>
                <c:manualLayout>
                  <c:x val="-2.9111184498373067E-2"/>
                  <c:y val="-5.7327388512200705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r>
                      <a:rPr lang="ja-JP" altLang="en-US" sz="800" b="0" baseline="0" dirty="0">
                        <a:solidFill>
                          <a:schemeClr val="tx1">
                            <a:lumMod val="75000"/>
                            <a:lumOff val="25000"/>
                          </a:schemeClr>
                        </a:solidFill>
                      </a:rPr>
                      <a:t>北海道 </a:t>
                    </a:r>
                    <a:fld id="{5C4D4CE4-2FD5-496E-A18E-D3054BA00951}" type="VALUE">
                      <a:rPr lang="en-US" altLang="ja-JP" sz="800" b="0" baseline="0">
                        <a:solidFill>
                          <a:schemeClr val="tx1">
                            <a:lumMod val="75000"/>
                            <a:lumOff val="25000"/>
                          </a:schemeClr>
                        </a:solidFill>
                      </a:rPr>
                      <a:pPr>
                        <a:defRPr sz="800" b="0" i="0" u="none" strike="noStrike" kern="1200" baseline="0">
                          <a:solidFill>
                            <a:schemeClr val="tx1">
                              <a:lumMod val="75000"/>
                              <a:lumOff val="25000"/>
                            </a:schemeClr>
                          </a:solidFill>
                          <a:latin typeface="+mn-lt"/>
                          <a:ea typeface="+mn-ea"/>
                          <a:cs typeface="+mn-cs"/>
                        </a:defRPr>
                      </a:pPr>
                      <a:t>[値]</a:t>
                    </a:fld>
                    <a:r>
                      <a:rPr lang="en-US" altLang="ja-JP" sz="800" b="0" baseline="0" dirty="0">
                        <a:solidFill>
                          <a:schemeClr val="tx1">
                            <a:lumMod val="50000"/>
                            <a:lumOff val="50000"/>
                          </a:schemeClr>
                        </a:solidFill>
                      </a:rPr>
                      <a:t>, </a:t>
                    </a:r>
                    <a:fld id="{547B6492-497B-4937-9B4F-C7897B522CD7}" type="PERCENTAGE">
                      <a:rPr lang="en-US" altLang="ja-JP" sz="800" b="0" baseline="0">
                        <a:solidFill>
                          <a:schemeClr val="tx1">
                            <a:lumMod val="50000"/>
                            <a:lumOff val="50000"/>
                          </a:schemeClr>
                        </a:solidFill>
                      </a:rPr>
                      <a:pPr>
                        <a:defRPr sz="800" b="0" i="0" u="none" strike="noStrike" kern="1200" baseline="0">
                          <a:solidFill>
                            <a:schemeClr val="tx1">
                              <a:lumMod val="75000"/>
                              <a:lumOff val="25000"/>
                            </a:schemeClr>
                          </a:solidFill>
                          <a:latin typeface="+mn-lt"/>
                          <a:ea typeface="+mn-ea"/>
                          <a:cs typeface="+mn-cs"/>
                        </a:defRPr>
                      </a:pPr>
                      <a:t>[パーセンテージ]</a:t>
                    </a:fld>
                    <a:endParaRPr lang="en-US" altLang="ja-JP" sz="800" b="0" baseline="0" dirty="0">
                      <a:solidFill>
                        <a:schemeClr val="tx1">
                          <a:lumMod val="50000"/>
                          <a:lumOff val="50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18318579188711445"/>
                      <c:h val="0.10120561037742228"/>
                    </c:manualLayout>
                  </c15:layout>
                  <c15:dlblFieldTable/>
                  <c15:showDataLabelsRange val="0"/>
                </c:ext>
                <c:ext xmlns:c16="http://schemas.microsoft.com/office/drawing/2014/chart" uri="{C3380CC4-5D6E-409C-BE32-E72D297353CC}">
                  <c16:uniqueId val="{0000000B-8A23-41C6-B303-B94023E960C5}"/>
                </c:ext>
              </c:extLst>
            </c:dLbl>
            <c:dLbl>
              <c:idx val="6"/>
              <c:layout>
                <c:manualLayout>
                  <c:x val="3.0109214094956975E-2"/>
                  <c:y val="-1.6611598081246643E-2"/>
                </c:manualLayout>
              </c:layout>
              <c:tx>
                <c:rich>
                  <a:bodyPr/>
                  <a:lstStyle/>
                  <a:p>
                    <a:fld id="{25ECE3EA-790D-4B14-A428-6FD062990035}" type="CATEGORYNAME">
                      <a:rPr lang="ja-JP" altLang="en-US"/>
                      <a:pPr/>
                      <a:t>[分類名]</a:t>
                    </a:fld>
                    <a:fld id="{CC4729BB-8EED-4C2D-B62F-0C0E2821DDC5}" type="VALUE">
                      <a:rPr lang="en-US" altLang="ja-JP" baseline="0"/>
                      <a:pPr/>
                      <a:t>[値]</a:t>
                    </a:fld>
                    <a:r>
                      <a:rPr lang="en-US" altLang="ja-JP" baseline="0"/>
                      <a:t>, </a:t>
                    </a:r>
                    <a:fld id="{65106A45-958C-4219-97A1-722872D9DDE7}"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A23-41C6-B303-B94023E960C5}"/>
                </c:ext>
              </c:extLst>
            </c:dLbl>
            <c:dLbl>
              <c:idx val="7"/>
              <c:layout>
                <c:manualLayout>
                  <c:x val="4.6974777981812987E-2"/>
                  <c:y val="-4.6652731956246335E-2"/>
                </c:manualLayout>
              </c:layout>
              <c:tx>
                <c:rich>
                  <a:bodyPr/>
                  <a:lstStyle/>
                  <a:p>
                    <a:r>
                      <a:rPr lang="ja-JP" altLang="en-US" baseline="0" dirty="0">
                        <a:solidFill>
                          <a:schemeClr val="tx1">
                            <a:lumMod val="75000"/>
                            <a:lumOff val="25000"/>
                          </a:schemeClr>
                        </a:solidFill>
                      </a:rPr>
                      <a:t>福岡</a:t>
                    </a:r>
                    <a:fld id="{220ECB9B-1845-4A6C-9F6B-AEADA9CF1A99}" type="VALUE">
                      <a:rPr lang="en-US" altLang="ja-JP" baseline="0" smtClean="0">
                        <a:solidFill>
                          <a:schemeClr val="tx1">
                            <a:lumMod val="75000"/>
                            <a:lumOff val="25000"/>
                          </a:schemeClr>
                        </a:solidFill>
                      </a:rPr>
                      <a:pPr/>
                      <a:t>[値]</a:t>
                    </a:fld>
                    <a:r>
                      <a:rPr lang="en-US" altLang="ja-JP" baseline="0" dirty="0">
                        <a:solidFill>
                          <a:schemeClr val="tx1">
                            <a:lumMod val="75000"/>
                            <a:lumOff val="25000"/>
                          </a:schemeClr>
                        </a:solidFill>
                      </a:rPr>
                      <a:t>, </a:t>
                    </a:r>
                    <a:fld id="{F644430A-3764-404E-B4EC-F90ED6125A60}" type="PERCENTAGE">
                      <a:rPr lang="en-US" altLang="ja-JP" baseline="0">
                        <a:solidFill>
                          <a:schemeClr val="tx1">
                            <a:lumMod val="75000"/>
                            <a:lumOff val="25000"/>
                          </a:schemeClr>
                        </a:solidFill>
                      </a:rPr>
                      <a:pPr/>
                      <a:t>[パーセンテージ]</a:t>
                    </a:fld>
                    <a:endParaRPr lang="en-US" altLang="ja-JP" baseline="0" dirty="0">
                      <a:solidFill>
                        <a:schemeClr val="tx1">
                          <a:lumMod val="75000"/>
                          <a:lumOff val="25000"/>
                        </a:schemeClr>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A23-41C6-B303-B94023E960C5}"/>
                </c:ext>
              </c:extLst>
            </c:dLbl>
            <c:dLbl>
              <c:idx val="8"/>
              <c:layout>
                <c:manualLayout>
                  <c:x val="4.6123174260091951E-2"/>
                  <c:y val="-5.7955652204853485E-2"/>
                </c:manualLayout>
              </c:layout>
              <c:tx>
                <c:rich>
                  <a:bodyPr/>
                  <a:lstStyle/>
                  <a:p>
                    <a:fld id="{82FB3B45-695C-4453-9FB2-3EB1926A8873}" type="CATEGORYNAME">
                      <a:rPr lang="ja-JP" altLang="en-US"/>
                      <a:pPr/>
                      <a:t>[分類名]</a:t>
                    </a:fld>
                    <a:fld id="{DAA9E677-0F44-45FC-AAA9-06AA2AAF664F}" type="VALUE">
                      <a:rPr lang="en-US" altLang="ja-JP" baseline="0"/>
                      <a:pPr/>
                      <a:t>[値]</a:t>
                    </a:fld>
                    <a:r>
                      <a:rPr lang="en-US" altLang="ja-JP" baseline="0" dirty="0"/>
                      <a:t>, </a:t>
                    </a:r>
                    <a:fld id="{E36933E2-7254-488F-9777-5BDFF1CF94C7}" type="PERCENTAGE">
                      <a:rPr lang="en-US" altLang="ja-JP" baseline="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A23-41C6-B303-B94023E960C5}"/>
                </c:ext>
              </c:extLst>
            </c:dLbl>
            <c:dLbl>
              <c:idx val="9"/>
              <c:layout>
                <c:manualLayout>
                  <c:x val="4.5002382610063965E-2"/>
                  <c:y val="-3.3178098673306344E-2"/>
                </c:manualLayout>
              </c:layout>
              <c:tx>
                <c:rich>
                  <a:bodyPr/>
                  <a:lstStyle/>
                  <a:p>
                    <a:fld id="{C76E5106-CF7F-49AF-A130-042BF98AC4C0}" type="CATEGORYNAME">
                      <a:rPr lang="ja-JP" altLang="en-US">
                        <a:solidFill>
                          <a:schemeClr val="tx1"/>
                        </a:solidFill>
                      </a:rPr>
                      <a:pPr/>
                      <a:t>[分類名]</a:t>
                    </a:fld>
                    <a:fld id="{354A4F63-6774-4682-819A-BA3DFEC7618F}" type="VALUE">
                      <a:rPr lang="en-US" altLang="ja-JP" baseline="0"/>
                      <a:pPr/>
                      <a:t>[値]</a:t>
                    </a:fld>
                    <a:r>
                      <a:rPr lang="en-US" altLang="ja-JP" baseline="0" dirty="0"/>
                      <a:t>, </a:t>
                    </a:r>
                    <a:fld id="{421CDF2D-64FF-4626-8BF8-7A6052D17296}" type="PERCENTAGE">
                      <a:rPr lang="en-US" altLang="ja-JP" baseline="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8A23-41C6-B303-B94023E960C5}"/>
                </c:ext>
              </c:extLst>
            </c:dLbl>
            <c:dLbl>
              <c:idx val="10"/>
              <c:layout>
                <c:manualLayout>
                  <c:x val="2.5171298035076572E-2"/>
                  <c:y val="-7.9115063140622246E-3"/>
                </c:manualLayout>
              </c:layout>
              <c:tx>
                <c:rich>
                  <a:bodyPr/>
                  <a:lstStyle/>
                  <a:p>
                    <a:fld id="{4DB880DB-53BD-43AD-A12E-682FE512F433}" type="CATEGORYNAME">
                      <a:rPr lang="ja-JP" altLang="en-US"/>
                      <a:pPr/>
                      <a:t>[分類名]</a:t>
                    </a:fld>
                    <a:fld id="{D48DA841-BF79-498C-A9B1-3D90E6F936A3}" type="VALUE">
                      <a:rPr lang="en-US" altLang="ja-JP" baseline="0"/>
                      <a:pPr/>
                      <a:t>[値]</a:t>
                    </a:fld>
                    <a:r>
                      <a:rPr lang="en-US" altLang="ja-JP" baseline="0"/>
                      <a:t>, </a:t>
                    </a:r>
                    <a:fld id="{02CE9246-104A-4FD3-A9CC-6ED716779FAE}"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A23-41C6-B303-B94023E960C5}"/>
                </c:ext>
              </c:extLst>
            </c:dLbl>
            <c:dLbl>
              <c:idx val="11"/>
              <c:layout>
                <c:manualLayout>
                  <c:x val="2.8621752858760955E-2"/>
                  <c:y val="4.8345335885271986E-3"/>
                </c:manualLayout>
              </c:layout>
              <c:tx>
                <c:rich>
                  <a:bodyPr/>
                  <a:lstStyle/>
                  <a:p>
                    <a:fld id="{65B9CA56-F88E-4C7C-A0C7-753484313841}" type="CATEGORYNAME">
                      <a:rPr lang="ja-JP" altLang="en-US"/>
                      <a:pPr/>
                      <a:t>[分類名]</a:t>
                    </a:fld>
                    <a:fld id="{33430BDB-C9CC-4B6A-A114-2EFC4CE99965}" type="VALUE">
                      <a:rPr lang="en-US" altLang="ja-JP" baseline="0"/>
                      <a:pPr/>
                      <a:t>[値]</a:t>
                    </a:fld>
                    <a:r>
                      <a:rPr lang="en-US" altLang="ja-JP" baseline="0"/>
                      <a:t>, </a:t>
                    </a:r>
                    <a:fld id="{5EA16937-D9D2-47E5-9AD4-FBB7B7A15087}"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8A23-41C6-B303-B94023E960C5}"/>
                </c:ext>
              </c:extLst>
            </c:dLbl>
            <c:dLbl>
              <c:idx val="12"/>
              <c:layout>
                <c:manualLayout>
                  <c:x val="2.6587503643191401E-2"/>
                  <c:y val="9.6814793300415824E-3"/>
                </c:manualLayout>
              </c:layout>
              <c:tx>
                <c:rich>
                  <a:bodyPr/>
                  <a:lstStyle/>
                  <a:p>
                    <a:fld id="{25151725-AA5B-4EB4-981B-C8B26435B4F6}" type="CATEGORYNAME">
                      <a:rPr lang="ja-JP" altLang="en-US"/>
                      <a:pPr/>
                      <a:t>[分類名]</a:t>
                    </a:fld>
                    <a:fld id="{B29E6ACB-B2FE-4555-9190-65AA2AE68B1B}" type="VALUE">
                      <a:rPr lang="en-US" altLang="ja-JP" baseline="0"/>
                      <a:pPr/>
                      <a:t>[値]</a:t>
                    </a:fld>
                    <a:r>
                      <a:rPr lang="en-US" altLang="ja-JP" baseline="0" dirty="0"/>
                      <a:t>, </a:t>
                    </a:r>
                    <a:fld id="{2953C844-1091-4108-9419-8AAA59297E8C}" type="PERCENTAGE">
                      <a:rPr lang="en-US" altLang="ja-JP" baseline="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8A23-41C6-B303-B94023E960C5}"/>
                </c:ext>
              </c:extLst>
            </c:dLbl>
            <c:dLbl>
              <c:idx val="13"/>
              <c:layout>
                <c:manualLayout>
                  <c:x val="2.2489315367018443E-2"/>
                  <c:y val="1.6791160561128612E-2"/>
                </c:manualLayout>
              </c:layout>
              <c:tx>
                <c:rich>
                  <a:bodyPr/>
                  <a:lstStyle/>
                  <a:p>
                    <a:fld id="{9C3AE605-077F-4930-A22D-F81F27B0A1E9}" type="CATEGORYNAME">
                      <a:rPr lang="ja-JP" altLang="en-US"/>
                      <a:pPr/>
                      <a:t>[分類名]</a:t>
                    </a:fld>
                    <a:fld id="{DF582C1C-DE5F-4564-9F00-661EA89F430E}" type="VALUE">
                      <a:rPr lang="en-US" altLang="ja-JP" baseline="0"/>
                      <a:pPr/>
                      <a:t>[値]</a:t>
                    </a:fld>
                    <a:r>
                      <a:rPr lang="en-US" altLang="ja-JP" baseline="0"/>
                      <a:t>, </a:t>
                    </a:r>
                    <a:fld id="{6BD90C41-D4AE-4558-83DD-4C4CDD439877}" type="PERCENTAGE">
                      <a:rPr lang="en-US" altLang="ja-JP" baseline="0"/>
                      <a:pPr/>
                      <a:t>[パーセンテージ]</a:t>
                    </a:fld>
                    <a:endParaRPr lang="en-US" altLang="ja-JP"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8A23-41C6-B303-B94023E960C5}"/>
                </c:ext>
              </c:extLst>
            </c:dLbl>
            <c:dLbl>
              <c:idx val="14"/>
              <c:tx>
                <c:rich>
                  <a:bodyPr/>
                  <a:lstStyle/>
                  <a:p>
                    <a:fld id="{A062D0AE-1739-4FB8-B4DE-4254B4309498}" type="CATEGORYNAME">
                      <a:rPr lang="ja-JP" altLang="en-US" smtClean="0"/>
                      <a:pPr/>
                      <a:t>[分類名]</a:t>
                    </a:fld>
                    <a:fld id="{E207D7FE-84E5-46CF-9DA2-9A7BF553B0A0}" type="VALUE">
                      <a:rPr lang="en-US" altLang="ja-JP" baseline="0" smtClean="0"/>
                      <a:pPr/>
                      <a:t>[値]</a:t>
                    </a:fld>
                    <a:r>
                      <a:rPr lang="en-US" altLang="ja-JP" baseline="0" dirty="0"/>
                      <a:t>, </a:t>
                    </a:r>
                    <a:fld id="{68333646-D8D7-44D1-A2F0-731F60C1C7AC}" type="PERCENTAGE">
                      <a:rPr lang="en-US" altLang="ja-JP" baseline="0"/>
                      <a:pPr/>
                      <a:t>[パーセンテージ]</a:t>
                    </a:fld>
                    <a:endParaRPr lang="en-US" altLang="ja-JP"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8A23-41C6-B303-B94023E960C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1"/>
            <c:showSerName val="0"/>
            <c:showPercent val="1"/>
            <c:showBubbleSize val="0"/>
            <c:showLeaderLines val="0"/>
            <c:extLst>
              <c:ext xmlns:c15="http://schemas.microsoft.com/office/drawing/2012/chart" uri="{CE6537A1-D6FC-4f65-9D91-7224C49458BB}"/>
            </c:extLst>
          </c:dLbls>
          <c:cat>
            <c:strRef>
              <c:f>'[Microsoft PowerPoint 内のグラフ]Sheet1'!$A$20:$A$34</c:f>
              <c:strCache>
                <c:ptCount val="15"/>
                <c:pt idx="0">
                  <c:v>東京</c:v>
                </c:pt>
                <c:pt idx="1">
                  <c:v>神奈川</c:v>
                </c:pt>
                <c:pt idx="2">
                  <c:v>大阪</c:v>
                </c:pt>
                <c:pt idx="3">
                  <c:v>千葉</c:v>
                </c:pt>
                <c:pt idx="4">
                  <c:v>兵庫</c:v>
                </c:pt>
                <c:pt idx="5">
                  <c:v>福岡</c:v>
                </c:pt>
                <c:pt idx="6">
                  <c:v>長野</c:v>
                </c:pt>
                <c:pt idx="7">
                  <c:v>北海道</c:v>
                </c:pt>
                <c:pt idx="8">
                  <c:v>愛知</c:v>
                </c:pt>
                <c:pt idx="9">
                  <c:v>埼玉</c:v>
                </c:pt>
                <c:pt idx="10">
                  <c:v>静岡</c:v>
                </c:pt>
                <c:pt idx="11">
                  <c:v>広島</c:v>
                </c:pt>
                <c:pt idx="12">
                  <c:v>香川</c:v>
                </c:pt>
                <c:pt idx="13">
                  <c:v>新潟</c:v>
                </c:pt>
                <c:pt idx="14">
                  <c:v>その他</c:v>
                </c:pt>
              </c:strCache>
            </c:strRef>
          </c:cat>
          <c:val>
            <c:numRef>
              <c:f>'[Microsoft PowerPoint 内のグラフ]Sheet1'!$B$20:$B$34</c:f>
              <c:numCache>
                <c:formatCode>General</c:formatCode>
                <c:ptCount val="15"/>
                <c:pt idx="0">
                  <c:v>14</c:v>
                </c:pt>
                <c:pt idx="1">
                  <c:v>9</c:v>
                </c:pt>
                <c:pt idx="2">
                  <c:v>7</c:v>
                </c:pt>
                <c:pt idx="3">
                  <c:v>6</c:v>
                </c:pt>
                <c:pt idx="4">
                  <c:v>6</c:v>
                </c:pt>
                <c:pt idx="5">
                  <c:v>6</c:v>
                </c:pt>
                <c:pt idx="6">
                  <c:v>6</c:v>
                </c:pt>
                <c:pt idx="7">
                  <c:v>5</c:v>
                </c:pt>
                <c:pt idx="8">
                  <c:v>5</c:v>
                </c:pt>
                <c:pt idx="9">
                  <c:v>5</c:v>
                </c:pt>
                <c:pt idx="10">
                  <c:v>4</c:v>
                </c:pt>
                <c:pt idx="11">
                  <c:v>3</c:v>
                </c:pt>
                <c:pt idx="12">
                  <c:v>3</c:v>
                </c:pt>
                <c:pt idx="13">
                  <c:v>3</c:v>
                </c:pt>
                <c:pt idx="14">
                  <c:v>18</c:v>
                </c:pt>
              </c:numCache>
            </c:numRef>
          </c:val>
          <c:extLst>
            <c:ext xmlns:c16="http://schemas.microsoft.com/office/drawing/2014/chart" uri="{C3380CC4-5D6E-409C-BE32-E72D297353CC}">
              <c16:uniqueId val="{0000001E-8A23-41C6-B303-B94023E960C5}"/>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0.74407</cdr:x>
      <cdr:y>0.55499</cdr:y>
    </cdr:from>
    <cdr:to>
      <cdr:x>0.91158</cdr:x>
      <cdr:y>0.71657</cdr:y>
    </cdr:to>
    <cdr:sp macro="" textlink="">
      <cdr:nvSpPr>
        <cdr:cNvPr id="2" name="正方形/長方形 1">
          <a:extLst xmlns:a="http://schemas.openxmlformats.org/drawingml/2006/main">
            <a:ext uri="{FF2B5EF4-FFF2-40B4-BE49-F238E27FC236}">
              <a16:creationId xmlns:a16="http://schemas.microsoft.com/office/drawing/2014/main" id="{BB393F0C-2BCE-5F86-F934-57CFE3E65A2F}"/>
            </a:ext>
          </a:extLst>
        </cdr:cNvPr>
        <cdr:cNvSpPr/>
      </cdr:nvSpPr>
      <cdr:spPr>
        <a:xfrm xmlns:a="http://schemas.openxmlformats.org/drawingml/2006/main">
          <a:off x="2926769" y="1362514"/>
          <a:ext cx="658906" cy="396688"/>
        </a:xfrm>
        <a:prstGeom xmlns:a="http://schemas.openxmlformats.org/drawingml/2006/main" prst="rect">
          <a:avLst/>
        </a:prstGeom>
        <a:solidFill xmlns:a="http://schemas.openxmlformats.org/drawingml/2006/main">
          <a:srgbClr val="F1F1F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AB3F413-B8F8-999C-710B-3CFC5FE71E2D}"/>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r>
              <a:rPr kumimoji="1" lang="en-US" altLang="ja-JP"/>
              <a:t>© 2024 shufu-to-seikatu-sha,LTD. All Rights Reserved. CONFIDENTIAL.</a:t>
            </a:r>
            <a:endParaRPr kumimoji="1" lang="ja-JP" altLang="en-US"/>
          </a:p>
        </p:txBody>
      </p:sp>
      <p:sp>
        <p:nvSpPr>
          <p:cNvPr id="3" name="日付プレースホルダー 2">
            <a:extLst>
              <a:ext uri="{FF2B5EF4-FFF2-40B4-BE49-F238E27FC236}">
                <a16:creationId xmlns:a16="http://schemas.microsoft.com/office/drawing/2014/main" id="{0CBC6448-9781-81E9-414B-62CA8DD35641}"/>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F106DD64-FDCF-4CAF-8B85-8346CB2C253C}" type="datetimeFigureOut">
              <a:rPr kumimoji="1" lang="ja-JP" altLang="en-US" smtClean="0"/>
              <a:t>2025/4/3</a:t>
            </a:fld>
            <a:endParaRPr kumimoji="1" lang="ja-JP" altLang="en-US"/>
          </a:p>
        </p:txBody>
      </p:sp>
      <p:sp>
        <p:nvSpPr>
          <p:cNvPr id="4" name="フッター プレースホルダー 3">
            <a:extLst>
              <a:ext uri="{FF2B5EF4-FFF2-40B4-BE49-F238E27FC236}">
                <a16:creationId xmlns:a16="http://schemas.microsoft.com/office/drawing/2014/main" id="{EE085CB9-A11C-E76C-9E64-E1DAD06B9D2D}"/>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84A0239-D4B8-F192-2386-DC1F6092E5C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A158A2DB-0FE4-4E2B-861A-561DD275367E}" type="slidenum">
              <a:rPr kumimoji="1" lang="ja-JP" altLang="en-US" smtClean="0"/>
              <a:t>‹#›</a:t>
            </a:fld>
            <a:endParaRPr kumimoji="1" lang="ja-JP" altLang="en-US"/>
          </a:p>
        </p:txBody>
      </p:sp>
    </p:spTree>
    <p:extLst>
      <p:ext uri="{BB962C8B-B14F-4D97-AF65-F5344CB8AC3E}">
        <p14:creationId xmlns:p14="http://schemas.microsoft.com/office/powerpoint/2010/main" val="22679192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MS Gothic"/>
                <a:ea typeface="MS Gothic"/>
                <a:cs typeface="MS Gothic"/>
                <a:sym typeface="MS Gothic"/>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79" name="Google Shape;79;p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83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endParaRPr>
          </a:p>
        </p:txBody>
      </p:sp>
      <p:sp>
        <p:nvSpPr>
          <p:cNvPr id="98" name="Google Shape;98;p3: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9:notes"/>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游ゴシック" panose="020B0400000000000000" pitchFamily="50" charset="-128"/>
              <a:ea typeface="游ゴシック" panose="020B0400000000000000" pitchFamily="50" charset="-128"/>
              <a:cs typeface="Arial"/>
              <a:sym typeface="Arial"/>
            </a:endParaRPr>
          </a:p>
        </p:txBody>
      </p:sp>
      <p:sp>
        <p:nvSpPr>
          <p:cNvPr id="118" name="Google Shape;118;p1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8436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2" name="Google Shape;109;p3">
            <a:extLst>
              <a:ext uri="{FF2B5EF4-FFF2-40B4-BE49-F238E27FC236}">
                <a16:creationId xmlns:a16="http://schemas.microsoft.com/office/drawing/2014/main" id="{C59EF119-35D7-8BEA-5A3F-4D268E02E378}"/>
              </a:ext>
            </a:extLst>
          </p:cNvPr>
          <p:cNvSpPr txBox="1"/>
          <p:nvPr userDrawn="1"/>
        </p:nvSpPr>
        <p:spPr>
          <a:xfrm>
            <a:off x="3058855" y="496041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JP"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3</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4" name="Google Shape;21;p49">
            <a:extLst>
              <a:ext uri="{FF2B5EF4-FFF2-40B4-BE49-F238E27FC236}">
                <a16:creationId xmlns:a16="http://schemas.microsoft.com/office/drawing/2014/main" id="{3437B2E1-EAE9-D096-C053-03ECAFE04050}"/>
              </a:ext>
            </a:extLst>
          </p:cNvPr>
          <p:cNvSpPr/>
          <p:nvPr userDrawn="1"/>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5" name="Google Shape;109;p3">
            <a:extLst>
              <a:ext uri="{FF2B5EF4-FFF2-40B4-BE49-F238E27FC236}">
                <a16:creationId xmlns:a16="http://schemas.microsoft.com/office/drawing/2014/main" id="{211A610E-635C-008E-BC93-BFFB26D1FC9D}"/>
              </a:ext>
            </a:extLst>
          </p:cNvPr>
          <p:cNvSpPr txBox="1"/>
          <p:nvPr userDrawn="1"/>
        </p:nvSpPr>
        <p:spPr>
          <a:xfrm>
            <a:off x="3058855" y="5020048"/>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6" name="グループ化 5">
            <a:extLst>
              <a:ext uri="{FF2B5EF4-FFF2-40B4-BE49-F238E27FC236}">
                <a16:creationId xmlns:a16="http://schemas.microsoft.com/office/drawing/2014/main" id="{0460F1DD-0597-5FDA-066E-52BDC295EFE3}"/>
              </a:ext>
            </a:extLst>
          </p:cNvPr>
          <p:cNvGrpSpPr/>
          <p:nvPr userDrawn="1"/>
        </p:nvGrpSpPr>
        <p:grpSpPr>
          <a:xfrm>
            <a:off x="8107680" y="78740"/>
            <a:ext cx="942640" cy="411950"/>
            <a:chOff x="5029200" y="1104900"/>
            <a:chExt cx="8375485" cy="3660235"/>
          </a:xfrm>
        </p:grpSpPr>
        <p:pic>
          <p:nvPicPr>
            <p:cNvPr id="7" name="Google Shape;73;p30">
              <a:extLst>
                <a:ext uri="{FF2B5EF4-FFF2-40B4-BE49-F238E27FC236}">
                  <a16:creationId xmlns:a16="http://schemas.microsoft.com/office/drawing/2014/main" id="{C936593A-19A5-FAEC-B094-7DE10BC0B774}"/>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029200" y="1943100"/>
              <a:ext cx="4738133" cy="2605088"/>
            </a:xfrm>
            <a:prstGeom prst="rect">
              <a:avLst/>
            </a:prstGeom>
            <a:noFill/>
            <a:ln>
              <a:noFill/>
            </a:ln>
          </p:spPr>
        </p:pic>
        <p:sp>
          <p:nvSpPr>
            <p:cNvPr id="8" name="Freeform 5">
              <a:extLst>
                <a:ext uri="{FF2B5EF4-FFF2-40B4-BE49-F238E27FC236}">
                  <a16:creationId xmlns:a16="http://schemas.microsoft.com/office/drawing/2014/main" id="{EF4F3BC1-6970-A533-403D-62CB4C73F325}"/>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endParaRPr lang="ja-JP" altLang="en-US"/>
            </a:p>
          </p:txBody>
        </p:sp>
      </p:grpSp>
    </p:spTree>
    <p:extLst>
      <p:ext uri="{BB962C8B-B14F-4D97-AF65-F5344CB8AC3E}">
        <p14:creationId xmlns:p14="http://schemas.microsoft.com/office/powerpoint/2010/main" val="14505718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67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
        <p:cNvGrpSpPr/>
        <p:nvPr/>
      </p:nvGrpSpPr>
      <p:grpSpPr>
        <a:xfrm>
          <a:off x="0" y="0"/>
          <a:ext cx="0" cy="0"/>
          <a:chOff x="0" y="0"/>
          <a:chExt cx="0" cy="0"/>
        </a:xfrm>
      </p:grpSpPr>
      <p:sp>
        <p:nvSpPr>
          <p:cNvPr id="17" name="Google Shape;17;p4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grpSp>
        <p:nvGrpSpPr>
          <p:cNvPr id="3" name="グループ化 2">
            <a:extLst>
              <a:ext uri="{FF2B5EF4-FFF2-40B4-BE49-F238E27FC236}">
                <a16:creationId xmlns:a16="http://schemas.microsoft.com/office/drawing/2014/main" id="{654AF95C-2E3E-8B3E-B73B-73D8C5368EBC}"/>
              </a:ext>
            </a:extLst>
          </p:cNvPr>
          <p:cNvGrpSpPr/>
          <p:nvPr userDrawn="1"/>
        </p:nvGrpSpPr>
        <p:grpSpPr>
          <a:xfrm>
            <a:off x="8107680" y="78740"/>
            <a:ext cx="942640" cy="411950"/>
            <a:chOff x="5029200" y="1104900"/>
            <a:chExt cx="8375485" cy="3660235"/>
          </a:xfrm>
        </p:grpSpPr>
        <p:pic>
          <p:nvPicPr>
            <p:cNvPr id="4" name="Google Shape;73;p30">
              <a:extLst>
                <a:ext uri="{FF2B5EF4-FFF2-40B4-BE49-F238E27FC236}">
                  <a16:creationId xmlns:a16="http://schemas.microsoft.com/office/drawing/2014/main" id="{ED946934-311B-57E9-533D-6408D4143537}"/>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029200" y="1943100"/>
              <a:ext cx="4738133" cy="2605088"/>
            </a:xfrm>
            <a:prstGeom prst="rect">
              <a:avLst/>
            </a:prstGeom>
            <a:noFill/>
            <a:ln>
              <a:noFill/>
            </a:ln>
          </p:spPr>
        </p:pic>
        <p:sp>
          <p:nvSpPr>
            <p:cNvPr id="5" name="Freeform 5">
              <a:extLst>
                <a:ext uri="{FF2B5EF4-FFF2-40B4-BE49-F238E27FC236}">
                  <a16:creationId xmlns:a16="http://schemas.microsoft.com/office/drawing/2014/main" id="{9BEBAFFC-6497-1F80-8BE4-113F306415AE}"/>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endParaRPr lang="ja-JP" altLang="en-US"/>
            </a:p>
          </p:txBody>
        </p:sp>
      </p:gr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
        <p:cNvGrpSpPr/>
        <p:nvPr/>
      </p:nvGrpSpPr>
      <p:grpSpPr>
        <a:xfrm>
          <a:off x="0" y="0"/>
          <a:ext cx="0" cy="0"/>
          <a:chOff x="0" y="0"/>
          <a:chExt cx="0" cy="0"/>
        </a:xfrm>
      </p:grpSpPr>
      <p:sp>
        <p:nvSpPr>
          <p:cNvPr id="21" name="Google Shape;21;p49"/>
          <p:cNvSpPr/>
          <p:nvPr/>
        </p:nvSpPr>
        <p:spPr>
          <a:xfrm>
            <a:off x="0" y="1470693"/>
            <a:ext cx="9144000" cy="3672807"/>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4" name="Google Shape;109;p3">
            <a:extLst>
              <a:ext uri="{FF2B5EF4-FFF2-40B4-BE49-F238E27FC236}">
                <a16:creationId xmlns:a16="http://schemas.microsoft.com/office/drawing/2014/main" id="{D4CD83A1-F0F3-B305-8B2B-E0442C30FFAC}"/>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grpSp>
        <p:nvGrpSpPr>
          <p:cNvPr id="5" name="グループ化 4">
            <a:extLst>
              <a:ext uri="{FF2B5EF4-FFF2-40B4-BE49-F238E27FC236}">
                <a16:creationId xmlns:a16="http://schemas.microsoft.com/office/drawing/2014/main" id="{85840A6D-3784-BE64-B410-F12E4CDF4725}"/>
              </a:ext>
            </a:extLst>
          </p:cNvPr>
          <p:cNvGrpSpPr/>
          <p:nvPr userDrawn="1"/>
        </p:nvGrpSpPr>
        <p:grpSpPr>
          <a:xfrm>
            <a:off x="8107680" y="78740"/>
            <a:ext cx="942640" cy="411950"/>
            <a:chOff x="5029200" y="1104900"/>
            <a:chExt cx="8375485" cy="3660235"/>
          </a:xfrm>
        </p:grpSpPr>
        <p:pic>
          <p:nvPicPr>
            <p:cNvPr id="6" name="Google Shape;73;p30">
              <a:extLst>
                <a:ext uri="{FF2B5EF4-FFF2-40B4-BE49-F238E27FC236}">
                  <a16:creationId xmlns:a16="http://schemas.microsoft.com/office/drawing/2014/main" id="{23F02137-7051-03B7-750D-A33B779E1350}"/>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5029200" y="1943100"/>
              <a:ext cx="4738133" cy="2605088"/>
            </a:xfrm>
            <a:prstGeom prst="rect">
              <a:avLst/>
            </a:prstGeom>
            <a:noFill/>
            <a:ln>
              <a:noFill/>
            </a:ln>
          </p:spPr>
        </p:pic>
        <p:sp>
          <p:nvSpPr>
            <p:cNvPr id="7" name="Freeform 5">
              <a:extLst>
                <a:ext uri="{FF2B5EF4-FFF2-40B4-BE49-F238E27FC236}">
                  <a16:creationId xmlns:a16="http://schemas.microsoft.com/office/drawing/2014/main" id="{B766F4CD-D792-A839-2EC5-72A169A63006}"/>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endParaRPr lang="ja-JP" altLang="en-US"/>
            </a:p>
          </p:txBody>
        </p:sp>
      </p:gr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9"/>
        <p:cNvGrpSpPr/>
        <p:nvPr/>
      </p:nvGrpSpPr>
      <p:grpSpPr>
        <a:xfrm>
          <a:off x="0" y="0"/>
          <a:ext cx="0" cy="0"/>
          <a:chOff x="0" y="0"/>
          <a:chExt cx="0" cy="0"/>
        </a:xfrm>
      </p:grpSpPr>
      <p:sp>
        <p:nvSpPr>
          <p:cNvPr id="21" name="Google Shape;21;p49"/>
          <p:cNvSpPr/>
          <p:nvPr/>
        </p:nvSpPr>
        <p:spPr>
          <a:xfrm>
            <a:off x="0" y="1712068"/>
            <a:ext cx="9144000" cy="3431431"/>
          </a:xfrm>
          <a:custGeom>
            <a:avLst/>
            <a:gdLst/>
            <a:ahLst/>
            <a:cxnLst/>
            <a:rect l="l" t="t" r="r" b="b"/>
            <a:pathLst>
              <a:path w="12192000" h="4537075" extrusionOk="0">
                <a:moveTo>
                  <a:pt x="12192000" y="0"/>
                </a:moveTo>
                <a:lnTo>
                  <a:pt x="0" y="0"/>
                </a:lnTo>
                <a:lnTo>
                  <a:pt x="0" y="4536948"/>
                </a:lnTo>
                <a:lnTo>
                  <a:pt x="12192000" y="4536948"/>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
        <p:nvSpPr>
          <p:cNvPr id="20" name="Google Shape;20;p4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18487400-D3FC-5D8E-811C-F02266D77D57}"/>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extLst>
      <p:ext uri="{BB962C8B-B14F-4D97-AF65-F5344CB8AC3E}">
        <p14:creationId xmlns:p14="http://schemas.microsoft.com/office/powerpoint/2010/main" val="16207714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2" name="Google Shape;42;p55"/>
          <p:cNvSpPr txBox="1">
            <a:spLocks noGrp="1"/>
          </p:cNvSpPr>
          <p:nvPr>
            <p:ph type="body" idx="1"/>
          </p:nvPr>
        </p:nvSpPr>
        <p:spPr>
          <a:xfrm>
            <a:off x="3117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3" name="Google Shape;43;p55"/>
          <p:cNvSpPr txBox="1">
            <a:spLocks noGrp="1"/>
          </p:cNvSpPr>
          <p:nvPr>
            <p:ph type="body" idx="2"/>
          </p:nvPr>
        </p:nvSpPr>
        <p:spPr>
          <a:xfrm>
            <a:off x="4832401"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45" name="Google Shape;45;p55"/>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9" name="Google Shape;49;p5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dirty="0"/>
          </a:p>
        </p:txBody>
      </p:sp>
      <p:sp>
        <p:nvSpPr>
          <p:cNvPr id="52" name="Google Shape;52;p5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atin typeface="游ゴシック" panose="020B0400000000000000" pitchFamily="50" charset="-128"/>
                <a:ea typeface="游ゴシック" panose="020B0400000000000000" pitchFamily="50" charset="-128"/>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dirty="0"/>
          </a:p>
        </p:txBody>
      </p:sp>
      <p:sp>
        <p:nvSpPr>
          <p:cNvPr id="54" name="Google Shape;54;p57"/>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sp>
        <p:nvSpPr>
          <p:cNvPr id="56" name="Google Shape;56;p58"/>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atin typeface="游ゴシック" panose="020B0400000000000000" pitchFamily="50" charset="-128"/>
                <a:ea typeface="游ゴシック" panose="020B0400000000000000" pitchFamily="50" charset="-128"/>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dirty="0"/>
          </a:p>
        </p:txBody>
      </p:sp>
      <p:sp>
        <p:nvSpPr>
          <p:cNvPr id="58" name="Google Shape;58;p58"/>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atin typeface="游ゴシック" panose="020B0400000000000000" pitchFamily="50" charset="-128"/>
                <a:ea typeface="游ゴシック" panose="020B0400000000000000" pitchFamily="50" charset="-128"/>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rPr dirty="0"/>
              <a:t>xx%</a:t>
            </a:r>
          </a:p>
        </p:txBody>
      </p:sp>
      <p:sp>
        <p:nvSpPr>
          <p:cNvPr id="61" name="Google Shape;61;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atin typeface="游ゴシック" panose="020B0400000000000000" pitchFamily="50" charset="-128"/>
                <a:ea typeface="游ゴシック" panose="020B0400000000000000" pitchFamily="50" charset="-128"/>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dirty="0"/>
          </a:p>
        </p:txBody>
      </p:sp>
      <p:sp>
        <p:nvSpPr>
          <p:cNvPr id="63" name="Google Shape;63;p59"/>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lvl="1"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lvl="2"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lvl="3"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lvl="4"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lvl="5"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lvl="6"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lvl="7"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lvl="8" indent="0" algn="r">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S Gothic"/>
                <a:ea typeface="MS Gothic"/>
                <a:cs typeface="MS Gothic"/>
                <a:sym typeface="MS Gothi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8" name="Google Shape;8;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S Gothic"/>
                <a:ea typeface="MS Gothic"/>
                <a:cs typeface="MS Gothic"/>
                <a:sym typeface="MS Gothic"/>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9" name="Google Shape;9;p46"/>
          <p:cNvSpPr txBox="1">
            <a:spLocks noGrp="1"/>
          </p:cNvSpPr>
          <p:nvPr>
            <p:ph type="sldNum" idx="12"/>
          </p:nvPr>
        </p:nvSpPr>
        <p:spPr>
          <a:xfrm>
            <a:off x="701454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游ゴシック" panose="020B0400000000000000" pitchFamily="50" charset="-128"/>
                <a:ea typeface="游ゴシック" panose="020B0400000000000000" pitchFamily="50" charset="-128"/>
                <a:cs typeface="游ゴシック" panose="020B0400000000000000" pitchFamily="50" charset="-128"/>
                <a:sym typeface="MS Gothic"/>
              </a:defRPr>
            </a:lvl1pPr>
            <a:lvl2pPr marL="0" marR="0" lvl="1"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2pPr>
            <a:lvl3pPr marL="0" marR="0" lvl="2"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3pPr>
            <a:lvl4pPr marL="0" marR="0" lvl="3"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4pPr>
            <a:lvl5pPr marL="0" marR="0" lvl="4"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5pPr>
            <a:lvl6pPr marL="0" marR="0" lvl="5"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6pPr>
            <a:lvl7pPr marL="0" marR="0" lvl="6"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7pPr>
            <a:lvl8pPr marL="0" marR="0" lvl="7"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8pPr>
            <a:lvl9pPr marL="0" marR="0" lvl="8" indent="0" algn="r" rtl="0">
              <a:lnSpc>
                <a:spcPct val="100000"/>
              </a:lnSpc>
              <a:spcBef>
                <a:spcPts val="0"/>
              </a:spcBef>
              <a:spcAft>
                <a:spcPts val="0"/>
              </a:spcAft>
              <a:buNone/>
              <a:defRPr sz="900" b="0" i="0" u="none" strike="noStrike" cap="none">
                <a:solidFill>
                  <a:srgbClr val="888888"/>
                </a:solidFill>
                <a:latin typeface="MS Gothic"/>
                <a:ea typeface="MS Gothic"/>
                <a:cs typeface="MS Gothic"/>
                <a:sym typeface="MS Gothic"/>
              </a:defRPr>
            </a:lvl9pPr>
          </a:lstStyle>
          <a:p>
            <a:fld id="{00000000-1234-1234-1234-123412341234}" type="slidenum">
              <a:rPr lang="en-US" altLang="ja" smtClean="0"/>
              <a:pPr/>
              <a:t>‹#›</a:t>
            </a:fld>
            <a:endParaRPr lang="ja" altLang="en-US" dirty="0"/>
          </a:p>
        </p:txBody>
      </p:sp>
      <p:sp>
        <p:nvSpPr>
          <p:cNvPr id="5" name="Google Shape;109;p3">
            <a:extLst>
              <a:ext uri="{FF2B5EF4-FFF2-40B4-BE49-F238E27FC236}">
                <a16:creationId xmlns:a16="http://schemas.microsoft.com/office/drawing/2014/main" id="{9C2A1FCE-6A23-02E1-27D2-3D3084ADBE11}"/>
              </a:ext>
            </a:extLst>
          </p:cNvPr>
          <p:cNvSpPr txBox="1"/>
          <p:nvPr userDrawn="1"/>
        </p:nvSpPr>
        <p:spPr>
          <a:xfrm>
            <a:off x="3058855" y="5013422"/>
            <a:ext cx="3026291" cy="86329"/>
          </a:xfrm>
          <a:prstGeom prst="rect">
            <a:avLst/>
          </a:prstGeom>
          <a:noFill/>
          <a:ln>
            <a:noFill/>
          </a:ln>
        </p:spPr>
        <p:txBody>
          <a:bodyPr spcFirstLastPara="1" wrap="square" lIns="0" tIns="3325" rIns="0" bIns="0" anchor="t" anchorCtr="0">
            <a:spAutoFit/>
          </a:bodyPr>
          <a:lstStyle/>
          <a:p>
            <a:pPr marL="0" marR="0" lvl="0" indent="0" algn="l" rtl="0">
              <a:lnSpc>
                <a:spcPct val="77222"/>
              </a:lnSpc>
              <a:spcBef>
                <a:spcPts val="0"/>
              </a:spcBef>
              <a:spcAft>
                <a:spcPts val="0"/>
              </a:spcAft>
              <a:buNone/>
            </a:pP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202</a:t>
            </a:r>
            <a:r>
              <a:rPr lang="en-US" alt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5</a:t>
            </a:r>
            <a:r>
              <a:rPr lang="ja" sz="700" b="0" i="0" u="none" strike="noStrike" cap="none" dirty="0">
                <a:solidFill>
                  <a:srgbClr val="A4A4A4"/>
                </a:solidFill>
                <a:latin typeface="游ゴシック" panose="020B0400000000000000" pitchFamily="50" charset="-128"/>
                <a:ea typeface="游ゴシック" panose="020B0400000000000000" pitchFamily="50" charset="-128"/>
                <a:cs typeface="MS Gothic"/>
                <a:sym typeface="MS Gothic"/>
              </a:rPr>
              <a:t> shufu-to-seikatu-sha,LTD. All Rights Reserved. CONFIDENTIAL.</a:t>
            </a:r>
            <a:endParaRPr sz="1400" b="0" i="0" u="none" strike="noStrike" cap="none" baseline="30000" dirty="0">
              <a:solidFill>
                <a:srgbClr val="000000"/>
              </a:solidFill>
              <a:latin typeface="游ゴシック" panose="020B0400000000000000" pitchFamily="50" charset="-128"/>
              <a:ea typeface="游ゴシック" panose="020B0400000000000000" pitchFamily="50" charset="-128"/>
              <a:cs typeface="MS Gothic"/>
              <a:sym typeface="MS Gothic"/>
            </a:endParaRPr>
          </a:p>
        </p:txBody>
      </p:sp>
    </p:spTree>
  </p:cSld>
  <p:clrMap bg1="lt1" tx1="dk1" bg2="dk2" tx2="lt2" accent1="accent1" accent2="accent2" accent3="accent3" accent4="accent4" accent5="accent5" accent6="accent6" hlink="hlink" folHlink="folHlink"/>
  <p:sldLayoutIdLst>
    <p:sldLayoutId id="2147483662" r:id="rId1"/>
    <p:sldLayoutId id="2147483650" r:id="rId2"/>
    <p:sldLayoutId id="2147483651" r:id="rId3"/>
    <p:sldLayoutId id="2147483663" r:id="rId4"/>
    <p:sldLayoutId id="2147483657" r:id="rId5"/>
    <p:sldLayoutId id="2147483658" r:id="rId6"/>
    <p:sldLayoutId id="2147483659" r:id="rId7"/>
    <p:sldLayoutId id="2147483660" r:id="rId8"/>
    <p:sldLayoutId id="2147483661" r:id="rId9"/>
    <p:sldLayoutId id="2147483664"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kokoku3@mb.shufu.co.jp"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g"/><Relationship Id="rId3" Type="http://schemas.openxmlformats.org/officeDocument/2006/relationships/image" Target="../media/image36.sv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webp"/><Relationship Id="rId1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29.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9.png"/><Relationship Id="rId7"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ichidanoriko.com/"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94" name="Google Shape;94;p2"/>
          <p:cNvSpPr txBox="1">
            <a:spLocks noGrp="1"/>
          </p:cNvSpPr>
          <p:nvPr>
            <p:ph type="sldNum" idx="12"/>
          </p:nvPr>
        </p:nvSpPr>
        <p:spPr>
          <a:xfrm>
            <a:off x="8806814" y="4883888"/>
            <a:ext cx="265125" cy="15801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ltLang="ja"/>
              <a:t>1</a:t>
            </a:fld>
            <a:endParaRPr/>
          </a:p>
        </p:txBody>
      </p:sp>
      <p:sp>
        <p:nvSpPr>
          <p:cNvPr id="18" name="TextBox 24">
            <a:extLst>
              <a:ext uri="{FF2B5EF4-FFF2-40B4-BE49-F238E27FC236}">
                <a16:creationId xmlns:a16="http://schemas.microsoft.com/office/drawing/2014/main" id="{5EFC9911-69DF-10B2-C5CF-C45EBF7AD261}"/>
              </a:ext>
            </a:extLst>
          </p:cNvPr>
          <p:cNvSpPr txBox="1"/>
          <p:nvPr/>
        </p:nvSpPr>
        <p:spPr>
          <a:xfrm>
            <a:off x="502022" y="2351227"/>
            <a:ext cx="8153400" cy="861774"/>
          </a:xfrm>
          <a:prstGeom prst="rect">
            <a:avLst/>
          </a:prstGeom>
        </p:spPr>
        <p:txBody>
          <a:bodyPr wrap="square" lIns="0" tIns="0" rIns="0" bIns="0" rtlCol="0" anchor="t">
            <a:spAutoFit/>
          </a:bodyPr>
          <a:lstStyle/>
          <a:p>
            <a:pPr algn="ctr"/>
            <a:r>
              <a:rPr lang="ja-JP" altLang="en-US" sz="2800" b="1" spc="580" dirty="0">
                <a:solidFill>
                  <a:srgbClr val="1A1C23"/>
                </a:solidFill>
                <a:latin typeface="源真ゴシック Bold"/>
                <a:ea typeface="源真ゴシック Bold"/>
                <a:cs typeface="源真ゴシック Bold"/>
                <a:sym typeface="源真ゴシック Bold"/>
              </a:rPr>
              <a:t>暮らしのおへそ </a:t>
            </a:r>
            <a:endParaRPr lang="en-US" altLang="ja-JP" sz="2800" b="1" spc="580" dirty="0">
              <a:solidFill>
                <a:srgbClr val="1A1C23"/>
              </a:solidFill>
              <a:latin typeface="源真ゴシック Bold"/>
              <a:ea typeface="源真ゴシック Bold"/>
              <a:cs typeface="源真ゴシック Bold"/>
              <a:sym typeface="源真ゴシック Bold"/>
            </a:endParaRPr>
          </a:p>
          <a:p>
            <a:pPr algn="ctr"/>
            <a:r>
              <a:rPr lang="en-US" altLang="ja-JP" sz="2800" b="1" spc="580" dirty="0">
                <a:solidFill>
                  <a:srgbClr val="1A1C23"/>
                </a:solidFill>
                <a:latin typeface="源真ゴシック Bold"/>
                <a:ea typeface="源真ゴシック Bold"/>
                <a:cs typeface="源真ゴシック Bold"/>
                <a:sym typeface="源真ゴシック Bold"/>
              </a:rPr>
              <a:t>20</a:t>
            </a:r>
            <a:r>
              <a:rPr lang="ja-JP" altLang="en-US" sz="2800" b="1" spc="580">
                <a:solidFill>
                  <a:srgbClr val="1A1C23"/>
                </a:solidFill>
                <a:latin typeface="源真ゴシック Bold"/>
                <a:ea typeface="源真ゴシック Bold"/>
                <a:cs typeface="源真ゴシック Bold"/>
                <a:sym typeface="源真ゴシック Bold"/>
              </a:rPr>
              <a:t>周年 特別</a:t>
            </a:r>
            <a:r>
              <a:rPr lang="ja-JP" altLang="en-US" sz="2800" b="1" spc="580" dirty="0">
                <a:solidFill>
                  <a:srgbClr val="1A1C23"/>
                </a:solidFill>
                <a:latin typeface="源真ゴシック Bold"/>
                <a:ea typeface="源真ゴシック Bold"/>
                <a:cs typeface="源真ゴシック Bold"/>
                <a:sym typeface="源真ゴシック Bold"/>
              </a:rPr>
              <a:t>広告企画</a:t>
            </a:r>
            <a:endParaRPr lang="en-US" sz="2800" b="1" spc="580" dirty="0">
              <a:solidFill>
                <a:srgbClr val="1A1C23"/>
              </a:solidFill>
              <a:latin typeface="源真ゴシック Bold"/>
              <a:ea typeface="源真ゴシック Bold"/>
              <a:cs typeface="源真ゴシック Bold"/>
              <a:sym typeface="源真ゴシック Bold"/>
            </a:endParaRPr>
          </a:p>
        </p:txBody>
      </p:sp>
      <p:sp>
        <p:nvSpPr>
          <p:cNvPr id="19" name="TextBox 26">
            <a:extLst>
              <a:ext uri="{FF2B5EF4-FFF2-40B4-BE49-F238E27FC236}">
                <a16:creationId xmlns:a16="http://schemas.microsoft.com/office/drawing/2014/main" id="{FC490203-323B-A49D-152D-9A6FA098DBB6}"/>
              </a:ext>
            </a:extLst>
          </p:cNvPr>
          <p:cNvSpPr txBox="1"/>
          <p:nvPr/>
        </p:nvSpPr>
        <p:spPr>
          <a:xfrm>
            <a:off x="3220922" y="3550302"/>
            <a:ext cx="2705881" cy="341440"/>
          </a:xfrm>
          <a:prstGeom prst="rect">
            <a:avLst/>
          </a:prstGeom>
        </p:spPr>
        <p:txBody>
          <a:bodyPr wrap="square" lIns="0" tIns="0" rIns="0" bIns="0" rtlCol="0" anchor="t">
            <a:spAutoFit/>
          </a:bodyPr>
          <a:lstStyle/>
          <a:p>
            <a:pPr algn="ctr">
              <a:lnSpc>
                <a:spcPts val="3080"/>
              </a:lnSpc>
            </a:pPr>
            <a:r>
              <a:rPr lang="en-US" sz="2000" spc="55" dirty="0">
                <a:solidFill>
                  <a:srgbClr val="1A1C23"/>
                </a:solidFill>
                <a:latin typeface="源真ゴシック"/>
                <a:ea typeface="源真ゴシック"/>
                <a:cs typeface="源真ゴシック"/>
                <a:sym typeface="源真ゴシック"/>
              </a:rPr>
              <a:t>2025</a:t>
            </a:r>
            <a:r>
              <a:rPr lang="en-US" sz="1800" spc="55" dirty="0">
                <a:solidFill>
                  <a:srgbClr val="1A1C23"/>
                </a:solidFill>
                <a:latin typeface="源真ゴシック"/>
                <a:ea typeface="源真ゴシック"/>
                <a:cs typeface="源真ゴシック"/>
                <a:sym typeface="源真ゴシック"/>
              </a:rPr>
              <a:t>年4</a:t>
            </a:r>
            <a:r>
              <a:rPr lang="ja-JP" altLang="en-US" sz="1800" spc="55" dirty="0">
                <a:solidFill>
                  <a:srgbClr val="1A1C23"/>
                </a:solidFill>
                <a:latin typeface="源真ゴシック"/>
                <a:ea typeface="源真ゴシック"/>
                <a:cs typeface="源真ゴシック"/>
                <a:sym typeface="源真ゴシック"/>
              </a:rPr>
              <a:t>月</a:t>
            </a:r>
            <a:endParaRPr lang="en-US" sz="1800" spc="55" dirty="0">
              <a:solidFill>
                <a:srgbClr val="FF0000"/>
              </a:solidFill>
              <a:latin typeface="源真ゴシック"/>
              <a:ea typeface="源真ゴシック"/>
              <a:cs typeface="源真ゴシック"/>
              <a:sym typeface="源真ゴシック"/>
            </a:endParaRPr>
          </a:p>
        </p:txBody>
      </p:sp>
      <p:sp>
        <p:nvSpPr>
          <p:cNvPr id="20" name="TextBox 27">
            <a:extLst>
              <a:ext uri="{FF2B5EF4-FFF2-40B4-BE49-F238E27FC236}">
                <a16:creationId xmlns:a16="http://schemas.microsoft.com/office/drawing/2014/main" id="{91AB52BC-EE23-A5D5-D84D-CBE193A8F98E}"/>
              </a:ext>
            </a:extLst>
          </p:cNvPr>
          <p:cNvSpPr txBox="1"/>
          <p:nvPr/>
        </p:nvSpPr>
        <p:spPr>
          <a:xfrm>
            <a:off x="3108176" y="4027185"/>
            <a:ext cx="2917924" cy="379912"/>
          </a:xfrm>
          <a:prstGeom prst="rect">
            <a:avLst/>
          </a:prstGeom>
        </p:spPr>
        <p:txBody>
          <a:bodyPr wrap="square" lIns="0" tIns="0" rIns="0" bIns="0" rtlCol="0" anchor="t">
            <a:spAutoFit/>
          </a:bodyPr>
          <a:lstStyle/>
          <a:p>
            <a:pPr algn="ctr">
              <a:lnSpc>
                <a:spcPts val="3500"/>
              </a:lnSpc>
            </a:pPr>
            <a:r>
              <a:rPr lang="en-US" sz="2000" spc="62" dirty="0" err="1">
                <a:solidFill>
                  <a:srgbClr val="1A1C23"/>
                </a:solidFill>
                <a:latin typeface="源真ゴシック"/>
                <a:ea typeface="源真ゴシック"/>
                <a:cs typeface="源真ゴシック"/>
                <a:sym typeface="源真ゴシック"/>
              </a:rPr>
              <a:t>株式会社主婦と生活社</a:t>
            </a:r>
            <a:endParaRPr lang="en-US" sz="2000" spc="62" dirty="0">
              <a:solidFill>
                <a:srgbClr val="1A1C23"/>
              </a:solidFill>
              <a:latin typeface="源真ゴシック"/>
              <a:ea typeface="源真ゴシック"/>
              <a:cs typeface="源真ゴシック"/>
              <a:sym typeface="源真ゴシック"/>
            </a:endParaRPr>
          </a:p>
        </p:txBody>
      </p:sp>
      <p:pic>
        <p:nvPicPr>
          <p:cNvPr id="21" name="Google Shape;73;p30">
            <a:extLst>
              <a:ext uri="{FF2B5EF4-FFF2-40B4-BE49-F238E27FC236}">
                <a16:creationId xmlns:a16="http://schemas.microsoft.com/office/drawing/2014/main" id="{C11C7D8D-3BE0-9124-9775-8DC86EA7D1F1}"/>
              </a:ext>
            </a:extLst>
          </p:cNvPr>
          <p:cNvPicPr preferRelativeResize="0"/>
          <p:nvPr/>
        </p:nvPicPr>
        <p:blipFill rotWithShape="1">
          <a:blip r:embed="rId3">
            <a:alphaModFix/>
          </a:blip>
          <a:srcRect/>
          <a:stretch/>
        </p:blipFill>
        <p:spPr>
          <a:xfrm>
            <a:off x="2080218" y="958942"/>
            <a:ext cx="2512102" cy="1194978"/>
          </a:xfrm>
          <a:prstGeom prst="rect">
            <a:avLst/>
          </a:prstGeom>
          <a:noFill/>
          <a:ln>
            <a:noFill/>
          </a:ln>
        </p:spPr>
      </p:pic>
      <p:sp>
        <p:nvSpPr>
          <p:cNvPr id="23" name="Freeform 5">
            <a:extLst>
              <a:ext uri="{FF2B5EF4-FFF2-40B4-BE49-F238E27FC236}">
                <a16:creationId xmlns:a16="http://schemas.microsoft.com/office/drawing/2014/main" id="{D5405EAE-2749-DD3D-391C-8DE1EEA59D31}"/>
              </a:ext>
            </a:extLst>
          </p:cNvPr>
          <p:cNvSpPr/>
          <p:nvPr/>
        </p:nvSpPr>
        <p:spPr>
          <a:xfrm>
            <a:off x="4907281" y="619760"/>
            <a:ext cx="1958184" cy="1494412"/>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ja-JP" altLang="en-US"/>
          </a:p>
        </p:txBody>
      </p:sp>
      <p:sp>
        <p:nvSpPr>
          <p:cNvPr id="8" name="Google Shape;70;p1">
            <a:extLst>
              <a:ext uri="{FF2B5EF4-FFF2-40B4-BE49-F238E27FC236}">
                <a16:creationId xmlns:a16="http://schemas.microsoft.com/office/drawing/2014/main" id="{4630A440-A042-2567-663B-64B50859B931}"/>
              </a:ext>
            </a:extLst>
          </p:cNvPr>
          <p:cNvSpPr txBox="1"/>
          <p:nvPr/>
        </p:nvSpPr>
        <p:spPr>
          <a:xfrm>
            <a:off x="3790209" y="4432546"/>
            <a:ext cx="1563582" cy="513749"/>
          </a:xfrm>
          <a:prstGeom prst="rect">
            <a:avLst/>
          </a:prstGeom>
          <a:noFill/>
          <a:ln>
            <a:noFill/>
          </a:ln>
        </p:spPr>
        <p:txBody>
          <a:bodyPr spcFirstLastPara="1" wrap="square" lIns="0" tIns="7190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0" i="0" u="none" strike="noStrike" cap="none" dirty="0">
                <a:latin typeface="游ゴシック" panose="020B0400000000000000" pitchFamily="50" charset="-128"/>
                <a:ea typeface="游ゴシック" panose="020B0400000000000000" pitchFamily="50" charset="-128"/>
                <a:sym typeface="Arial"/>
              </a:rPr>
              <a:t>メディアビジネス部</a:t>
            </a:r>
            <a:endParaRPr sz="8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sng" strike="noStrike" cap="none" dirty="0">
                <a:solidFill>
                  <a:schemeClr val="hlink"/>
                </a:solidFill>
                <a:latin typeface="游ゴシック" panose="020B0400000000000000" pitchFamily="50" charset="-128"/>
                <a:ea typeface="游ゴシック" panose="020B0400000000000000" pitchFamily="50" charset="-128"/>
                <a:sym typeface="Arial"/>
                <a:hlinkClick r:id="rId5"/>
              </a:rPr>
              <a:t>kokoku3@mb.shufu.co.jp</a:t>
            </a:r>
            <a:endParaRPr sz="700" b="0" i="0" u="none" strike="noStrike" cap="none" dirty="0">
              <a:latin typeface="游ゴシック" panose="020B0400000000000000" pitchFamily="50" charset="-128"/>
              <a:ea typeface="游ゴシック" panose="020B0400000000000000" pitchFamily="50" charset="-128"/>
              <a:sym typeface="Arial"/>
            </a:endParaRPr>
          </a:p>
          <a:p>
            <a:pPr marL="0" marR="0" lvl="0" indent="0" algn="ctr" rtl="0">
              <a:lnSpc>
                <a:spcPct val="100000"/>
              </a:lnSpc>
              <a:spcBef>
                <a:spcPts val="400"/>
              </a:spcBef>
              <a:spcAft>
                <a:spcPts val="0"/>
              </a:spcAft>
              <a:buClr>
                <a:srgbClr val="000000"/>
              </a:buClr>
              <a:buSzPts val="700"/>
              <a:buFont typeface="Arial"/>
              <a:buNone/>
            </a:pPr>
            <a:r>
              <a:rPr lang="ja" sz="700" b="0" i="0" u="none" strike="noStrike" cap="none" dirty="0">
                <a:latin typeface="游ゴシック" panose="020B0400000000000000" pitchFamily="50" charset="-128"/>
                <a:ea typeface="游ゴシック" panose="020B0400000000000000" pitchFamily="50" charset="-128"/>
                <a:sym typeface="Arial"/>
              </a:rPr>
              <a:t>Q 03-3563-5131   📠 03-3563-0531</a:t>
            </a:r>
            <a:endParaRPr sz="700" b="0" i="0" u="none" strike="noStrike" cap="none" dirty="0">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41479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66" name="Google Shape;166;p19"/>
          <p:cNvSpPr txBox="1">
            <a:spLocks noGrp="1"/>
          </p:cNvSpPr>
          <p:nvPr>
            <p:ph type="sldNum" idx="12"/>
          </p:nvPr>
        </p:nvSpPr>
        <p:spPr>
          <a:xfrm>
            <a:off x="8610600" y="4892040"/>
            <a:ext cx="461339" cy="175259"/>
          </a:xfrm>
          <a:prstGeom prst="rect">
            <a:avLst/>
          </a:prstGeom>
          <a:noFill/>
          <a:ln>
            <a:noFill/>
          </a:ln>
        </p:spPr>
        <p:txBody>
          <a:bodyPr spcFirstLastPara="1" vert="horz" wrap="square" lIns="91425" tIns="45700" rIns="91425" bIns="45700" rtlCol="0" anchor="ctr" anchorCtr="0">
            <a:noAutofit/>
          </a:bodyPr>
          <a:lstStyle/>
          <a:p>
            <a:pPr>
              <a:buSzPts val="900"/>
            </a:pPr>
            <a:fld id="{00000000-1234-1234-1234-123412341234}" type="slidenum">
              <a:rPr lang="en-US" altLang="ja"/>
              <a:pPr>
                <a:buSzPts val="900"/>
              </a:pPr>
              <a:t>10</a:t>
            </a:fld>
            <a:endParaRPr/>
          </a:p>
        </p:txBody>
      </p:sp>
      <p:grpSp>
        <p:nvGrpSpPr>
          <p:cNvPr id="10" name="グループ化 9">
            <a:extLst>
              <a:ext uri="{FF2B5EF4-FFF2-40B4-BE49-F238E27FC236}">
                <a16:creationId xmlns:a16="http://schemas.microsoft.com/office/drawing/2014/main" id="{D01E03E0-2B42-0C62-02D2-4B95D4082DE1}"/>
              </a:ext>
            </a:extLst>
          </p:cNvPr>
          <p:cNvGrpSpPr/>
          <p:nvPr/>
        </p:nvGrpSpPr>
        <p:grpSpPr>
          <a:xfrm>
            <a:off x="0" y="949134"/>
            <a:ext cx="9002370" cy="4006098"/>
            <a:chOff x="0" y="949134"/>
            <a:chExt cx="9002370" cy="4006098"/>
          </a:xfrm>
        </p:grpSpPr>
        <p:grpSp>
          <p:nvGrpSpPr>
            <p:cNvPr id="11" name="グループ化 10">
              <a:extLst>
                <a:ext uri="{FF2B5EF4-FFF2-40B4-BE49-F238E27FC236}">
                  <a16:creationId xmlns:a16="http://schemas.microsoft.com/office/drawing/2014/main" id="{1FF69A8C-7578-A8DA-4592-7E050D8509D4}"/>
                </a:ext>
              </a:extLst>
            </p:cNvPr>
            <p:cNvGrpSpPr/>
            <p:nvPr/>
          </p:nvGrpSpPr>
          <p:grpSpPr>
            <a:xfrm>
              <a:off x="6585729" y="2663189"/>
              <a:ext cx="1787588" cy="1531988"/>
              <a:chOff x="6388416" y="3751846"/>
              <a:chExt cx="1695453" cy="1531988"/>
            </a:xfrm>
          </p:grpSpPr>
          <p:graphicFrame>
            <p:nvGraphicFramePr>
              <p:cNvPr id="120" name="Google Shape;120;p19"/>
              <p:cNvGraphicFramePr/>
              <p:nvPr/>
            </p:nvGraphicFramePr>
            <p:xfrm>
              <a:off x="6552109" y="3751900"/>
              <a:ext cx="1531760" cy="1531934"/>
            </p:xfrm>
            <a:graphic>
              <a:graphicData uri="http://schemas.openxmlformats.org/drawingml/2006/table">
                <a:tbl>
                  <a:tblPr firstRow="1" bandRow="1">
                    <a:noFill/>
                  </a:tblPr>
                  <a:tblGrid>
                    <a:gridCol w="887750">
                      <a:extLst>
                        <a:ext uri="{9D8B030D-6E8A-4147-A177-3AD203B41FA5}">
                          <a16:colId xmlns:a16="http://schemas.microsoft.com/office/drawing/2014/main" val="20000"/>
                        </a:ext>
                      </a:extLst>
                    </a:gridCol>
                    <a:gridCol w="727250">
                      <a:extLst>
                        <a:ext uri="{9D8B030D-6E8A-4147-A177-3AD203B41FA5}">
                          <a16:colId xmlns:a16="http://schemas.microsoft.com/office/drawing/2014/main" val="20001"/>
                        </a:ext>
                      </a:extLst>
                    </a:gridCol>
                  </a:tblGrid>
                  <a:tr h="206661">
                    <a:tc>
                      <a:txBody>
                        <a:bodyPr/>
                        <a:lstStyle/>
                        <a:p>
                          <a:pPr marL="101600" marR="0" lvl="0" indent="0" algn="l" rtl="0">
                            <a:lnSpc>
                              <a:spcPct val="113375"/>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X</a:t>
                          </a: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　</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r>
                            <a:rPr lang="ja-JP" altLang="en-US" sz="700" u="none" strike="noStrike" cap="none" dirty="0">
                              <a:latin typeface="游ゴシック" panose="020B0400000000000000" pitchFamily="50" charset="-128"/>
                              <a:ea typeface="游ゴシック" panose="020B0400000000000000" pitchFamily="50" charset="-128"/>
                              <a:cs typeface="Arial"/>
                              <a:sym typeface="Arial"/>
                            </a:rPr>
                            <a:t>旧</a:t>
                          </a:r>
                          <a:r>
                            <a:rPr lang="ja" sz="700" u="none" strike="noStrike" cap="none" dirty="0">
                              <a:latin typeface="游ゴシック" panose="020B0400000000000000" pitchFamily="50" charset="-128"/>
                              <a:ea typeface="游ゴシック" panose="020B0400000000000000" pitchFamily="50" charset="-128"/>
                              <a:cs typeface="Arial"/>
                              <a:sym typeface="Arial"/>
                            </a:rPr>
                            <a:t>Twitter</a:t>
                          </a:r>
                          <a:r>
                            <a:rPr lang="en-US" altLang="ja-JP" sz="7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1025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2,</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700</a:t>
                          </a:r>
                          <a:r>
                            <a:rPr lang="ja" sz="1200" u="none" strike="noStrike" cap="none" dirty="0">
                              <a:latin typeface="游ゴシック" panose="020B0400000000000000" pitchFamily="50" charset="-128"/>
                              <a:ea typeface="游ゴシック" panose="020B0400000000000000" pitchFamily="50" charset="-128"/>
                              <a:cs typeface="Arial"/>
                              <a:sym typeface="Arial"/>
                            </a:rPr>
                            <a:t>-</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0"/>
                      </a:ext>
                    </a:extLst>
                  </a:tr>
                  <a:tr h="243769">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Facebook</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6,</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50</a:t>
                          </a:r>
                          <a:r>
                            <a:rPr lang="ja" sz="1200" u="none" strike="noStrike" cap="none" dirty="0">
                              <a:latin typeface="游ゴシック" panose="020B0400000000000000" pitchFamily="50" charset="-128"/>
                              <a:ea typeface="游ゴシック" panose="020B0400000000000000" pitchFamily="50" charset="-128"/>
                              <a:cs typeface="Arial"/>
                              <a:sym typeface="Arial"/>
                            </a:rPr>
                            <a:t>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43623">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Instagram</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JP"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55</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0</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r h="243381">
                    <a:tc>
                      <a:txBody>
                        <a:bodyPr/>
                        <a:lstStyle/>
                        <a:p>
                          <a:pPr marL="101600" marR="0" lvl="0" indent="0" algn="l"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YouTube</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81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88900" lvl="0" indent="0" algn="r" rtl="0">
                            <a:lnSpc>
                              <a:spcPct val="100000"/>
                            </a:lnSpc>
                            <a:spcBef>
                              <a:spcPts val="0"/>
                            </a:spcBef>
                            <a:spcAft>
                              <a:spcPts val="0"/>
                            </a:spcAft>
                            <a:buClr>
                              <a:srgbClr val="000000"/>
                            </a:buClr>
                            <a:buSzPts val="1200"/>
                            <a:buFont typeface="Arial"/>
                            <a:buNone/>
                          </a:pP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0" marR="88900" lvl="0" indent="0" algn="r" rtl="0">
                            <a:lnSpc>
                              <a:spcPct val="100000"/>
                            </a:lnSpc>
                            <a:spcBef>
                              <a:spcPts val="0"/>
                            </a:spcBef>
                            <a:spcAft>
                              <a:spcPts val="0"/>
                            </a:spcAft>
                            <a:buClr>
                              <a:srgbClr val="000000"/>
                            </a:buClr>
                            <a:buSzPts val="12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1</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4</a:t>
                          </a:r>
                          <a:r>
                            <a:rPr lang="ja" sz="1200" u="none" strike="noStrike" cap="none" dirty="0">
                              <a:latin typeface="游ゴシック" panose="020B0400000000000000" pitchFamily="50" charset="-128"/>
                              <a:ea typeface="游ゴシック" panose="020B0400000000000000" pitchFamily="50" charset="-128"/>
                              <a:cs typeface="Arial"/>
                              <a:sym typeface="Arial"/>
                            </a:rPr>
                            <a:t>,</a:t>
                          </a:r>
                          <a:r>
                            <a:rPr lang="en-US" altLang="ja" sz="1200" u="none" strike="noStrike" cap="none" dirty="0">
                              <a:latin typeface="游ゴシック" panose="020B0400000000000000" pitchFamily="50" charset="-128"/>
                              <a:ea typeface="游ゴシック" panose="020B0400000000000000" pitchFamily="50" charset="-128"/>
                              <a:cs typeface="Arial"/>
                              <a:sym typeface="Arial"/>
                            </a:rPr>
                            <a:t>6</a:t>
                          </a:r>
                          <a:r>
                            <a:rPr lang="ja" sz="1200" u="none" strike="noStrike" cap="none" dirty="0">
                              <a:latin typeface="游ゴシック" panose="020B0400000000000000" pitchFamily="50" charset="-128"/>
                              <a:ea typeface="游ゴシック" panose="020B0400000000000000" pitchFamily="50" charset="-128"/>
                              <a:cs typeface="Arial"/>
                              <a:sym typeface="Arial"/>
                            </a:rPr>
                            <a:t>00-</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38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3"/>
                      </a:ext>
                    </a:extLst>
                  </a:tr>
                  <a:tr h="139220">
                    <a:tc>
                      <a:txBody>
                        <a:bodyPr/>
                        <a:lstStyle/>
                        <a:p>
                          <a:pPr marL="101600" marR="0" lvl="0" indent="0" algn="l" rtl="0">
                            <a:lnSpc>
                              <a:spcPct val="108624"/>
                            </a:lnSpc>
                            <a:spcBef>
                              <a:spcPts val="0"/>
                            </a:spcBef>
                            <a:spcAft>
                              <a:spcPts val="0"/>
                            </a:spcAft>
                            <a:buClr>
                              <a:srgbClr val="000000"/>
                            </a:buClr>
                            <a:buSzPts val="600"/>
                            <a:buFont typeface="Arial"/>
                            <a:buNone/>
                          </a:pPr>
                          <a:r>
                            <a:rPr lang="ja" sz="700" u="none" strike="noStrike" cap="none" dirty="0">
                              <a:latin typeface="游ゴシック" panose="020B0400000000000000" pitchFamily="50" charset="-128"/>
                              <a:ea typeface="游ゴシック" panose="020B0400000000000000" pitchFamily="50" charset="-128"/>
                              <a:cs typeface="Arial"/>
                              <a:sym typeface="Arial"/>
                            </a:rPr>
                            <a:t>※202</a:t>
                          </a:r>
                          <a:r>
                            <a:rPr lang="en-US" altLang="ja" sz="700" u="none" strike="noStrike" cap="none" dirty="0">
                              <a:latin typeface="游ゴシック" panose="020B0400000000000000" pitchFamily="50" charset="-128"/>
                              <a:ea typeface="游ゴシック" panose="020B0400000000000000" pitchFamily="50" charset="-128"/>
                              <a:cs typeface="Arial"/>
                              <a:sym typeface="Arial"/>
                            </a:rPr>
                            <a:t>5</a:t>
                          </a:r>
                          <a:r>
                            <a:rPr lang="ja" sz="700" u="none" strike="noStrike" cap="none" dirty="0">
                              <a:latin typeface="游ゴシック" panose="020B0400000000000000" pitchFamily="50" charset="-128"/>
                              <a:ea typeface="游ゴシック" panose="020B0400000000000000" pitchFamily="50" charset="-128"/>
                              <a:cs typeface="Arial"/>
                              <a:sym typeface="Arial"/>
                            </a:rPr>
                            <a:t>年</a:t>
                          </a:r>
                          <a:r>
                            <a:rPr lang="en-US" altLang="ja" sz="700" u="none" strike="noStrike" cap="none" dirty="0">
                              <a:latin typeface="游ゴシック" panose="020B0400000000000000" pitchFamily="50" charset="-128"/>
                              <a:ea typeface="游ゴシック" panose="020B0400000000000000" pitchFamily="50" charset="-128"/>
                              <a:cs typeface="Arial"/>
                              <a:sym typeface="Arial"/>
                            </a:rPr>
                            <a:t>2</a:t>
                          </a:r>
                          <a:r>
                            <a:rPr lang="ja" sz="700" u="none" strike="noStrike" cap="none" dirty="0">
                              <a:latin typeface="游ゴシック" panose="020B0400000000000000" pitchFamily="50" charset="-128"/>
                              <a:ea typeface="游ゴシック" panose="020B0400000000000000" pitchFamily="50" charset="-128"/>
                              <a:cs typeface="Arial"/>
                              <a:sym typeface="Arial"/>
                            </a:rPr>
                            <a:t>月時点</a:t>
                          </a: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14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4"/>
                      </a:ext>
                    </a:extLst>
                  </a:tr>
                </a:tbl>
              </a:graphicData>
            </a:graphic>
          </p:graphicFrame>
          <p:pic>
            <p:nvPicPr>
              <p:cNvPr id="139" name="Google Shape;13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97233" y="4176193"/>
                <a:ext cx="158876" cy="158877"/>
              </a:xfrm>
              <a:prstGeom prst="rect">
                <a:avLst/>
              </a:prstGeom>
              <a:noFill/>
              <a:ln>
                <a:noFill/>
              </a:ln>
            </p:spPr>
          </p:pic>
          <p:pic>
            <p:nvPicPr>
              <p:cNvPr id="140" name="Google Shape;140;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90375" y="4531156"/>
                <a:ext cx="158876" cy="158876"/>
              </a:xfrm>
              <a:prstGeom prst="rect">
                <a:avLst/>
              </a:prstGeom>
              <a:noFill/>
              <a:ln>
                <a:noFill/>
              </a:ln>
            </p:spPr>
          </p:pic>
          <p:pic>
            <p:nvPicPr>
              <p:cNvPr id="141" name="Google Shape;141;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97233" y="4977128"/>
                <a:ext cx="145161" cy="101726"/>
              </a:xfrm>
              <a:prstGeom prst="rect">
                <a:avLst/>
              </a:prstGeom>
              <a:noFill/>
              <a:ln>
                <a:noFill/>
              </a:ln>
            </p:spPr>
          </p:pic>
          <p:pic>
            <p:nvPicPr>
              <p:cNvPr id="6" name="図 5">
                <a:extLst>
                  <a:ext uri="{FF2B5EF4-FFF2-40B4-BE49-F238E27FC236}">
                    <a16:creationId xmlns:a16="http://schemas.microsoft.com/office/drawing/2014/main" id="{2673130B-EBCC-D893-BAE3-A76D4C6218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8416" y="3751846"/>
                <a:ext cx="162793" cy="166388"/>
              </a:xfrm>
              <a:prstGeom prst="rect">
                <a:avLst/>
              </a:prstGeom>
            </p:spPr>
          </p:pic>
        </p:grpSp>
        <p:grpSp>
          <p:nvGrpSpPr>
            <p:cNvPr id="7" name="グループ化 6">
              <a:extLst>
                <a:ext uri="{FF2B5EF4-FFF2-40B4-BE49-F238E27FC236}">
                  <a16:creationId xmlns:a16="http://schemas.microsoft.com/office/drawing/2014/main" id="{F5237E7C-7F4C-E64B-B51A-1EDC7824CC44}"/>
                </a:ext>
              </a:extLst>
            </p:cNvPr>
            <p:cNvGrpSpPr/>
            <p:nvPr/>
          </p:nvGrpSpPr>
          <p:grpSpPr>
            <a:xfrm>
              <a:off x="46188" y="1006434"/>
              <a:ext cx="2796401" cy="1234397"/>
              <a:chOff x="46188" y="1638894"/>
              <a:chExt cx="2796401" cy="1234397"/>
            </a:xfrm>
          </p:grpSpPr>
          <p:graphicFrame>
            <p:nvGraphicFramePr>
              <p:cNvPr id="121" name="Google Shape;121;p19"/>
              <p:cNvGraphicFramePr/>
              <p:nvPr>
                <p:extLst>
                  <p:ext uri="{D42A27DB-BD31-4B8C-83A1-F6EECF244321}">
                    <p14:modId xmlns:p14="http://schemas.microsoft.com/office/powerpoint/2010/main" val="1353076317"/>
                  </p:ext>
                </p:extLst>
              </p:nvPr>
            </p:nvGraphicFramePr>
            <p:xfrm>
              <a:off x="903152" y="1678651"/>
              <a:ext cx="1870250" cy="1064942"/>
            </p:xfrm>
            <a:graphic>
              <a:graphicData uri="http://schemas.openxmlformats.org/drawingml/2006/table">
                <a:tbl>
                  <a:tblPr firstRow="1" bandRow="1">
                    <a:noFill/>
                  </a:tblPr>
                  <a:tblGrid>
                    <a:gridCol w="1870250">
                      <a:extLst>
                        <a:ext uri="{9D8B030D-6E8A-4147-A177-3AD203B41FA5}">
                          <a16:colId xmlns:a16="http://schemas.microsoft.com/office/drawing/2014/main" val="20000"/>
                        </a:ext>
                      </a:extLst>
                    </a:gridCol>
                  </a:tblGrid>
                  <a:tr h="186725">
                    <a:tc>
                      <a:txBody>
                        <a:bodyPr/>
                        <a:lstStyle/>
                        <a:p>
                          <a:pPr marL="101600" marR="0" lvl="0" indent="0" algn="l" rtl="0">
                            <a:lnSpc>
                              <a:spcPct val="110714"/>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伊勢丹新宿店　　計9回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26325">
                    <a:tc>
                      <a:txBody>
                        <a:bodyPr/>
                        <a:lstStyle/>
                        <a:p>
                          <a:pPr marL="101600" marR="0" lvl="0" indent="0" algn="l" rtl="0">
                            <a:lnSpc>
                              <a:spcPct val="100000"/>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三越日本橋本店　計5回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47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5225">
                    <a:tc>
                      <a:txBody>
                        <a:bodyPr/>
                        <a:lstStyle/>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阪急うめだ本店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9</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 sz="1200" u="none" strike="noStrike" cap="none" dirty="0">
                              <a:latin typeface="游ゴシック" panose="020B0400000000000000" pitchFamily="50" charset="-128"/>
                              <a:ea typeface="游ゴシック" panose="020B0400000000000000" pitchFamily="50" charset="-128"/>
                              <a:cs typeface="Arial"/>
                              <a:sym typeface="Arial"/>
                            </a:rPr>
                            <a:t>大丸札幌店　　　計</a:t>
                          </a:r>
                          <a:r>
                            <a:rPr lang="en-US" altLang="ja-JP" sz="1200" u="none" strike="noStrike" cap="none" dirty="0">
                              <a:latin typeface="游ゴシック" panose="020B0400000000000000" pitchFamily="50" charset="-128"/>
                              <a:ea typeface="游ゴシック" panose="020B0400000000000000" pitchFamily="50" charset="-128"/>
                              <a:cs typeface="Arial"/>
                              <a:sym typeface="Arial"/>
                            </a:rPr>
                            <a:t>3</a:t>
                          </a:r>
                          <a:r>
                            <a:rPr lang="ja" sz="1200" u="none" strike="noStrike" cap="none" dirty="0">
                              <a:latin typeface="游ゴシック" panose="020B0400000000000000" pitchFamily="50" charset="-128"/>
                              <a:ea typeface="游ゴシック" panose="020B0400000000000000" pitchFamily="50" charset="-128"/>
                              <a:cs typeface="Arial"/>
                              <a:sym typeface="Arial"/>
                            </a:rPr>
                            <a:t>回</a:t>
                          </a:r>
                          <a:endParaRPr lang="en-US" altLang="ja" sz="1200" u="none" strike="noStrike" cap="none" dirty="0">
                            <a:latin typeface="游ゴシック" panose="020B0400000000000000" pitchFamily="50" charset="-128"/>
                            <a:ea typeface="游ゴシック" panose="020B0400000000000000" pitchFamily="50" charset="-128"/>
                            <a:cs typeface="Arial"/>
                            <a:sym typeface="Arial"/>
                          </a:endParaRPr>
                        </a:p>
                        <a:p>
                          <a:pPr marL="101600" marR="0" lvl="0" indent="0" algn="l" rtl="0">
                            <a:lnSpc>
                              <a:spcPct val="114285"/>
                            </a:lnSpc>
                            <a:spcBef>
                              <a:spcPts val="0"/>
                            </a:spcBef>
                            <a:spcAft>
                              <a:spcPts val="0"/>
                            </a:spcAft>
                            <a:buClr>
                              <a:srgbClr val="000000"/>
                            </a:buClr>
                            <a:buSzPts val="1100"/>
                            <a:buFont typeface="Arial"/>
                            <a:buNone/>
                          </a:pPr>
                          <a:r>
                            <a:rPr lang="ja-JP" altLang="en-US" sz="1200" u="none" strike="noStrike" cap="none" dirty="0">
                              <a:latin typeface="游ゴシック" panose="020B0400000000000000" pitchFamily="50" charset="-128"/>
                              <a:ea typeface="游ゴシック" panose="020B0400000000000000" pitchFamily="50" charset="-128"/>
                              <a:cs typeface="Arial"/>
                              <a:sym typeface="Arial"/>
                            </a:rPr>
                            <a:t>博多阪急　　　　計２回</a:t>
                          </a:r>
                          <a:endParaRPr sz="12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2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grpSp>
            <p:nvGrpSpPr>
              <p:cNvPr id="122" name="Google Shape;122;p19"/>
              <p:cNvGrpSpPr/>
              <p:nvPr/>
            </p:nvGrpSpPr>
            <p:grpSpPr>
              <a:xfrm>
                <a:off x="147530" y="1760419"/>
                <a:ext cx="719691" cy="810711"/>
                <a:chOff x="477880" y="1793367"/>
                <a:chExt cx="760095" cy="810710"/>
              </a:xfrm>
            </p:grpSpPr>
            <p:pic>
              <p:nvPicPr>
                <p:cNvPr id="123" name="Google Shape;123;p1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7881" y="1793367"/>
                  <a:ext cx="342900" cy="121158"/>
                </a:xfrm>
                <a:prstGeom prst="rect">
                  <a:avLst/>
                </a:prstGeom>
                <a:noFill/>
                <a:ln>
                  <a:noFill/>
                </a:ln>
              </p:spPr>
            </p:pic>
            <p:pic>
              <p:nvPicPr>
                <p:cNvPr id="124" name="Google Shape;124;p1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7880" y="2200073"/>
                  <a:ext cx="760095" cy="216027"/>
                </a:xfrm>
                <a:prstGeom prst="rect">
                  <a:avLst/>
                </a:prstGeom>
                <a:noFill/>
                <a:ln>
                  <a:noFill/>
                </a:ln>
              </p:spPr>
            </p:pic>
            <p:pic>
              <p:nvPicPr>
                <p:cNvPr id="125" name="Google Shape;125;p1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77880" y="1996149"/>
                  <a:ext cx="652652" cy="122300"/>
                </a:xfrm>
                <a:prstGeom prst="rect">
                  <a:avLst/>
                </a:prstGeom>
                <a:noFill/>
                <a:ln>
                  <a:noFill/>
                </a:ln>
              </p:spPr>
            </p:pic>
            <p:pic>
              <p:nvPicPr>
                <p:cNvPr id="126" name="Google Shape;126;p19"/>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477880" y="2497725"/>
                  <a:ext cx="709013" cy="106352"/>
                </a:xfrm>
                <a:prstGeom prst="rect">
                  <a:avLst/>
                </a:prstGeom>
                <a:noFill/>
                <a:ln>
                  <a:noFill/>
                </a:ln>
              </p:spPr>
            </p:pic>
          </p:grpSp>
          <p:sp>
            <p:nvSpPr>
              <p:cNvPr id="157" name="Google Shape;157;p19"/>
              <p:cNvSpPr/>
              <p:nvPr/>
            </p:nvSpPr>
            <p:spPr>
              <a:xfrm rot="5400000">
                <a:off x="2673613" y="2222606"/>
                <a:ext cx="205444" cy="132508"/>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8" name="Google Shape;158;p19"/>
              <p:cNvSpPr/>
              <p:nvPr/>
            </p:nvSpPr>
            <p:spPr>
              <a:xfrm>
                <a:off x="46188" y="1638894"/>
                <a:ext cx="2663893" cy="12343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pic>
            <p:nvPicPr>
              <p:cNvPr id="9" name="図 8">
                <a:extLst>
                  <a:ext uri="{FF2B5EF4-FFF2-40B4-BE49-F238E27FC236}">
                    <a16:creationId xmlns:a16="http://schemas.microsoft.com/office/drawing/2014/main" id="{8EE70792-83DE-3B26-F1E1-481FC511922E}"/>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29" y="2620691"/>
                <a:ext cx="698119" cy="199294"/>
              </a:xfrm>
              <a:prstGeom prst="rect">
                <a:avLst/>
              </a:prstGeom>
            </p:spPr>
          </p:pic>
        </p:grpSp>
        <p:sp>
          <p:nvSpPr>
            <p:cNvPr id="5" name="楕円 4">
              <a:extLst>
                <a:ext uri="{FF2B5EF4-FFF2-40B4-BE49-F238E27FC236}">
                  <a16:creationId xmlns:a16="http://schemas.microsoft.com/office/drawing/2014/main" id="{68E65810-EBEB-ED53-2EFF-5759DCB5ED61}"/>
                </a:ext>
              </a:extLst>
            </p:cNvPr>
            <p:cNvSpPr/>
            <p:nvPr/>
          </p:nvSpPr>
          <p:spPr>
            <a:xfrm>
              <a:off x="3218873" y="1357974"/>
              <a:ext cx="2624066" cy="246131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142" name="Google Shape;142;p19"/>
            <p:cNvGrpSpPr/>
            <p:nvPr/>
          </p:nvGrpSpPr>
          <p:grpSpPr>
            <a:xfrm>
              <a:off x="2858029" y="2730899"/>
              <a:ext cx="826364" cy="715422"/>
              <a:chOff x="2953320" y="3758614"/>
              <a:chExt cx="783772" cy="715422"/>
            </a:xfrm>
          </p:grpSpPr>
          <p:sp>
            <p:nvSpPr>
              <p:cNvPr id="143" name="Google Shape;143;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4" name="Google Shape;144;p19"/>
              <p:cNvSpPr txBox="1"/>
              <p:nvPr/>
            </p:nvSpPr>
            <p:spPr>
              <a:xfrm>
                <a:off x="2953320" y="4025951"/>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雑誌</a:t>
                </a:r>
                <a:endParaRPr dirty="0">
                  <a:latin typeface="游ゴシック" panose="020B0400000000000000" pitchFamily="50" charset="-128"/>
                  <a:ea typeface="游ゴシック" panose="020B0400000000000000" pitchFamily="50" charset="-128"/>
                </a:endParaRPr>
              </a:p>
            </p:txBody>
          </p:sp>
        </p:grpSp>
        <p:grpSp>
          <p:nvGrpSpPr>
            <p:cNvPr id="145" name="Google Shape;145;p19"/>
            <p:cNvGrpSpPr/>
            <p:nvPr/>
          </p:nvGrpSpPr>
          <p:grpSpPr>
            <a:xfrm>
              <a:off x="5234478" y="2730899"/>
              <a:ext cx="826364" cy="715422"/>
              <a:chOff x="2953320" y="3758614"/>
              <a:chExt cx="783772" cy="715422"/>
            </a:xfrm>
          </p:grpSpPr>
          <p:sp>
            <p:nvSpPr>
              <p:cNvPr id="146" name="Google Shape;146;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47" name="Google Shape;147;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SNS</a:t>
                </a:r>
                <a:endParaRPr sz="1200" dirty="0">
                  <a:latin typeface="游ゴシック" panose="020B0400000000000000" pitchFamily="50" charset="-128"/>
                  <a:ea typeface="游ゴシック" panose="020B0400000000000000" pitchFamily="50" charset="-128"/>
                </a:endParaRPr>
              </a:p>
            </p:txBody>
          </p:sp>
        </p:grpSp>
        <p:grpSp>
          <p:nvGrpSpPr>
            <p:cNvPr id="148" name="Google Shape;148;p19"/>
            <p:cNvGrpSpPr/>
            <p:nvPr/>
          </p:nvGrpSpPr>
          <p:grpSpPr>
            <a:xfrm>
              <a:off x="2842057" y="1501724"/>
              <a:ext cx="858309" cy="715422"/>
              <a:chOff x="2938171" y="3758614"/>
              <a:chExt cx="814070" cy="715422"/>
            </a:xfrm>
          </p:grpSpPr>
          <p:sp>
            <p:nvSpPr>
              <p:cNvPr id="149" name="Google Shape;149;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0" name="Google Shape;150;p19"/>
              <p:cNvSpPr txBox="1"/>
              <p:nvPr/>
            </p:nvSpPr>
            <p:spPr>
              <a:xfrm>
                <a:off x="2938171" y="4019076"/>
                <a:ext cx="814070"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 altLang="en-US" sz="1200" dirty="0">
                    <a:latin typeface="游ゴシック" panose="020B0400000000000000" pitchFamily="50" charset="-128"/>
                    <a:ea typeface="游ゴシック" panose="020B0400000000000000" pitchFamily="50" charset="-128"/>
                  </a:rPr>
                  <a:t>イベント</a:t>
                </a:r>
                <a:endParaRPr dirty="0">
                  <a:latin typeface="游ゴシック" panose="020B0400000000000000" pitchFamily="50" charset="-128"/>
                  <a:ea typeface="游ゴシック" panose="020B0400000000000000" pitchFamily="50" charset="-128"/>
                </a:endParaRPr>
              </a:p>
            </p:txBody>
          </p:sp>
        </p:grpSp>
        <p:grpSp>
          <p:nvGrpSpPr>
            <p:cNvPr id="151" name="Google Shape;151;p19"/>
            <p:cNvGrpSpPr/>
            <p:nvPr/>
          </p:nvGrpSpPr>
          <p:grpSpPr>
            <a:xfrm>
              <a:off x="5234478" y="1501724"/>
              <a:ext cx="826364" cy="715422"/>
              <a:chOff x="2953320" y="3758614"/>
              <a:chExt cx="783772" cy="715422"/>
            </a:xfrm>
          </p:grpSpPr>
          <p:sp>
            <p:nvSpPr>
              <p:cNvPr id="152" name="Google Shape;152;p19"/>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153" name="Google Shape;153;p19"/>
              <p:cNvSpPr txBox="1"/>
              <p:nvPr/>
            </p:nvSpPr>
            <p:spPr>
              <a:xfrm>
                <a:off x="2953320" y="4019076"/>
                <a:ext cx="783772" cy="276959"/>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altLang="ja" sz="1200" dirty="0">
                    <a:latin typeface="游ゴシック" panose="020B0400000000000000" pitchFamily="50" charset="-128"/>
                    <a:ea typeface="游ゴシック" panose="020B0400000000000000" pitchFamily="50" charset="-128"/>
                  </a:rPr>
                  <a:t>WEB</a:t>
                </a:r>
                <a:endParaRPr sz="1200" dirty="0">
                  <a:latin typeface="游ゴシック" panose="020B0400000000000000" pitchFamily="50" charset="-128"/>
                  <a:ea typeface="游ゴシック" panose="020B0400000000000000" pitchFamily="50" charset="-128"/>
                </a:endParaRPr>
              </a:p>
            </p:txBody>
          </p:sp>
        </p:grpSp>
        <p:grpSp>
          <p:nvGrpSpPr>
            <p:cNvPr id="159" name="Google Shape;159;p19"/>
            <p:cNvGrpSpPr/>
            <p:nvPr/>
          </p:nvGrpSpPr>
          <p:grpSpPr>
            <a:xfrm>
              <a:off x="3584732" y="2021176"/>
              <a:ext cx="1947417" cy="1163382"/>
              <a:chOff x="3640556" y="2380749"/>
              <a:chExt cx="1847044" cy="1163382"/>
            </a:xfrm>
          </p:grpSpPr>
          <p:grpSp>
            <p:nvGrpSpPr>
              <p:cNvPr id="160" name="Google Shape;160;p19"/>
              <p:cNvGrpSpPr/>
              <p:nvPr/>
            </p:nvGrpSpPr>
            <p:grpSpPr>
              <a:xfrm>
                <a:off x="3640556" y="2380749"/>
                <a:ext cx="1847044" cy="1163382"/>
                <a:chOff x="3615067" y="2423934"/>
                <a:chExt cx="1847044" cy="1163382"/>
              </a:xfrm>
            </p:grpSpPr>
            <p:sp>
              <p:nvSpPr>
                <p:cNvPr id="161" name="Google Shape;161;p19"/>
                <p:cNvSpPr/>
                <p:nvPr/>
              </p:nvSpPr>
              <p:spPr>
                <a:xfrm flipH="1">
                  <a:off x="3955054" y="2452341"/>
                  <a:ext cx="1134975" cy="1134975"/>
                </a:xfrm>
                <a:prstGeom prst="roundRect">
                  <a:avLst>
                    <a:gd name="adj" fmla="val 45398"/>
                  </a:avLst>
                </a:prstGeom>
                <a:solidFill>
                  <a:srgbClr val="FEEDD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a:p>
                  <a:pPr algn="ctr">
                    <a:buClr>
                      <a:srgbClr val="000000"/>
                    </a:buClr>
                    <a:buSzPts val="1400"/>
                  </a:pPr>
                  <a:endParaRPr b="1" dirty="0">
                    <a:solidFill>
                      <a:schemeClr val="lt1"/>
                    </a:solidFill>
                    <a:latin typeface="游ゴシック" panose="020B0400000000000000" pitchFamily="50" charset="-128"/>
                    <a:ea typeface="游ゴシック" panose="020B0400000000000000" pitchFamily="50" charset="-128"/>
                  </a:endParaRPr>
                </a:p>
              </p:txBody>
            </p:sp>
            <p:sp>
              <p:nvSpPr>
                <p:cNvPr id="162" name="Google Shape;162;p19"/>
                <p:cNvSpPr txBox="1"/>
                <p:nvPr/>
              </p:nvSpPr>
              <p:spPr>
                <a:xfrm>
                  <a:off x="3615067" y="2423934"/>
                  <a:ext cx="1847044" cy="302162"/>
                </a:xfrm>
                <a:prstGeom prst="rect">
                  <a:avLst/>
                </a:prstGeom>
                <a:noFill/>
                <a:ln>
                  <a:noFill/>
                </a:ln>
              </p:spPr>
              <p:txBody>
                <a:bodyPr spcFirstLastPara="1" wrap="square" lIns="0" tIns="30000" rIns="0" bIns="0" anchor="t" anchorCtr="0">
                  <a:spAutoFit/>
                </a:bodyPr>
                <a:lstStyle/>
                <a:p>
                  <a:pPr algn="ctr">
                    <a:buClr>
                      <a:srgbClr val="000000"/>
                    </a:buClr>
                    <a:buSzPts val="800"/>
                  </a:pPr>
                  <a:r>
                    <a:rPr lang="ja" altLang="en-US" sz="800" b="1" dirty="0">
                      <a:latin typeface="游ゴシック" panose="020B0400000000000000" pitchFamily="50" charset="-128"/>
                      <a:ea typeface="游ゴシック" panose="020B0400000000000000" pitchFamily="50" charset="-128"/>
                    </a:rPr>
                    <a:t>暮らしを大切にする読者と、</a:t>
                  </a:r>
                  <a:endParaRPr sz="800" b="1" dirty="0">
                    <a:latin typeface="游ゴシック" panose="020B0400000000000000" pitchFamily="50" charset="-128"/>
                    <a:ea typeface="游ゴシック" panose="020B0400000000000000" pitchFamily="50" charset="-128"/>
                  </a:endParaRPr>
                </a:p>
                <a:p>
                  <a:pPr algn="ctr">
                    <a:spcBef>
                      <a:spcPts val="200"/>
                    </a:spcBef>
                    <a:buSzPts val="800"/>
                  </a:pPr>
                  <a:r>
                    <a:rPr lang="ja" altLang="en-US" sz="800" b="1" dirty="0">
                      <a:latin typeface="游ゴシック" panose="020B0400000000000000" pitchFamily="50" charset="-128"/>
                      <a:ea typeface="游ゴシック" panose="020B0400000000000000" pitchFamily="50" charset="-128"/>
                    </a:rPr>
                    <a:t>ブランドやお店、情報をつなぐ場所</a:t>
                  </a:r>
                  <a:endParaRPr sz="800" b="1" dirty="0">
                    <a:latin typeface="游ゴシック" panose="020B0400000000000000" pitchFamily="50" charset="-128"/>
                    <a:ea typeface="游ゴシック" panose="020B0400000000000000" pitchFamily="50" charset="-128"/>
                  </a:endParaRPr>
                </a:p>
              </p:txBody>
            </p:sp>
          </p:grpSp>
          <p:grpSp>
            <p:nvGrpSpPr>
              <p:cNvPr id="163" name="Google Shape;163;p19"/>
              <p:cNvGrpSpPr/>
              <p:nvPr/>
            </p:nvGrpSpPr>
            <p:grpSpPr>
              <a:xfrm>
                <a:off x="4056973" y="2802840"/>
                <a:ext cx="1007340" cy="433751"/>
                <a:chOff x="4056973" y="2795682"/>
                <a:chExt cx="1007340" cy="433751"/>
              </a:xfrm>
            </p:grpSpPr>
            <p:sp>
              <p:nvSpPr>
                <p:cNvPr id="164" name="Google Shape;164;p19"/>
                <p:cNvSpPr txBox="1"/>
                <p:nvPr/>
              </p:nvSpPr>
              <p:spPr>
                <a:xfrm>
                  <a:off x="4056973" y="3035149"/>
                  <a:ext cx="982113" cy="194284"/>
                </a:xfrm>
                <a:prstGeom prst="rect">
                  <a:avLst/>
                </a:prstGeom>
                <a:noFill/>
                <a:ln>
                  <a:noFill/>
                </a:ln>
              </p:spPr>
              <p:txBody>
                <a:bodyPr spcFirstLastPara="1" wrap="square" lIns="0" tIns="9525" rIns="0" bIns="0" anchor="t" anchorCtr="0">
                  <a:spAutoFit/>
                </a:bodyPr>
                <a:lstStyle/>
                <a:p>
                  <a:pPr marL="12700" algn="ctr">
                    <a:buSzPts val="1200"/>
                  </a:pPr>
                  <a:r>
                    <a:rPr lang="ja" altLang="en-US" sz="1200" dirty="0">
                      <a:latin typeface="游ゴシック" panose="020B0400000000000000" pitchFamily="50" charset="-128"/>
                      <a:ea typeface="游ゴシック" panose="020B0400000000000000" pitchFamily="50" charset="-128"/>
                    </a:rPr>
                    <a:t>編集部</a:t>
                  </a:r>
                  <a:endParaRPr sz="1200" dirty="0">
                    <a:latin typeface="游ゴシック" panose="020B0400000000000000" pitchFamily="50" charset="-128"/>
                    <a:ea typeface="游ゴシック" panose="020B0400000000000000" pitchFamily="50" charset="-128"/>
                  </a:endParaRPr>
                </a:p>
              </p:txBody>
            </p:sp>
            <p:pic>
              <p:nvPicPr>
                <p:cNvPr id="165" name="Google Shape;165;p19"/>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062811" y="2795682"/>
                  <a:ext cx="1001502" cy="231612"/>
                </a:xfrm>
                <a:prstGeom prst="rect">
                  <a:avLst/>
                </a:prstGeom>
                <a:noFill/>
                <a:ln>
                  <a:noFill/>
                </a:ln>
              </p:spPr>
            </p:pic>
          </p:grpSp>
        </p:grpSp>
        <p:grpSp>
          <p:nvGrpSpPr>
            <p:cNvPr id="60" name="Google Shape;142;p19">
              <a:extLst>
                <a:ext uri="{FF2B5EF4-FFF2-40B4-BE49-F238E27FC236}">
                  <a16:creationId xmlns:a16="http://schemas.microsoft.com/office/drawing/2014/main" id="{EB933077-1CE3-6E24-2D35-EE034C536ED0}"/>
                </a:ext>
              </a:extLst>
            </p:cNvPr>
            <p:cNvGrpSpPr/>
            <p:nvPr/>
          </p:nvGrpSpPr>
          <p:grpSpPr>
            <a:xfrm>
              <a:off x="4139472" y="3420533"/>
              <a:ext cx="826364" cy="769455"/>
              <a:chOff x="2953320" y="3758614"/>
              <a:chExt cx="783772" cy="715422"/>
            </a:xfrm>
          </p:grpSpPr>
          <p:sp>
            <p:nvSpPr>
              <p:cNvPr id="61" name="Google Shape;143;p19">
                <a:extLst>
                  <a:ext uri="{FF2B5EF4-FFF2-40B4-BE49-F238E27FC236}">
                    <a16:creationId xmlns:a16="http://schemas.microsoft.com/office/drawing/2014/main" id="{45ECF525-EDE2-EE44-EC83-950B82CE9519}"/>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2" name="Google Shape;144;p19">
                <a:extLst>
                  <a:ext uri="{FF2B5EF4-FFF2-40B4-BE49-F238E27FC236}">
                    <a16:creationId xmlns:a16="http://schemas.microsoft.com/office/drawing/2014/main" id="{44CF9D0B-5254-CC86-CD56-A5B93C7844C9}"/>
                  </a:ext>
                </a:extLst>
              </p:cNvPr>
              <p:cNvSpPr txBox="1"/>
              <p:nvPr/>
            </p:nvSpPr>
            <p:spPr>
              <a:xfrm>
                <a:off x="2953320" y="3924265"/>
                <a:ext cx="783772" cy="429208"/>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音声</a:t>
                </a:r>
                <a:endParaRPr lang="en-US" altLang="ja-JP" sz="1200" dirty="0">
                  <a:latin typeface="游ゴシック" panose="020B0400000000000000" pitchFamily="50" charset="-128"/>
                  <a:ea typeface="游ゴシック" panose="020B0400000000000000" pitchFamily="50" charset="-128"/>
                </a:endParaRPr>
              </a:p>
              <a:p>
                <a:pPr algn="ctr">
                  <a:buClr>
                    <a:srgbClr val="000000"/>
                  </a:buClr>
                  <a:buSzPts val="1200"/>
                </a:pPr>
                <a:r>
                  <a:rPr lang="ja-JP" altLang="en-US" sz="1200" dirty="0">
                    <a:latin typeface="游ゴシック" panose="020B0400000000000000" pitchFamily="50" charset="-128"/>
                    <a:ea typeface="游ゴシック" panose="020B0400000000000000" pitchFamily="50" charset="-128"/>
                  </a:rPr>
                  <a:t>メディア</a:t>
                </a:r>
                <a:endParaRPr dirty="0">
                  <a:latin typeface="游ゴシック" panose="020B0400000000000000" pitchFamily="50" charset="-128"/>
                  <a:ea typeface="游ゴシック" panose="020B0400000000000000" pitchFamily="50" charset="-128"/>
                </a:endParaRPr>
              </a:p>
            </p:txBody>
          </p:sp>
        </p:grpSp>
        <p:grpSp>
          <p:nvGrpSpPr>
            <p:cNvPr id="63" name="Google Shape;142;p19">
              <a:extLst>
                <a:ext uri="{FF2B5EF4-FFF2-40B4-BE49-F238E27FC236}">
                  <a16:creationId xmlns:a16="http://schemas.microsoft.com/office/drawing/2014/main" id="{4090E58B-AB15-7A06-DD4E-CF420646A656}"/>
                </a:ext>
              </a:extLst>
            </p:cNvPr>
            <p:cNvGrpSpPr/>
            <p:nvPr/>
          </p:nvGrpSpPr>
          <p:grpSpPr>
            <a:xfrm>
              <a:off x="4139472" y="1015359"/>
              <a:ext cx="826364" cy="769455"/>
              <a:chOff x="2953320" y="3758614"/>
              <a:chExt cx="783772" cy="715422"/>
            </a:xfrm>
          </p:grpSpPr>
          <p:sp>
            <p:nvSpPr>
              <p:cNvPr id="64" name="Google Shape;143;p19">
                <a:extLst>
                  <a:ext uri="{FF2B5EF4-FFF2-40B4-BE49-F238E27FC236}">
                    <a16:creationId xmlns:a16="http://schemas.microsoft.com/office/drawing/2014/main" id="{B5164A96-C2F5-EBAC-F9D2-D5C25C245FED}"/>
                  </a:ext>
                </a:extLst>
              </p:cNvPr>
              <p:cNvSpPr/>
              <p:nvPr/>
            </p:nvSpPr>
            <p:spPr>
              <a:xfrm>
                <a:off x="2987495" y="3758614"/>
                <a:ext cx="715422" cy="715422"/>
              </a:xfrm>
              <a:prstGeom prst="ellipse">
                <a:avLst/>
              </a:prstGeom>
              <a:solidFill>
                <a:schemeClr val="lt1"/>
              </a:solidFill>
              <a:ln w="190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dirty="0">
                  <a:solidFill>
                    <a:schemeClr val="lt1"/>
                  </a:solidFill>
                  <a:latin typeface="游ゴシック" panose="020B0400000000000000" pitchFamily="50" charset="-128"/>
                  <a:ea typeface="游ゴシック" panose="020B0400000000000000" pitchFamily="50" charset="-128"/>
                </a:endParaRPr>
              </a:p>
            </p:txBody>
          </p:sp>
          <p:sp>
            <p:nvSpPr>
              <p:cNvPr id="65" name="Google Shape;144;p19">
                <a:extLst>
                  <a:ext uri="{FF2B5EF4-FFF2-40B4-BE49-F238E27FC236}">
                    <a16:creationId xmlns:a16="http://schemas.microsoft.com/office/drawing/2014/main" id="{DE3C76B8-B808-BCE4-76A6-740F01AD5B7F}"/>
                  </a:ext>
                </a:extLst>
              </p:cNvPr>
              <p:cNvSpPr txBox="1"/>
              <p:nvPr/>
            </p:nvSpPr>
            <p:spPr>
              <a:xfrm>
                <a:off x="2953320" y="4022571"/>
                <a:ext cx="783772" cy="257510"/>
              </a:xfrm>
              <a:prstGeom prst="rect">
                <a:avLst/>
              </a:prstGeom>
              <a:noFill/>
              <a:ln>
                <a:noFill/>
              </a:ln>
            </p:spPr>
            <p:txBody>
              <a:bodyPr spcFirstLastPara="1" wrap="square" lIns="91425" tIns="45700" rIns="91425" bIns="45700" anchor="t" anchorCtr="0">
                <a:spAutoFit/>
              </a:bodyPr>
              <a:lstStyle/>
              <a:p>
                <a:pPr algn="ctr">
                  <a:buClr>
                    <a:srgbClr val="000000"/>
                  </a:buClr>
                  <a:buSzPts val="1200"/>
                </a:pPr>
                <a:r>
                  <a:rPr lang="en-US" sz="1200" dirty="0">
                    <a:latin typeface="游ゴシック" panose="020B0400000000000000" pitchFamily="50" charset="-128"/>
                    <a:ea typeface="游ゴシック" panose="020B0400000000000000" pitchFamily="50" charset="-128"/>
                  </a:rPr>
                  <a:t>EC</a:t>
                </a:r>
                <a:endParaRPr dirty="0">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025D89FB-DF54-6473-378B-8567ED827A82}"/>
                </a:ext>
              </a:extLst>
            </p:cNvPr>
            <p:cNvGrpSpPr/>
            <p:nvPr/>
          </p:nvGrpSpPr>
          <p:grpSpPr>
            <a:xfrm>
              <a:off x="3359032" y="4043488"/>
              <a:ext cx="1595555" cy="682991"/>
              <a:chOff x="2985652" y="4287328"/>
              <a:chExt cx="1595555" cy="682991"/>
            </a:xfrm>
          </p:grpSpPr>
          <p:pic>
            <p:nvPicPr>
              <p:cNvPr id="59" name="図 58">
                <a:extLst>
                  <a:ext uri="{FF2B5EF4-FFF2-40B4-BE49-F238E27FC236}">
                    <a16:creationId xmlns:a16="http://schemas.microsoft.com/office/drawing/2014/main" id="{ADC821E9-F00B-D32E-74B7-B7A76B7EEF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7936" y="4550357"/>
                <a:ext cx="445426" cy="126812"/>
              </a:xfrm>
              <a:prstGeom prst="rect">
                <a:avLst/>
              </a:prstGeom>
            </p:spPr>
          </p:pic>
          <p:pic>
            <p:nvPicPr>
              <p:cNvPr id="4" name="図 3">
                <a:extLst>
                  <a:ext uri="{FF2B5EF4-FFF2-40B4-BE49-F238E27FC236}">
                    <a16:creationId xmlns:a16="http://schemas.microsoft.com/office/drawing/2014/main" id="{FFDF670A-9898-FB22-5D1D-A17CA65B263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85652" y="4287328"/>
                <a:ext cx="517185" cy="517185"/>
              </a:xfrm>
              <a:prstGeom prst="rect">
                <a:avLst/>
              </a:prstGeom>
            </p:spPr>
          </p:pic>
          <p:sp>
            <p:nvSpPr>
              <p:cNvPr id="16" name="Google Shape;135;p19">
                <a:extLst>
                  <a:ext uri="{FF2B5EF4-FFF2-40B4-BE49-F238E27FC236}">
                    <a16:creationId xmlns:a16="http://schemas.microsoft.com/office/drawing/2014/main" id="{A03D98F0-6C8B-587F-17DF-CD1273A611EB}"/>
                  </a:ext>
                </a:extLst>
              </p:cNvPr>
              <p:cNvSpPr txBox="1"/>
              <p:nvPr/>
            </p:nvSpPr>
            <p:spPr>
              <a:xfrm>
                <a:off x="3001327" y="4822681"/>
                <a:ext cx="1579880" cy="147638"/>
              </a:xfrm>
              <a:prstGeom prst="rect">
                <a:avLst/>
              </a:prstGeom>
              <a:noFill/>
              <a:ln>
                <a:noFill/>
              </a:ln>
            </p:spPr>
            <p:txBody>
              <a:bodyPr spcFirstLastPara="1" wrap="square" lIns="0" tIns="9050" rIns="0" bIns="0" anchor="t" anchorCtr="0">
                <a:spAutoFit/>
              </a:bodyPr>
              <a:lstStyle/>
              <a:p>
                <a:pPr marL="12700" marR="152393">
                  <a:buSzPts val="1200"/>
                </a:pPr>
                <a:r>
                  <a:rPr lang="ja-JP" altLang="en-US" sz="900" b="1" dirty="0">
                    <a:latin typeface="游ゴシック" panose="020B0400000000000000" pitchFamily="50" charset="-128"/>
                    <a:ea typeface="游ゴシック" panose="020B0400000000000000" pitchFamily="50" charset="-128"/>
                  </a:rPr>
                  <a:t>暮らしのおへそラジオ</a:t>
                </a:r>
                <a:endParaRPr sz="900" b="1" dirty="0">
                  <a:latin typeface="游ゴシック" panose="020B0400000000000000" pitchFamily="50" charset="-128"/>
                  <a:ea typeface="游ゴシック" panose="020B0400000000000000" pitchFamily="50" charset="-128"/>
                </a:endParaRPr>
              </a:p>
            </p:txBody>
          </p:sp>
        </p:grpSp>
        <p:pic>
          <p:nvPicPr>
            <p:cNvPr id="69" name="図 68">
              <a:extLst>
                <a:ext uri="{FF2B5EF4-FFF2-40B4-BE49-F238E27FC236}">
                  <a16:creationId xmlns:a16="http://schemas.microsoft.com/office/drawing/2014/main" id="{590697DE-F89D-F979-010C-AFF2D3721A8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86426" y="949134"/>
              <a:ext cx="1156519" cy="525690"/>
            </a:xfrm>
            <a:prstGeom prst="rect">
              <a:avLst/>
            </a:prstGeom>
          </p:spPr>
        </p:pic>
        <p:pic>
          <p:nvPicPr>
            <p:cNvPr id="73" name="Google Shape;141;p19">
              <a:extLst>
                <a:ext uri="{FF2B5EF4-FFF2-40B4-BE49-F238E27FC236}">
                  <a16:creationId xmlns:a16="http://schemas.microsoft.com/office/drawing/2014/main" id="{136AE07B-FFED-B931-22C6-6D461014130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18501" y="4470974"/>
              <a:ext cx="153049" cy="101726"/>
            </a:xfrm>
            <a:prstGeom prst="rect">
              <a:avLst/>
            </a:prstGeom>
            <a:noFill/>
            <a:ln>
              <a:noFill/>
            </a:ln>
          </p:spPr>
        </p:pic>
        <p:pic>
          <p:nvPicPr>
            <p:cNvPr id="1026" name="Picture 2" descr="Apple Podcastのアイコン">
              <a:extLst>
                <a:ext uri="{FF2B5EF4-FFF2-40B4-BE49-F238E27FC236}">
                  <a16:creationId xmlns:a16="http://schemas.microsoft.com/office/drawing/2014/main" id="{615ABACD-EBB8-1547-159B-5976513084D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89722" y="4060741"/>
              <a:ext cx="185467" cy="1854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AE03F373-4A7B-8376-5DB4-F317890DB95B}"/>
                </a:ext>
              </a:extLst>
            </p:cNvPr>
            <p:cNvGrpSpPr/>
            <p:nvPr/>
          </p:nvGrpSpPr>
          <p:grpSpPr>
            <a:xfrm>
              <a:off x="6281840" y="1015668"/>
              <a:ext cx="2720530" cy="865148"/>
              <a:chOff x="6281840" y="1648128"/>
              <a:chExt cx="2720530" cy="865148"/>
            </a:xfrm>
          </p:grpSpPr>
          <p:pic>
            <p:nvPicPr>
              <p:cNvPr id="132" name="Google Shape;132;p19"/>
              <p:cNvPicPr preferRelativeResize="0"/>
              <p:nvPr/>
            </p:nvPicPr>
            <p:blipFill rotWithShape="1">
              <a:blip r:embed="rId17">
                <a:alphaModFix/>
                <a:extLst>
                  <a:ext uri="{28A0092B-C50C-407E-A947-70E740481C1C}">
                    <a14:useLocalDpi xmlns:a14="http://schemas.microsoft.com/office/drawing/2010/main"/>
                  </a:ext>
                </a:extLst>
              </a:blip>
              <a:srcRect/>
              <a:stretch/>
            </p:blipFill>
            <p:spPr>
              <a:xfrm>
                <a:off x="6281840" y="1648128"/>
                <a:ext cx="481698" cy="605448"/>
              </a:xfrm>
              <a:prstGeom prst="rect">
                <a:avLst/>
              </a:prstGeom>
              <a:noFill/>
              <a:ln>
                <a:noFill/>
              </a:ln>
            </p:spPr>
          </p:pic>
          <p:sp>
            <p:nvSpPr>
              <p:cNvPr id="74" name="Google Shape;134;p19">
                <a:extLst>
                  <a:ext uri="{FF2B5EF4-FFF2-40B4-BE49-F238E27FC236}">
                    <a16:creationId xmlns:a16="http://schemas.microsoft.com/office/drawing/2014/main" id="{A8112C48-4D49-77D1-82C5-CFF59D5B2DD4}"/>
                  </a:ext>
                </a:extLst>
              </p:cNvPr>
              <p:cNvSpPr txBox="1"/>
              <p:nvPr/>
            </p:nvSpPr>
            <p:spPr>
              <a:xfrm>
                <a:off x="6329484" y="2180493"/>
                <a:ext cx="2672886" cy="332783"/>
              </a:xfrm>
              <a:prstGeom prst="rect">
                <a:avLst/>
              </a:prstGeom>
              <a:noFill/>
              <a:ln>
                <a:noFill/>
              </a:ln>
            </p:spPr>
            <p:txBody>
              <a:bodyPr spcFirstLastPara="1" wrap="square" lIns="0" tIns="9525" rIns="0" bIns="0" anchor="t" anchorCtr="0">
                <a:spAutoFit/>
              </a:bodyPr>
              <a:lstStyle/>
              <a:p>
                <a:pPr marL="12700">
                  <a:buSzPts val="700"/>
                </a:pPr>
                <a:r>
                  <a:rPr lang="en-US" altLang="ja-JP" sz="700" dirty="0">
                    <a:latin typeface="游ゴシック" panose="020B0400000000000000" pitchFamily="50" charset="-128"/>
                    <a:ea typeface="游ゴシック" panose="020B0400000000000000" pitchFamily="50" charset="-128"/>
                  </a:rPr>
                  <a:t>※2024</a:t>
                </a:r>
                <a:r>
                  <a:rPr lang="ja-JP" altLang="en-US" sz="700" dirty="0">
                    <a:latin typeface="游ゴシック" panose="020B0400000000000000" pitchFamily="50" charset="-128"/>
                    <a:ea typeface="游ゴシック" panose="020B0400000000000000" pitchFamily="50" charset="-128"/>
                  </a:rPr>
                  <a:t>年</a:t>
                </a:r>
                <a:r>
                  <a:rPr lang="en-US" altLang="ja-JP" sz="700" dirty="0">
                    <a:latin typeface="游ゴシック" panose="020B0400000000000000" pitchFamily="50" charset="-128"/>
                    <a:ea typeface="游ゴシック" panose="020B0400000000000000" pitchFamily="50" charset="-128"/>
                  </a:rPr>
                  <a:t>12</a:t>
                </a:r>
                <a:r>
                  <a:rPr lang="ja-JP" altLang="en-US" sz="700" dirty="0">
                    <a:latin typeface="游ゴシック" panose="020B0400000000000000" pitchFamily="50" charset="-128"/>
                    <a:ea typeface="游ゴシック" panose="020B0400000000000000" pitchFamily="50" charset="-128"/>
                  </a:rPr>
                  <a:t>月</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 sz="700" dirty="0">
                    <a:latin typeface="游ゴシック" panose="020B0400000000000000" pitchFamily="50" charset="-128"/>
                    <a:ea typeface="游ゴシック" panose="020B0400000000000000" pitchFamily="50" charset="-128"/>
                  </a:rPr>
                  <a:t>※Google Analythics</a:t>
                </a:r>
                <a:r>
                  <a:rPr lang="ja" altLang="en-US" sz="700" dirty="0">
                    <a:latin typeface="游ゴシック" panose="020B0400000000000000" pitchFamily="50" charset="-128"/>
                    <a:ea typeface="游ゴシック" panose="020B0400000000000000" pitchFamily="50" charset="-128"/>
                  </a:rPr>
                  <a:t>にて計測</a:t>
                </a:r>
                <a:endParaRPr lang="en-US" altLang="ja" sz="700" dirty="0">
                  <a:latin typeface="游ゴシック" panose="020B0400000000000000" pitchFamily="50" charset="-128"/>
                  <a:ea typeface="游ゴシック" panose="020B0400000000000000" pitchFamily="50" charset="-128"/>
                </a:endParaRPr>
              </a:p>
              <a:p>
                <a:pPr marL="12700">
                  <a:buSzPts val="700"/>
                </a:pPr>
                <a:r>
                  <a:rPr lang="en-US" altLang="ja-JP" sz="700" dirty="0">
                    <a:latin typeface="游ゴシック" panose="020B0400000000000000" pitchFamily="50" charset="-128"/>
                    <a:ea typeface="游ゴシック" panose="020B0400000000000000" pitchFamily="50" charset="-128"/>
                  </a:rPr>
                  <a:t>※PV</a:t>
                </a:r>
                <a:r>
                  <a:rPr lang="ja-JP" altLang="en-US" sz="700" dirty="0">
                    <a:latin typeface="游ゴシック" panose="020B0400000000000000" pitchFamily="50" charset="-128"/>
                    <a:ea typeface="游ゴシック" panose="020B0400000000000000" pitchFamily="50" charset="-128"/>
                  </a:rPr>
                  <a:t>数は外部配信先込み、</a:t>
                </a:r>
                <a:r>
                  <a:rPr lang="en-US" altLang="ja-JP" sz="700" dirty="0">
                    <a:latin typeface="游ゴシック" panose="020B0400000000000000" pitchFamily="50" charset="-128"/>
                    <a:ea typeface="游ゴシック" panose="020B0400000000000000" pitchFamily="50" charset="-128"/>
                  </a:rPr>
                  <a:t>UU</a:t>
                </a:r>
                <a:r>
                  <a:rPr lang="ja-JP" altLang="en-US" sz="700" dirty="0">
                    <a:latin typeface="游ゴシック" panose="020B0400000000000000" pitchFamily="50" charset="-128"/>
                    <a:ea typeface="游ゴシック" panose="020B0400000000000000" pitchFamily="50" charset="-128"/>
                  </a:rPr>
                  <a:t>数は自社サイトのみの数値です。</a:t>
                </a:r>
              </a:p>
            </p:txBody>
          </p:sp>
          <p:sp>
            <p:nvSpPr>
              <p:cNvPr id="75" name="Google Shape;135;p19">
                <a:extLst>
                  <a:ext uri="{FF2B5EF4-FFF2-40B4-BE49-F238E27FC236}">
                    <a16:creationId xmlns:a16="http://schemas.microsoft.com/office/drawing/2014/main" id="{8A6C6264-5FD3-B92A-5014-573FF862E073}"/>
                  </a:ext>
                </a:extLst>
              </p:cNvPr>
              <p:cNvSpPr txBox="1"/>
              <p:nvPr/>
            </p:nvSpPr>
            <p:spPr>
              <a:xfrm>
                <a:off x="6859456" y="1721271"/>
                <a:ext cx="2043004" cy="440026"/>
              </a:xfrm>
              <a:prstGeom prst="rect">
                <a:avLst/>
              </a:prstGeom>
              <a:noFill/>
              <a:ln>
                <a:noFill/>
              </a:ln>
            </p:spPr>
            <p:txBody>
              <a:bodyPr spcFirstLastPara="1" wrap="square" lIns="0" tIns="9050" rIns="0" bIns="0" anchor="t" anchorCtr="0">
                <a:spAutoFit/>
              </a:bodyPr>
              <a:lstStyle/>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PV</a:t>
                </a:r>
                <a:r>
                  <a:rPr lang="ja" altLang="en-US" dirty="0">
                    <a:latin typeface="游ゴシック" panose="020B0400000000000000" pitchFamily="50" charset="-128"/>
                    <a:ea typeface="游ゴシック" panose="020B0400000000000000" pitchFamily="50" charset="-128"/>
                  </a:rPr>
                  <a:t>　</a:t>
                </a:r>
                <a:r>
                  <a:rPr lang="en-US" altLang="ja" dirty="0">
                    <a:latin typeface="游ゴシック" panose="020B0400000000000000" pitchFamily="50" charset="-128"/>
                    <a:ea typeface="游ゴシック" panose="020B0400000000000000" pitchFamily="50" charset="-128"/>
                  </a:rPr>
                  <a:t>1,388,236</a:t>
                </a:r>
                <a:endParaRPr sz="1600" dirty="0">
                  <a:latin typeface="游ゴシック" panose="020B0400000000000000" pitchFamily="50" charset="-128"/>
                  <a:ea typeface="游ゴシック" panose="020B0400000000000000" pitchFamily="50" charset="-128"/>
                </a:endParaRPr>
              </a:p>
              <a:p>
                <a:pPr marL="12700" marR="152393">
                  <a:buSzPts val="1200"/>
                </a:pPr>
                <a:r>
                  <a:rPr lang="ja" altLang="en-US" dirty="0">
                    <a:latin typeface="游ゴシック" panose="020B0400000000000000" pitchFamily="50" charset="-128"/>
                    <a:ea typeface="游ゴシック" panose="020B0400000000000000" pitchFamily="50" charset="-128"/>
                  </a:rPr>
                  <a:t>月間</a:t>
                </a:r>
                <a:r>
                  <a:rPr lang="en-US" altLang="ja" dirty="0">
                    <a:latin typeface="游ゴシック" panose="020B0400000000000000" pitchFamily="50" charset="-128"/>
                    <a:ea typeface="游ゴシック" panose="020B0400000000000000" pitchFamily="50" charset="-128"/>
                  </a:rPr>
                  <a:t>UU   473,942</a:t>
                </a:r>
                <a:endParaRPr sz="1600" dirty="0">
                  <a:latin typeface="游ゴシック" panose="020B0400000000000000" pitchFamily="50" charset="-128"/>
                  <a:ea typeface="游ゴシック" panose="020B0400000000000000" pitchFamily="50" charset="-128"/>
                </a:endParaRPr>
              </a:p>
            </p:txBody>
          </p:sp>
        </p:grpSp>
        <p:graphicFrame>
          <p:nvGraphicFramePr>
            <p:cNvPr id="130" name="Google Shape;130;p19"/>
            <p:cNvGraphicFramePr/>
            <p:nvPr>
              <p:extLst>
                <p:ext uri="{D42A27DB-BD31-4B8C-83A1-F6EECF244321}">
                  <p14:modId xmlns:p14="http://schemas.microsoft.com/office/powerpoint/2010/main" val="2724178057"/>
                </p:ext>
              </p:extLst>
            </p:nvPr>
          </p:nvGraphicFramePr>
          <p:xfrm>
            <a:off x="0" y="2738666"/>
            <a:ext cx="2796400" cy="433723"/>
          </p:xfrm>
          <a:graphic>
            <a:graphicData uri="http://schemas.openxmlformats.org/drawingml/2006/table">
              <a:tbl>
                <a:tblPr firstRow="1" bandRow="1">
                  <a:noFill/>
                </a:tblPr>
                <a:tblGrid>
                  <a:gridCol w="2176750">
                    <a:extLst>
                      <a:ext uri="{9D8B030D-6E8A-4147-A177-3AD203B41FA5}">
                        <a16:colId xmlns:a16="http://schemas.microsoft.com/office/drawing/2014/main" val="20000"/>
                      </a:ext>
                    </a:extLst>
                  </a:gridCol>
                  <a:gridCol w="619650">
                    <a:extLst>
                      <a:ext uri="{9D8B030D-6E8A-4147-A177-3AD203B41FA5}">
                        <a16:colId xmlns:a16="http://schemas.microsoft.com/office/drawing/2014/main" val="20001"/>
                      </a:ext>
                    </a:extLst>
                  </a:gridCol>
                </a:tblGrid>
                <a:tr h="221920">
                  <a:tc>
                    <a:txBody>
                      <a:bodyPr/>
                      <a:lstStyle/>
                      <a:p>
                        <a:pPr marL="101600" marR="0" lvl="0" indent="0" algn="l" rtl="0">
                          <a:lnSpc>
                            <a:spcPct val="100000"/>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『暮らしのおへそ』</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715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00000"/>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952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206562">
                  <a:tc>
                    <a:txBody>
                      <a:bodyPr/>
                      <a:lstStyle/>
                      <a:p>
                        <a:pPr marL="101600" marR="0" lvl="0" indent="0" algn="l" rtl="0">
                          <a:lnSpc>
                            <a:spcPct val="112916"/>
                          </a:lnSpc>
                          <a:spcBef>
                            <a:spcPts val="0"/>
                          </a:spcBef>
                          <a:spcAft>
                            <a:spcPts val="0"/>
                          </a:spcAft>
                          <a:buClr>
                            <a:srgbClr val="000000"/>
                          </a:buClr>
                          <a:buSzPts val="900"/>
                          <a:buFont typeface="Arial"/>
                          <a:buNone/>
                        </a:pPr>
                        <a:r>
                          <a:rPr lang="ja" sz="1050" u="none" strike="noStrike" cap="none" dirty="0">
                            <a:latin typeface="游ゴシック" panose="020B0400000000000000" pitchFamily="50" charset="-128"/>
                            <a:ea typeface="游ゴシック" panose="020B0400000000000000" pitchFamily="50" charset="-128"/>
                            <a:cs typeface="Arial"/>
                            <a:sym typeface="Arial"/>
                          </a:rPr>
                          <a:t>『大人になったら、着たい服』</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tc>
                    <a:txBody>
                      <a:bodyPr/>
                      <a:lstStyle/>
                      <a:p>
                        <a:pPr marL="38100" marR="0" lvl="0" indent="0" algn="ctr" rtl="0">
                          <a:lnSpc>
                            <a:spcPct val="112916"/>
                          </a:lnSpc>
                          <a:spcBef>
                            <a:spcPts val="0"/>
                          </a:spcBef>
                          <a:spcAft>
                            <a:spcPts val="0"/>
                          </a:spcAft>
                          <a:buClr>
                            <a:srgbClr val="000000"/>
                          </a:buClr>
                          <a:buSzPts val="900"/>
                          <a:buFont typeface="Arial"/>
                          <a:buNone/>
                        </a:pPr>
                        <a:r>
                          <a:rPr lang="en-US" altLang="ja" sz="1050" u="none" strike="noStrike" cap="none" dirty="0">
                            <a:latin typeface="游ゴシック" panose="020B0400000000000000" pitchFamily="50" charset="-128"/>
                            <a:ea typeface="游ゴシック" panose="020B0400000000000000" pitchFamily="50" charset="-128"/>
                            <a:cs typeface="Arial"/>
                            <a:sym typeface="Arial"/>
                          </a:rPr>
                          <a:t>7</a:t>
                        </a:r>
                        <a:r>
                          <a:rPr lang="ja" sz="1050" u="none" strike="noStrike" cap="none" dirty="0">
                            <a:latin typeface="游ゴシック" panose="020B0400000000000000" pitchFamily="50" charset="-128"/>
                            <a:ea typeface="游ゴシック" panose="020B0400000000000000" pitchFamily="50" charset="-128"/>
                            <a:cs typeface="Arial"/>
                            <a:sym typeface="Arial"/>
                          </a:rPr>
                          <a:t>0,000部</a:t>
                        </a:r>
                        <a:endParaRPr sz="105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8575"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2"/>
                    </a:ext>
                  </a:extLst>
                </a:tr>
              </a:tbl>
            </a:graphicData>
          </a:graphic>
        </p:graphicFrame>
        <p:sp>
          <p:nvSpPr>
            <p:cNvPr id="67" name="Google Shape;171;p19">
              <a:extLst>
                <a:ext uri="{FF2B5EF4-FFF2-40B4-BE49-F238E27FC236}">
                  <a16:creationId xmlns:a16="http://schemas.microsoft.com/office/drawing/2014/main" id="{B2FAB8DF-54DE-2626-A2AC-7EA8DD114F75}"/>
                </a:ext>
              </a:extLst>
            </p:cNvPr>
            <p:cNvSpPr txBox="1"/>
            <p:nvPr/>
          </p:nvSpPr>
          <p:spPr>
            <a:xfrm>
              <a:off x="165888" y="4132521"/>
              <a:ext cx="1364437"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「習慣には、明日を変える力がある」。</a:t>
              </a:r>
              <a:r>
                <a:rPr lang="ja" altLang="en-US" sz="600" dirty="0">
                  <a:solidFill>
                    <a:srgbClr val="000000"/>
                  </a:solidFill>
                  <a:latin typeface="游ゴシック" panose="020B0400000000000000" pitchFamily="50" charset="-128"/>
                  <a:ea typeface="游ゴシック" panose="020B0400000000000000" pitchFamily="50" charset="-128"/>
                  <a:sym typeface="Arial"/>
                </a:rPr>
                <a:t>著名人から</a:t>
              </a:r>
              <a:r>
                <a:rPr lang="ja-JP" altLang="en-US" sz="600" dirty="0">
                  <a:solidFill>
                    <a:srgbClr val="000000"/>
                  </a:solidFill>
                  <a:latin typeface="游ゴシック" panose="020B0400000000000000" pitchFamily="50" charset="-128"/>
                  <a:ea typeface="游ゴシック" panose="020B0400000000000000" pitchFamily="50" charset="-128"/>
                  <a:sym typeface="Arial"/>
                </a:rPr>
                <a:t>一般の方</a:t>
              </a:r>
              <a:r>
                <a:rPr lang="ja" altLang="en-US" sz="600" dirty="0">
                  <a:solidFill>
                    <a:srgbClr val="000000"/>
                  </a:solidFill>
                  <a:latin typeface="游ゴシック" panose="020B0400000000000000" pitchFamily="50" charset="-128"/>
                  <a:ea typeface="游ゴシック" panose="020B0400000000000000" pitchFamily="50" charset="-128"/>
                  <a:sym typeface="Arial"/>
                </a:rPr>
                <a:t>まで</a:t>
              </a:r>
              <a:r>
                <a:rPr lang="ja-JP" altLang="en-US" sz="600" dirty="0">
                  <a:solidFill>
                    <a:srgbClr val="000000"/>
                  </a:solidFill>
                  <a:latin typeface="游ゴシック" panose="020B0400000000000000" pitchFamily="50" charset="-128"/>
                  <a:ea typeface="游ゴシック" panose="020B0400000000000000" pitchFamily="50" charset="-128"/>
                  <a:sym typeface="Arial"/>
                </a:rPr>
                <a:t>、その人の根っこをつくる習慣を「おへそ」と名づけ、</a:t>
              </a:r>
              <a:r>
                <a:rPr lang="ja" altLang="en-US" sz="600" dirty="0">
                  <a:solidFill>
                    <a:srgbClr val="000000"/>
                  </a:solidFill>
                  <a:latin typeface="游ゴシック" panose="020B0400000000000000" pitchFamily="50" charset="-128"/>
                  <a:ea typeface="游ゴシック" panose="020B0400000000000000" pitchFamily="50" charset="-128"/>
                  <a:sym typeface="Arial"/>
                </a:rPr>
                <a:t>生き方・暮らし方を紹介するライフスタイル誌。</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sp>
          <p:nvSpPr>
            <p:cNvPr id="68" name="Google Shape;172;p19">
              <a:extLst>
                <a:ext uri="{FF2B5EF4-FFF2-40B4-BE49-F238E27FC236}">
                  <a16:creationId xmlns:a16="http://schemas.microsoft.com/office/drawing/2014/main" id="{84E79BC9-EF9A-9FCE-1FF8-6E08FFC5C4B8}"/>
                </a:ext>
              </a:extLst>
            </p:cNvPr>
            <p:cNvSpPr txBox="1"/>
            <p:nvPr/>
          </p:nvSpPr>
          <p:spPr>
            <a:xfrm>
              <a:off x="1491711" y="4152713"/>
              <a:ext cx="1357052" cy="677054"/>
            </a:xfrm>
            <a:prstGeom prst="rect">
              <a:avLst/>
            </a:prstGeom>
            <a:noFill/>
            <a:ln>
              <a:noFill/>
            </a:ln>
          </p:spPr>
          <p:txBody>
            <a:bodyPr spcFirstLastPara="1" wrap="square" lIns="121900" tIns="60933" rIns="121900" bIns="60933" anchor="t" anchorCtr="0">
              <a:spAutoFit/>
            </a:bodyPr>
            <a:lstStyle/>
            <a:p>
              <a:pPr>
                <a:buClr>
                  <a:srgbClr val="000000"/>
                </a:buClr>
                <a:buSzPts val="400"/>
              </a:pPr>
              <a:r>
                <a:rPr lang="ja-JP" altLang="en-US" sz="600" dirty="0">
                  <a:solidFill>
                    <a:srgbClr val="000000"/>
                  </a:solidFill>
                  <a:latin typeface="游ゴシック" panose="020B0400000000000000" pitchFamily="50" charset="-128"/>
                  <a:ea typeface="游ゴシック" panose="020B0400000000000000" pitchFamily="50" charset="-128"/>
                  <a:sym typeface="Arial"/>
                </a:rPr>
                <a:t>「大人だからこそ楽しめる自分らしいおしゃれ」がコンセプト。</a:t>
              </a:r>
              <a:r>
                <a:rPr lang="en-US" altLang="ja-JP" sz="600" dirty="0">
                  <a:solidFill>
                    <a:srgbClr val="000000"/>
                  </a:solidFill>
                  <a:latin typeface="游ゴシック" panose="020B0400000000000000" pitchFamily="50" charset="-128"/>
                  <a:ea typeface="游ゴシック" panose="020B0400000000000000" pitchFamily="50" charset="-128"/>
                  <a:sym typeface="Arial"/>
                </a:rPr>
                <a:t>50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a:t>
              </a:r>
              <a:r>
                <a:rPr lang="en-US" altLang="ja-JP" sz="600" dirty="0">
                  <a:solidFill>
                    <a:srgbClr val="000000"/>
                  </a:solidFill>
                  <a:latin typeface="游ゴシック" panose="020B0400000000000000" pitchFamily="50" charset="-128"/>
                  <a:ea typeface="游ゴシック" panose="020B0400000000000000" pitchFamily="50" charset="-128"/>
                  <a:sym typeface="Arial"/>
                </a:rPr>
                <a:t>60</a:t>
              </a:r>
              <a:r>
                <a:rPr lang="ja-JP" altLang="en-US" sz="600" dirty="0">
                  <a:solidFill>
                    <a:srgbClr val="000000"/>
                  </a:solidFill>
                  <a:latin typeface="游ゴシック" panose="020B0400000000000000" pitchFamily="50" charset="-128"/>
                  <a:ea typeface="游ゴシック" panose="020B0400000000000000" pitchFamily="50" charset="-128"/>
                  <a:sym typeface="Arial"/>
                </a:rPr>
                <a:t>代前後の女性たちによる着こなし実例とともに、カジュアルで品のある服・小物選びの方法を指南。</a:t>
              </a:r>
              <a:endParaRPr sz="600" dirty="0">
                <a:solidFill>
                  <a:srgbClr val="000000"/>
                </a:solidFill>
                <a:latin typeface="游ゴシック" panose="020B0400000000000000" pitchFamily="50" charset="-128"/>
                <a:ea typeface="游ゴシック" panose="020B0400000000000000" pitchFamily="50" charset="-128"/>
                <a:sym typeface="Arial"/>
              </a:endParaRPr>
            </a:p>
          </p:txBody>
        </p:sp>
        <p:pic>
          <p:nvPicPr>
            <p:cNvPr id="15" name="図 14">
              <a:extLst>
                <a:ext uri="{FF2B5EF4-FFF2-40B4-BE49-F238E27FC236}">
                  <a16:creationId xmlns:a16="http://schemas.microsoft.com/office/drawing/2014/main" id="{3E53C786-E68B-ABFE-DC14-FC4FF056EC8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744550" y="3194499"/>
              <a:ext cx="738740" cy="916267"/>
            </a:xfrm>
            <a:prstGeom prst="rect">
              <a:avLst/>
            </a:prstGeom>
            <a:ln>
              <a:solidFill>
                <a:schemeClr val="tx1"/>
              </a:solidFill>
            </a:ln>
          </p:spPr>
        </p:pic>
        <p:pic>
          <p:nvPicPr>
            <p:cNvPr id="17" name="図 16">
              <a:extLst>
                <a:ext uri="{FF2B5EF4-FFF2-40B4-BE49-F238E27FC236}">
                  <a16:creationId xmlns:a16="http://schemas.microsoft.com/office/drawing/2014/main" id="{D630685D-FD25-2F49-3286-ABA2BBE23750}"/>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19877" y="3194499"/>
              <a:ext cx="731842" cy="935016"/>
            </a:xfrm>
            <a:prstGeom prst="rect">
              <a:avLst/>
            </a:prstGeom>
            <a:ln>
              <a:solidFill>
                <a:schemeClr val="tx1"/>
              </a:solidFill>
            </a:ln>
          </p:spPr>
        </p:pic>
        <p:sp>
          <p:nvSpPr>
            <p:cNvPr id="8" name="テキスト ボックス 7">
              <a:extLst>
                <a:ext uri="{FF2B5EF4-FFF2-40B4-BE49-F238E27FC236}">
                  <a16:creationId xmlns:a16="http://schemas.microsoft.com/office/drawing/2014/main" id="{4DE0B0C1-807D-8470-8A6A-6ECDDBFC9DA5}"/>
                </a:ext>
              </a:extLst>
            </p:cNvPr>
            <p:cNvSpPr txBox="1"/>
            <p:nvPr/>
          </p:nvSpPr>
          <p:spPr>
            <a:xfrm>
              <a:off x="3421380" y="4724400"/>
              <a:ext cx="1661160" cy="230832"/>
            </a:xfrm>
            <a:prstGeom prst="rect">
              <a:avLst/>
            </a:prstGeom>
            <a:noFill/>
          </p:spPr>
          <p:txBody>
            <a:bodyPr wrap="square" rtlCol="0">
              <a:spAutoFit/>
            </a:bodyPr>
            <a:lstStyle/>
            <a:p>
              <a:r>
                <a:rPr kumimoji="1" lang="ja-JP" altLang="en-US" sz="900" b="1" dirty="0">
                  <a:latin typeface="游ゴシック" panose="020B0400000000000000" pitchFamily="50" charset="-128"/>
                  <a:ea typeface="游ゴシック" panose="020B0400000000000000" pitchFamily="50" charset="-128"/>
                </a:rPr>
                <a:t>（総再生数</a:t>
              </a:r>
              <a:r>
                <a:rPr kumimoji="1" lang="en-US" altLang="ja-JP" sz="900" b="1" dirty="0">
                  <a:latin typeface="游ゴシック" panose="020B0400000000000000" pitchFamily="50" charset="-128"/>
                  <a:ea typeface="游ゴシック" panose="020B0400000000000000" pitchFamily="50" charset="-128"/>
                </a:rPr>
                <a:t>95</a:t>
              </a:r>
              <a:r>
                <a:rPr kumimoji="1" lang="ja-JP" altLang="en-US" sz="900" b="1" dirty="0">
                  <a:latin typeface="游ゴシック" panose="020B0400000000000000" pitchFamily="50" charset="-128"/>
                  <a:ea typeface="游ゴシック" panose="020B0400000000000000" pitchFamily="50" charset="-128"/>
                </a:rPr>
                <a:t>万回）</a:t>
              </a:r>
            </a:p>
          </p:txBody>
        </p:sp>
      </p:grpSp>
      <p:sp>
        <p:nvSpPr>
          <p:cNvPr id="66" name="TextBox 5">
            <a:extLst>
              <a:ext uri="{FF2B5EF4-FFF2-40B4-BE49-F238E27FC236}">
                <a16:creationId xmlns:a16="http://schemas.microsoft.com/office/drawing/2014/main" id="{B5AA6F36-7DDF-3EC7-F13A-CE4545903236}"/>
              </a:ext>
            </a:extLst>
          </p:cNvPr>
          <p:cNvSpPr txBox="1"/>
          <p:nvPr/>
        </p:nvSpPr>
        <p:spPr>
          <a:xfrm>
            <a:off x="1" y="4274"/>
            <a:ext cx="9144000" cy="670248"/>
          </a:xfrm>
          <a:prstGeom prst="rect">
            <a:avLst/>
          </a:prstGeom>
        </p:spPr>
        <p:txBody>
          <a:bodyPr wrap="square" lIns="0" tIns="0" rIns="0" bIns="0" rtlCol="0" anchor="t">
            <a:spAutoFit/>
          </a:bodyPr>
          <a:lstStyle/>
          <a:p>
            <a:pPr algn="ctr">
              <a:lnSpc>
                <a:spcPts val="6299"/>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メディア概要</a:t>
            </a:r>
            <a:endParaRPr 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p:txBody>
      </p:sp>
    </p:spTree>
    <p:extLst>
      <p:ext uri="{BB962C8B-B14F-4D97-AF65-F5344CB8AC3E}">
        <p14:creationId xmlns:p14="http://schemas.microsoft.com/office/powerpoint/2010/main" val="384021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068ED7CB-0800-491F-B31B-FEE011230578}"/>
              </a:ext>
            </a:extLst>
          </p:cNvPr>
          <p:cNvSpPr/>
          <p:nvPr/>
        </p:nvSpPr>
        <p:spPr>
          <a:xfrm rot="3947667">
            <a:off x="7275842" y="4354980"/>
            <a:ext cx="614496" cy="614496"/>
          </a:xfrm>
          <a:custGeom>
            <a:avLst/>
            <a:gdLst/>
            <a:ahLst/>
            <a:cxnLst/>
            <a:rect l="l" t="t" r="r" b="b"/>
            <a:pathLst>
              <a:path w="1517459" h="1517459">
                <a:moveTo>
                  <a:pt x="0" y="0"/>
                </a:moveTo>
                <a:lnTo>
                  <a:pt x="1517459" y="0"/>
                </a:lnTo>
                <a:lnTo>
                  <a:pt x="1517459" y="1517459"/>
                </a:lnTo>
                <a:lnTo>
                  <a:pt x="0" y="1517459"/>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6" name="Group 4">
            <a:extLst>
              <a:ext uri="{FF2B5EF4-FFF2-40B4-BE49-F238E27FC236}">
                <a16:creationId xmlns:a16="http://schemas.microsoft.com/office/drawing/2014/main" id="{AE7CC540-8870-7A41-5B3F-539B97CEFECE}"/>
              </a:ext>
            </a:extLst>
          </p:cNvPr>
          <p:cNvGrpSpPr/>
          <p:nvPr/>
        </p:nvGrpSpPr>
        <p:grpSpPr>
          <a:xfrm>
            <a:off x="914400" y="2082901"/>
            <a:ext cx="3266582" cy="1234289"/>
            <a:chOff x="0" y="0"/>
            <a:chExt cx="16089491" cy="7334000"/>
          </a:xfrm>
        </p:grpSpPr>
        <p:grpSp>
          <p:nvGrpSpPr>
            <p:cNvPr id="7" name="Group 5">
              <a:extLst>
                <a:ext uri="{FF2B5EF4-FFF2-40B4-BE49-F238E27FC236}">
                  <a16:creationId xmlns:a16="http://schemas.microsoft.com/office/drawing/2014/main" id="{8CA0CCE1-E42B-B787-74E2-B3211AE38638}"/>
                </a:ext>
              </a:extLst>
            </p:cNvPr>
            <p:cNvGrpSpPr/>
            <p:nvPr/>
          </p:nvGrpSpPr>
          <p:grpSpPr>
            <a:xfrm>
              <a:off x="263762" y="209543"/>
              <a:ext cx="15825729" cy="7124457"/>
              <a:chOff x="0" y="0"/>
              <a:chExt cx="3126070" cy="1407300"/>
            </a:xfrm>
          </p:grpSpPr>
          <p:sp>
            <p:nvSpPr>
              <p:cNvPr id="11" name="Freeform 6">
                <a:extLst>
                  <a:ext uri="{FF2B5EF4-FFF2-40B4-BE49-F238E27FC236}">
                    <a16:creationId xmlns:a16="http://schemas.microsoft.com/office/drawing/2014/main" id="{C1E868EE-BDF1-B2F7-B84A-593972F84DE0}"/>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12" name="TextBox 7">
                <a:extLst>
                  <a:ext uri="{FF2B5EF4-FFF2-40B4-BE49-F238E27FC236}">
                    <a16:creationId xmlns:a16="http://schemas.microsoft.com/office/drawing/2014/main" id="{5CCF4F04-DEAC-AD48-31FD-11801047E593}"/>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nvGrpSpPr>
            <p:cNvPr id="8" name="Group 8">
              <a:extLst>
                <a:ext uri="{FF2B5EF4-FFF2-40B4-BE49-F238E27FC236}">
                  <a16:creationId xmlns:a16="http://schemas.microsoft.com/office/drawing/2014/main" id="{EEC4C9D3-8984-A558-FA77-61D04B566B82}"/>
                </a:ext>
              </a:extLst>
            </p:cNvPr>
            <p:cNvGrpSpPr/>
            <p:nvPr/>
          </p:nvGrpSpPr>
          <p:grpSpPr>
            <a:xfrm>
              <a:off x="0" y="0"/>
              <a:ext cx="15825729" cy="7124457"/>
              <a:chOff x="0" y="0"/>
              <a:chExt cx="3126070" cy="1407300"/>
            </a:xfrm>
          </p:grpSpPr>
          <p:sp>
            <p:nvSpPr>
              <p:cNvPr id="9" name="Freeform 9">
                <a:extLst>
                  <a:ext uri="{FF2B5EF4-FFF2-40B4-BE49-F238E27FC236}">
                    <a16:creationId xmlns:a16="http://schemas.microsoft.com/office/drawing/2014/main" id="{C44BFD88-1F94-AA55-55A1-01558292E2B2}"/>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10" name="TextBox 10">
                <a:extLst>
                  <a:ext uri="{FF2B5EF4-FFF2-40B4-BE49-F238E27FC236}">
                    <a16:creationId xmlns:a16="http://schemas.microsoft.com/office/drawing/2014/main" id="{2480208C-0839-F881-BE5D-993DC1A78075}"/>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grpSp>
        <p:nvGrpSpPr>
          <p:cNvPr id="13" name="Group 4">
            <a:extLst>
              <a:ext uri="{FF2B5EF4-FFF2-40B4-BE49-F238E27FC236}">
                <a16:creationId xmlns:a16="http://schemas.microsoft.com/office/drawing/2014/main" id="{033BCE92-69EF-F308-AC27-E47BDAACAA88}"/>
              </a:ext>
            </a:extLst>
          </p:cNvPr>
          <p:cNvGrpSpPr/>
          <p:nvPr/>
        </p:nvGrpSpPr>
        <p:grpSpPr>
          <a:xfrm>
            <a:off x="4847666" y="2105529"/>
            <a:ext cx="3375210" cy="1211660"/>
            <a:chOff x="0" y="0"/>
            <a:chExt cx="16089491" cy="7334000"/>
          </a:xfrm>
        </p:grpSpPr>
        <p:grpSp>
          <p:nvGrpSpPr>
            <p:cNvPr id="14" name="Group 5">
              <a:extLst>
                <a:ext uri="{FF2B5EF4-FFF2-40B4-BE49-F238E27FC236}">
                  <a16:creationId xmlns:a16="http://schemas.microsoft.com/office/drawing/2014/main" id="{6A134005-77D7-469C-56B2-E177EEB0C88B}"/>
                </a:ext>
              </a:extLst>
            </p:cNvPr>
            <p:cNvGrpSpPr/>
            <p:nvPr/>
          </p:nvGrpSpPr>
          <p:grpSpPr>
            <a:xfrm>
              <a:off x="263762" y="209543"/>
              <a:ext cx="15825729" cy="7124457"/>
              <a:chOff x="0" y="0"/>
              <a:chExt cx="3126070" cy="1407300"/>
            </a:xfrm>
          </p:grpSpPr>
          <p:sp>
            <p:nvSpPr>
              <p:cNvPr id="18" name="Freeform 6">
                <a:extLst>
                  <a:ext uri="{FF2B5EF4-FFF2-40B4-BE49-F238E27FC236}">
                    <a16:creationId xmlns:a16="http://schemas.microsoft.com/office/drawing/2014/main" id="{4CCFF9DA-943E-22D5-EA9C-E5CDB2351897}"/>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19" name="TextBox 7">
                <a:extLst>
                  <a:ext uri="{FF2B5EF4-FFF2-40B4-BE49-F238E27FC236}">
                    <a16:creationId xmlns:a16="http://schemas.microsoft.com/office/drawing/2014/main" id="{685092EA-1E51-3BD5-B725-6B972BDF2333}"/>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nvGrpSpPr>
            <p:cNvPr id="15" name="Group 8">
              <a:extLst>
                <a:ext uri="{FF2B5EF4-FFF2-40B4-BE49-F238E27FC236}">
                  <a16:creationId xmlns:a16="http://schemas.microsoft.com/office/drawing/2014/main" id="{6FB33F8F-8533-5A37-B671-9269AE024F29}"/>
                </a:ext>
              </a:extLst>
            </p:cNvPr>
            <p:cNvGrpSpPr/>
            <p:nvPr/>
          </p:nvGrpSpPr>
          <p:grpSpPr>
            <a:xfrm>
              <a:off x="0" y="0"/>
              <a:ext cx="15825729" cy="7124457"/>
              <a:chOff x="0" y="0"/>
              <a:chExt cx="3126070" cy="1407300"/>
            </a:xfrm>
          </p:grpSpPr>
          <p:sp>
            <p:nvSpPr>
              <p:cNvPr id="16" name="Freeform 9">
                <a:extLst>
                  <a:ext uri="{FF2B5EF4-FFF2-40B4-BE49-F238E27FC236}">
                    <a16:creationId xmlns:a16="http://schemas.microsoft.com/office/drawing/2014/main" id="{05C41EE7-C6C8-E6CD-50A0-16384FDBA5A2}"/>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17" name="TextBox 10">
                <a:extLst>
                  <a:ext uri="{FF2B5EF4-FFF2-40B4-BE49-F238E27FC236}">
                    <a16:creationId xmlns:a16="http://schemas.microsoft.com/office/drawing/2014/main" id="{F690B506-745F-35C2-DD48-94E25D2C5BD9}"/>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grpSp>
        <p:nvGrpSpPr>
          <p:cNvPr id="20" name="Group 4">
            <a:extLst>
              <a:ext uri="{FF2B5EF4-FFF2-40B4-BE49-F238E27FC236}">
                <a16:creationId xmlns:a16="http://schemas.microsoft.com/office/drawing/2014/main" id="{B08426E7-3AF7-3F4E-945F-5754084CD484}"/>
              </a:ext>
            </a:extLst>
          </p:cNvPr>
          <p:cNvGrpSpPr/>
          <p:nvPr/>
        </p:nvGrpSpPr>
        <p:grpSpPr>
          <a:xfrm>
            <a:off x="945257" y="3828280"/>
            <a:ext cx="3270396" cy="1258819"/>
            <a:chOff x="0" y="-337542"/>
            <a:chExt cx="16089491" cy="7671542"/>
          </a:xfrm>
        </p:grpSpPr>
        <p:grpSp>
          <p:nvGrpSpPr>
            <p:cNvPr id="21" name="Group 5">
              <a:extLst>
                <a:ext uri="{FF2B5EF4-FFF2-40B4-BE49-F238E27FC236}">
                  <a16:creationId xmlns:a16="http://schemas.microsoft.com/office/drawing/2014/main" id="{EB5E572A-E9CA-EF36-1BBA-5C61A9CB927B}"/>
                </a:ext>
              </a:extLst>
            </p:cNvPr>
            <p:cNvGrpSpPr/>
            <p:nvPr/>
          </p:nvGrpSpPr>
          <p:grpSpPr>
            <a:xfrm>
              <a:off x="263762" y="209543"/>
              <a:ext cx="15825729" cy="7124457"/>
              <a:chOff x="0" y="0"/>
              <a:chExt cx="3126070" cy="1407300"/>
            </a:xfrm>
          </p:grpSpPr>
          <p:sp>
            <p:nvSpPr>
              <p:cNvPr id="25" name="Freeform 6">
                <a:extLst>
                  <a:ext uri="{FF2B5EF4-FFF2-40B4-BE49-F238E27FC236}">
                    <a16:creationId xmlns:a16="http://schemas.microsoft.com/office/drawing/2014/main" id="{0B57F706-E48B-83BA-FF78-A1F63DA6B67D}"/>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26" name="TextBox 7">
                <a:extLst>
                  <a:ext uri="{FF2B5EF4-FFF2-40B4-BE49-F238E27FC236}">
                    <a16:creationId xmlns:a16="http://schemas.microsoft.com/office/drawing/2014/main" id="{11A30A43-836F-5082-4E1D-1F37A7FBC88D}"/>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nvGrpSpPr>
            <p:cNvPr id="22" name="Group 8">
              <a:extLst>
                <a:ext uri="{FF2B5EF4-FFF2-40B4-BE49-F238E27FC236}">
                  <a16:creationId xmlns:a16="http://schemas.microsoft.com/office/drawing/2014/main" id="{A6778B93-9FAD-FF91-A4A6-DF6E44B8BDA9}"/>
                </a:ext>
              </a:extLst>
            </p:cNvPr>
            <p:cNvGrpSpPr/>
            <p:nvPr/>
          </p:nvGrpSpPr>
          <p:grpSpPr>
            <a:xfrm>
              <a:off x="0" y="-337542"/>
              <a:ext cx="15825729" cy="7461999"/>
              <a:chOff x="0" y="-66675"/>
              <a:chExt cx="3126070" cy="1473975"/>
            </a:xfrm>
          </p:grpSpPr>
          <p:sp>
            <p:nvSpPr>
              <p:cNvPr id="23" name="Freeform 9">
                <a:extLst>
                  <a:ext uri="{FF2B5EF4-FFF2-40B4-BE49-F238E27FC236}">
                    <a16:creationId xmlns:a16="http://schemas.microsoft.com/office/drawing/2014/main" id="{776B1AB2-F6BD-7E17-6032-BC186EA2883B}"/>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24" name="TextBox 10">
                <a:extLst>
                  <a:ext uri="{FF2B5EF4-FFF2-40B4-BE49-F238E27FC236}">
                    <a16:creationId xmlns:a16="http://schemas.microsoft.com/office/drawing/2014/main" id="{D17AF403-C4A0-C3B2-F30F-63CA16F7D0E5}"/>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grpSp>
        <p:nvGrpSpPr>
          <p:cNvPr id="27" name="Group 4">
            <a:extLst>
              <a:ext uri="{FF2B5EF4-FFF2-40B4-BE49-F238E27FC236}">
                <a16:creationId xmlns:a16="http://schemas.microsoft.com/office/drawing/2014/main" id="{E48525E9-B1FB-04E2-F32C-06BB95E78D51}"/>
              </a:ext>
            </a:extLst>
          </p:cNvPr>
          <p:cNvGrpSpPr/>
          <p:nvPr/>
        </p:nvGrpSpPr>
        <p:grpSpPr>
          <a:xfrm>
            <a:off x="4834218" y="3872676"/>
            <a:ext cx="3370637" cy="1211660"/>
            <a:chOff x="0" y="0"/>
            <a:chExt cx="16089491" cy="7334000"/>
          </a:xfrm>
        </p:grpSpPr>
        <p:grpSp>
          <p:nvGrpSpPr>
            <p:cNvPr id="28" name="Group 5">
              <a:extLst>
                <a:ext uri="{FF2B5EF4-FFF2-40B4-BE49-F238E27FC236}">
                  <a16:creationId xmlns:a16="http://schemas.microsoft.com/office/drawing/2014/main" id="{62DF7D58-FC4E-7F9C-BA51-F7AD45EC6676}"/>
                </a:ext>
              </a:extLst>
            </p:cNvPr>
            <p:cNvGrpSpPr/>
            <p:nvPr/>
          </p:nvGrpSpPr>
          <p:grpSpPr>
            <a:xfrm>
              <a:off x="263762" y="209543"/>
              <a:ext cx="15825729" cy="7124457"/>
              <a:chOff x="0" y="0"/>
              <a:chExt cx="3126070" cy="1407300"/>
            </a:xfrm>
          </p:grpSpPr>
          <p:sp>
            <p:nvSpPr>
              <p:cNvPr id="32" name="Freeform 6">
                <a:extLst>
                  <a:ext uri="{FF2B5EF4-FFF2-40B4-BE49-F238E27FC236}">
                    <a16:creationId xmlns:a16="http://schemas.microsoft.com/office/drawing/2014/main" id="{850E3E87-B426-7C01-A2C2-CCCC87267FF0}"/>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33" name="TextBox 7">
                <a:extLst>
                  <a:ext uri="{FF2B5EF4-FFF2-40B4-BE49-F238E27FC236}">
                    <a16:creationId xmlns:a16="http://schemas.microsoft.com/office/drawing/2014/main" id="{CCB2912F-21A4-8A15-ED18-BED35C2ECFE9}"/>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nvGrpSpPr>
            <p:cNvPr id="29" name="Group 8">
              <a:extLst>
                <a:ext uri="{FF2B5EF4-FFF2-40B4-BE49-F238E27FC236}">
                  <a16:creationId xmlns:a16="http://schemas.microsoft.com/office/drawing/2014/main" id="{4F11553E-134A-B815-77E1-04EE22414F37}"/>
                </a:ext>
              </a:extLst>
            </p:cNvPr>
            <p:cNvGrpSpPr/>
            <p:nvPr/>
          </p:nvGrpSpPr>
          <p:grpSpPr>
            <a:xfrm>
              <a:off x="0" y="0"/>
              <a:ext cx="15825729" cy="7124457"/>
              <a:chOff x="0" y="0"/>
              <a:chExt cx="3126070" cy="1407300"/>
            </a:xfrm>
          </p:grpSpPr>
          <p:sp>
            <p:nvSpPr>
              <p:cNvPr id="30" name="Freeform 9">
                <a:extLst>
                  <a:ext uri="{FF2B5EF4-FFF2-40B4-BE49-F238E27FC236}">
                    <a16:creationId xmlns:a16="http://schemas.microsoft.com/office/drawing/2014/main" id="{B6DAD32D-AD06-38A6-32A7-0137C22B4B77}"/>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31" name="TextBox 10">
                <a:extLst>
                  <a:ext uri="{FF2B5EF4-FFF2-40B4-BE49-F238E27FC236}">
                    <a16:creationId xmlns:a16="http://schemas.microsoft.com/office/drawing/2014/main" id="{000FB7FF-4102-1A7A-B17F-E1CF3A1C3554}"/>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sp>
        <p:nvSpPr>
          <p:cNvPr id="34" name="四角形: 角を丸くする 33">
            <a:extLst>
              <a:ext uri="{FF2B5EF4-FFF2-40B4-BE49-F238E27FC236}">
                <a16:creationId xmlns:a16="http://schemas.microsoft.com/office/drawing/2014/main" id="{D2DEB2E7-8E36-3B29-CFD5-E727DB37F47F}"/>
              </a:ext>
            </a:extLst>
          </p:cNvPr>
          <p:cNvSpPr/>
          <p:nvPr/>
        </p:nvSpPr>
        <p:spPr>
          <a:xfrm>
            <a:off x="5217459" y="1618128"/>
            <a:ext cx="2534769" cy="2106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音声メディア「暮らしのおへそラジオ」</a:t>
            </a:r>
          </a:p>
        </p:txBody>
      </p:sp>
      <p:sp>
        <p:nvSpPr>
          <p:cNvPr id="35" name="四角形: 角を丸くする 34">
            <a:extLst>
              <a:ext uri="{FF2B5EF4-FFF2-40B4-BE49-F238E27FC236}">
                <a16:creationId xmlns:a16="http://schemas.microsoft.com/office/drawing/2014/main" id="{528CFCA1-05B9-22CD-8706-72A5B8BAFE1B}"/>
              </a:ext>
            </a:extLst>
          </p:cNvPr>
          <p:cNvSpPr/>
          <p:nvPr/>
        </p:nvSpPr>
        <p:spPr>
          <a:xfrm>
            <a:off x="1376549" y="1581746"/>
            <a:ext cx="2355010" cy="216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オンラインストアコラボ商品</a:t>
            </a:r>
          </a:p>
        </p:txBody>
      </p:sp>
      <p:sp>
        <p:nvSpPr>
          <p:cNvPr id="36" name="四角形: 角を丸くする 35">
            <a:extLst>
              <a:ext uri="{FF2B5EF4-FFF2-40B4-BE49-F238E27FC236}">
                <a16:creationId xmlns:a16="http://schemas.microsoft.com/office/drawing/2014/main" id="{FFDD5816-B2DE-C053-FCD1-BBAF846B9F9E}"/>
              </a:ext>
            </a:extLst>
          </p:cNvPr>
          <p:cNvSpPr/>
          <p:nvPr/>
        </p:nvSpPr>
        <p:spPr>
          <a:xfrm>
            <a:off x="1630840" y="3475078"/>
            <a:ext cx="1952801" cy="148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関連書籍ムック</a:t>
            </a:r>
          </a:p>
        </p:txBody>
      </p:sp>
      <p:pic>
        <p:nvPicPr>
          <p:cNvPr id="37" name="図 36">
            <a:extLst>
              <a:ext uri="{FF2B5EF4-FFF2-40B4-BE49-F238E27FC236}">
                <a16:creationId xmlns:a16="http://schemas.microsoft.com/office/drawing/2014/main" id="{80BB5C3F-6DC5-EAB0-8FE9-0F232C7BE0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0366" y="3949343"/>
            <a:ext cx="1786252" cy="1051020"/>
          </a:xfrm>
          <a:prstGeom prst="rect">
            <a:avLst/>
          </a:prstGeom>
          <a:ln>
            <a:solidFill>
              <a:schemeClr val="bg2">
                <a:lumMod val="40000"/>
                <a:lumOff val="60000"/>
              </a:schemeClr>
            </a:solidFill>
          </a:ln>
        </p:spPr>
      </p:pic>
      <p:pic>
        <p:nvPicPr>
          <p:cNvPr id="38" name="図 37">
            <a:extLst>
              <a:ext uri="{FF2B5EF4-FFF2-40B4-BE49-F238E27FC236}">
                <a16:creationId xmlns:a16="http://schemas.microsoft.com/office/drawing/2014/main" id="{BE7F2560-E6EA-7A1D-296D-A586BFE37C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71627" y="3948474"/>
            <a:ext cx="524573" cy="1046193"/>
          </a:xfrm>
          <a:prstGeom prst="rect">
            <a:avLst/>
          </a:prstGeom>
          <a:ln>
            <a:solidFill>
              <a:schemeClr val="bg2">
                <a:lumMod val="40000"/>
                <a:lumOff val="60000"/>
              </a:schemeClr>
            </a:solidFill>
          </a:ln>
        </p:spPr>
      </p:pic>
      <p:pic>
        <p:nvPicPr>
          <p:cNvPr id="48" name="Google Shape;197;p60">
            <a:extLst>
              <a:ext uri="{FF2B5EF4-FFF2-40B4-BE49-F238E27FC236}">
                <a16:creationId xmlns:a16="http://schemas.microsoft.com/office/drawing/2014/main" id="{AC26F627-1AC2-F1DF-7F1E-D5966DC59DF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798928" y="4017780"/>
            <a:ext cx="771431" cy="919398"/>
          </a:xfrm>
          <a:prstGeom prst="rect">
            <a:avLst/>
          </a:prstGeom>
          <a:noFill/>
          <a:ln>
            <a:solidFill>
              <a:schemeClr val="tx1">
                <a:lumMod val="50000"/>
                <a:lumOff val="50000"/>
              </a:schemeClr>
            </a:solidFill>
          </a:ln>
        </p:spPr>
      </p:pic>
      <p:pic>
        <p:nvPicPr>
          <p:cNvPr id="49" name="図 48">
            <a:extLst>
              <a:ext uri="{FF2B5EF4-FFF2-40B4-BE49-F238E27FC236}">
                <a16:creationId xmlns:a16="http://schemas.microsoft.com/office/drawing/2014/main" id="{E36D4C13-3353-2A07-03A9-1CFFE24B7C8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44233" y="2202154"/>
            <a:ext cx="793949" cy="998162"/>
          </a:xfrm>
          <a:prstGeom prst="rect">
            <a:avLst/>
          </a:prstGeom>
          <a:ln>
            <a:solidFill>
              <a:schemeClr val="bg2">
                <a:lumMod val="40000"/>
                <a:lumOff val="60000"/>
              </a:schemeClr>
            </a:solidFill>
          </a:ln>
        </p:spPr>
      </p:pic>
      <p:pic>
        <p:nvPicPr>
          <p:cNvPr id="50" name="図 49">
            <a:extLst>
              <a:ext uri="{FF2B5EF4-FFF2-40B4-BE49-F238E27FC236}">
                <a16:creationId xmlns:a16="http://schemas.microsoft.com/office/drawing/2014/main" id="{985BB041-AF66-E7EC-682A-B4FB6D96487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275619" y="2213054"/>
            <a:ext cx="740574" cy="1013720"/>
          </a:xfrm>
          <a:prstGeom prst="rect">
            <a:avLst/>
          </a:prstGeom>
          <a:ln>
            <a:solidFill>
              <a:schemeClr val="bg2">
                <a:lumMod val="40000"/>
                <a:lumOff val="60000"/>
              </a:schemeClr>
            </a:solidFill>
          </a:ln>
        </p:spPr>
      </p:pic>
      <p:sp>
        <p:nvSpPr>
          <p:cNvPr id="51" name="四角形: 角を丸くする 50">
            <a:extLst>
              <a:ext uri="{FF2B5EF4-FFF2-40B4-BE49-F238E27FC236}">
                <a16:creationId xmlns:a16="http://schemas.microsoft.com/office/drawing/2014/main" id="{C9029D1A-2139-DCA8-B41C-98351004C4C9}"/>
              </a:ext>
            </a:extLst>
          </p:cNvPr>
          <p:cNvSpPr/>
          <p:nvPr/>
        </p:nvSpPr>
        <p:spPr>
          <a:xfrm>
            <a:off x="5836033" y="3484561"/>
            <a:ext cx="1460874" cy="1528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クライアントワーク</a:t>
            </a:r>
          </a:p>
        </p:txBody>
      </p:sp>
      <p:pic>
        <p:nvPicPr>
          <p:cNvPr id="52" name="図 51">
            <a:extLst>
              <a:ext uri="{FF2B5EF4-FFF2-40B4-BE49-F238E27FC236}">
                <a16:creationId xmlns:a16="http://schemas.microsoft.com/office/drawing/2014/main" id="{1A14C805-DC84-381C-FCE0-C973A36F27D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46723" y="4017780"/>
            <a:ext cx="648002" cy="915066"/>
          </a:xfrm>
          <a:prstGeom prst="rect">
            <a:avLst/>
          </a:prstGeom>
          <a:ln>
            <a:solidFill>
              <a:schemeClr val="bg2">
                <a:lumMod val="40000"/>
                <a:lumOff val="60000"/>
              </a:schemeClr>
            </a:solidFill>
          </a:ln>
        </p:spPr>
      </p:pic>
      <p:sp>
        <p:nvSpPr>
          <p:cNvPr id="2" name="スライド番号プレースホルダー 1">
            <a:extLst>
              <a:ext uri="{FF2B5EF4-FFF2-40B4-BE49-F238E27FC236}">
                <a16:creationId xmlns:a16="http://schemas.microsoft.com/office/drawing/2014/main" id="{2613F3EF-5633-27A2-168B-3063B71B0D7D}"/>
              </a:ext>
            </a:extLst>
          </p:cNvPr>
          <p:cNvSpPr>
            <a:spLocks noGrp="1"/>
          </p:cNvSpPr>
          <p:nvPr>
            <p:ph type="sldNum" idx="12"/>
          </p:nvPr>
        </p:nvSpPr>
        <p:spPr/>
        <p:txBody>
          <a:bodyPr/>
          <a:lstStyle/>
          <a:p>
            <a:fld id="{00000000-1234-1234-1234-123412341234}" type="slidenum">
              <a:rPr lang="en-US" altLang="ja" smtClean="0"/>
              <a:pPr/>
              <a:t>11</a:t>
            </a:fld>
            <a:endParaRPr lang="ja" altLang="en-US" dirty="0"/>
          </a:p>
        </p:txBody>
      </p:sp>
      <p:sp>
        <p:nvSpPr>
          <p:cNvPr id="4" name="TextBox 5">
            <a:extLst>
              <a:ext uri="{FF2B5EF4-FFF2-40B4-BE49-F238E27FC236}">
                <a16:creationId xmlns:a16="http://schemas.microsoft.com/office/drawing/2014/main" id="{3DECB1F7-3616-5F98-A48E-F3FA3CE6E3AD}"/>
              </a:ext>
            </a:extLst>
          </p:cNvPr>
          <p:cNvSpPr txBox="1"/>
          <p:nvPr/>
        </p:nvSpPr>
        <p:spPr>
          <a:xfrm>
            <a:off x="1" y="4274"/>
            <a:ext cx="9144000" cy="670248"/>
          </a:xfrm>
          <a:prstGeom prst="rect">
            <a:avLst/>
          </a:prstGeom>
        </p:spPr>
        <p:txBody>
          <a:bodyPr wrap="square" lIns="0" tIns="0" rIns="0" bIns="0" rtlCol="0" anchor="t">
            <a:spAutoFit/>
          </a:bodyPr>
          <a:lstStyle/>
          <a:p>
            <a:pPr algn="ctr">
              <a:lnSpc>
                <a:spcPts val="6299"/>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暮らしのおへ</a:t>
            </a:r>
            <a:r>
              <a:rPr lang="ja-JP" altLang="en-US" sz="1800" b="1" spc="104" dirty="0">
                <a:solidFill>
                  <a:srgbClr val="1A1C23"/>
                </a:solidFill>
                <a:latin typeface="源真ゴシック Bold" panose="020B0600070205080204" charset="-128"/>
                <a:ea typeface="源真ゴシック Bold" panose="020B0600070205080204" charset="-128"/>
                <a:cs typeface="源真ゴシック Bold" panose="020B0600070205080204" charset="-128"/>
                <a:sym typeface="源真ゴシック Medium"/>
              </a:rPr>
              <a:t>その</a:t>
            </a: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多角的な取り組みもご紹介します</a:t>
            </a:r>
            <a:endParaRPr 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p:txBody>
      </p:sp>
      <p:sp>
        <p:nvSpPr>
          <p:cNvPr id="53" name="テキスト ボックス 52">
            <a:extLst>
              <a:ext uri="{FF2B5EF4-FFF2-40B4-BE49-F238E27FC236}">
                <a16:creationId xmlns:a16="http://schemas.microsoft.com/office/drawing/2014/main" id="{F977F916-379F-37EE-F410-0BDD1E539CEA}"/>
              </a:ext>
            </a:extLst>
          </p:cNvPr>
          <p:cNvSpPr txBox="1"/>
          <p:nvPr/>
        </p:nvSpPr>
        <p:spPr>
          <a:xfrm>
            <a:off x="1963271" y="1826782"/>
            <a:ext cx="1297640" cy="307777"/>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イイホシユミコさんコラボ朝食セット</a:t>
            </a:r>
          </a:p>
        </p:txBody>
      </p:sp>
      <p:sp>
        <p:nvSpPr>
          <p:cNvPr id="55" name="テキスト ボックス 54">
            <a:extLst>
              <a:ext uri="{FF2B5EF4-FFF2-40B4-BE49-F238E27FC236}">
                <a16:creationId xmlns:a16="http://schemas.microsoft.com/office/drawing/2014/main" id="{EE492EA6-47B7-98C2-0CDA-A43EFA844F5B}"/>
              </a:ext>
            </a:extLst>
          </p:cNvPr>
          <p:cNvSpPr txBox="1"/>
          <p:nvPr/>
        </p:nvSpPr>
        <p:spPr>
          <a:xfrm>
            <a:off x="3157819" y="1831264"/>
            <a:ext cx="1044388" cy="307777"/>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内田彩仍さんコラボ巾着かごバック</a:t>
            </a:r>
          </a:p>
        </p:txBody>
      </p:sp>
      <p:sp>
        <p:nvSpPr>
          <p:cNvPr id="56" name="テキスト ボックス 55">
            <a:extLst>
              <a:ext uri="{FF2B5EF4-FFF2-40B4-BE49-F238E27FC236}">
                <a16:creationId xmlns:a16="http://schemas.microsoft.com/office/drawing/2014/main" id="{6FED3F55-90CC-7F11-6CFE-C77303B08ACD}"/>
              </a:ext>
            </a:extLst>
          </p:cNvPr>
          <p:cNvSpPr txBox="1"/>
          <p:nvPr/>
        </p:nvSpPr>
        <p:spPr>
          <a:xfrm>
            <a:off x="813553" y="1831264"/>
            <a:ext cx="1311870" cy="307777"/>
          </a:xfrm>
          <a:prstGeom prst="rect">
            <a:avLst/>
          </a:prstGeom>
          <a:noFill/>
        </p:spPr>
        <p:txBody>
          <a:bodyPr wrap="square" rtlCol="0">
            <a:spAutoFit/>
          </a:bodyPr>
          <a:lstStyle/>
          <a:p>
            <a:pPr algn="ctr"/>
            <a:r>
              <a:rPr kumimoji="1" lang="en-US" altLang="ja-JP" sz="700" dirty="0">
                <a:latin typeface="游ゴシック" panose="020B0400000000000000" pitchFamily="50" charset="-128"/>
                <a:ea typeface="游ゴシック" panose="020B0400000000000000" pitchFamily="50" charset="-128"/>
              </a:rPr>
              <a:t>HUIS×</a:t>
            </a:r>
            <a:r>
              <a:rPr kumimoji="1" lang="ja-JP" altLang="en-US" sz="700" dirty="0">
                <a:latin typeface="游ゴシック" panose="020B0400000000000000" pitchFamily="50" charset="-128"/>
                <a:ea typeface="游ゴシック" panose="020B0400000000000000" pitchFamily="50" charset="-128"/>
              </a:rPr>
              <a:t>一田憲子さんコラボおへそステンカラーコート</a:t>
            </a:r>
          </a:p>
        </p:txBody>
      </p:sp>
      <p:sp>
        <p:nvSpPr>
          <p:cNvPr id="57" name="テキスト ボックス 56">
            <a:extLst>
              <a:ext uri="{FF2B5EF4-FFF2-40B4-BE49-F238E27FC236}">
                <a16:creationId xmlns:a16="http://schemas.microsoft.com/office/drawing/2014/main" id="{5AA9E5AD-8210-2018-502F-018E3A8AB59F}"/>
              </a:ext>
            </a:extLst>
          </p:cNvPr>
          <p:cNvSpPr txBox="1"/>
          <p:nvPr/>
        </p:nvSpPr>
        <p:spPr>
          <a:xfrm>
            <a:off x="1869141" y="3660064"/>
            <a:ext cx="773206" cy="200055"/>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ファッション</a:t>
            </a:r>
          </a:p>
        </p:txBody>
      </p:sp>
      <p:sp>
        <p:nvSpPr>
          <p:cNvPr id="58" name="テキスト ボックス 57">
            <a:extLst>
              <a:ext uri="{FF2B5EF4-FFF2-40B4-BE49-F238E27FC236}">
                <a16:creationId xmlns:a16="http://schemas.microsoft.com/office/drawing/2014/main" id="{AE2F2DAB-9E17-8AA1-DF7D-D28FE9418B88}"/>
              </a:ext>
            </a:extLst>
          </p:cNvPr>
          <p:cNvSpPr txBox="1"/>
          <p:nvPr/>
        </p:nvSpPr>
        <p:spPr>
          <a:xfrm>
            <a:off x="2655794" y="3664547"/>
            <a:ext cx="630551" cy="200055"/>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美容</a:t>
            </a:r>
          </a:p>
        </p:txBody>
      </p:sp>
      <p:sp>
        <p:nvSpPr>
          <p:cNvPr id="59" name="テキスト ボックス 58">
            <a:extLst>
              <a:ext uri="{FF2B5EF4-FFF2-40B4-BE49-F238E27FC236}">
                <a16:creationId xmlns:a16="http://schemas.microsoft.com/office/drawing/2014/main" id="{C620E971-2B22-A71C-DD18-8A4B2D863174}"/>
              </a:ext>
            </a:extLst>
          </p:cNvPr>
          <p:cNvSpPr txBox="1"/>
          <p:nvPr/>
        </p:nvSpPr>
        <p:spPr>
          <a:xfrm>
            <a:off x="954741" y="3657601"/>
            <a:ext cx="658906" cy="200055"/>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エッセイ</a:t>
            </a:r>
          </a:p>
        </p:txBody>
      </p:sp>
      <p:sp>
        <p:nvSpPr>
          <p:cNvPr id="60" name="テキスト ボックス 59">
            <a:extLst>
              <a:ext uri="{FF2B5EF4-FFF2-40B4-BE49-F238E27FC236}">
                <a16:creationId xmlns:a16="http://schemas.microsoft.com/office/drawing/2014/main" id="{7D678C69-7060-3C44-9FEF-5FE62EA26AA5}"/>
              </a:ext>
            </a:extLst>
          </p:cNvPr>
          <p:cNvSpPr txBox="1"/>
          <p:nvPr/>
        </p:nvSpPr>
        <p:spPr>
          <a:xfrm>
            <a:off x="3402106" y="3675751"/>
            <a:ext cx="638735" cy="200055"/>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お取り寄せ</a:t>
            </a:r>
          </a:p>
        </p:txBody>
      </p:sp>
      <p:sp>
        <p:nvSpPr>
          <p:cNvPr id="61" name="テキスト ボックス 60">
            <a:extLst>
              <a:ext uri="{FF2B5EF4-FFF2-40B4-BE49-F238E27FC236}">
                <a16:creationId xmlns:a16="http://schemas.microsoft.com/office/drawing/2014/main" id="{F71B7190-A79C-CAF1-1B71-075BDF30377B}"/>
              </a:ext>
            </a:extLst>
          </p:cNvPr>
          <p:cNvSpPr txBox="1"/>
          <p:nvPr/>
        </p:nvSpPr>
        <p:spPr>
          <a:xfrm>
            <a:off x="6055654" y="3680234"/>
            <a:ext cx="1058617" cy="200055"/>
          </a:xfrm>
          <a:prstGeom prst="rect">
            <a:avLst/>
          </a:prstGeom>
          <a:noFill/>
        </p:spPr>
        <p:txBody>
          <a:bodyPr wrap="square" rtlCol="0">
            <a:spAutoFit/>
          </a:bodyPr>
          <a:lstStyle/>
          <a:p>
            <a:pPr algn="ctr"/>
            <a:r>
              <a:rPr kumimoji="1" lang="ja-JP" altLang="en-US" sz="700" dirty="0">
                <a:latin typeface="游ゴシック" panose="020B0400000000000000" pitchFamily="50" charset="-128"/>
                <a:ea typeface="游ゴシック" panose="020B0400000000000000" pitchFamily="50" charset="-128"/>
              </a:rPr>
              <a:t>福井県様</a:t>
            </a:r>
          </a:p>
        </p:txBody>
      </p:sp>
      <p:pic>
        <p:nvPicPr>
          <p:cNvPr id="66" name="図 65">
            <a:extLst>
              <a:ext uri="{FF2B5EF4-FFF2-40B4-BE49-F238E27FC236}">
                <a16:creationId xmlns:a16="http://schemas.microsoft.com/office/drawing/2014/main" id="{55FEC1F2-6636-A9E1-82BC-B41992B7C77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03985" y="2204289"/>
            <a:ext cx="745838" cy="996111"/>
          </a:xfrm>
          <a:prstGeom prst="rect">
            <a:avLst/>
          </a:prstGeom>
          <a:ln>
            <a:solidFill>
              <a:schemeClr val="bg2">
                <a:lumMod val="40000"/>
                <a:lumOff val="60000"/>
              </a:schemeClr>
            </a:solidFill>
          </a:ln>
        </p:spPr>
      </p:pic>
      <p:pic>
        <p:nvPicPr>
          <p:cNvPr id="68" name="図 67">
            <a:extLst>
              <a:ext uri="{FF2B5EF4-FFF2-40B4-BE49-F238E27FC236}">
                <a16:creationId xmlns:a16="http://schemas.microsoft.com/office/drawing/2014/main" id="{FE96E35E-821A-9CDE-B11F-78F976B1D89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496734" y="3968826"/>
            <a:ext cx="588465" cy="1006585"/>
          </a:xfrm>
          <a:prstGeom prst="rect">
            <a:avLst/>
          </a:prstGeom>
          <a:ln>
            <a:solidFill>
              <a:schemeClr val="bg2">
                <a:lumMod val="40000"/>
                <a:lumOff val="60000"/>
              </a:schemeClr>
            </a:solidFill>
          </a:ln>
        </p:spPr>
      </p:pic>
      <p:pic>
        <p:nvPicPr>
          <p:cNvPr id="70" name="図 69">
            <a:extLst>
              <a:ext uri="{FF2B5EF4-FFF2-40B4-BE49-F238E27FC236}">
                <a16:creationId xmlns:a16="http://schemas.microsoft.com/office/drawing/2014/main" id="{F97BF526-0C22-543F-0726-D9733D9F2B9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52028" y="2522964"/>
            <a:ext cx="1953749" cy="448835"/>
          </a:xfrm>
          <a:prstGeom prst="rect">
            <a:avLst/>
          </a:prstGeom>
        </p:spPr>
      </p:pic>
      <p:pic>
        <p:nvPicPr>
          <p:cNvPr id="39" name="図 38">
            <a:extLst>
              <a:ext uri="{FF2B5EF4-FFF2-40B4-BE49-F238E27FC236}">
                <a16:creationId xmlns:a16="http://schemas.microsoft.com/office/drawing/2014/main" id="{64F4A3A2-B705-7F8C-9211-01E211DEEFEA}"/>
              </a:ext>
            </a:extLst>
          </p:cNvPr>
          <p:cNvPicPr>
            <a:picLocks noChangeAspect="1"/>
          </p:cNvPicPr>
          <p:nvPr/>
        </p:nvPicPr>
        <p:blipFill>
          <a:blip r:embed="rId13"/>
          <a:stretch>
            <a:fillRect/>
          </a:stretch>
        </p:blipFill>
        <p:spPr>
          <a:xfrm>
            <a:off x="1049127" y="4027393"/>
            <a:ext cx="618308" cy="916813"/>
          </a:xfrm>
          <a:prstGeom prst="rect">
            <a:avLst/>
          </a:prstGeom>
          <a:ln>
            <a:solidFill>
              <a:schemeClr val="tx1">
                <a:lumMod val="40000"/>
                <a:lumOff val="60000"/>
              </a:schemeClr>
            </a:solidFill>
          </a:ln>
        </p:spPr>
      </p:pic>
      <p:pic>
        <p:nvPicPr>
          <p:cNvPr id="41" name="図 40">
            <a:extLst>
              <a:ext uri="{FF2B5EF4-FFF2-40B4-BE49-F238E27FC236}">
                <a16:creationId xmlns:a16="http://schemas.microsoft.com/office/drawing/2014/main" id="{8C24D115-A4D2-39B3-C672-10083B3BA0A5}"/>
              </a:ext>
            </a:extLst>
          </p:cNvPr>
          <p:cNvPicPr>
            <a:picLocks noChangeAspect="1"/>
          </p:cNvPicPr>
          <p:nvPr/>
        </p:nvPicPr>
        <p:blipFill>
          <a:blip r:embed="rId14"/>
          <a:stretch>
            <a:fillRect/>
          </a:stretch>
        </p:blipFill>
        <p:spPr>
          <a:xfrm>
            <a:off x="3370550" y="4018840"/>
            <a:ext cx="704107" cy="929677"/>
          </a:xfrm>
          <a:prstGeom prst="rect">
            <a:avLst/>
          </a:prstGeom>
        </p:spPr>
      </p:pic>
      <p:pic>
        <p:nvPicPr>
          <p:cNvPr id="43" name="図 42">
            <a:extLst>
              <a:ext uri="{FF2B5EF4-FFF2-40B4-BE49-F238E27FC236}">
                <a16:creationId xmlns:a16="http://schemas.microsoft.com/office/drawing/2014/main" id="{6BBCA9C2-57B1-034E-5C64-BBE88A7B15A5}"/>
              </a:ext>
            </a:extLst>
          </p:cNvPr>
          <p:cNvPicPr>
            <a:picLocks noChangeAspect="1"/>
          </p:cNvPicPr>
          <p:nvPr/>
        </p:nvPicPr>
        <p:blipFill>
          <a:blip r:embed="rId15"/>
          <a:stretch>
            <a:fillRect/>
          </a:stretch>
        </p:blipFill>
        <p:spPr>
          <a:xfrm>
            <a:off x="5153584" y="2302808"/>
            <a:ext cx="884145" cy="884145"/>
          </a:xfrm>
          <a:prstGeom prst="rect">
            <a:avLst/>
          </a:prstGeom>
          <a:ln>
            <a:solidFill>
              <a:schemeClr val="tx1">
                <a:lumMod val="40000"/>
                <a:lumOff val="60000"/>
              </a:schemeClr>
            </a:solidFill>
          </a:ln>
        </p:spPr>
      </p:pic>
    </p:spTree>
    <p:extLst>
      <p:ext uri="{BB962C8B-B14F-4D97-AF65-F5344CB8AC3E}">
        <p14:creationId xmlns:p14="http://schemas.microsoft.com/office/powerpoint/2010/main" val="123012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181100" y="46990"/>
            <a:ext cx="6781800" cy="864147"/>
          </a:xfrm>
          <a:prstGeom prst="rect">
            <a:avLst/>
          </a:prstGeom>
        </p:spPr>
        <p:txBody>
          <a:bodyPr wrap="square" lIns="0" tIns="0" rIns="0" bIns="0" rtlCol="0" anchor="t">
            <a:spAutoFit/>
          </a:bodyPr>
          <a:lstStyle/>
          <a:p>
            <a:pPr algn="ctr">
              <a:lnSpc>
                <a:spcPts val="3640"/>
              </a:lnSpc>
            </a:pPr>
            <a:r>
              <a:rPr lang="ja-JP" altLang="en-US" sz="2600" b="1" dirty="0">
                <a:latin typeface="源真ゴシック Bold"/>
                <a:ea typeface="源真ゴシック Bold"/>
                <a:cs typeface="源真ゴシック Bold"/>
                <a:sym typeface="源真ゴシック Bold"/>
              </a:rPr>
              <a:t>周年クライアント・ブランドさま限定！</a:t>
            </a:r>
            <a:endParaRPr lang="en-US" altLang="ja-JP" sz="2600" b="1" dirty="0">
              <a:latin typeface="源真ゴシック Bold"/>
              <a:ea typeface="源真ゴシック Bold"/>
              <a:cs typeface="源真ゴシック Bold"/>
              <a:sym typeface="源真ゴシック Bold"/>
            </a:endParaRPr>
          </a:p>
          <a:p>
            <a:pPr algn="ctr">
              <a:lnSpc>
                <a:spcPts val="3640"/>
              </a:lnSpc>
            </a:pPr>
            <a:r>
              <a:rPr lang="ja-JP" altLang="en-US" sz="2600" b="1" dirty="0">
                <a:latin typeface="源真ゴシック Bold"/>
                <a:ea typeface="源真ゴシック Bold"/>
                <a:cs typeface="源真ゴシック Bold"/>
                <a:sym typeface="源真ゴシック Bold"/>
              </a:rPr>
              <a:t>周年コラボ特価プラン</a:t>
            </a:r>
            <a:endParaRPr lang="en-US" sz="2600" b="1" dirty="0">
              <a:latin typeface="源真ゴシック Bold"/>
              <a:ea typeface="源真ゴシック Bold"/>
              <a:cs typeface="源真ゴシック Bold"/>
              <a:sym typeface="源真ゴシック Bold"/>
            </a:endParaRPr>
          </a:p>
        </p:txBody>
      </p:sp>
      <p:grpSp>
        <p:nvGrpSpPr>
          <p:cNvPr id="11" name="グループ化 10">
            <a:extLst>
              <a:ext uri="{FF2B5EF4-FFF2-40B4-BE49-F238E27FC236}">
                <a16:creationId xmlns:a16="http://schemas.microsoft.com/office/drawing/2014/main" id="{13FBDCA8-774A-0592-F684-D3711B6DE045}"/>
              </a:ext>
            </a:extLst>
          </p:cNvPr>
          <p:cNvGrpSpPr/>
          <p:nvPr/>
        </p:nvGrpSpPr>
        <p:grpSpPr>
          <a:xfrm>
            <a:off x="8077200" y="95250"/>
            <a:ext cx="959000" cy="419100"/>
            <a:chOff x="5029200" y="1104900"/>
            <a:chExt cx="8375485" cy="3660235"/>
          </a:xfrm>
        </p:grpSpPr>
        <p:pic>
          <p:nvPicPr>
            <p:cNvPr id="12" name="Google Shape;73;p30">
              <a:extLst>
                <a:ext uri="{FF2B5EF4-FFF2-40B4-BE49-F238E27FC236}">
                  <a16:creationId xmlns:a16="http://schemas.microsoft.com/office/drawing/2014/main" id="{105CD46F-D02F-FC07-2F16-842216CD8AE5}"/>
                </a:ext>
              </a:extLst>
            </p:cNvPr>
            <p:cNvPicPr preferRelativeResize="0"/>
            <p:nvPr/>
          </p:nvPicPr>
          <p:blipFill rotWithShape="1">
            <a:blip r:embed="rId2">
              <a:alphaModFix/>
            </a:blip>
            <a:srcRect/>
            <a:stretch/>
          </p:blipFill>
          <p:spPr>
            <a:xfrm>
              <a:off x="5029200" y="1943100"/>
              <a:ext cx="4738133" cy="2605088"/>
            </a:xfrm>
            <a:prstGeom prst="rect">
              <a:avLst/>
            </a:prstGeom>
            <a:noFill/>
            <a:ln>
              <a:noFill/>
            </a:ln>
          </p:spPr>
        </p:pic>
        <p:sp>
          <p:nvSpPr>
            <p:cNvPr id="13" name="Freeform 5">
              <a:extLst>
                <a:ext uri="{FF2B5EF4-FFF2-40B4-BE49-F238E27FC236}">
                  <a16:creationId xmlns:a16="http://schemas.microsoft.com/office/drawing/2014/main" id="{35C7190B-E7D9-25EA-C8B0-2B9DA2C0133E}"/>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a:stretch>
                <a:fillRect/>
              </a:stretch>
            </a:blipFill>
          </p:spPr>
          <p:txBody>
            <a:bodyPr/>
            <a:lstStyle/>
            <a:p>
              <a:endParaRPr lang="ja-JP" altLang="en-US" sz="700"/>
            </a:p>
          </p:txBody>
        </p:sp>
      </p:grpSp>
      <p:sp>
        <p:nvSpPr>
          <p:cNvPr id="15" name="TextBox 10">
            <a:extLst>
              <a:ext uri="{FF2B5EF4-FFF2-40B4-BE49-F238E27FC236}">
                <a16:creationId xmlns:a16="http://schemas.microsoft.com/office/drawing/2014/main" id="{4FAEDC4D-0701-BB81-6358-63305392B8EB}"/>
              </a:ext>
            </a:extLst>
          </p:cNvPr>
          <p:cNvSpPr txBox="1"/>
          <p:nvPr/>
        </p:nvSpPr>
        <p:spPr>
          <a:xfrm>
            <a:off x="114300" y="933450"/>
            <a:ext cx="4648201" cy="1372492"/>
          </a:xfrm>
          <a:prstGeom prst="rect">
            <a:avLst/>
          </a:prstGeom>
        </p:spPr>
        <p:txBody>
          <a:bodyPr wrap="square" lIns="0" tIns="0" rIns="0" bIns="0" rtlCol="0" anchor="t">
            <a:spAutoFit/>
          </a:bodyPr>
          <a:lstStyle/>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概要　：</a:t>
            </a:r>
            <a:r>
              <a:rPr lang="en-US" altLang="ja-JP" sz="1200" b="1" dirty="0">
                <a:solidFill>
                  <a:srgbClr val="1A1C23"/>
                </a:solidFill>
                <a:latin typeface="源真ゴシック Bold"/>
                <a:ea typeface="源真ゴシック Bold"/>
                <a:cs typeface="源真ゴシック Bold"/>
                <a:sym typeface="源真ゴシック Bold"/>
              </a:rPr>
              <a:t>2025</a:t>
            </a:r>
            <a:r>
              <a:rPr lang="ja-JP" altLang="en-US" sz="1200" b="1" dirty="0">
                <a:solidFill>
                  <a:srgbClr val="1A1C23"/>
                </a:solidFill>
                <a:latin typeface="源真ゴシック Bold"/>
                <a:ea typeface="源真ゴシック Bold"/>
                <a:cs typeface="源真ゴシック Bold"/>
                <a:sym typeface="源真ゴシック Bold"/>
              </a:rPr>
              <a:t>年に周年をうたう企業・ブランドさま限定の</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特価コラボレーションメニューとなります。（</a:t>
            </a:r>
            <a:r>
              <a:rPr lang="en-US" altLang="ja-JP" sz="1200" b="1" dirty="0">
                <a:solidFill>
                  <a:srgbClr val="1A1C23"/>
                </a:solidFill>
                <a:latin typeface="源真ゴシック Bold"/>
                <a:ea typeface="源真ゴシック Bold"/>
                <a:cs typeface="源真ゴシック Bold"/>
                <a:sym typeface="源真ゴシック Bold"/>
              </a:rPr>
              <a:t>20</a:t>
            </a:r>
            <a:r>
              <a:rPr lang="ja-JP" altLang="en-US" sz="1200" b="1" dirty="0">
                <a:solidFill>
                  <a:srgbClr val="1A1C23"/>
                </a:solidFill>
                <a:latin typeface="源真ゴシック Bold"/>
                <a:ea typeface="源真ゴシック Bold"/>
                <a:cs typeface="源真ゴシック Bold"/>
                <a:sym typeface="源真ゴシック Bold"/>
              </a:rPr>
              <a:t>周年に限りません）</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暮らしとおへそ</a:t>
            </a:r>
            <a:r>
              <a:rPr lang="en-US" altLang="ja-JP" sz="1200" b="1" dirty="0">
                <a:solidFill>
                  <a:srgbClr val="1A1C23"/>
                </a:solidFill>
                <a:latin typeface="源真ゴシック Bold"/>
                <a:ea typeface="源真ゴシック Bold"/>
                <a:cs typeface="源真ゴシック Bold"/>
                <a:sym typeface="源真ゴシック Bold"/>
              </a:rPr>
              <a:t>20</a:t>
            </a:r>
            <a:r>
              <a:rPr lang="ja-JP" altLang="en-US" sz="1200" b="1" dirty="0">
                <a:solidFill>
                  <a:srgbClr val="1A1C23"/>
                </a:solidFill>
                <a:latin typeface="源真ゴシック Bold"/>
                <a:ea typeface="源真ゴシック Bold"/>
                <a:cs typeface="源真ゴシック Bold"/>
                <a:sym typeface="源真ゴシック Bold"/>
              </a:rPr>
              <a:t>周年ロゴを使用した特別ロゴマークとタイアップ撮影素材も二次使用可能。販促にも活用いただけます。</a:t>
            </a:r>
            <a:endParaRPr lang="en-US" sz="1200" b="1" dirty="0">
              <a:solidFill>
                <a:srgbClr val="1A1C23"/>
              </a:solidFill>
              <a:latin typeface="源真ゴシック Bold"/>
              <a:ea typeface="源真ゴシック Bold"/>
              <a:cs typeface="源真ゴシック Bold"/>
              <a:sym typeface="源真ゴシック Bold"/>
            </a:endParaRPr>
          </a:p>
        </p:txBody>
      </p:sp>
      <p:sp>
        <p:nvSpPr>
          <p:cNvPr id="16" name="AutoShape 2">
            <a:extLst>
              <a:ext uri="{FF2B5EF4-FFF2-40B4-BE49-F238E27FC236}">
                <a16:creationId xmlns:a16="http://schemas.microsoft.com/office/drawing/2014/main" id="{C4768E94-1E73-B1D8-9363-F5E11E8C622C}"/>
              </a:ext>
            </a:extLst>
          </p:cNvPr>
          <p:cNvSpPr/>
          <p:nvPr/>
        </p:nvSpPr>
        <p:spPr>
          <a:xfrm>
            <a:off x="1214438" y="895350"/>
            <a:ext cx="7415213" cy="0"/>
          </a:xfrm>
          <a:prstGeom prst="line">
            <a:avLst/>
          </a:prstGeom>
          <a:ln w="28575" cap="flat">
            <a:solidFill>
              <a:srgbClr val="3261AB"/>
            </a:solidFill>
            <a:prstDash val="solid"/>
            <a:headEnd type="none" w="sm" len="sm"/>
            <a:tailEnd type="none" w="sm" len="sm"/>
          </a:ln>
        </p:spPr>
      </p:sp>
      <p:grpSp>
        <p:nvGrpSpPr>
          <p:cNvPr id="27" name="Group 4">
            <a:extLst>
              <a:ext uri="{FF2B5EF4-FFF2-40B4-BE49-F238E27FC236}">
                <a16:creationId xmlns:a16="http://schemas.microsoft.com/office/drawing/2014/main" id="{A95669D2-877D-A987-9BD4-A2A5AB16E8C8}"/>
              </a:ext>
            </a:extLst>
          </p:cNvPr>
          <p:cNvGrpSpPr/>
          <p:nvPr/>
        </p:nvGrpSpPr>
        <p:grpSpPr>
          <a:xfrm>
            <a:off x="190500" y="2876550"/>
            <a:ext cx="4610100" cy="2266950"/>
            <a:chOff x="0" y="0"/>
            <a:chExt cx="16089491" cy="7334000"/>
          </a:xfrm>
        </p:grpSpPr>
        <p:grpSp>
          <p:nvGrpSpPr>
            <p:cNvPr id="28" name="Group 5">
              <a:extLst>
                <a:ext uri="{FF2B5EF4-FFF2-40B4-BE49-F238E27FC236}">
                  <a16:creationId xmlns:a16="http://schemas.microsoft.com/office/drawing/2014/main" id="{F8F40C61-2419-5918-11B7-BE5E12092D42}"/>
                </a:ext>
              </a:extLst>
            </p:cNvPr>
            <p:cNvGrpSpPr/>
            <p:nvPr/>
          </p:nvGrpSpPr>
          <p:grpSpPr>
            <a:xfrm>
              <a:off x="263762" y="209543"/>
              <a:ext cx="15825729" cy="7124457"/>
              <a:chOff x="0" y="0"/>
              <a:chExt cx="3126070" cy="1407300"/>
            </a:xfrm>
          </p:grpSpPr>
          <p:sp>
            <p:nvSpPr>
              <p:cNvPr id="32" name="Freeform 6">
                <a:extLst>
                  <a:ext uri="{FF2B5EF4-FFF2-40B4-BE49-F238E27FC236}">
                    <a16:creationId xmlns:a16="http://schemas.microsoft.com/office/drawing/2014/main" id="{044B8393-F58A-BA69-5A05-6E22F441E9F5}"/>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33" name="TextBox 7">
                <a:extLst>
                  <a:ext uri="{FF2B5EF4-FFF2-40B4-BE49-F238E27FC236}">
                    <a16:creationId xmlns:a16="http://schemas.microsoft.com/office/drawing/2014/main" id="{C52C7850-C0E6-872B-FF69-13DE22340A28}"/>
                  </a:ext>
                </a:extLst>
              </p:cNvPr>
              <p:cNvSpPr txBox="1"/>
              <p:nvPr/>
            </p:nvSpPr>
            <p:spPr>
              <a:xfrm>
                <a:off x="0" y="-66675"/>
                <a:ext cx="3126070" cy="1473975"/>
              </a:xfrm>
              <a:prstGeom prst="rect">
                <a:avLst/>
              </a:prstGeom>
            </p:spPr>
            <p:txBody>
              <a:bodyPr lIns="25400" tIns="25400" rIns="25400" bIns="25400" rtlCol="0" anchor="ctr"/>
              <a:lstStyle/>
              <a:p>
                <a:pPr algn="ctr">
                  <a:lnSpc>
                    <a:spcPts val="1750"/>
                  </a:lnSpc>
                </a:pPr>
                <a:endParaRPr sz="700"/>
              </a:p>
            </p:txBody>
          </p:sp>
        </p:grpSp>
        <p:grpSp>
          <p:nvGrpSpPr>
            <p:cNvPr id="29" name="Group 8">
              <a:extLst>
                <a:ext uri="{FF2B5EF4-FFF2-40B4-BE49-F238E27FC236}">
                  <a16:creationId xmlns:a16="http://schemas.microsoft.com/office/drawing/2014/main" id="{C3B00FBA-6E06-DF23-6A11-73F4BFBE95BD}"/>
                </a:ext>
              </a:extLst>
            </p:cNvPr>
            <p:cNvGrpSpPr/>
            <p:nvPr/>
          </p:nvGrpSpPr>
          <p:grpSpPr>
            <a:xfrm>
              <a:off x="0" y="0"/>
              <a:ext cx="15825729" cy="7124457"/>
              <a:chOff x="0" y="0"/>
              <a:chExt cx="3126070" cy="1407300"/>
            </a:xfrm>
          </p:grpSpPr>
          <p:sp>
            <p:nvSpPr>
              <p:cNvPr id="30" name="Freeform 9">
                <a:extLst>
                  <a:ext uri="{FF2B5EF4-FFF2-40B4-BE49-F238E27FC236}">
                    <a16:creationId xmlns:a16="http://schemas.microsoft.com/office/drawing/2014/main" id="{21432944-508A-8579-C687-F79453312CD3}"/>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31" name="TextBox 10">
                <a:extLst>
                  <a:ext uri="{FF2B5EF4-FFF2-40B4-BE49-F238E27FC236}">
                    <a16:creationId xmlns:a16="http://schemas.microsoft.com/office/drawing/2014/main" id="{6F78F58F-5F73-B3E9-83E4-45210F71B107}"/>
                  </a:ext>
                </a:extLst>
              </p:cNvPr>
              <p:cNvSpPr txBox="1"/>
              <p:nvPr/>
            </p:nvSpPr>
            <p:spPr>
              <a:xfrm>
                <a:off x="0" y="-66675"/>
                <a:ext cx="3126070" cy="1473975"/>
              </a:xfrm>
              <a:prstGeom prst="rect">
                <a:avLst/>
              </a:prstGeom>
            </p:spPr>
            <p:txBody>
              <a:bodyPr lIns="25400" tIns="25400" rIns="25400" bIns="25400" rtlCol="0" anchor="ctr"/>
              <a:lstStyle/>
              <a:p>
                <a:pPr algn="ctr">
                  <a:lnSpc>
                    <a:spcPts val="1750"/>
                  </a:lnSpc>
                </a:pPr>
                <a:endParaRPr sz="700"/>
              </a:p>
            </p:txBody>
          </p:sp>
        </p:grpSp>
      </p:grpSp>
      <p:sp>
        <p:nvSpPr>
          <p:cNvPr id="34" name="テキスト ボックス 33">
            <a:extLst>
              <a:ext uri="{FF2B5EF4-FFF2-40B4-BE49-F238E27FC236}">
                <a16:creationId xmlns:a16="http://schemas.microsoft.com/office/drawing/2014/main" id="{08288104-89EB-11C8-1C69-480DBBDDEA51}"/>
              </a:ext>
            </a:extLst>
          </p:cNvPr>
          <p:cNvSpPr txBox="1"/>
          <p:nvPr/>
        </p:nvSpPr>
        <p:spPr>
          <a:xfrm>
            <a:off x="266700" y="3028950"/>
            <a:ext cx="4419600" cy="2092881"/>
          </a:xfrm>
          <a:prstGeom prst="rect">
            <a:avLst/>
          </a:prstGeom>
          <a:noFill/>
        </p:spPr>
        <p:txBody>
          <a:bodyPr wrap="square" rtlCol="0">
            <a:spAutoFit/>
          </a:bodyPr>
          <a:lstStyle/>
          <a:p>
            <a:r>
              <a:rPr kumimoji="1" lang="ja-JP" altLang="en-US" sz="1000" dirty="0">
                <a:latin typeface="游ゴシック" panose="020B0400000000000000" pitchFamily="50" charset="-128"/>
                <a:ea typeface="游ゴシック" panose="020B0400000000000000" pitchFamily="50" charset="-128"/>
              </a:rPr>
              <a:t>パッケージ内容：</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①暮らしのおへそ</a:t>
            </a:r>
            <a:r>
              <a:rPr kumimoji="1" lang="en-US" altLang="ja-JP" sz="1000" dirty="0">
                <a:latin typeface="游ゴシック" panose="020B0400000000000000" pitchFamily="50" charset="-128"/>
                <a:ea typeface="游ゴシック" panose="020B0400000000000000" pitchFamily="50" charset="-128"/>
              </a:rPr>
              <a:t>4C2P</a:t>
            </a:r>
            <a:r>
              <a:rPr kumimoji="1" lang="ja-JP" altLang="en-US" sz="1000" dirty="0">
                <a:latin typeface="游ゴシック" panose="020B0400000000000000" pitchFamily="50" charset="-128"/>
                <a:ea typeface="游ゴシック" panose="020B0400000000000000" pitchFamily="50" charset="-128"/>
              </a:rPr>
              <a:t>タイアップ　おしゃれさん１名起用</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a:t>
            </a:r>
            <a:r>
              <a:rPr kumimoji="1" lang="ja-JP" altLang="en-US" sz="700" dirty="0">
                <a:latin typeface="游ゴシック" panose="020B0400000000000000" pitchFamily="50" charset="-128"/>
                <a:ea typeface="游ゴシック" panose="020B0400000000000000" pitchFamily="50" charset="-128"/>
              </a:rPr>
              <a:t>（</a:t>
            </a:r>
            <a:r>
              <a:rPr kumimoji="1" lang="en-US" altLang="ja-JP" sz="700" dirty="0">
                <a:latin typeface="游ゴシック" panose="020B0400000000000000" pitchFamily="50" charset="-128"/>
                <a:ea typeface="游ゴシック" panose="020B0400000000000000" pitchFamily="50" charset="-128"/>
              </a:rPr>
              <a:t>※</a:t>
            </a:r>
            <a:r>
              <a:rPr kumimoji="1" lang="ja-JP" altLang="en-US" sz="700" dirty="0">
                <a:latin typeface="游ゴシック" panose="020B0400000000000000" pitchFamily="50" charset="-128"/>
                <a:ea typeface="游ゴシック" panose="020B0400000000000000" pitchFamily="50" charset="-128"/>
              </a:rPr>
              <a:t>本誌が</a:t>
            </a:r>
            <a:r>
              <a:rPr kumimoji="1" lang="en-US" altLang="ja-JP" sz="700" dirty="0">
                <a:latin typeface="游ゴシック" panose="020B0400000000000000" pitchFamily="50" charset="-128"/>
                <a:ea typeface="游ゴシック" panose="020B0400000000000000" pitchFamily="50" charset="-128"/>
              </a:rPr>
              <a:t>8/30</a:t>
            </a:r>
            <a:r>
              <a:rPr kumimoji="1" lang="ja-JP" altLang="en-US" sz="700" dirty="0">
                <a:latin typeface="游ゴシック" panose="020B0400000000000000" pitchFamily="50" charset="-128"/>
                <a:ea typeface="游ゴシック" panose="020B0400000000000000" pitchFamily="50" charset="-128"/>
              </a:rPr>
              <a:t>発売予定のため撮影は６月までに実施）</a:t>
            </a:r>
            <a:endParaRPr kumimoji="1" lang="en-US" altLang="ja-JP" sz="700" dirty="0">
              <a:latin typeface="游ゴシック" panose="020B0400000000000000" pitchFamily="50" charset="-128"/>
              <a:ea typeface="游ゴシック" panose="020B0400000000000000" pitchFamily="50" charset="-128"/>
            </a:endParaRP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②</a:t>
            </a:r>
            <a:r>
              <a:rPr kumimoji="1" lang="en-US" altLang="ja-JP" sz="1000" dirty="0">
                <a:latin typeface="游ゴシック" panose="020B0400000000000000" pitchFamily="50" charset="-128"/>
                <a:ea typeface="游ゴシック" panose="020B0400000000000000" pitchFamily="50" charset="-128"/>
              </a:rPr>
              <a:t>WEB</a:t>
            </a:r>
            <a:r>
              <a:rPr kumimoji="1" lang="ja-JP" altLang="en-US" sz="1000" dirty="0">
                <a:latin typeface="游ゴシック" panose="020B0400000000000000" pitchFamily="50" charset="-128"/>
                <a:ea typeface="游ゴシック" panose="020B0400000000000000" pitchFamily="50" charset="-128"/>
              </a:rPr>
              <a:t>スポンサードポストへ誌面転載　　</a:t>
            </a:r>
            <a:r>
              <a:rPr kumimoji="1" lang="en-US" altLang="ja-JP" sz="1000" dirty="0">
                <a:latin typeface="游ゴシック" panose="020B0400000000000000" pitchFamily="50" charset="-128"/>
                <a:ea typeface="游ゴシック" panose="020B0400000000000000" pitchFamily="50" charset="-128"/>
              </a:rPr>
              <a:t>10,000PV</a:t>
            </a: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③暮らしのおへそラジオ（ポッドキャスト</a:t>
            </a:r>
            <a:r>
              <a:rPr kumimoji="1" lang="en-US" altLang="ja-JP" sz="1000" dirty="0">
                <a:latin typeface="游ゴシック" panose="020B0400000000000000" pitchFamily="50" charset="-128"/>
                <a:ea typeface="游ゴシック" panose="020B0400000000000000" pitchFamily="50" charset="-128"/>
              </a:rPr>
              <a:t>40</a:t>
            </a:r>
            <a:r>
              <a:rPr kumimoji="1" lang="ja-JP" altLang="en-US" sz="1000" dirty="0">
                <a:latin typeface="游ゴシック" panose="020B0400000000000000" pitchFamily="50" charset="-128"/>
                <a:ea typeface="游ゴシック" panose="020B0400000000000000" pitchFamily="50" charset="-128"/>
              </a:rPr>
              <a:t>分番組）　</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１回（</a:t>
            </a:r>
            <a:r>
              <a:rPr kumimoji="1" lang="en-US" altLang="ja-JP" sz="1000" dirty="0">
                <a:latin typeface="游ゴシック" panose="020B0400000000000000" pitchFamily="50" charset="-128"/>
                <a:ea typeface="游ゴシック" panose="020B0400000000000000" pitchFamily="50" charset="-128"/>
              </a:rPr>
              <a:t>10</a:t>
            </a:r>
            <a:r>
              <a:rPr kumimoji="1" lang="ja-JP" altLang="en-US" sz="1000" dirty="0">
                <a:latin typeface="游ゴシック" panose="020B0400000000000000" pitchFamily="50" charset="-128"/>
                <a:ea typeface="游ゴシック" panose="020B0400000000000000" pitchFamily="50" charset="-128"/>
              </a:rPr>
              <a:t>分</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１）  計 想定再生回数</a:t>
            </a:r>
            <a:r>
              <a:rPr kumimoji="1" lang="en-US" altLang="ja-JP" sz="1000" dirty="0">
                <a:latin typeface="游ゴシック" panose="020B0400000000000000" pitchFamily="50" charset="-128"/>
                <a:ea typeface="游ゴシック" panose="020B0400000000000000" pitchFamily="50" charset="-128"/>
              </a:rPr>
              <a:t>5,000</a:t>
            </a:r>
            <a:r>
              <a:rPr kumimoji="1" lang="ja-JP" altLang="en-US" sz="1000" dirty="0">
                <a:latin typeface="游ゴシック" panose="020B0400000000000000" pitchFamily="50" charset="-128"/>
                <a:ea typeface="游ゴシック" panose="020B0400000000000000" pitchFamily="50" charset="-128"/>
              </a:rPr>
              <a:t>回</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回放送</a:t>
            </a:r>
            <a:endParaRPr kumimoji="1" lang="en-US" altLang="ja-JP" sz="1000" dirty="0">
              <a:latin typeface="游ゴシック" panose="020B0400000000000000" pitchFamily="50" charset="-128"/>
              <a:ea typeface="游ゴシック" panose="020B0400000000000000" pitchFamily="50" charset="-128"/>
            </a:endParaRP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④暮らしのおへそ</a:t>
            </a:r>
            <a:r>
              <a:rPr kumimoji="1" lang="en-US" altLang="ja-JP" sz="1000" dirty="0">
                <a:latin typeface="游ゴシック" panose="020B0400000000000000" pitchFamily="50" charset="-128"/>
                <a:ea typeface="游ゴシック" panose="020B0400000000000000" pitchFamily="50" charset="-128"/>
              </a:rPr>
              <a:t>20</a:t>
            </a:r>
            <a:r>
              <a:rPr kumimoji="1" lang="ja-JP" altLang="en-US" sz="1000" dirty="0">
                <a:latin typeface="游ゴシック" panose="020B0400000000000000" pitchFamily="50" charset="-128"/>
                <a:ea typeface="游ゴシック" panose="020B0400000000000000" pitchFamily="50" charset="-128"/>
              </a:rPr>
              <a:t>周年ロゴ使用（</a:t>
            </a:r>
            <a:r>
              <a:rPr kumimoji="1" lang="en-US" altLang="ja-JP" sz="1000" dirty="0">
                <a:latin typeface="游ゴシック" panose="020B0400000000000000" pitchFamily="50" charset="-128"/>
                <a:ea typeface="游ゴシック" panose="020B0400000000000000" pitchFamily="50" charset="-128"/>
              </a:rPr>
              <a:t>2026</a:t>
            </a:r>
            <a:r>
              <a:rPr kumimoji="1" lang="ja-JP" altLang="en-US" sz="1000" dirty="0">
                <a:latin typeface="游ゴシック" panose="020B0400000000000000" pitchFamily="50" charset="-128"/>
                <a:ea typeface="游ゴシック" panose="020B0400000000000000" pitchFamily="50" charset="-128"/>
              </a:rPr>
              <a:t>年１月迄使用可能）</a:t>
            </a:r>
            <a:endParaRPr kumimoji="1" lang="en-US" altLang="ja-JP" sz="1000" dirty="0">
              <a:latin typeface="游ゴシック" panose="020B0400000000000000" pitchFamily="50" charset="-128"/>
              <a:ea typeface="游ゴシック" panose="020B0400000000000000" pitchFamily="50" charset="-128"/>
            </a:endParaRP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⑤記事タイアップ画像 </a:t>
            </a:r>
            <a:r>
              <a:rPr kumimoji="1" lang="en-US" altLang="ja-JP" sz="1000" dirty="0">
                <a:latin typeface="游ゴシック" panose="020B0400000000000000" pitchFamily="50" charset="-128"/>
                <a:ea typeface="游ゴシック" panose="020B0400000000000000" pitchFamily="50" charset="-128"/>
              </a:rPr>
              <a:t>1</a:t>
            </a:r>
            <a:r>
              <a:rPr kumimoji="1" lang="ja-JP" altLang="en-US" sz="1000" dirty="0">
                <a:latin typeface="游ゴシック" panose="020B0400000000000000" pitchFamily="50" charset="-128"/>
                <a:ea typeface="游ゴシック" panose="020B0400000000000000" pitchFamily="50" charset="-128"/>
              </a:rPr>
              <a:t>枚  　クライアント様二次使用（</a:t>
            </a:r>
            <a:r>
              <a:rPr kumimoji="1" lang="en-US" altLang="ja-JP" sz="1000" dirty="0">
                <a:latin typeface="游ゴシック" panose="020B0400000000000000" pitchFamily="50" charset="-128"/>
                <a:ea typeface="游ゴシック" panose="020B0400000000000000" pitchFamily="50" charset="-128"/>
              </a:rPr>
              <a:t>1</a:t>
            </a:r>
            <a:r>
              <a:rPr kumimoji="1" lang="ja-JP" altLang="en-US" sz="1000" dirty="0">
                <a:latin typeface="游ゴシック" panose="020B0400000000000000" pitchFamily="50" charset="-128"/>
                <a:ea typeface="游ゴシック" panose="020B0400000000000000" pitchFamily="50" charset="-128"/>
              </a:rPr>
              <a:t>カ月）</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＜公式</a:t>
            </a:r>
            <a:r>
              <a:rPr kumimoji="1" lang="en-US" altLang="ja-JP" sz="1000" dirty="0">
                <a:latin typeface="游ゴシック" panose="020B0400000000000000" pitchFamily="50" charset="-128"/>
                <a:ea typeface="游ゴシック" panose="020B0400000000000000" pitchFamily="50" charset="-128"/>
              </a:rPr>
              <a:t>WEB</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EC</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SNS</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SNS</a:t>
            </a:r>
            <a:r>
              <a:rPr kumimoji="1" lang="ja-JP" altLang="en-US" sz="1000" dirty="0">
                <a:latin typeface="游ゴシック" panose="020B0400000000000000" pitchFamily="50" charset="-128"/>
                <a:ea typeface="游ゴシック" panose="020B0400000000000000" pitchFamily="50" charset="-128"/>
              </a:rPr>
              <a:t> </a:t>
            </a:r>
            <a:r>
              <a:rPr kumimoji="1" lang="en-US" altLang="ja-JP" sz="1000" dirty="0">
                <a:latin typeface="游ゴシック" panose="020B0400000000000000" pitchFamily="50" charset="-128"/>
                <a:ea typeface="游ゴシック" panose="020B0400000000000000" pitchFamily="50" charset="-128"/>
              </a:rPr>
              <a:t>AD</a:t>
            </a:r>
            <a:r>
              <a:rPr kumimoji="1" lang="ja-JP" altLang="en-US" sz="1000" dirty="0">
                <a:latin typeface="游ゴシック" panose="020B0400000000000000" pitchFamily="50" charset="-128"/>
                <a:ea typeface="游ゴシック" panose="020B0400000000000000" pitchFamily="50" charset="-128"/>
              </a:rPr>
              <a:t>）＞</a:t>
            </a:r>
            <a:endParaRPr kumimoji="1" lang="en-US" altLang="ja-JP" sz="1000" dirty="0">
              <a:latin typeface="游ゴシック" panose="020B0400000000000000" pitchFamily="50" charset="-128"/>
              <a:ea typeface="游ゴシック" panose="020B0400000000000000" pitchFamily="50" charset="-128"/>
            </a:endParaRPr>
          </a:p>
        </p:txBody>
      </p:sp>
      <p:graphicFrame>
        <p:nvGraphicFramePr>
          <p:cNvPr id="35" name="Google Shape;773;p27">
            <a:extLst>
              <a:ext uri="{FF2B5EF4-FFF2-40B4-BE49-F238E27FC236}">
                <a16:creationId xmlns:a16="http://schemas.microsoft.com/office/drawing/2014/main" id="{2A06EEC0-6E68-320A-0F73-5438DCBBDAA0}"/>
              </a:ext>
            </a:extLst>
          </p:cNvPr>
          <p:cNvGraphicFramePr/>
          <p:nvPr/>
        </p:nvGraphicFramePr>
        <p:xfrm>
          <a:off x="4953000" y="1047750"/>
          <a:ext cx="4114801" cy="3583377"/>
        </p:xfrm>
        <a:graphic>
          <a:graphicData uri="http://schemas.openxmlformats.org/drawingml/2006/table">
            <a:tbl>
              <a:tblPr firstRow="1" bandRow="1">
                <a:noFill/>
              </a:tblPr>
              <a:tblGrid>
                <a:gridCol w="988418">
                  <a:extLst>
                    <a:ext uri="{9D8B030D-6E8A-4147-A177-3AD203B41FA5}">
                      <a16:colId xmlns:a16="http://schemas.microsoft.com/office/drawing/2014/main" val="20000"/>
                    </a:ext>
                  </a:extLst>
                </a:gridCol>
                <a:gridCol w="3126383">
                  <a:extLst>
                    <a:ext uri="{9D8B030D-6E8A-4147-A177-3AD203B41FA5}">
                      <a16:colId xmlns:a16="http://schemas.microsoft.com/office/drawing/2014/main" val="20001"/>
                    </a:ext>
                  </a:extLst>
                </a:gridCol>
              </a:tblGrid>
              <a:tr h="571495">
                <a:tc>
                  <a:txBody>
                    <a:bodyPr/>
                    <a:lstStyle/>
                    <a:p>
                      <a:pPr marL="0" marR="0" lvl="0" indent="0" algn="ctr"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600" b="1"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Ｇ</a:t>
                      </a:r>
                      <a:r>
                        <a:rPr lang="en-US" altLang="ja-JP" sz="1200" b="1" u="none" strike="noStrike" cap="none" dirty="0">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a:t>
                      </a: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2</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a:t>
                      </a:r>
                      <a:r>
                        <a:rPr lang="en-US" altLang="ja-JP"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a:t>
                      </a:r>
                      <a:r>
                        <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名</a:t>
                      </a:r>
                      <a:r>
                        <a:rPr lang="ja"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起用費を含みます。</a:t>
                      </a:r>
                      <a:endParaRPr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※遠隔地のご希望がある場合は別途費用が発生します。</a:t>
                      </a:r>
                      <a:endParaRPr sz="700" b="1" dirty="0">
                        <a:latin typeface="游ゴシック" panose="020B0400000000000000" pitchFamily="50" charset="-128"/>
                        <a:ea typeface="游ゴシック" panose="020B0400000000000000" pitchFamily="50" charset="-128"/>
                      </a:endParaRPr>
                    </a:p>
                  </a:txBody>
                  <a:tcPr marL="45725" marR="45725" marT="22863" marB="2286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5285">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6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12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6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6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r h="442323">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29046">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7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53868">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公開ご希望日の30</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7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619262">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700" u="none" strike="noStrike" cap="none" dirty="0">
                          <a:latin typeface="游ゴシック" panose="020B0400000000000000" pitchFamily="50" charset="-128"/>
                          <a:ea typeface="游ゴシック" panose="020B0400000000000000" pitchFamily="50" charset="-128"/>
                          <a:cs typeface="MS Gothic"/>
                          <a:sym typeface="MS Gothic"/>
                        </a:rPr>
                        <a:t>X</a:t>
                      </a:r>
                      <a:r>
                        <a:rPr lang="ja" sz="7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032097">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・事前に企業及び製品の確認をさせて頂きます。</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sz="7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36" name="グループ化 35">
            <a:extLst>
              <a:ext uri="{FF2B5EF4-FFF2-40B4-BE49-F238E27FC236}">
                <a16:creationId xmlns:a16="http://schemas.microsoft.com/office/drawing/2014/main" id="{5F25226A-AA9E-0CEB-4D51-7A4EE35AE51E}"/>
              </a:ext>
            </a:extLst>
          </p:cNvPr>
          <p:cNvGrpSpPr/>
          <p:nvPr/>
        </p:nvGrpSpPr>
        <p:grpSpPr>
          <a:xfrm>
            <a:off x="2781300" y="2533650"/>
            <a:ext cx="762000" cy="369725"/>
            <a:chOff x="5029200" y="1104900"/>
            <a:chExt cx="8375485" cy="3660235"/>
          </a:xfrm>
        </p:grpSpPr>
        <p:pic>
          <p:nvPicPr>
            <p:cNvPr id="37" name="Google Shape;73;p30">
              <a:extLst>
                <a:ext uri="{FF2B5EF4-FFF2-40B4-BE49-F238E27FC236}">
                  <a16:creationId xmlns:a16="http://schemas.microsoft.com/office/drawing/2014/main" id="{EEB2EDF2-7AE3-DB98-18C8-5B532636F3BC}"/>
                </a:ext>
              </a:extLst>
            </p:cNvPr>
            <p:cNvPicPr preferRelativeResize="0"/>
            <p:nvPr/>
          </p:nvPicPr>
          <p:blipFill rotWithShape="1">
            <a:blip r:embed="rId2">
              <a:alphaModFix/>
            </a:blip>
            <a:srcRect/>
            <a:stretch/>
          </p:blipFill>
          <p:spPr>
            <a:xfrm>
              <a:off x="5029200" y="1943100"/>
              <a:ext cx="4738133" cy="2605088"/>
            </a:xfrm>
            <a:prstGeom prst="rect">
              <a:avLst/>
            </a:prstGeom>
            <a:noFill/>
            <a:ln>
              <a:noFill/>
            </a:ln>
          </p:spPr>
        </p:pic>
        <p:sp>
          <p:nvSpPr>
            <p:cNvPr id="38" name="Freeform 5">
              <a:extLst>
                <a:ext uri="{FF2B5EF4-FFF2-40B4-BE49-F238E27FC236}">
                  <a16:creationId xmlns:a16="http://schemas.microsoft.com/office/drawing/2014/main" id="{E0D2F21D-D753-E26C-9EA5-FE6650DEC5D3}"/>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a:stretch>
                <a:fillRect/>
              </a:stretch>
            </a:blipFill>
          </p:spPr>
          <p:txBody>
            <a:bodyPr/>
            <a:lstStyle/>
            <a:p>
              <a:endParaRPr lang="ja-JP" altLang="en-US" sz="700" dirty="0"/>
            </a:p>
          </p:txBody>
        </p:sp>
      </p:grpSp>
      <p:pic>
        <p:nvPicPr>
          <p:cNvPr id="40" name="図 39">
            <a:extLst>
              <a:ext uri="{FF2B5EF4-FFF2-40B4-BE49-F238E27FC236}">
                <a16:creationId xmlns:a16="http://schemas.microsoft.com/office/drawing/2014/main" id="{3A6002E2-60CB-5112-EE10-6DCE198265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2457450"/>
            <a:ext cx="365921" cy="467508"/>
          </a:xfrm>
          <a:prstGeom prst="rect">
            <a:avLst/>
          </a:prstGeom>
          <a:ln>
            <a:solidFill>
              <a:schemeClr val="tx1"/>
            </a:solidFill>
          </a:ln>
        </p:spPr>
      </p:pic>
      <p:pic>
        <p:nvPicPr>
          <p:cNvPr id="41" name="図 40">
            <a:extLst>
              <a:ext uri="{FF2B5EF4-FFF2-40B4-BE49-F238E27FC236}">
                <a16:creationId xmlns:a16="http://schemas.microsoft.com/office/drawing/2014/main" id="{485B8A3A-A424-19DE-FA9B-4022A36665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00" y="2495550"/>
            <a:ext cx="419100" cy="419100"/>
          </a:xfrm>
          <a:prstGeom prst="rect">
            <a:avLst/>
          </a:prstGeom>
        </p:spPr>
      </p:pic>
      <p:pic>
        <p:nvPicPr>
          <p:cNvPr id="42" name="Google Shape;670;p23">
            <a:extLst>
              <a:ext uri="{FF2B5EF4-FFF2-40B4-BE49-F238E27FC236}">
                <a16:creationId xmlns:a16="http://schemas.microsoft.com/office/drawing/2014/main" id="{61FD6376-AED9-3209-A63E-E1F06C2688B2}"/>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1257300" y="2457450"/>
            <a:ext cx="796862" cy="531875"/>
          </a:xfrm>
          <a:prstGeom prst="rect">
            <a:avLst/>
          </a:prstGeom>
          <a:noFill/>
          <a:ln>
            <a:noFill/>
          </a:ln>
        </p:spPr>
      </p:pic>
      <p:pic>
        <p:nvPicPr>
          <p:cNvPr id="43" name="図 42">
            <a:extLst>
              <a:ext uri="{FF2B5EF4-FFF2-40B4-BE49-F238E27FC236}">
                <a16:creationId xmlns:a16="http://schemas.microsoft.com/office/drawing/2014/main" id="{1E58EA91-0BA0-B6EB-2CAF-176396B044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95700" y="2533650"/>
            <a:ext cx="342900" cy="342900"/>
          </a:xfrm>
          <a:prstGeom prst="rect">
            <a:avLst/>
          </a:prstGeom>
        </p:spPr>
      </p:pic>
      <p:sp>
        <p:nvSpPr>
          <p:cNvPr id="39" name="テキスト ボックス 38">
            <a:extLst>
              <a:ext uri="{FF2B5EF4-FFF2-40B4-BE49-F238E27FC236}">
                <a16:creationId xmlns:a16="http://schemas.microsoft.com/office/drawing/2014/main" id="{76DE33DD-9AFC-079F-BBD9-B7FD29E574F1}"/>
              </a:ext>
            </a:extLst>
          </p:cNvPr>
          <p:cNvSpPr txBox="1"/>
          <p:nvPr/>
        </p:nvSpPr>
        <p:spPr>
          <a:xfrm>
            <a:off x="8808334" y="4835722"/>
            <a:ext cx="335666" cy="230832"/>
          </a:xfrm>
          <a:prstGeom prst="rect">
            <a:avLst/>
          </a:prstGeom>
          <a:noFill/>
        </p:spPr>
        <p:txBody>
          <a:bodyPr wrap="square">
            <a:spAutoFit/>
          </a:bodyPr>
          <a:lstStyle/>
          <a:p>
            <a:fld id="{00000000-1234-1234-1234-123412341234}" type="slidenum">
              <a:rPr lang="en-US" altLang="ja" sz="900" smtClean="0">
                <a:latin typeface="游ゴシック" panose="020B0400000000000000" pitchFamily="50" charset="-128"/>
                <a:ea typeface="游ゴシック" panose="020B0400000000000000" pitchFamily="50" charset="-128"/>
              </a:rPr>
              <a:pPr/>
              <a:t>12</a:t>
            </a:fld>
            <a:endParaRPr lang="ja-JP" altLang="en-US" sz="900" dirty="0">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56DEED61-D553-E42D-D8AB-006339610FCC}"/>
              </a:ext>
            </a:extLst>
          </p:cNvPr>
          <p:cNvSpPr txBox="1"/>
          <p:nvPr/>
        </p:nvSpPr>
        <p:spPr>
          <a:xfrm>
            <a:off x="5089712" y="4666880"/>
            <a:ext cx="3623982" cy="461665"/>
          </a:xfrm>
          <a:prstGeom prst="rect">
            <a:avLst/>
          </a:prstGeom>
          <a:noFill/>
        </p:spPr>
        <p:txBody>
          <a:bodyPr wrap="square">
            <a:spAutoFit/>
          </a:bodyPr>
          <a:lstStyle/>
          <a:p>
            <a:r>
              <a:rPr lang="en-US" altLang="ja-JP" sz="1200" b="0" i="0" dirty="0">
                <a:solidFill>
                  <a:srgbClr val="222222"/>
                </a:solidFill>
                <a:effectLst/>
                <a:latin typeface="Arial" panose="020B0604020202020204" pitchFamily="34" charset="0"/>
              </a:rPr>
              <a:t>※20</a:t>
            </a:r>
            <a:r>
              <a:rPr lang="ja-JP" altLang="en-US" sz="1200" b="0" i="0" dirty="0">
                <a:solidFill>
                  <a:srgbClr val="222222"/>
                </a:solidFill>
                <a:effectLst/>
                <a:latin typeface="Arial" panose="020B0604020202020204" pitchFamily="34" charset="0"/>
              </a:rPr>
              <a:t>周年ロゴは仮のものです。現在鋭意製作中で、完成は</a:t>
            </a:r>
            <a:r>
              <a:rPr lang="en-US" altLang="ja-JP" sz="1200" b="0" i="0" dirty="0">
                <a:solidFill>
                  <a:srgbClr val="222222"/>
                </a:solidFill>
                <a:effectLst/>
                <a:latin typeface="Arial" panose="020B0604020202020204" pitchFamily="34" charset="0"/>
              </a:rPr>
              <a:t>4</a:t>
            </a:r>
            <a:r>
              <a:rPr lang="ja-JP" altLang="en-US" sz="1200" b="0" i="0" dirty="0">
                <a:solidFill>
                  <a:srgbClr val="222222"/>
                </a:solidFill>
                <a:effectLst/>
                <a:latin typeface="Arial" panose="020B0604020202020204" pitchFamily="34" charset="0"/>
              </a:rPr>
              <a:t>月下旬を予定しています。　</a:t>
            </a:r>
            <a:endParaRPr lang="ja-JP" alt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181100" y="46990"/>
            <a:ext cx="6781800" cy="864147"/>
          </a:xfrm>
          <a:prstGeom prst="rect">
            <a:avLst/>
          </a:prstGeom>
        </p:spPr>
        <p:txBody>
          <a:bodyPr wrap="square" lIns="0" tIns="0" rIns="0" bIns="0" rtlCol="0" anchor="t">
            <a:spAutoFit/>
          </a:bodyPr>
          <a:lstStyle/>
          <a:p>
            <a:pPr algn="ctr">
              <a:lnSpc>
                <a:spcPts val="3640"/>
              </a:lnSpc>
            </a:pPr>
            <a:r>
              <a:rPr lang="en-US" altLang="ja-JP" sz="2600" b="1" dirty="0">
                <a:latin typeface="源真ゴシック Bold"/>
                <a:ea typeface="源真ゴシック Bold"/>
                <a:cs typeface="源真ゴシック Bold"/>
                <a:sym typeface="源真ゴシック Bold"/>
              </a:rPr>
              <a:t>20</a:t>
            </a:r>
            <a:r>
              <a:rPr lang="ja-JP" altLang="en-US" sz="2600" b="1" dirty="0">
                <a:latin typeface="源真ゴシック Bold"/>
                <a:ea typeface="源真ゴシック Bold"/>
                <a:cs typeface="源真ゴシック Bold"/>
                <a:sym typeface="源真ゴシック Bold"/>
              </a:rPr>
              <a:t>周年記念 </a:t>
            </a:r>
            <a:endParaRPr lang="en-US" altLang="ja-JP" sz="2600" b="1" dirty="0">
              <a:latin typeface="源真ゴシック Bold"/>
              <a:ea typeface="源真ゴシック Bold"/>
              <a:cs typeface="源真ゴシック Bold"/>
              <a:sym typeface="源真ゴシック Bold"/>
            </a:endParaRPr>
          </a:p>
          <a:p>
            <a:pPr algn="ctr">
              <a:lnSpc>
                <a:spcPts val="3640"/>
              </a:lnSpc>
            </a:pPr>
            <a:r>
              <a:rPr lang="ja-JP" altLang="en-US" sz="2600" b="1" dirty="0">
                <a:latin typeface="源真ゴシック Bold"/>
                <a:ea typeface="源真ゴシック Bold"/>
                <a:cs typeface="源真ゴシック Bold"/>
                <a:sym typeface="源真ゴシック Bold"/>
              </a:rPr>
              <a:t>一田憲子さんとおしゃれさん対談プラン</a:t>
            </a:r>
            <a:endParaRPr lang="en-US" sz="2600" b="1" dirty="0">
              <a:latin typeface="源真ゴシック Bold"/>
              <a:ea typeface="源真ゴシック Bold"/>
              <a:cs typeface="源真ゴシック Bold"/>
              <a:sym typeface="源真ゴシック Bold"/>
            </a:endParaRPr>
          </a:p>
        </p:txBody>
      </p:sp>
      <p:grpSp>
        <p:nvGrpSpPr>
          <p:cNvPr id="11" name="グループ化 10">
            <a:extLst>
              <a:ext uri="{FF2B5EF4-FFF2-40B4-BE49-F238E27FC236}">
                <a16:creationId xmlns:a16="http://schemas.microsoft.com/office/drawing/2014/main" id="{13FBDCA8-774A-0592-F684-D3711B6DE045}"/>
              </a:ext>
            </a:extLst>
          </p:cNvPr>
          <p:cNvGrpSpPr/>
          <p:nvPr/>
        </p:nvGrpSpPr>
        <p:grpSpPr>
          <a:xfrm>
            <a:off x="8077200" y="95250"/>
            <a:ext cx="959000" cy="419100"/>
            <a:chOff x="5029200" y="1104900"/>
            <a:chExt cx="8375485" cy="3660235"/>
          </a:xfrm>
        </p:grpSpPr>
        <p:pic>
          <p:nvPicPr>
            <p:cNvPr id="12" name="Google Shape;73;p30">
              <a:extLst>
                <a:ext uri="{FF2B5EF4-FFF2-40B4-BE49-F238E27FC236}">
                  <a16:creationId xmlns:a16="http://schemas.microsoft.com/office/drawing/2014/main" id="{105CD46F-D02F-FC07-2F16-842216CD8AE5}"/>
                </a:ext>
              </a:extLst>
            </p:cNvPr>
            <p:cNvPicPr preferRelativeResize="0"/>
            <p:nvPr/>
          </p:nvPicPr>
          <p:blipFill rotWithShape="1">
            <a:blip r:embed="rId2">
              <a:alphaModFix/>
            </a:blip>
            <a:srcRect/>
            <a:stretch/>
          </p:blipFill>
          <p:spPr>
            <a:xfrm>
              <a:off x="5029200" y="1943100"/>
              <a:ext cx="4738133" cy="2605088"/>
            </a:xfrm>
            <a:prstGeom prst="rect">
              <a:avLst/>
            </a:prstGeom>
            <a:noFill/>
            <a:ln>
              <a:noFill/>
            </a:ln>
          </p:spPr>
        </p:pic>
        <p:sp>
          <p:nvSpPr>
            <p:cNvPr id="13" name="Freeform 5">
              <a:extLst>
                <a:ext uri="{FF2B5EF4-FFF2-40B4-BE49-F238E27FC236}">
                  <a16:creationId xmlns:a16="http://schemas.microsoft.com/office/drawing/2014/main" id="{35C7190B-E7D9-25EA-C8B0-2B9DA2C0133E}"/>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a:stretch>
                <a:fillRect/>
              </a:stretch>
            </a:blipFill>
          </p:spPr>
          <p:txBody>
            <a:bodyPr/>
            <a:lstStyle/>
            <a:p>
              <a:endParaRPr lang="ja-JP" altLang="en-US" sz="700" dirty="0"/>
            </a:p>
          </p:txBody>
        </p:sp>
      </p:grpSp>
      <p:sp>
        <p:nvSpPr>
          <p:cNvPr id="15" name="TextBox 10">
            <a:extLst>
              <a:ext uri="{FF2B5EF4-FFF2-40B4-BE49-F238E27FC236}">
                <a16:creationId xmlns:a16="http://schemas.microsoft.com/office/drawing/2014/main" id="{4FAEDC4D-0701-BB81-6358-63305392B8EB}"/>
              </a:ext>
            </a:extLst>
          </p:cNvPr>
          <p:cNvSpPr txBox="1"/>
          <p:nvPr/>
        </p:nvSpPr>
        <p:spPr>
          <a:xfrm>
            <a:off x="114301" y="895350"/>
            <a:ext cx="4838700" cy="1013419"/>
          </a:xfrm>
          <a:prstGeom prst="rect">
            <a:avLst/>
          </a:prstGeom>
        </p:spPr>
        <p:txBody>
          <a:bodyPr wrap="square" lIns="0" tIns="0" rIns="0" bIns="0" rtlCol="0" anchor="t">
            <a:spAutoFit/>
          </a:bodyPr>
          <a:lstStyle/>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概要　：ミドルエイジ女性の</a:t>
            </a:r>
            <a:r>
              <a:rPr lang="en-US" altLang="ja-JP" sz="1200" b="1" dirty="0">
                <a:solidFill>
                  <a:srgbClr val="1A1C23"/>
                </a:solidFill>
                <a:latin typeface="源真ゴシック Bold"/>
                <a:ea typeface="源真ゴシック Bold"/>
                <a:cs typeface="源真ゴシック Bold"/>
                <a:sym typeface="源真ゴシック Bold"/>
              </a:rPr>
              <a:t>20</a:t>
            </a:r>
            <a:r>
              <a:rPr lang="ja-JP" altLang="en-US" sz="1200" b="1" dirty="0">
                <a:solidFill>
                  <a:srgbClr val="1A1C23"/>
                </a:solidFill>
                <a:latin typeface="源真ゴシック Bold"/>
                <a:ea typeface="源真ゴシック Bold"/>
                <a:cs typeface="源真ゴシック Bold"/>
                <a:sym typeface="源真ゴシック Bold"/>
              </a:rPr>
              <a:t>年を見てきた編集ディレクター・</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一田憲子さんとゲストのおしゃれさんの対談が実現。</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それぞれの視点で貴社ブランドを魅力的に訴求する豪華</a:t>
            </a:r>
            <a:r>
              <a:rPr lang="en-US" altLang="ja-JP" sz="1200" b="1" dirty="0">
                <a:solidFill>
                  <a:srgbClr val="1A1C23"/>
                </a:solidFill>
                <a:latin typeface="源真ゴシック Bold"/>
                <a:ea typeface="源真ゴシック Bold"/>
                <a:cs typeface="源真ゴシック Bold"/>
                <a:sym typeface="源真ゴシック Bold"/>
              </a:rPr>
              <a:t>WEB</a:t>
            </a:r>
            <a:r>
              <a:rPr lang="ja-JP" altLang="en-US" sz="1200" b="1" dirty="0">
                <a:solidFill>
                  <a:srgbClr val="1A1C23"/>
                </a:solidFill>
                <a:latin typeface="源真ゴシック Bold"/>
                <a:ea typeface="源真ゴシック Bold"/>
                <a:cs typeface="源真ゴシック Bold"/>
                <a:sym typeface="源真ゴシック Bold"/>
              </a:rPr>
              <a:t>企画！</a:t>
            </a:r>
            <a:endParaRPr lang="en-US" altLang="ja-JP" sz="1200" b="1" dirty="0">
              <a:solidFill>
                <a:srgbClr val="1A1C23"/>
              </a:solidFill>
              <a:latin typeface="源真ゴシック Bold"/>
              <a:ea typeface="源真ゴシック Bold"/>
              <a:cs typeface="源真ゴシック Bold"/>
              <a:sym typeface="源真ゴシック Bold"/>
            </a:endParaRPr>
          </a:p>
        </p:txBody>
      </p:sp>
      <p:sp>
        <p:nvSpPr>
          <p:cNvPr id="16" name="AutoShape 2">
            <a:extLst>
              <a:ext uri="{FF2B5EF4-FFF2-40B4-BE49-F238E27FC236}">
                <a16:creationId xmlns:a16="http://schemas.microsoft.com/office/drawing/2014/main" id="{C4768E94-1E73-B1D8-9363-F5E11E8C622C}"/>
              </a:ext>
            </a:extLst>
          </p:cNvPr>
          <p:cNvSpPr/>
          <p:nvPr/>
        </p:nvSpPr>
        <p:spPr>
          <a:xfrm>
            <a:off x="1214438" y="895350"/>
            <a:ext cx="7415213" cy="0"/>
          </a:xfrm>
          <a:prstGeom prst="line">
            <a:avLst/>
          </a:prstGeom>
          <a:ln w="28575" cap="flat">
            <a:solidFill>
              <a:srgbClr val="3261AB"/>
            </a:solidFill>
            <a:prstDash val="solid"/>
            <a:headEnd type="none" w="sm" len="sm"/>
            <a:tailEnd type="none" w="sm" len="sm"/>
          </a:ln>
        </p:spPr>
      </p:sp>
      <p:graphicFrame>
        <p:nvGraphicFramePr>
          <p:cNvPr id="20" name="Google Shape;773;p27">
            <a:extLst>
              <a:ext uri="{FF2B5EF4-FFF2-40B4-BE49-F238E27FC236}">
                <a16:creationId xmlns:a16="http://schemas.microsoft.com/office/drawing/2014/main" id="{AF9ED656-247D-903B-8A6A-C60368FFCA6D}"/>
              </a:ext>
            </a:extLst>
          </p:cNvPr>
          <p:cNvGraphicFramePr/>
          <p:nvPr/>
        </p:nvGraphicFramePr>
        <p:xfrm>
          <a:off x="4953000" y="1047750"/>
          <a:ext cx="4114801" cy="3545288"/>
        </p:xfrm>
        <a:graphic>
          <a:graphicData uri="http://schemas.openxmlformats.org/drawingml/2006/table">
            <a:tbl>
              <a:tblPr firstRow="1" bandRow="1">
                <a:noFill/>
              </a:tblPr>
              <a:tblGrid>
                <a:gridCol w="988418">
                  <a:extLst>
                    <a:ext uri="{9D8B030D-6E8A-4147-A177-3AD203B41FA5}">
                      <a16:colId xmlns:a16="http://schemas.microsoft.com/office/drawing/2014/main" val="20000"/>
                    </a:ext>
                  </a:extLst>
                </a:gridCol>
                <a:gridCol w="3126383">
                  <a:extLst>
                    <a:ext uri="{9D8B030D-6E8A-4147-A177-3AD203B41FA5}">
                      <a16:colId xmlns:a16="http://schemas.microsoft.com/office/drawing/2014/main" val="20001"/>
                    </a:ext>
                  </a:extLst>
                </a:gridCol>
              </a:tblGrid>
              <a:tr h="533405">
                <a:tc>
                  <a:txBody>
                    <a:bodyPr/>
                    <a:lstStyle/>
                    <a:p>
                      <a:pPr marL="0" marR="0" lvl="0" indent="0" algn="ctr"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600" b="1"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Ｇ</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1,</a:t>
                      </a:r>
                      <a:r>
                        <a:rPr lang="en-US" altLang="ja" sz="1200" b="1" u="none" strike="noStrike" cap="none" dirty="0">
                          <a:latin typeface="游ゴシック" panose="020B0400000000000000" pitchFamily="50" charset="-128"/>
                          <a:ea typeface="游ゴシック" panose="020B0400000000000000" pitchFamily="50" charset="-128"/>
                          <a:cs typeface="MS Gothic"/>
                          <a:sym typeface="MS Gothic"/>
                        </a:rPr>
                        <a:t>6</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※税別料金です。　</a:t>
                      </a:r>
                      <a:r>
                        <a:rPr lang="ja"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a:t>
                      </a:r>
                      <a:r>
                        <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おしゃれさん</a:t>
                      </a:r>
                      <a:r>
                        <a:rPr lang="en-US" altLang="ja-JP"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1</a:t>
                      </a:r>
                      <a:r>
                        <a:rPr lang="ja-JP" altLang="en-US"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名＋一田さん</a:t>
                      </a:r>
                      <a:r>
                        <a:rPr lang="ja"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rPr>
                        <a:t>起用費を含みます。</a:t>
                      </a:r>
                      <a:endParaRPr sz="700" b="1" u="none" strike="noStrike" cap="none" dirty="0">
                        <a:solidFill>
                          <a:srgbClr val="FF0000"/>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※遠隔地のご希望がある場合は別途費用が発生します。</a:t>
                      </a:r>
                      <a:endParaRPr sz="700" b="1" dirty="0">
                        <a:latin typeface="游ゴシック" panose="020B0400000000000000" pitchFamily="50" charset="-128"/>
                        <a:ea typeface="游ゴシック" panose="020B0400000000000000" pitchFamily="50" charset="-128"/>
                      </a:endParaRPr>
                    </a:p>
                  </a:txBody>
                  <a:tcPr marL="45725" marR="45725" marT="22863" marB="2286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5285">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想定PV</a:t>
                      </a:r>
                      <a:endParaRPr sz="6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ja" sz="1200" u="none" strike="noStrike" cap="none" dirty="0">
                          <a:latin typeface="游ゴシック" panose="020B0400000000000000" pitchFamily="50" charset="-128"/>
                          <a:ea typeface="游ゴシック" panose="020B0400000000000000" pitchFamily="50" charset="-128"/>
                          <a:cs typeface="MS Gothic"/>
                          <a:sym typeface="MS Gothic"/>
                        </a:rPr>
                        <a:t>10,000PV</a:t>
                      </a:r>
                      <a:r>
                        <a:rPr lang="ja-JP" altLang="en-US" sz="6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6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r h="442323">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公開日より4週間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29046">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PV数（合計/日別）、合計クリック数</a:t>
                      </a:r>
                      <a:endParaRPr sz="7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53868">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公開ご希望日の30</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7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619262">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誘導枠</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・新着枠：掲載時</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・トップページスライダー枠：4週間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・SNS投稿：掲載後3日以内</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　（</a:t>
                      </a:r>
                      <a:r>
                        <a:rPr lang="en-US" altLang="ja" sz="700" u="none" strike="noStrike" cap="none" dirty="0">
                          <a:latin typeface="游ゴシック" panose="020B0400000000000000" pitchFamily="50" charset="-128"/>
                          <a:ea typeface="游ゴシック" panose="020B0400000000000000" pitchFamily="50" charset="-128"/>
                          <a:cs typeface="MS Gothic"/>
                          <a:sym typeface="MS Gothic"/>
                        </a:rPr>
                        <a:t>X</a:t>
                      </a:r>
                      <a:r>
                        <a:rPr lang="ja" sz="700" u="none" strike="noStrike" cap="none" dirty="0">
                          <a:latin typeface="游ゴシック" panose="020B0400000000000000" pitchFamily="50" charset="-128"/>
                          <a:ea typeface="游ゴシック" panose="020B0400000000000000" pitchFamily="50" charset="-128"/>
                          <a:cs typeface="MS Gothic"/>
                          <a:sym typeface="MS Gothic"/>
                        </a:rPr>
                        <a:t> / Facebook / IGストーリーズ投稿　各1回）</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032097">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・事前に企業及び製品の確認をさせて頂きます。</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遠方での取材・撮影が必要な場合は別途費用が発生いたします。</a:t>
                      </a:r>
                      <a:endParaRPr sz="7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を活用する場合がございます。</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記事タイトルおよびサムネイルは公開後にも変更する場合がございます。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起用モデルにより、アーカイブ不可になる場合がございます。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endParaRPr lang="en-US" altLang="ja"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grpSp>
        <p:nvGrpSpPr>
          <p:cNvPr id="23" name="グループ化 22">
            <a:extLst>
              <a:ext uri="{FF2B5EF4-FFF2-40B4-BE49-F238E27FC236}">
                <a16:creationId xmlns:a16="http://schemas.microsoft.com/office/drawing/2014/main" id="{B467DF74-4711-3FE3-AC5D-6933166975D0}"/>
              </a:ext>
            </a:extLst>
          </p:cNvPr>
          <p:cNvGrpSpPr/>
          <p:nvPr/>
        </p:nvGrpSpPr>
        <p:grpSpPr>
          <a:xfrm>
            <a:off x="1295400" y="2114550"/>
            <a:ext cx="1174600" cy="571500"/>
            <a:chOff x="5029200" y="1104900"/>
            <a:chExt cx="8375485" cy="3660235"/>
          </a:xfrm>
        </p:grpSpPr>
        <p:pic>
          <p:nvPicPr>
            <p:cNvPr id="24" name="Google Shape;73;p30">
              <a:extLst>
                <a:ext uri="{FF2B5EF4-FFF2-40B4-BE49-F238E27FC236}">
                  <a16:creationId xmlns:a16="http://schemas.microsoft.com/office/drawing/2014/main" id="{024C7B83-D64B-5D5D-DEF0-5FD25DD45C8D}"/>
                </a:ext>
              </a:extLst>
            </p:cNvPr>
            <p:cNvPicPr preferRelativeResize="0"/>
            <p:nvPr/>
          </p:nvPicPr>
          <p:blipFill rotWithShape="1">
            <a:blip r:embed="rId2">
              <a:alphaModFix/>
            </a:blip>
            <a:srcRect/>
            <a:stretch/>
          </p:blipFill>
          <p:spPr>
            <a:xfrm>
              <a:off x="5029200" y="1943100"/>
              <a:ext cx="4738133" cy="2605088"/>
            </a:xfrm>
            <a:prstGeom prst="rect">
              <a:avLst/>
            </a:prstGeom>
            <a:noFill/>
            <a:ln>
              <a:noFill/>
            </a:ln>
          </p:spPr>
        </p:pic>
        <p:sp>
          <p:nvSpPr>
            <p:cNvPr id="25" name="Freeform 5">
              <a:extLst>
                <a:ext uri="{FF2B5EF4-FFF2-40B4-BE49-F238E27FC236}">
                  <a16:creationId xmlns:a16="http://schemas.microsoft.com/office/drawing/2014/main" id="{4FE000E1-A508-1338-D7FA-A4D0F701794D}"/>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a:stretch>
                <a:fillRect/>
              </a:stretch>
            </a:blipFill>
          </p:spPr>
          <p:txBody>
            <a:bodyPr/>
            <a:lstStyle/>
            <a:p>
              <a:endParaRPr lang="ja-JP" altLang="en-US" sz="700" dirty="0"/>
            </a:p>
          </p:txBody>
        </p:sp>
      </p:grpSp>
      <p:grpSp>
        <p:nvGrpSpPr>
          <p:cNvPr id="26" name="Group 4">
            <a:extLst>
              <a:ext uri="{FF2B5EF4-FFF2-40B4-BE49-F238E27FC236}">
                <a16:creationId xmlns:a16="http://schemas.microsoft.com/office/drawing/2014/main" id="{DCA4304F-1DFE-77F5-C549-006C5C1DC0E9}"/>
              </a:ext>
            </a:extLst>
          </p:cNvPr>
          <p:cNvGrpSpPr/>
          <p:nvPr/>
        </p:nvGrpSpPr>
        <p:grpSpPr>
          <a:xfrm>
            <a:off x="190500" y="3676650"/>
            <a:ext cx="4572000" cy="1409700"/>
            <a:chOff x="0" y="0"/>
            <a:chExt cx="16089491" cy="7334000"/>
          </a:xfrm>
        </p:grpSpPr>
        <p:grpSp>
          <p:nvGrpSpPr>
            <p:cNvPr id="27" name="Group 5">
              <a:extLst>
                <a:ext uri="{FF2B5EF4-FFF2-40B4-BE49-F238E27FC236}">
                  <a16:creationId xmlns:a16="http://schemas.microsoft.com/office/drawing/2014/main" id="{E2D6179C-0EE4-22E6-3BD6-7CB62EBB5196}"/>
                </a:ext>
              </a:extLst>
            </p:cNvPr>
            <p:cNvGrpSpPr/>
            <p:nvPr/>
          </p:nvGrpSpPr>
          <p:grpSpPr>
            <a:xfrm>
              <a:off x="263762" y="209543"/>
              <a:ext cx="15825729" cy="7124457"/>
              <a:chOff x="0" y="0"/>
              <a:chExt cx="3126070" cy="1407300"/>
            </a:xfrm>
          </p:grpSpPr>
          <p:sp>
            <p:nvSpPr>
              <p:cNvPr id="31" name="Freeform 6">
                <a:extLst>
                  <a:ext uri="{FF2B5EF4-FFF2-40B4-BE49-F238E27FC236}">
                    <a16:creationId xmlns:a16="http://schemas.microsoft.com/office/drawing/2014/main" id="{5F22904E-3F62-6BDF-8886-2CACCBD98AD2}"/>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32" name="TextBox 7">
                <a:extLst>
                  <a:ext uri="{FF2B5EF4-FFF2-40B4-BE49-F238E27FC236}">
                    <a16:creationId xmlns:a16="http://schemas.microsoft.com/office/drawing/2014/main" id="{BFFF7E7A-7EF3-ACA9-5C5E-268A821409B5}"/>
                  </a:ext>
                </a:extLst>
              </p:cNvPr>
              <p:cNvSpPr txBox="1"/>
              <p:nvPr/>
            </p:nvSpPr>
            <p:spPr>
              <a:xfrm>
                <a:off x="0" y="-66675"/>
                <a:ext cx="3126070" cy="1473975"/>
              </a:xfrm>
              <a:prstGeom prst="rect">
                <a:avLst/>
              </a:prstGeom>
            </p:spPr>
            <p:txBody>
              <a:bodyPr lIns="25400" tIns="25400" rIns="25400" bIns="25400" rtlCol="0" anchor="ctr"/>
              <a:lstStyle/>
              <a:p>
                <a:pPr algn="ctr">
                  <a:lnSpc>
                    <a:spcPts val="1750"/>
                  </a:lnSpc>
                </a:pPr>
                <a:endParaRPr sz="700"/>
              </a:p>
            </p:txBody>
          </p:sp>
        </p:grpSp>
        <p:grpSp>
          <p:nvGrpSpPr>
            <p:cNvPr id="28" name="Group 8">
              <a:extLst>
                <a:ext uri="{FF2B5EF4-FFF2-40B4-BE49-F238E27FC236}">
                  <a16:creationId xmlns:a16="http://schemas.microsoft.com/office/drawing/2014/main" id="{E96BDC5C-9A81-9011-9CB0-F97FB51532D3}"/>
                </a:ext>
              </a:extLst>
            </p:cNvPr>
            <p:cNvGrpSpPr/>
            <p:nvPr/>
          </p:nvGrpSpPr>
          <p:grpSpPr>
            <a:xfrm>
              <a:off x="0" y="0"/>
              <a:ext cx="15825729" cy="7124457"/>
              <a:chOff x="0" y="0"/>
              <a:chExt cx="3126070" cy="1407300"/>
            </a:xfrm>
          </p:grpSpPr>
          <p:sp>
            <p:nvSpPr>
              <p:cNvPr id="29" name="Freeform 9">
                <a:extLst>
                  <a:ext uri="{FF2B5EF4-FFF2-40B4-BE49-F238E27FC236}">
                    <a16:creationId xmlns:a16="http://schemas.microsoft.com/office/drawing/2014/main" id="{488CF357-97E8-6EF4-95EE-15A0B31A14C3}"/>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30" name="TextBox 10">
                <a:extLst>
                  <a:ext uri="{FF2B5EF4-FFF2-40B4-BE49-F238E27FC236}">
                    <a16:creationId xmlns:a16="http://schemas.microsoft.com/office/drawing/2014/main" id="{C9AC4029-EF2A-28FB-4E34-14F4689BC97B}"/>
                  </a:ext>
                </a:extLst>
              </p:cNvPr>
              <p:cNvSpPr txBox="1"/>
              <p:nvPr/>
            </p:nvSpPr>
            <p:spPr>
              <a:xfrm>
                <a:off x="0" y="-66675"/>
                <a:ext cx="3126070" cy="1473975"/>
              </a:xfrm>
              <a:prstGeom prst="rect">
                <a:avLst/>
              </a:prstGeom>
            </p:spPr>
            <p:txBody>
              <a:bodyPr lIns="25400" tIns="25400" rIns="25400" bIns="25400" rtlCol="0" anchor="ctr"/>
              <a:lstStyle/>
              <a:p>
                <a:pPr algn="ctr">
                  <a:lnSpc>
                    <a:spcPts val="1750"/>
                  </a:lnSpc>
                </a:pPr>
                <a:endParaRPr sz="700"/>
              </a:p>
            </p:txBody>
          </p:sp>
        </p:grpSp>
      </p:grpSp>
      <p:sp>
        <p:nvSpPr>
          <p:cNvPr id="4" name="テキスト ボックス 3">
            <a:extLst>
              <a:ext uri="{FF2B5EF4-FFF2-40B4-BE49-F238E27FC236}">
                <a16:creationId xmlns:a16="http://schemas.microsoft.com/office/drawing/2014/main" id="{53247B5A-B76E-E7C2-C9A0-6AB400235CC0}"/>
              </a:ext>
            </a:extLst>
          </p:cNvPr>
          <p:cNvSpPr txBox="1"/>
          <p:nvPr/>
        </p:nvSpPr>
        <p:spPr>
          <a:xfrm>
            <a:off x="190500" y="3635017"/>
            <a:ext cx="4495800" cy="1477328"/>
          </a:xfrm>
          <a:prstGeom prst="rect">
            <a:avLst/>
          </a:prstGeom>
          <a:noFill/>
        </p:spPr>
        <p:txBody>
          <a:bodyPr wrap="square" rtlCol="0">
            <a:spAutoFit/>
          </a:bodyPr>
          <a:lstStyle/>
          <a:p>
            <a:r>
              <a:rPr kumimoji="1" lang="ja-JP" altLang="en-US" sz="1000" b="1" dirty="0">
                <a:latin typeface="游ゴシック" panose="020B0400000000000000" pitchFamily="50" charset="-128"/>
                <a:ea typeface="游ゴシック" panose="020B0400000000000000" pitchFamily="50" charset="-128"/>
              </a:rPr>
              <a:t>★</a:t>
            </a:r>
            <a:r>
              <a:rPr kumimoji="1" lang="en-US" altLang="ja-JP" sz="1000" b="1" dirty="0">
                <a:latin typeface="游ゴシック" panose="020B0400000000000000" pitchFamily="50" charset="-128"/>
                <a:ea typeface="游ゴシック" panose="020B0400000000000000" pitchFamily="50" charset="-128"/>
              </a:rPr>
              <a:t>2025</a:t>
            </a:r>
            <a:r>
              <a:rPr kumimoji="1" lang="ja-JP" altLang="en-US" sz="1000" b="1" dirty="0">
                <a:latin typeface="游ゴシック" panose="020B0400000000000000" pitchFamily="50" charset="-128"/>
                <a:ea typeface="游ゴシック" panose="020B0400000000000000" pitchFamily="50" charset="-128"/>
              </a:rPr>
              <a:t>年内の掲載開始に限ります★</a:t>
            </a:r>
            <a:endParaRPr kumimoji="1" lang="en-US" altLang="ja-JP" sz="1000" b="1"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パッケージ内容：</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①</a:t>
            </a:r>
            <a:r>
              <a:rPr kumimoji="1" lang="en-US" altLang="ja-JP" sz="1000" dirty="0">
                <a:latin typeface="游ゴシック" panose="020B0400000000000000" pitchFamily="50" charset="-128"/>
                <a:ea typeface="游ゴシック" panose="020B0400000000000000" pitchFamily="50" charset="-128"/>
              </a:rPr>
              <a:t>WEB</a:t>
            </a:r>
            <a:r>
              <a:rPr kumimoji="1" lang="ja-JP" altLang="en-US" sz="1000" dirty="0">
                <a:latin typeface="游ゴシック" panose="020B0400000000000000" pitchFamily="50" charset="-128"/>
                <a:ea typeface="游ゴシック" panose="020B0400000000000000" pitchFamily="50" charset="-128"/>
              </a:rPr>
              <a:t>スポンサードポスト　　</a:t>
            </a:r>
            <a:r>
              <a:rPr kumimoji="1" lang="en-US" altLang="ja-JP" sz="1000" dirty="0">
                <a:latin typeface="游ゴシック" panose="020B0400000000000000" pitchFamily="50" charset="-128"/>
                <a:ea typeface="游ゴシック" panose="020B0400000000000000" pitchFamily="50" charset="-128"/>
              </a:rPr>
              <a:t>10,000PV</a:t>
            </a:r>
          </a:p>
          <a:p>
            <a:r>
              <a:rPr kumimoji="1" lang="en-US" altLang="ja-JP" sz="1000" dirty="0">
                <a:latin typeface="游ゴシック" panose="020B0400000000000000" pitchFamily="50" charset="-128"/>
                <a:ea typeface="游ゴシック" panose="020B0400000000000000" pitchFamily="50" charset="-128"/>
              </a:rPr>
              <a:t>    </a:t>
            </a:r>
            <a:r>
              <a:rPr kumimoji="1" lang="ja-JP" altLang="en-US" sz="1000" dirty="0">
                <a:latin typeface="游ゴシック" panose="020B0400000000000000" pitchFamily="50" charset="-128"/>
                <a:ea typeface="游ゴシック" panose="020B0400000000000000" pitchFamily="50" charset="-128"/>
              </a:rPr>
              <a:t>一田さん</a:t>
            </a:r>
            <a:r>
              <a:rPr kumimoji="1" lang="en-US" altLang="ja-JP" sz="1000" dirty="0">
                <a:latin typeface="游ゴシック" panose="020B0400000000000000" pitchFamily="50" charset="-128"/>
                <a:ea typeface="游ゴシック" panose="020B0400000000000000" pitchFamily="50" charset="-128"/>
              </a:rPr>
              <a:t>×</a:t>
            </a:r>
            <a:r>
              <a:rPr kumimoji="1" lang="ja-JP" altLang="en-US" sz="1000" dirty="0">
                <a:latin typeface="游ゴシック" panose="020B0400000000000000" pitchFamily="50" charset="-128"/>
                <a:ea typeface="游ゴシック" panose="020B0400000000000000" pitchFamily="50" charset="-128"/>
              </a:rPr>
              <a:t>おしゃれさんの特別対談</a:t>
            </a:r>
            <a:endParaRPr kumimoji="1" lang="en-US" altLang="ja-JP" sz="1000" dirty="0">
              <a:latin typeface="游ゴシック" panose="020B0400000000000000" pitchFamily="50" charset="-128"/>
              <a:ea typeface="游ゴシック" panose="020B0400000000000000" pitchFamily="50" charset="-128"/>
            </a:endParaRP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②暮らしのおへそ</a:t>
            </a:r>
            <a:r>
              <a:rPr kumimoji="1" lang="en-US" altLang="ja-JP" sz="1000" dirty="0">
                <a:latin typeface="游ゴシック" panose="020B0400000000000000" pitchFamily="50" charset="-128"/>
                <a:ea typeface="游ゴシック" panose="020B0400000000000000" pitchFamily="50" charset="-128"/>
              </a:rPr>
              <a:t>20</a:t>
            </a:r>
            <a:r>
              <a:rPr kumimoji="1" lang="ja-JP" altLang="en-US" sz="1000" dirty="0">
                <a:latin typeface="游ゴシック" panose="020B0400000000000000" pitchFamily="50" charset="-128"/>
                <a:ea typeface="游ゴシック" panose="020B0400000000000000" pitchFamily="50" charset="-128"/>
              </a:rPr>
              <a:t>周年ロゴ使用（</a:t>
            </a:r>
            <a:r>
              <a:rPr kumimoji="1" lang="en-US" altLang="ja-JP" sz="1000" dirty="0">
                <a:latin typeface="游ゴシック" panose="020B0400000000000000" pitchFamily="50" charset="-128"/>
                <a:ea typeface="游ゴシック" panose="020B0400000000000000" pitchFamily="50" charset="-128"/>
              </a:rPr>
              <a:t>2026</a:t>
            </a:r>
            <a:r>
              <a:rPr kumimoji="1" lang="ja-JP" altLang="en-US" sz="1000" dirty="0">
                <a:latin typeface="游ゴシック" panose="020B0400000000000000" pitchFamily="50" charset="-128"/>
                <a:ea typeface="游ゴシック" panose="020B0400000000000000" pitchFamily="50" charset="-128"/>
              </a:rPr>
              <a:t>年１月迄使用可能）</a:t>
            </a:r>
            <a:endParaRPr kumimoji="1" lang="en-US" altLang="ja-JP" sz="1000" dirty="0">
              <a:latin typeface="游ゴシック" panose="020B0400000000000000" pitchFamily="50" charset="-128"/>
              <a:ea typeface="游ゴシック" panose="020B0400000000000000" pitchFamily="50" charset="-128"/>
            </a:endParaRPr>
          </a:p>
          <a:p>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③記事タイアップ画像 </a:t>
            </a:r>
            <a:r>
              <a:rPr kumimoji="1" lang="en-US" altLang="ja-JP" sz="1000" dirty="0">
                <a:latin typeface="游ゴシック" panose="020B0400000000000000" pitchFamily="50" charset="-128"/>
                <a:ea typeface="游ゴシック" panose="020B0400000000000000" pitchFamily="50" charset="-128"/>
              </a:rPr>
              <a:t>1</a:t>
            </a:r>
            <a:r>
              <a:rPr kumimoji="1" lang="ja-JP" altLang="en-US" sz="1000" dirty="0">
                <a:latin typeface="游ゴシック" panose="020B0400000000000000" pitchFamily="50" charset="-128"/>
                <a:ea typeface="游ゴシック" panose="020B0400000000000000" pitchFamily="50" charset="-128"/>
              </a:rPr>
              <a:t>枚  　クライアント様二次使用（</a:t>
            </a:r>
            <a:r>
              <a:rPr kumimoji="1" lang="en-US" altLang="ja-JP" sz="1000" dirty="0">
                <a:latin typeface="游ゴシック" panose="020B0400000000000000" pitchFamily="50" charset="-128"/>
                <a:ea typeface="游ゴシック" panose="020B0400000000000000" pitchFamily="50" charset="-128"/>
              </a:rPr>
              <a:t>1</a:t>
            </a:r>
            <a:r>
              <a:rPr kumimoji="1" lang="ja-JP" altLang="en-US" sz="1000" dirty="0">
                <a:latin typeface="游ゴシック" panose="020B0400000000000000" pitchFamily="50" charset="-128"/>
                <a:ea typeface="游ゴシック" panose="020B0400000000000000" pitchFamily="50" charset="-128"/>
              </a:rPr>
              <a:t>カ月）</a:t>
            </a:r>
            <a:endParaRPr kumimoji="1" lang="en-US" altLang="ja-JP" sz="1000" dirty="0">
              <a:latin typeface="游ゴシック" panose="020B0400000000000000" pitchFamily="50" charset="-128"/>
              <a:ea typeface="游ゴシック" panose="020B0400000000000000" pitchFamily="50" charset="-128"/>
            </a:endParaRPr>
          </a:p>
          <a:p>
            <a:r>
              <a:rPr kumimoji="1" lang="ja-JP" altLang="en-US" sz="1000" dirty="0">
                <a:latin typeface="游ゴシック" panose="020B0400000000000000" pitchFamily="50" charset="-128"/>
                <a:ea typeface="游ゴシック" panose="020B0400000000000000" pitchFamily="50" charset="-128"/>
              </a:rPr>
              <a:t>　　＜公式</a:t>
            </a:r>
            <a:r>
              <a:rPr kumimoji="1" lang="en-US" altLang="ja-JP" sz="1000" dirty="0">
                <a:latin typeface="游ゴシック" panose="020B0400000000000000" pitchFamily="50" charset="-128"/>
                <a:ea typeface="游ゴシック" panose="020B0400000000000000" pitchFamily="50" charset="-128"/>
              </a:rPr>
              <a:t>WEB</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EC</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SNS</a:t>
            </a:r>
            <a:r>
              <a:rPr kumimoji="1" lang="ja-JP" altLang="en-US" sz="1000" dirty="0">
                <a:latin typeface="游ゴシック" panose="020B0400000000000000" pitchFamily="50" charset="-128"/>
                <a:ea typeface="游ゴシック" panose="020B0400000000000000" pitchFamily="50" charset="-128"/>
              </a:rPr>
              <a:t>（</a:t>
            </a:r>
            <a:r>
              <a:rPr kumimoji="1" lang="en-US" altLang="ja-JP" sz="1000" dirty="0">
                <a:latin typeface="游ゴシック" panose="020B0400000000000000" pitchFamily="50" charset="-128"/>
                <a:ea typeface="游ゴシック" panose="020B0400000000000000" pitchFamily="50" charset="-128"/>
              </a:rPr>
              <a:t>SNS</a:t>
            </a:r>
            <a:r>
              <a:rPr kumimoji="1" lang="ja-JP" altLang="en-US" sz="1000" dirty="0">
                <a:latin typeface="游ゴシック" panose="020B0400000000000000" pitchFamily="50" charset="-128"/>
                <a:ea typeface="游ゴシック" panose="020B0400000000000000" pitchFamily="50" charset="-128"/>
              </a:rPr>
              <a:t> </a:t>
            </a:r>
            <a:r>
              <a:rPr kumimoji="1" lang="en-US" altLang="ja-JP" sz="1000" dirty="0">
                <a:latin typeface="游ゴシック" panose="020B0400000000000000" pitchFamily="50" charset="-128"/>
                <a:ea typeface="游ゴシック" panose="020B0400000000000000" pitchFamily="50" charset="-128"/>
              </a:rPr>
              <a:t>AD</a:t>
            </a:r>
            <a:r>
              <a:rPr kumimoji="1" lang="ja-JP" altLang="en-US" sz="1000" dirty="0">
                <a:latin typeface="游ゴシック" panose="020B0400000000000000" pitchFamily="50" charset="-128"/>
                <a:ea typeface="游ゴシック" panose="020B0400000000000000" pitchFamily="50" charset="-128"/>
              </a:rPr>
              <a:t>）＞</a:t>
            </a:r>
            <a:endParaRPr kumimoji="1" lang="en-US" altLang="ja-JP" sz="1000" dirty="0">
              <a:latin typeface="游ゴシック" panose="020B0400000000000000" pitchFamily="50" charset="-128"/>
              <a:ea typeface="游ゴシック" panose="020B0400000000000000" pitchFamily="50" charset="-128"/>
            </a:endParaRPr>
          </a:p>
        </p:txBody>
      </p:sp>
      <p:grpSp>
        <p:nvGrpSpPr>
          <p:cNvPr id="7" name="グループ化 6">
            <a:extLst>
              <a:ext uri="{FF2B5EF4-FFF2-40B4-BE49-F238E27FC236}">
                <a16:creationId xmlns:a16="http://schemas.microsoft.com/office/drawing/2014/main" id="{512B629A-5C98-7C9E-DF4A-66139D02D3A5}"/>
              </a:ext>
            </a:extLst>
          </p:cNvPr>
          <p:cNvGrpSpPr/>
          <p:nvPr/>
        </p:nvGrpSpPr>
        <p:grpSpPr>
          <a:xfrm>
            <a:off x="1314393" y="2800350"/>
            <a:ext cx="3143307" cy="720525"/>
            <a:chOff x="2628786" y="5829300"/>
            <a:chExt cx="6286614" cy="1441049"/>
          </a:xfrm>
        </p:grpSpPr>
        <p:pic>
          <p:nvPicPr>
            <p:cNvPr id="33" name="Google Shape;322;p11">
              <a:extLst>
                <a:ext uri="{FF2B5EF4-FFF2-40B4-BE49-F238E27FC236}">
                  <a16:creationId xmlns:a16="http://schemas.microsoft.com/office/drawing/2014/main" id="{D4F47401-3990-4381-07EF-ABE376578C3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57600" y="6210300"/>
              <a:ext cx="1060049" cy="1060049"/>
            </a:xfrm>
            <a:prstGeom prst="rect">
              <a:avLst/>
            </a:prstGeom>
            <a:noFill/>
            <a:ln>
              <a:noFill/>
            </a:ln>
          </p:spPr>
        </p:pic>
        <p:pic>
          <p:nvPicPr>
            <p:cNvPr id="34" name="Google Shape;323;p11">
              <a:extLst>
                <a:ext uri="{FF2B5EF4-FFF2-40B4-BE49-F238E27FC236}">
                  <a16:creationId xmlns:a16="http://schemas.microsoft.com/office/drawing/2014/main" id="{38CAFF09-1DD2-F55A-8BC7-03F1306EA39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48200" y="6210300"/>
              <a:ext cx="1060049" cy="1060049"/>
            </a:xfrm>
            <a:prstGeom prst="rect">
              <a:avLst/>
            </a:prstGeom>
            <a:noFill/>
            <a:ln>
              <a:noFill/>
            </a:ln>
          </p:spPr>
        </p:pic>
        <p:pic>
          <p:nvPicPr>
            <p:cNvPr id="35" name="Google Shape;324;p11">
              <a:extLst>
                <a:ext uri="{FF2B5EF4-FFF2-40B4-BE49-F238E27FC236}">
                  <a16:creationId xmlns:a16="http://schemas.microsoft.com/office/drawing/2014/main" id="{68C9D90E-7E22-1F70-623D-6952CB6917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781800" y="6210300"/>
              <a:ext cx="1060049" cy="1060049"/>
            </a:xfrm>
            <a:prstGeom prst="rect">
              <a:avLst/>
            </a:prstGeom>
            <a:noFill/>
            <a:ln>
              <a:noFill/>
            </a:ln>
          </p:spPr>
        </p:pic>
        <p:pic>
          <p:nvPicPr>
            <p:cNvPr id="36" name="Google Shape;325;p11">
              <a:extLst>
                <a:ext uri="{FF2B5EF4-FFF2-40B4-BE49-F238E27FC236}">
                  <a16:creationId xmlns:a16="http://schemas.microsoft.com/office/drawing/2014/main" id="{D3F2A698-59A4-C1F4-310C-50452B9193D2}"/>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15000" y="6210300"/>
              <a:ext cx="1061839" cy="1060049"/>
            </a:xfrm>
            <a:prstGeom prst="rect">
              <a:avLst/>
            </a:prstGeom>
            <a:noFill/>
            <a:ln>
              <a:noFill/>
            </a:ln>
          </p:spPr>
        </p:pic>
        <p:pic>
          <p:nvPicPr>
            <p:cNvPr id="37" name="Google Shape;326;p11">
              <a:extLst>
                <a:ext uri="{FF2B5EF4-FFF2-40B4-BE49-F238E27FC236}">
                  <a16:creationId xmlns:a16="http://schemas.microsoft.com/office/drawing/2014/main" id="{B3FAD2DC-A482-994C-C7D3-E3B88A54080F}"/>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628786" y="6210300"/>
              <a:ext cx="1060049" cy="1060049"/>
            </a:xfrm>
            <a:prstGeom prst="rect">
              <a:avLst/>
            </a:prstGeom>
            <a:noFill/>
            <a:ln>
              <a:noFill/>
            </a:ln>
          </p:spPr>
        </p:pic>
        <p:sp>
          <p:nvSpPr>
            <p:cNvPr id="5" name="テキスト ボックス 4">
              <a:extLst>
                <a:ext uri="{FF2B5EF4-FFF2-40B4-BE49-F238E27FC236}">
                  <a16:creationId xmlns:a16="http://schemas.microsoft.com/office/drawing/2014/main" id="{888C8D4B-6C0F-0A33-1E0C-3FE21CCF89F7}"/>
                </a:ext>
              </a:extLst>
            </p:cNvPr>
            <p:cNvSpPr txBox="1"/>
            <p:nvPr/>
          </p:nvSpPr>
          <p:spPr>
            <a:xfrm>
              <a:off x="8077200" y="6819899"/>
              <a:ext cx="838200" cy="400110"/>
            </a:xfrm>
            <a:prstGeom prst="rect">
              <a:avLst/>
            </a:prstGeom>
            <a:noFill/>
          </p:spPr>
          <p:txBody>
            <a:bodyPr wrap="square" rtlCol="0">
              <a:spAutoFit/>
            </a:bodyPr>
            <a:lstStyle/>
            <a:p>
              <a:r>
                <a:rPr kumimoji="1" lang="ja-JP" altLang="en-US" sz="700" dirty="0"/>
                <a:t>ほか</a:t>
              </a:r>
            </a:p>
          </p:txBody>
        </p:sp>
        <p:sp>
          <p:nvSpPr>
            <p:cNvPr id="6" name="テキスト ボックス 5">
              <a:extLst>
                <a:ext uri="{FF2B5EF4-FFF2-40B4-BE49-F238E27FC236}">
                  <a16:creationId xmlns:a16="http://schemas.microsoft.com/office/drawing/2014/main" id="{3126E2B9-2F80-8A5D-8ED3-F86C37ED66AA}"/>
                </a:ext>
              </a:extLst>
            </p:cNvPr>
            <p:cNvSpPr txBox="1"/>
            <p:nvPr/>
          </p:nvSpPr>
          <p:spPr>
            <a:xfrm>
              <a:off x="2667000" y="5829300"/>
              <a:ext cx="4419600" cy="400110"/>
            </a:xfrm>
            <a:prstGeom prst="rect">
              <a:avLst/>
            </a:prstGeom>
            <a:noFill/>
          </p:spPr>
          <p:txBody>
            <a:bodyPr wrap="square" rtlCol="0">
              <a:spAutoFit/>
            </a:bodyPr>
            <a:lstStyle/>
            <a:p>
              <a:r>
                <a:rPr kumimoji="1" lang="ja-JP" altLang="en-US" sz="700" dirty="0">
                  <a:latin typeface="游ゴシック" panose="020B0400000000000000" pitchFamily="50" charset="-128"/>
                  <a:ea typeface="游ゴシック" panose="020B0400000000000000" pitchFamily="50" charset="-128"/>
                </a:rPr>
                <a:t>読者のあこがれ　おしゃれさんたち</a:t>
              </a:r>
            </a:p>
          </p:txBody>
        </p:sp>
      </p:grpSp>
      <p:sp>
        <p:nvSpPr>
          <p:cNvPr id="38" name="テキスト ボックス 37">
            <a:extLst>
              <a:ext uri="{FF2B5EF4-FFF2-40B4-BE49-F238E27FC236}">
                <a16:creationId xmlns:a16="http://schemas.microsoft.com/office/drawing/2014/main" id="{B53B3630-E970-C543-7058-3873D5AA0D09}"/>
              </a:ext>
            </a:extLst>
          </p:cNvPr>
          <p:cNvSpPr txBox="1"/>
          <p:nvPr/>
        </p:nvSpPr>
        <p:spPr>
          <a:xfrm>
            <a:off x="8808334" y="4835722"/>
            <a:ext cx="335666" cy="230832"/>
          </a:xfrm>
          <a:prstGeom prst="rect">
            <a:avLst/>
          </a:prstGeom>
          <a:noFill/>
        </p:spPr>
        <p:txBody>
          <a:bodyPr wrap="square">
            <a:spAutoFit/>
          </a:bodyPr>
          <a:lstStyle/>
          <a:p>
            <a:fld id="{00000000-1234-1234-1234-123412341234}" type="slidenum">
              <a:rPr lang="en-US" altLang="ja" sz="900" smtClean="0">
                <a:latin typeface="游ゴシック" panose="020B0400000000000000" pitchFamily="50" charset="-128"/>
                <a:ea typeface="游ゴシック" panose="020B0400000000000000" pitchFamily="50" charset="-128"/>
              </a:rPr>
              <a:pPr/>
              <a:t>13</a:t>
            </a:fld>
            <a:endParaRPr lang="ja-JP" altLang="en-US" sz="900" dirty="0">
              <a:latin typeface="游ゴシック" panose="020B0400000000000000" pitchFamily="50" charset="-128"/>
              <a:ea typeface="游ゴシック" panose="020B0400000000000000" pitchFamily="50" charset="-128"/>
            </a:endParaRPr>
          </a:p>
        </p:txBody>
      </p:sp>
      <p:pic>
        <p:nvPicPr>
          <p:cNvPr id="40" name="図 39">
            <a:extLst>
              <a:ext uri="{FF2B5EF4-FFF2-40B4-BE49-F238E27FC236}">
                <a16:creationId xmlns:a16="http://schemas.microsoft.com/office/drawing/2014/main" id="{5C5C74AA-10DC-418F-877F-F36759D305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399" y="2259106"/>
            <a:ext cx="878542" cy="13178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1" name="テキスト ボックス 40">
            <a:extLst>
              <a:ext uri="{FF2B5EF4-FFF2-40B4-BE49-F238E27FC236}">
                <a16:creationId xmlns:a16="http://schemas.microsoft.com/office/drawing/2014/main" id="{5D704F3D-3C8A-DDF3-1BD2-974C661A650A}"/>
              </a:ext>
            </a:extLst>
          </p:cNvPr>
          <p:cNvSpPr txBox="1"/>
          <p:nvPr/>
        </p:nvSpPr>
        <p:spPr>
          <a:xfrm>
            <a:off x="5089712" y="4666880"/>
            <a:ext cx="3623982" cy="461665"/>
          </a:xfrm>
          <a:prstGeom prst="rect">
            <a:avLst/>
          </a:prstGeom>
          <a:noFill/>
        </p:spPr>
        <p:txBody>
          <a:bodyPr wrap="square">
            <a:spAutoFit/>
          </a:bodyPr>
          <a:lstStyle/>
          <a:p>
            <a:r>
              <a:rPr lang="en-US" altLang="ja-JP" sz="1200" b="0" i="0" dirty="0">
                <a:solidFill>
                  <a:srgbClr val="222222"/>
                </a:solidFill>
                <a:effectLst/>
                <a:latin typeface="Arial" panose="020B0604020202020204" pitchFamily="34" charset="0"/>
              </a:rPr>
              <a:t>※20</a:t>
            </a:r>
            <a:r>
              <a:rPr lang="ja-JP" altLang="en-US" sz="1200" b="0" i="0" dirty="0">
                <a:solidFill>
                  <a:srgbClr val="222222"/>
                </a:solidFill>
                <a:effectLst/>
                <a:latin typeface="Arial" panose="020B0604020202020204" pitchFamily="34" charset="0"/>
              </a:rPr>
              <a:t>周年ロゴは仮のものです。現在鋭意製作中で、完成は</a:t>
            </a:r>
            <a:r>
              <a:rPr lang="en-US" altLang="ja-JP" sz="1200" b="0" i="0" dirty="0">
                <a:solidFill>
                  <a:srgbClr val="222222"/>
                </a:solidFill>
                <a:effectLst/>
                <a:latin typeface="Arial" panose="020B0604020202020204" pitchFamily="34" charset="0"/>
              </a:rPr>
              <a:t>4</a:t>
            </a:r>
            <a:r>
              <a:rPr lang="ja-JP" altLang="en-US" sz="1200" b="0" i="0" dirty="0">
                <a:solidFill>
                  <a:srgbClr val="222222"/>
                </a:solidFill>
                <a:effectLst/>
                <a:latin typeface="Arial" panose="020B0604020202020204" pitchFamily="34" charset="0"/>
              </a:rPr>
              <a:t>月下旬を予定しています。　</a:t>
            </a:r>
            <a:endParaRPr lang="ja-JP" altLang="en-US" sz="1200" dirty="0"/>
          </a:p>
        </p:txBody>
      </p:sp>
    </p:spTree>
    <p:extLst>
      <p:ext uri="{BB962C8B-B14F-4D97-AF65-F5344CB8AC3E}">
        <p14:creationId xmlns:p14="http://schemas.microsoft.com/office/powerpoint/2010/main" val="17820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181100" y="46990"/>
            <a:ext cx="7315200" cy="864147"/>
          </a:xfrm>
          <a:prstGeom prst="rect">
            <a:avLst/>
          </a:prstGeom>
        </p:spPr>
        <p:txBody>
          <a:bodyPr wrap="square" lIns="0" tIns="0" rIns="0" bIns="0" rtlCol="0" anchor="t">
            <a:spAutoFit/>
          </a:bodyPr>
          <a:lstStyle/>
          <a:p>
            <a:pPr algn="ctr">
              <a:lnSpc>
                <a:spcPts val="3640"/>
              </a:lnSpc>
            </a:pPr>
            <a:r>
              <a:rPr lang="ja-JP" altLang="en-US" sz="2600" b="1" dirty="0">
                <a:latin typeface="源真ゴシック Bold"/>
                <a:ea typeface="源真ゴシック Bold"/>
                <a:cs typeface="源真ゴシック Bold"/>
                <a:sym typeface="源真ゴシック Bold"/>
              </a:rPr>
              <a:t>公式</a:t>
            </a:r>
            <a:r>
              <a:rPr lang="en-US" altLang="ja-JP" sz="2600" b="1" dirty="0">
                <a:latin typeface="源真ゴシック Bold"/>
                <a:ea typeface="源真ゴシック Bold"/>
                <a:cs typeface="源真ゴシック Bold"/>
                <a:sym typeface="源真ゴシック Bold"/>
              </a:rPr>
              <a:t>SNS</a:t>
            </a:r>
            <a:r>
              <a:rPr lang="ja-JP" altLang="en-US" sz="2600" b="1" dirty="0">
                <a:latin typeface="源真ゴシック Bold"/>
                <a:ea typeface="源真ゴシック Bold"/>
                <a:cs typeface="源真ゴシック Bold"/>
                <a:sym typeface="源真ゴシック Bold"/>
              </a:rPr>
              <a:t>広告配信（ダークポスト）</a:t>
            </a:r>
            <a:endParaRPr lang="en-US" altLang="ja-JP" sz="2600" b="1" dirty="0">
              <a:latin typeface="源真ゴシック Bold"/>
              <a:ea typeface="源真ゴシック Bold"/>
              <a:cs typeface="源真ゴシック Bold"/>
              <a:sym typeface="源真ゴシック Bold"/>
            </a:endParaRPr>
          </a:p>
          <a:p>
            <a:pPr algn="ctr">
              <a:lnSpc>
                <a:spcPts val="3640"/>
              </a:lnSpc>
            </a:pPr>
            <a:r>
              <a:rPr lang="ja-JP" altLang="en-US" sz="2600" b="1" dirty="0">
                <a:latin typeface="源真ゴシック Bold"/>
                <a:ea typeface="源真ゴシック Bold"/>
                <a:cs typeface="源真ゴシック Bold"/>
                <a:sym typeface="源真ゴシック Bold"/>
              </a:rPr>
              <a:t>いただいた素材で直接貴社サイトへ遷移</a:t>
            </a:r>
            <a:endParaRPr lang="en-US" sz="2600" b="1" dirty="0">
              <a:latin typeface="源真ゴシック Bold"/>
              <a:ea typeface="源真ゴシック Bold"/>
              <a:cs typeface="源真ゴシック Bold"/>
              <a:sym typeface="源真ゴシック Bold"/>
            </a:endParaRPr>
          </a:p>
        </p:txBody>
      </p:sp>
      <p:grpSp>
        <p:nvGrpSpPr>
          <p:cNvPr id="11" name="グループ化 10">
            <a:extLst>
              <a:ext uri="{FF2B5EF4-FFF2-40B4-BE49-F238E27FC236}">
                <a16:creationId xmlns:a16="http://schemas.microsoft.com/office/drawing/2014/main" id="{13FBDCA8-774A-0592-F684-D3711B6DE045}"/>
              </a:ext>
            </a:extLst>
          </p:cNvPr>
          <p:cNvGrpSpPr/>
          <p:nvPr/>
        </p:nvGrpSpPr>
        <p:grpSpPr>
          <a:xfrm>
            <a:off x="8077200" y="95250"/>
            <a:ext cx="959000" cy="419100"/>
            <a:chOff x="5029200" y="1104900"/>
            <a:chExt cx="8375485" cy="3660235"/>
          </a:xfrm>
        </p:grpSpPr>
        <p:pic>
          <p:nvPicPr>
            <p:cNvPr id="12" name="Google Shape;73;p30">
              <a:extLst>
                <a:ext uri="{FF2B5EF4-FFF2-40B4-BE49-F238E27FC236}">
                  <a16:creationId xmlns:a16="http://schemas.microsoft.com/office/drawing/2014/main" id="{105CD46F-D02F-FC07-2F16-842216CD8AE5}"/>
                </a:ext>
              </a:extLst>
            </p:cNvPr>
            <p:cNvPicPr preferRelativeResize="0"/>
            <p:nvPr/>
          </p:nvPicPr>
          <p:blipFill rotWithShape="1">
            <a:blip r:embed="rId2">
              <a:alphaModFix/>
            </a:blip>
            <a:srcRect/>
            <a:stretch/>
          </p:blipFill>
          <p:spPr>
            <a:xfrm>
              <a:off x="5029200" y="1943100"/>
              <a:ext cx="4738133" cy="2605088"/>
            </a:xfrm>
            <a:prstGeom prst="rect">
              <a:avLst/>
            </a:prstGeom>
            <a:noFill/>
            <a:ln>
              <a:noFill/>
            </a:ln>
          </p:spPr>
        </p:pic>
        <p:sp>
          <p:nvSpPr>
            <p:cNvPr id="13" name="Freeform 5">
              <a:extLst>
                <a:ext uri="{FF2B5EF4-FFF2-40B4-BE49-F238E27FC236}">
                  <a16:creationId xmlns:a16="http://schemas.microsoft.com/office/drawing/2014/main" id="{35C7190B-E7D9-25EA-C8B0-2B9DA2C0133E}"/>
                </a:ext>
              </a:extLst>
            </p:cNvPr>
            <p:cNvSpPr/>
            <p:nvPr/>
          </p:nvSpPr>
          <p:spPr>
            <a:xfrm>
              <a:off x="9753600" y="1104900"/>
              <a:ext cx="3651085" cy="3660235"/>
            </a:xfrm>
            <a:custGeom>
              <a:avLst/>
              <a:gdLst/>
              <a:ahLst/>
              <a:cxnLst/>
              <a:rect l="l" t="t" r="r" b="b"/>
              <a:pathLst>
                <a:path w="3651085" h="3660235">
                  <a:moveTo>
                    <a:pt x="0" y="0"/>
                  </a:moveTo>
                  <a:lnTo>
                    <a:pt x="3651085" y="0"/>
                  </a:lnTo>
                  <a:lnTo>
                    <a:pt x="3651085" y="3660235"/>
                  </a:lnTo>
                  <a:lnTo>
                    <a:pt x="0" y="3660235"/>
                  </a:lnTo>
                  <a:lnTo>
                    <a:pt x="0" y="0"/>
                  </a:lnTo>
                  <a:close/>
                </a:path>
              </a:pathLst>
            </a:custGeom>
            <a:blipFill>
              <a:blip r:embed="rId3"/>
              <a:stretch>
                <a:fillRect/>
              </a:stretch>
            </a:blipFill>
          </p:spPr>
          <p:txBody>
            <a:bodyPr/>
            <a:lstStyle/>
            <a:p>
              <a:endParaRPr lang="ja-JP" altLang="en-US" sz="700"/>
            </a:p>
          </p:txBody>
        </p:sp>
      </p:grpSp>
      <p:sp>
        <p:nvSpPr>
          <p:cNvPr id="15" name="TextBox 10">
            <a:extLst>
              <a:ext uri="{FF2B5EF4-FFF2-40B4-BE49-F238E27FC236}">
                <a16:creationId xmlns:a16="http://schemas.microsoft.com/office/drawing/2014/main" id="{4FAEDC4D-0701-BB81-6358-63305392B8EB}"/>
              </a:ext>
            </a:extLst>
          </p:cNvPr>
          <p:cNvSpPr txBox="1"/>
          <p:nvPr/>
        </p:nvSpPr>
        <p:spPr>
          <a:xfrm>
            <a:off x="114300" y="1047750"/>
            <a:ext cx="5150428" cy="1013419"/>
          </a:xfrm>
          <a:prstGeom prst="rect">
            <a:avLst/>
          </a:prstGeom>
        </p:spPr>
        <p:txBody>
          <a:bodyPr wrap="square" lIns="0" tIns="0" rIns="0" bIns="0" rtlCol="0" anchor="t">
            <a:spAutoFit/>
          </a:bodyPr>
          <a:lstStyle/>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概要　：いただいた写真素材を、編集部がコラージュ。</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暮らしとおしゃれの編集室のインスタグラムアカウントから</a:t>
            </a:r>
            <a:endParaRPr lang="en-US" altLang="ja-JP" sz="1200" b="1" dirty="0">
              <a:solidFill>
                <a:srgbClr val="1A1C23"/>
              </a:solidFill>
              <a:latin typeface="源真ゴシック Bold"/>
              <a:ea typeface="源真ゴシック Bold"/>
              <a:cs typeface="源真ゴシック Bold"/>
              <a:sym typeface="源真ゴシック Bold"/>
            </a:endParaRPr>
          </a:p>
          <a:p>
            <a:pPr>
              <a:lnSpc>
                <a:spcPts val="2800"/>
              </a:lnSpc>
            </a:pPr>
            <a:r>
              <a:rPr lang="ja-JP" altLang="en-US" sz="1200" b="1" dirty="0">
                <a:solidFill>
                  <a:srgbClr val="1A1C23"/>
                </a:solidFill>
                <a:latin typeface="源真ゴシック Bold"/>
                <a:ea typeface="源真ゴシック Bold"/>
                <a:cs typeface="源真ゴシック Bold"/>
                <a:sym typeface="源真ゴシック Bold"/>
              </a:rPr>
              <a:t>直接貴社のページへ送客します。</a:t>
            </a:r>
            <a:endParaRPr lang="en-US" altLang="ja-JP" sz="1200" b="1" dirty="0">
              <a:solidFill>
                <a:srgbClr val="1A1C23"/>
              </a:solidFill>
              <a:latin typeface="源真ゴシック Bold"/>
              <a:ea typeface="源真ゴシック Bold"/>
              <a:cs typeface="源真ゴシック Bold"/>
              <a:sym typeface="源真ゴシック Bold"/>
            </a:endParaRPr>
          </a:p>
        </p:txBody>
      </p:sp>
      <p:sp>
        <p:nvSpPr>
          <p:cNvPr id="16" name="AutoShape 2">
            <a:extLst>
              <a:ext uri="{FF2B5EF4-FFF2-40B4-BE49-F238E27FC236}">
                <a16:creationId xmlns:a16="http://schemas.microsoft.com/office/drawing/2014/main" id="{C4768E94-1E73-B1D8-9363-F5E11E8C622C}"/>
              </a:ext>
            </a:extLst>
          </p:cNvPr>
          <p:cNvSpPr/>
          <p:nvPr/>
        </p:nvSpPr>
        <p:spPr>
          <a:xfrm>
            <a:off x="1214438" y="895350"/>
            <a:ext cx="7415213" cy="0"/>
          </a:xfrm>
          <a:prstGeom prst="line">
            <a:avLst/>
          </a:prstGeom>
          <a:ln w="28575" cap="flat">
            <a:solidFill>
              <a:srgbClr val="3261AB"/>
            </a:solidFill>
            <a:prstDash val="solid"/>
            <a:headEnd type="none" w="sm" len="sm"/>
            <a:tailEnd type="none" w="sm" len="sm"/>
          </a:ln>
        </p:spPr>
      </p:sp>
      <p:graphicFrame>
        <p:nvGraphicFramePr>
          <p:cNvPr id="19" name="Google Shape;773;p27">
            <a:extLst>
              <a:ext uri="{FF2B5EF4-FFF2-40B4-BE49-F238E27FC236}">
                <a16:creationId xmlns:a16="http://schemas.microsoft.com/office/drawing/2014/main" id="{73C604F3-0FEF-DD36-83E1-027D350748E1}"/>
              </a:ext>
            </a:extLst>
          </p:cNvPr>
          <p:cNvGraphicFramePr/>
          <p:nvPr/>
        </p:nvGraphicFramePr>
        <p:xfrm>
          <a:off x="4572000" y="1047750"/>
          <a:ext cx="4495801" cy="3318098"/>
        </p:xfrm>
        <a:graphic>
          <a:graphicData uri="http://schemas.openxmlformats.org/drawingml/2006/table">
            <a:tbl>
              <a:tblPr firstRow="1" bandRow="1">
                <a:noFill/>
              </a:tblPr>
              <a:tblGrid>
                <a:gridCol w="1079938">
                  <a:extLst>
                    <a:ext uri="{9D8B030D-6E8A-4147-A177-3AD203B41FA5}">
                      <a16:colId xmlns:a16="http://schemas.microsoft.com/office/drawing/2014/main" val="20000"/>
                    </a:ext>
                  </a:extLst>
                </a:gridCol>
                <a:gridCol w="3415863">
                  <a:extLst>
                    <a:ext uri="{9D8B030D-6E8A-4147-A177-3AD203B41FA5}">
                      <a16:colId xmlns:a16="http://schemas.microsoft.com/office/drawing/2014/main" val="20001"/>
                    </a:ext>
                  </a:extLst>
                </a:gridCol>
              </a:tblGrid>
              <a:tr h="533400">
                <a:tc>
                  <a:txBody>
                    <a:bodyPr/>
                    <a:lstStyle/>
                    <a:p>
                      <a:pPr marL="0" marR="0" lvl="0" indent="0" algn="ctr" rtl="0">
                        <a:lnSpc>
                          <a:spcPct val="100000"/>
                        </a:lnSpc>
                        <a:spcBef>
                          <a:spcPts val="0"/>
                        </a:spcBef>
                        <a:spcAft>
                          <a:spcPts val="0"/>
                        </a:spcAft>
                        <a:buNone/>
                      </a:pPr>
                      <a:r>
                        <a:rPr lang="ja" sz="600" b="1" u="none" strike="noStrike" cap="none" dirty="0">
                          <a:latin typeface="游ゴシック" panose="020B0400000000000000" pitchFamily="50" charset="-128"/>
                          <a:ea typeface="游ゴシック" panose="020B0400000000000000" pitchFamily="50" charset="-128"/>
                          <a:cs typeface="MS Gothic"/>
                          <a:sym typeface="MS Gothic"/>
                        </a:rPr>
                        <a:t>料金</a:t>
                      </a:r>
                      <a:endParaRPr sz="600" b="1"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1200" b="1" u="none" strike="noStrike" cap="none" dirty="0">
                          <a:latin typeface="游ゴシック" panose="020B0400000000000000" pitchFamily="50" charset="-128"/>
                          <a:ea typeface="游ゴシック" panose="020B0400000000000000" pitchFamily="50" charset="-128"/>
                          <a:cs typeface="MS Gothic"/>
                          <a:sym typeface="MS Gothic"/>
                        </a:rPr>
                        <a:t>Ｇ</a:t>
                      </a:r>
                      <a:r>
                        <a:rPr lang="en-US" altLang="ja-JP" sz="1200" b="1" u="none" strike="noStrike" cap="none" dirty="0">
                          <a:latin typeface="游ゴシック" panose="020B0400000000000000" pitchFamily="50" charset="-128"/>
                          <a:ea typeface="游ゴシック" panose="020B0400000000000000" pitchFamily="50" charset="-128"/>
                          <a:cs typeface="MS Gothic"/>
                          <a:sym typeface="MS Gothic"/>
                        </a:rPr>
                        <a:t>6</a:t>
                      </a:r>
                      <a:r>
                        <a:rPr lang="ja" sz="1200" b="1" u="none" strike="noStrike" cap="none" dirty="0">
                          <a:latin typeface="游ゴシック" panose="020B0400000000000000" pitchFamily="50" charset="-128"/>
                          <a:ea typeface="游ゴシック" panose="020B0400000000000000" pitchFamily="50" charset="-128"/>
                          <a:cs typeface="MS Gothic"/>
                          <a:sym typeface="MS Gothic"/>
                        </a:rPr>
                        <a:t>00,000円 ～</a:t>
                      </a:r>
                      <a:endParaRPr sz="12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endParaRPr sz="600" b="1"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 sz="700" b="1" u="none" strike="noStrike" cap="none" dirty="0">
                          <a:latin typeface="游ゴシック" panose="020B0400000000000000" pitchFamily="50" charset="-128"/>
                          <a:ea typeface="游ゴシック" panose="020B0400000000000000" pitchFamily="50" charset="-128"/>
                          <a:cs typeface="MS Gothic"/>
                          <a:sym typeface="MS Gothic"/>
                        </a:rPr>
                        <a:t>※税別料金です。</a:t>
                      </a:r>
                      <a:r>
                        <a:rPr lang="en-US" altLang="ja-JP" sz="700" b="1"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1" u="none" strike="noStrike" cap="none" dirty="0">
                          <a:latin typeface="游ゴシック" panose="020B0400000000000000" pitchFamily="50" charset="-128"/>
                          <a:ea typeface="游ゴシック" panose="020B0400000000000000" pitchFamily="50" charset="-128"/>
                          <a:cs typeface="MS Gothic"/>
                          <a:sym typeface="MS Gothic"/>
                        </a:rPr>
                        <a:t>インスタグラム</a:t>
                      </a:r>
                      <a:r>
                        <a:rPr lang="ja" sz="700" b="1"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 sz="700" b="1"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335285">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想定</a:t>
                      </a:r>
                      <a:r>
                        <a:rPr lang="en-US" altLang="ja" sz="600" u="none" strike="noStrike" cap="none" dirty="0">
                          <a:latin typeface="游ゴシック" panose="020B0400000000000000" pitchFamily="50" charset="-128"/>
                          <a:ea typeface="游ゴシック" panose="020B0400000000000000" pitchFamily="50" charset="-128"/>
                          <a:cs typeface="MS Gothic"/>
                          <a:sym typeface="MS Gothic"/>
                        </a:rPr>
                        <a:t>CLICK</a:t>
                      </a:r>
                      <a:endParaRPr sz="6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altLang="ja" sz="1200" u="none" strike="noStrike" cap="none" dirty="0">
                          <a:latin typeface="游ゴシック" panose="020B0400000000000000" pitchFamily="50" charset="-128"/>
                          <a:ea typeface="游ゴシック" panose="020B0400000000000000" pitchFamily="50" charset="-128"/>
                          <a:cs typeface="MS Gothic"/>
                          <a:sym typeface="MS Gothic"/>
                        </a:rPr>
                        <a:t>4</a:t>
                      </a:r>
                      <a:r>
                        <a:rPr lang="ja" sz="1200" u="none" strike="noStrike" cap="none" dirty="0">
                          <a:latin typeface="游ゴシック" panose="020B0400000000000000" pitchFamily="50" charset="-128"/>
                          <a:ea typeface="游ゴシック" panose="020B0400000000000000" pitchFamily="50" charset="-128"/>
                          <a:cs typeface="MS Gothic"/>
                          <a:sym typeface="MS Gothic"/>
                        </a:rPr>
                        <a:t>,000</a:t>
                      </a:r>
                      <a:r>
                        <a:rPr lang="ja-JP" altLang="en-US" sz="1200" u="none" strike="noStrike" cap="none" dirty="0">
                          <a:latin typeface="游ゴシック" panose="020B0400000000000000" pitchFamily="50" charset="-128"/>
                          <a:ea typeface="游ゴシック" panose="020B0400000000000000" pitchFamily="50" charset="-128"/>
                          <a:cs typeface="MS Gothic"/>
                          <a:sym typeface="MS Gothic"/>
                        </a:rPr>
                        <a:t>クリック</a:t>
                      </a:r>
                      <a:r>
                        <a:rPr lang="ja-JP" altLang="en-US" sz="600" u="none" strike="noStrike" cap="none" dirty="0">
                          <a:latin typeface="游ゴシック" panose="020B0400000000000000" pitchFamily="50" charset="-128"/>
                          <a:ea typeface="游ゴシック" panose="020B0400000000000000" pitchFamily="50" charset="-128"/>
                          <a:cs typeface="MS Gothic"/>
                          <a:sym typeface="MS Gothic"/>
                        </a:rPr>
                        <a:t>　　</a:t>
                      </a:r>
                      <a:endParaRPr lang="en-US" altLang="ja-JP" sz="6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en-US" altLang="ja-JP" sz="700" b="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b="0" u="none" strike="noStrike" cap="none" dirty="0">
                          <a:latin typeface="游ゴシック" panose="020B0400000000000000" pitchFamily="50" charset="-128"/>
                          <a:ea typeface="游ゴシック" panose="020B0400000000000000" pitchFamily="50" charset="-128"/>
                          <a:cs typeface="MS Gothic"/>
                          <a:sym typeface="MS Gothic"/>
                        </a:rPr>
                        <a:t>長期休暇や年末年始、年度末はこの限りではありません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1"/>
                  </a:ext>
                </a:extLst>
              </a:tr>
              <a:tr h="442323">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計測期間</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4週間</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229046">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レポート</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Imp</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数</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閲覧数</a:t>
                      </a:r>
                      <a:r>
                        <a:rPr lang="en-US" altLang="ja-JP" sz="700" u="none" strike="noStrike" cap="none" dirty="0">
                          <a:latin typeface="游ゴシック" panose="020B0400000000000000" pitchFamily="50" charset="-128"/>
                          <a:ea typeface="游ゴシック" panose="020B0400000000000000" pitchFamily="50" charset="-128"/>
                          <a:cs typeface="MS Gothic"/>
                          <a:sym typeface="MS Gothic"/>
                        </a:rPr>
                        <a:t>)</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、リーチ数、クリック数</a:t>
                      </a: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53868">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記事公開日</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 sz="700" u="none" strike="noStrike" cap="none" dirty="0">
                          <a:latin typeface="游ゴシック" panose="020B0400000000000000" pitchFamily="50" charset="-128"/>
                          <a:ea typeface="游ゴシック" panose="020B0400000000000000" pitchFamily="50" charset="-128"/>
                          <a:cs typeface="MS Gothic"/>
                          <a:sym typeface="MS Gothic"/>
                        </a:rPr>
                        <a:t>任意の平日でご希望の日時に指定していただけます。</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配信</a:t>
                      </a:r>
                      <a:r>
                        <a:rPr lang="ja" sz="700" u="none" strike="noStrike" cap="none" dirty="0">
                          <a:latin typeface="游ゴシック" panose="020B0400000000000000" pitchFamily="50" charset="-128"/>
                          <a:ea typeface="游ゴシック" panose="020B0400000000000000" pitchFamily="50" charset="-128"/>
                          <a:cs typeface="MS Gothic"/>
                          <a:sym typeface="MS Gothic"/>
                        </a:rPr>
                        <a:t>ご希望日の</a:t>
                      </a:r>
                      <a:r>
                        <a:rPr lang="en-US" altLang="ja" sz="700" u="none" strike="noStrike" cap="none" dirty="0">
                          <a:latin typeface="游ゴシック" panose="020B0400000000000000" pitchFamily="50" charset="-128"/>
                          <a:ea typeface="游ゴシック" panose="020B0400000000000000" pitchFamily="50" charset="-128"/>
                          <a:cs typeface="MS Gothic"/>
                          <a:sym typeface="MS Gothic"/>
                        </a:rPr>
                        <a:t>15</a:t>
                      </a:r>
                      <a:r>
                        <a:rPr lang="ja-JP" altLang="en-US" sz="700" u="none" strike="noStrike" cap="none" dirty="0">
                          <a:latin typeface="游ゴシック" panose="020B0400000000000000" pitchFamily="50" charset="-128"/>
                          <a:ea typeface="游ゴシック" panose="020B0400000000000000" pitchFamily="50" charset="-128"/>
                          <a:cs typeface="MS Gothic"/>
                          <a:sym typeface="MS Gothic"/>
                        </a:rPr>
                        <a:t>営業</a:t>
                      </a:r>
                      <a:r>
                        <a:rPr lang="ja" sz="700" u="none" strike="noStrike" cap="none" dirty="0">
                          <a:latin typeface="游ゴシック" panose="020B0400000000000000" pitchFamily="50" charset="-128"/>
                          <a:ea typeface="游ゴシック" panose="020B0400000000000000" pitchFamily="50" charset="-128"/>
                          <a:cs typeface="MS Gothic"/>
                          <a:sym typeface="MS Gothic"/>
                        </a:rPr>
                        <a:t>日前までにお申し込みください。</a:t>
                      </a:r>
                      <a:endParaRPr sz="700" u="none" strike="noStrike" cap="none" dirty="0">
                        <a:latin typeface="游ゴシック" panose="020B0400000000000000" pitchFamily="50" charset="-128"/>
                        <a:ea typeface="游ゴシック" panose="020B0400000000000000" pitchFamily="50" charset="-128"/>
                        <a:cs typeface="MS Gothic"/>
                        <a:sym typeface="MS Gothic"/>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392078">
                <a:tc>
                  <a:txBody>
                    <a:bodyPr/>
                    <a:lstStyle/>
                    <a:p>
                      <a:pPr marL="0" marR="0" lvl="0" indent="0" algn="ctr" rtl="0">
                        <a:lnSpc>
                          <a:spcPct val="100000"/>
                        </a:lnSpc>
                        <a:spcBef>
                          <a:spcPts val="0"/>
                        </a:spcBef>
                        <a:spcAft>
                          <a:spcPts val="0"/>
                        </a:spcAft>
                        <a:buNone/>
                      </a:pPr>
                      <a:r>
                        <a:rPr lang="ja-JP" altLang="en-US" sz="600" u="none" strike="noStrike" cap="none" dirty="0">
                          <a:latin typeface="游ゴシック" panose="020B0400000000000000" pitchFamily="50" charset="-128"/>
                          <a:ea typeface="游ゴシック" panose="020B0400000000000000" pitchFamily="50" charset="-128"/>
                          <a:sym typeface="MS Gothic"/>
                        </a:rPr>
                        <a:t>入稿</a:t>
                      </a:r>
                      <a:endParaRPr lang="en-US" altLang="ja-JP" sz="600" u="none" strike="noStrike" cap="none" dirty="0">
                        <a:latin typeface="游ゴシック" panose="020B0400000000000000" pitchFamily="50" charset="-128"/>
                        <a:ea typeface="游ゴシック" panose="020B0400000000000000" pitchFamily="50" charset="-128"/>
                        <a:sym typeface="MS Gothic"/>
                      </a:endParaRPr>
                    </a:p>
                    <a:p>
                      <a:pPr marL="0" marR="0" lvl="0" indent="0" algn="ctr" rtl="0">
                        <a:lnSpc>
                          <a:spcPct val="100000"/>
                        </a:lnSpc>
                        <a:spcBef>
                          <a:spcPts val="0"/>
                        </a:spcBef>
                        <a:spcAft>
                          <a:spcPts val="0"/>
                        </a:spcAft>
                        <a:buNone/>
                      </a:pPr>
                      <a:r>
                        <a:rPr lang="ja-JP" altLang="en-US" sz="600" u="none" strike="noStrike" cap="none" dirty="0">
                          <a:latin typeface="游ゴシック" panose="020B0400000000000000" pitchFamily="50" charset="-128"/>
                          <a:ea typeface="游ゴシック" panose="020B0400000000000000" pitchFamily="50" charset="-128"/>
                          <a:sym typeface="MS Gothic"/>
                        </a:rPr>
                        <a:t>配信アカウント</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u="none" strike="noStrike" cap="none" dirty="0">
                          <a:solidFill>
                            <a:schemeClr val="dk1"/>
                          </a:solidFill>
                        </a:rPr>
                        <a:t>画像、テキスト、</a:t>
                      </a:r>
                      <a:r>
                        <a:rPr lang="en-US" altLang="ja-JP" sz="700" b="0" u="none" strike="noStrike" cap="none" dirty="0">
                          <a:solidFill>
                            <a:schemeClr val="dk1"/>
                          </a:solidFill>
                        </a:rPr>
                        <a:t>URL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0" u="none" strike="noStrike" cap="none"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u="none" strike="noStrike" cap="none" dirty="0">
                          <a:solidFill>
                            <a:schemeClr val="dk1"/>
                          </a:solidFill>
                        </a:rPr>
                        <a:t>配信アカウント：＠</a:t>
                      </a:r>
                      <a:r>
                        <a:rPr lang="en-US" altLang="ja-JP" sz="700" b="0" u="none" strike="noStrike" cap="none" dirty="0" err="1">
                          <a:solidFill>
                            <a:schemeClr val="dk1"/>
                          </a:solidFill>
                        </a:rPr>
                        <a:t>kurashi_to_oshare</a:t>
                      </a:r>
                      <a:endParaRPr lang="en-US" altLang="ja-JP" sz="700" b="0" u="none" strike="noStrike" cap="none" dirty="0">
                        <a:solidFill>
                          <a:schemeClr val="dk1"/>
                        </a:solidFill>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032097">
                <a:tc>
                  <a:txBody>
                    <a:bodyPr/>
                    <a:lstStyle/>
                    <a:p>
                      <a:pPr marL="0" marR="0" lvl="0" indent="0" algn="ctr" rtl="0">
                        <a:lnSpc>
                          <a:spcPct val="100000"/>
                        </a:lnSpc>
                        <a:spcBef>
                          <a:spcPts val="0"/>
                        </a:spcBef>
                        <a:spcAft>
                          <a:spcPts val="0"/>
                        </a:spcAft>
                        <a:buNone/>
                      </a:pPr>
                      <a:r>
                        <a:rPr lang="ja" sz="600" u="none" strike="noStrike" cap="none" dirty="0">
                          <a:latin typeface="游ゴシック" panose="020B0400000000000000" pitchFamily="50" charset="-128"/>
                          <a:ea typeface="游ゴシック" panose="020B0400000000000000" pitchFamily="50" charset="-128"/>
                          <a:cs typeface="MS Gothic"/>
                          <a:sym typeface="MS Gothic"/>
                        </a:rPr>
                        <a:t>注意事項</a:t>
                      </a:r>
                      <a:endParaRPr sz="600" dirty="0">
                        <a:latin typeface="游ゴシック" panose="020B0400000000000000" pitchFamily="50" charset="-128"/>
                        <a:ea typeface="游ゴシック" panose="020B0400000000000000" pitchFamily="50" charset="-128"/>
                      </a:endParaRP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・事前に企業及び製品、クリエイティブの確認をさせて頂きます。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・掲載テキストは編集部が編集します。</a:t>
                      </a: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・ターゲティングは弊社にお任せください。ご要望がある場合はご相談ください。</a:t>
                      </a: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・各プラットフォーム毎に審査がございます。審査を通過した案件のみ掲載します。</a:t>
                      </a: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・プラットフォーム側判断で予告なく仕様変更などの不具合が起こる可能性がございます。</a:t>
                      </a:r>
                      <a:endParaRPr sz="700" dirty="0"/>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SNS</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投稿には</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PR</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（大文字） ＃貴社名もしくは正式なサービス</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商品</a:t>
                      </a:r>
                      <a:endPar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endParaRPr>
                    </a:p>
                    <a:p>
                      <a:pPr marL="0" marR="0" lvl="0" indent="0" algn="l" rtl="0">
                        <a:lnSpc>
                          <a:spcPct val="100000"/>
                        </a:lnSpc>
                        <a:spcBef>
                          <a:spcPts val="0"/>
                        </a:spcBef>
                        <a:spcAft>
                          <a:spcPts val="0"/>
                        </a:spcAft>
                        <a:buNone/>
                      </a:pP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　名</a:t>
                      </a:r>
                      <a:r>
                        <a:rPr lang="en-US" altLang="ja-JP" sz="700" u="none" strike="noStrike" cap="none" dirty="0">
                          <a:solidFill>
                            <a:schemeClr val="dk1"/>
                          </a:solidFill>
                          <a:latin typeface="游ゴシック" panose="020B0400000000000000" pitchFamily="50" charset="-128"/>
                          <a:ea typeface="游ゴシック" panose="020B0400000000000000" pitchFamily="50" charset="-128"/>
                          <a:sym typeface="MS Gothic"/>
                        </a:rPr>
                        <a:t>』</a:t>
                      </a:r>
                      <a:r>
                        <a:rPr lang="ja-JP" altLang="en-US" sz="700" u="none" strike="noStrike" cap="none" dirty="0">
                          <a:solidFill>
                            <a:schemeClr val="dk1"/>
                          </a:solidFill>
                          <a:latin typeface="游ゴシック" panose="020B0400000000000000" pitchFamily="50" charset="-128"/>
                          <a:ea typeface="游ゴシック" panose="020B0400000000000000" pitchFamily="50" charset="-128"/>
                          <a:sym typeface="MS Gothic"/>
                        </a:rPr>
                        <a:t>の順にて、ハッシュタグ列冒頭に記載します。</a:t>
                      </a:r>
                    </a:p>
                  </a:txBody>
                  <a:tcPr marL="45725" marR="45725" marT="22863" marB="2286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
        <p:nvSpPr>
          <p:cNvPr id="20" name="Google Shape;901;p29">
            <a:extLst>
              <a:ext uri="{FF2B5EF4-FFF2-40B4-BE49-F238E27FC236}">
                <a16:creationId xmlns:a16="http://schemas.microsoft.com/office/drawing/2014/main" id="{C8775880-B22C-A78C-AE90-7CFAED42B531}"/>
              </a:ext>
            </a:extLst>
          </p:cNvPr>
          <p:cNvSpPr txBox="1"/>
          <p:nvPr/>
        </p:nvSpPr>
        <p:spPr>
          <a:xfrm>
            <a:off x="1866900" y="3181350"/>
            <a:ext cx="2067999" cy="153868"/>
          </a:xfrm>
          <a:prstGeom prst="rect">
            <a:avLst/>
          </a:prstGeom>
          <a:noFill/>
          <a:ln>
            <a:noFill/>
          </a:ln>
        </p:spPr>
        <p:txBody>
          <a:bodyPr spcFirstLastPara="1" wrap="square" lIns="45713" tIns="22850" rIns="45713" bIns="22850" anchor="t" anchorCtr="0">
            <a:spAutoFit/>
          </a:bodyPr>
          <a:lstStyle/>
          <a:p>
            <a:pPr algn="ctr">
              <a:buSzPts val="1600"/>
            </a:pPr>
            <a:r>
              <a:rPr lang="ja-JP" altLang="en-US" sz="700" b="1" dirty="0">
                <a:latin typeface="游ゴシック" panose="020B0400000000000000" pitchFamily="50" charset="-128"/>
                <a:ea typeface="游ゴシック" panose="020B0400000000000000" pitchFamily="50" charset="-128"/>
              </a:rPr>
              <a:t>クライアントサイトに遷移</a:t>
            </a:r>
            <a:endParaRPr sz="800" b="1" dirty="0">
              <a:latin typeface="游ゴシック" panose="020B0400000000000000" pitchFamily="50" charset="-128"/>
              <a:ea typeface="游ゴシック" panose="020B0400000000000000" pitchFamily="50" charset="-128"/>
            </a:endParaRPr>
          </a:p>
        </p:txBody>
      </p:sp>
      <p:sp>
        <p:nvSpPr>
          <p:cNvPr id="21" name="Google Shape;912;p29">
            <a:extLst>
              <a:ext uri="{FF2B5EF4-FFF2-40B4-BE49-F238E27FC236}">
                <a16:creationId xmlns:a16="http://schemas.microsoft.com/office/drawing/2014/main" id="{BB3DC244-CD41-55BD-DC25-803D52D2B72B}"/>
              </a:ext>
            </a:extLst>
          </p:cNvPr>
          <p:cNvSpPr txBox="1"/>
          <p:nvPr/>
        </p:nvSpPr>
        <p:spPr>
          <a:xfrm>
            <a:off x="1846157" y="3367650"/>
            <a:ext cx="2067999" cy="169257"/>
          </a:xfrm>
          <a:prstGeom prst="rect">
            <a:avLst/>
          </a:prstGeom>
          <a:noFill/>
          <a:ln>
            <a:noFill/>
          </a:ln>
        </p:spPr>
        <p:txBody>
          <a:bodyPr spcFirstLastPara="1" wrap="square" lIns="45713" tIns="22850" rIns="45713" bIns="22850" anchor="t" anchorCtr="0">
            <a:spAutoFit/>
          </a:bodyPr>
          <a:lstStyle/>
          <a:p>
            <a:pPr algn="ctr">
              <a:buSzPts val="1600"/>
            </a:pPr>
            <a:r>
              <a:rPr lang="ja-JP" altLang="en-US" sz="800" b="1" dirty="0">
                <a:latin typeface="游ゴシック" panose="020B0400000000000000" pitchFamily="50" charset="-128"/>
                <a:ea typeface="游ゴシック" panose="020B0400000000000000" pitchFamily="50" charset="-128"/>
              </a:rPr>
              <a:t>静止画</a:t>
            </a:r>
            <a:r>
              <a:rPr lang="en-US" altLang="ja-JP" sz="800" b="1" dirty="0">
                <a:latin typeface="游ゴシック" panose="020B0400000000000000" pitchFamily="50" charset="-128"/>
                <a:ea typeface="游ゴシック" panose="020B0400000000000000" pitchFamily="50" charset="-128"/>
              </a:rPr>
              <a:t>1</a:t>
            </a:r>
            <a:r>
              <a:rPr lang="ja-JP" altLang="en-US" sz="800" b="1" dirty="0">
                <a:latin typeface="游ゴシック" panose="020B0400000000000000" pitchFamily="50" charset="-128"/>
                <a:ea typeface="游ゴシック" panose="020B0400000000000000" pitchFamily="50" charset="-128"/>
              </a:rPr>
              <a:t>枚・テキスト・</a:t>
            </a:r>
            <a:r>
              <a:rPr lang="en-US" altLang="ja-JP" sz="800" b="1" dirty="0">
                <a:latin typeface="游ゴシック" panose="020B0400000000000000" pitchFamily="50" charset="-128"/>
                <a:ea typeface="游ゴシック" panose="020B0400000000000000" pitchFamily="50" charset="-128"/>
              </a:rPr>
              <a:t>URL</a:t>
            </a:r>
            <a:endParaRPr sz="800" dirty="0">
              <a:latin typeface="游ゴシック" panose="020B0400000000000000" pitchFamily="50" charset="-128"/>
              <a:ea typeface="游ゴシック" panose="020B0400000000000000" pitchFamily="50" charset="-128"/>
            </a:endParaRPr>
          </a:p>
        </p:txBody>
      </p:sp>
      <p:grpSp>
        <p:nvGrpSpPr>
          <p:cNvPr id="24" name="グループ化 23">
            <a:extLst>
              <a:ext uri="{FF2B5EF4-FFF2-40B4-BE49-F238E27FC236}">
                <a16:creationId xmlns:a16="http://schemas.microsoft.com/office/drawing/2014/main" id="{CDC09783-4097-A4F3-AA97-B7E49C3566E8}"/>
              </a:ext>
            </a:extLst>
          </p:cNvPr>
          <p:cNvGrpSpPr/>
          <p:nvPr/>
        </p:nvGrpSpPr>
        <p:grpSpPr>
          <a:xfrm>
            <a:off x="457200" y="2266950"/>
            <a:ext cx="1070058" cy="2106876"/>
            <a:chOff x="6467324" y="503587"/>
            <a:chExt cx="2096788" cy="4136326"/>
          </a:xfrm>
        </p:grpSpPr>
        <p:grpSp>
          <p:nvGrpSpPr>
            <p:cNvPr id="25" name="グループ化 24">
              <a:extLst>
                <a:ext uri="{FF2B5EF4-FFF2-40B4-BE49-F238E27FC236}">
                  <a16:creationId xmlns:a16="http://schemas.microsoft.com/office/drawing/2014/main" id="{B20ED3B4-610C-171A-1556-C0CE927AEBAE}"/>
                </a:ext>
              </a:extLst>
            </p:cNvPr>
            <p:cNvGrpSpPr/>
            <p:nvPr/>
          </p:nvGrpSpPr>
          <p:grpSpPr>
            <a:xfrm>
              <a:off x="6622879" y="651659"/>
              <a:ext cx="1785677" cy="3840182"/>
              <a:chOff x="-2498911" y="923026"/>
              <a:chExt cx="1785677" cy="3840182"/>
            </a:xfrm>
          </p:grpSpPr>
          <p:pic>
            <p:nvPicPr>
              <p:cNvPr id="27" name="図 26">
                <a:extLst>
                  <a:ext uri="{FF2B5EF4-FFF2-40B4-BE49-F238E27FC236}">
                    <a16:creationId xmlns:a16="http://schemas.microsoft.com/office/drawing/2014/main" id="{9C54C941-2887-C6DC-7B38-C37954BAE2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98911" y="1975450"/>
                <a:ext cx="1785677" cy="2787758"/>
              </a:xfrm>
              <a:prstGeom prst="rect">
                <a:avLst/>
              </a:prstGeom>
            </p:spPr>
          </p:pic>
          <p:pic>
            <p:nvPicPr>
              <p:cNvPr id="28" name="図 27">
                <a:extLst>
                  <a:ext uri="{FF2B5EF4-FFF2-40B4-BE49-F238E27FC236}">
                    <a16:creationId xmlns:a16="http://schemas.microsoft.com/office/drawing/2014/main" id="{FC5CE12C-9080-2A63-E8B6-4C6477842D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98911" y="923026"/>
                <a:ext cx="1785677" cy="1069676"/>
              </a:xfrm>
              <a:prstGeom prst="rect">
                <a:avLst/>
              </a:prstGeom>
            </p:spPr>
          </p:pic>
        </p:grpSp>
        <p:pic>
          <p:nvPicPr>
            <p:cNvPr id="26" name="Google Shape;449;p18">
              <a:extLst>
                <a:ext uri="{FF2B5EF4-FFF2-40B4-BE49-F238E27FC236}">
                  <a16:creationId xmlns:a16="http://schemas.microsoft.com/office/drawing/2014/main" id="{250FB3E0-399F-3A2A-85FB-88158F13F4F0}"/>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467324" y="503587"/>
              <a:ext cx="2096788" cy="4136326"/>
            </a:xfrm>
            <a:prstGeom prst="rect">
              <a:avLst/>
            </a:prstGeom>
            <a:noFill/>
            <a:ln>
              <a:noFill/>
            </a:ln>
          </p:spPr>
        </p:pic>
      </p:grpSp>
      <p:sp>
        <p:nvSpPr>
          <p:cNvPr id="3" name="矢印: 右 2">
            <a:extLst>
              <a:ext uri="{FF2B5EF4-FFF2-40B4-BE49-F238E27FC236}">
                <a16:creationId xmlns:a16="http://schemas.microsoft.com/office/drawing/2014/main" id="{1B4CA5E6-220B-BB66-C5AF-2B38E600F043}"/>
              </a:ext>
            </a:extLst>
          </p:cNvPr>
          <p:cNvSpPr/>
          <p:nvPr/>
        </p:nvSpPr>
        <p:spPr>
          <a:xfrm>
            <a:off x="1638300" y="3143250"/>
            <a:ext cx="571500" cy="4191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22" name="テキスト ボックス 21">
            <a:extLst>
              <a:ext uri="{FF2B5EF4-FFF2-40B4-BE49-F238E27FC236}">
                <a16:creationId xmlns:a16="http://schemas.microsoft.com/office/drawing/2014/main" id="{6E78F3E9-C8AF-68C3-D6A8-5FB71741A7B3}"/>
              </a:ext>
            </a:extLst>
          </p:cNvPr>
          <p:cNvSpPr txBox="1"/>
          <p:nvPr/>
        </p:nvSpPr>
        <p:spPr>
          <a:xfrm>
            <a:off x="8808334" y="4835722"/>
            <a:ext cx="335666" cy="230832"/>
          </a:xfrm>
          <a:prstGeom prst="rect">
            <a:avLst/>
          </a:prstGeom>
          <a:noFill/>
        </p:spPr>
        <p:txBody>
          <a:bodyPr wrap="square">
            <a:spAutoFit/>
          </a:bodyPr>
          <a:lstStyle/>
          <a:p>
            <a:fld id="{00000000-1234-1234-1234-123412341234}" type="slidenum">
              <a:rPr lang="en-US" altLang="ja" sz="900" smtClean="0">
                <a:latin typeface="游ゴシック" panose="020B0400000000000000" pitchFamily="50" charset="-128"/>
                <a:ea typeface="游ゴシック" panose="020B0400000000000000" pitchFamily="50" charset="-128"/>
              </a:rPr>
              <a:pPr/>
              <a:t>14</a:t>
            </a:fld>
            <a:endParaRPr lang="ja-JP" altLang="en-US" sz="900" dirty="0">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C83645B5-138B-3834-3098-B1FE83785C76}"/>
              </a:ext>
            </a:extLst>
          </p:cNvPr>
          <p:cNvSpPr txBox="1"/>
          <p:nvPr/>
        </p:nvSpPr>
        <p:spPr>
          <a:xfrm>
            <a:off x="5089712" y="4438274"/>
            <a:ext cx="3623982" cy="461665"/>
          </a:xfrm>
          <a:prstGeom prst="rect">
            <a:avLst/>
          </a:prstGeom>
          <a:noFill/>
        </p:spPr>
        <p:txBody>
          <a:bodyPr wrap="square">
            <a:spAutoFit/>
          </a:bodyPr>
          <a:lstStyle/>
          <a:p>
            <a:r>
              <a:rPr lang="en-US" altLang="ja-JP" sz="1200" b="0" i="0" dirty="0">
                <a:solidFill>
                  <a:srgbClr val="222222"/>
                </a:solidFill>
                <a:effectLst/>
                <a:latin typeface="Arial" panose="020B0604020202020204" pitchFamily="34" charset="0"/>
              </a:rPr>
              <a:t>※20</a:t>
            </a:r>
            <a:r>
              <a:rPr lang="ja-JP" altLang="en-US" sz="1200" b="0" i="0" dirty="0">
                <a:solidFill>
                  <a:srgbClr val="222222"/>
                </a:solidFill>
                <a:effectLst/>
                <a:latin typeface="Arial" panose="020B0604020202020204" pitchFamily="34" charset="0"/>
              </a:rPr>
              <a:t>周年ロゴは仮のものです。現在鋭意製作中で、完成は</a:t>
            </a:r>
            <a:r>
              <a:rPr lang="en-US" altLang="ja-JP" sz="1200" b="0" i="0" dirty="0">
                <a:solidFill>
                  <a:srgbClr val="222222"/>
                </a:solidFill>
                <a:effectLst/>
                <a:latin typeface="Arial" panose="020B0604020202020204" pitchFamily="34" charset="0"/>
              </a:rPr>
              <a:t>4</a:t>
            </a:r>
            <a:r>
              <a:rPr lang="ja-JP" altLang="en-US" sz="1200" b="0" i="0" dirty="0">
                <a:solidFill>
                  <a:srgbClr val="222222"/>
                </a:solidFill>
                <a:effectLst/>
                <a:latin typeface="Arial" panose="020B0604020202020204" pitchFamily="34" charset="0"/>
              </a:rPr>
              <a:t>月下旬を予定しています。　</a:t>
            </a:r>
            <a:endParaRPr lang="ja-JP" altLang="en-US" sz="1200" dirty="0"/>
          </a:p>
        </p:txBody>
      </p:sp>
    </p:spTree>
    <p:extLst>
      <p:ext uri="{BB962C8B-B14F-4D97-AF65-F5344CB8AC3E}">
        <p14:creationId xmlns:p14="http://schemas.microsoft.com/office/powerpoint/2010/main" val="242273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28DA52-0EA0-FF6B-AA19-BF48765BC03C}"/>
              </a:ext>
            </a:extLst>
          </p:cNvPr>
          <p:cNvSpPr>
            <a:spLocks noGrp="1"/>
          </p:cNvSpPr>
          <p:nvPr>
            <p:ph type="sldNum" idx="12"/>
          </p:nvPr>
        </p:nvSpPr>
        <p:spPr/>
        <p:txBody>
          <a:bodyPr/>
          <a:lstStyle/>
          <a:p>
            <a:fld id="{00000000-1234-1234-1234-123412341234}" type="slidenum">
              <a:rPr lang="en-US" altLang="ja" smtClean="0"/>
              <a:pPr/>
              <a:t>2</a:t>
            </a:fld>
            <a:endParaRPr lang="ja" altLang="en-US" dirty="0"/>
          </a:p>
        </p:txBody>
      </p:sp>
      <p:sp>
        <p:nvSpPr>
          <p:cNvPr id="3" name="TextBox 22">
            <a:extLst>
              <a:ext uri="{FF2B5EF4-FFF2-40B4-BE49-F238E27FC236}">
                <a16:creationId xmlns:a16="http://schemas.microsoft.com/office/drawing/2014/main" id="{792FC49D-DD7E-F74B-553D-B7827AE091FE}"/>
              </a:ext>
            </a:extLst>
          </p:cNvPr>
          <p:cNvSpPr txBox="1"/>
          <p:nvPr/>
        </p:nvSpPr>
        <p:spPr>
          <a:xfrm>
            <a:off x="495465" y="273494"/>
            <a:ext cx="2115837" cy="691921"/>
          </a:xfrm>
          <a:prstGeom prst="rect">
            <a:avLst/>
          </a:prstGeom>
        </p:spPr>
        <p:txBody>
          <a:bodyPr lIns="0" tIns="0" rIns="0" bIns="0" rtlCol="0" anchor="t">
            <a:spAutoFit/>
          </a:bodyPr>
          <a:lstStyle/>
          <a:p>
            <a:pPr algn="l">
              <a:lnSpc>
                <a:spcPts val="6469"/>
              </a:lnSpc>
              <a:spcBef>
                <a:spcPct val="0"/>
              </a:spcBef>
            </a:pPr>
            <a:r>
              <a:rPr lang="en-US" sz="2400" b="1" spc="1848" dirty="0" err="1">
                <a:solidFill>
                  <a:srgbClr val="1A1C23"/>
                </a:solidFill>
                <a:latin typeface="源真ゴシック Bold"/>
                <a:ea typeface="源真ゴシック Bold"/>
                <a:cs typeface="源真ゴシック Bold"/>
                <a:sym typeface="源真ゴシック Bold"/>
              </a:rPr>
              <a:t>目次</a:t>
            </a:r>
            <a:endParaRPr lang="en-US" sz="2400" b="1" spc="1848" dirty="0">
              <a:solidFill>
                <a:srgbClr val="1A1C23"/>
              </a:solidFill>
              <a:latin typeface="源真ゴシック Bold"/>
              <a:ea typeface="源真ゴシック Bold"/>
              <a:cs typeface="源真ゴシック Bold"/>
              <a:sym typeface="源真ゴシック Bold"/>
            </a:endParaRPr>
          </a:p>
        </p:txBody>
      </p:sp>
      <p:sp>
        <p:nvSpPr>
          <p:cNvPr id="4" name="TextBox 8">
            <a:extLst>
              <a:ext uri="{FF2B5EF4-FFF2-40B4-BE49-F238E27FC236}">
                <a16:creationId xmlns:a16="http://schemas.microsoft.com/office/drawing/2014/main" id="{414A7C3A-C4FB-0DB7-9421-FB21BE8B191E}"/>
              </a:ext>
            </a:extLst>
          </p:cNvPr>
          <p:cNvSpPr txBox="1"/>
          <p:nvPr/>
        </p:nvSpPr>
        <p:spPr>
          <a:xfrm>
            <a:off x="124385" y="1627513"/>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01</a:t>
            </a:r>
          </a:p>
        </p:txBody>
      </p:sp>
      <p:sp>
        <p:nvSpPr>
          <p:cNvPr id="5" name="TextBox 9">
            <a:extLst>
              <a:ext uri="{FF2B5EF4-FFF2-40B4-BE49-F238E27FC236}">
                <a16:creationId xmlns:a16="http://schemas.microsoft.com/office/drawing/2014/main" id="{43E009E1-94BA-D844-187D-6573AE231AE6}"/>
              </a:ext>
            </a:extLst>
          </p:cNvPr>
          <p:cNvSpPr txBox="1"/>
          <p:nvPr/>
        </p:nvSpPr>
        <p:spPr>
          <a:xfrm>
            <a:off x="937696" y="1634963"/>
            <a:ext cx="4666347" cy="440377"/>
          </a:xfrm>
          <a:prstGeom prst="rect">
            <a:avLst/>
          </a:prstGeom>
        </p:spPr>
        <p:txBody>
          <a:bodyPr lIns="0" tIns="0" rIns="0" bIns="0" rtlCol="0" anchor="t">
            <a:spAutoFit/>
          </a:bodyPr>
          <a:lstStyle/>
          <a:p>
            <a:pPr algn="l">
              <a:lnSpc>
                <a:spcPts val="3999"/>
              </a:lnSpc>
            </a:pPr>
            <a:r>
              <a:rPr lang="en-US" sz="1600" b="1" spc="31" dirty="0">
                <a:solidFill>
                  <a:srgbClr val="1A1C23"/>
                </a:solidFill>
                <a:latin typeface="源真ゴシック Medium"/>
                <a:ea typeface="源真ゴシック Medium"/>
                <a:cs typeface="源真ゴシック Medium"/>
                <a:sym typeface="源真ゴシック Medium"/>
              </a:rPr>
              <a:t>20</a:t>
            </a:r>
            <a:r>
              <a:rPr lang="ja-JP" altLang="en-US" sz="1600" b="1" spc="31" dirty="0">
                <a:solidFill>
                  <a:srgbClr val="1A1C23"/>
                </a:solidFill>
                <a:latin typeface="源真ゴシック Medium"/>
                <a:ea typeface="源真ゴシック Medium"/>
                <a:cs typeface="源真ゴシック Medium"/>
                <a:sym typeface="源真ゴシック Medium"/>
              </a:rPr>
              <a:t>周年のコメント</a:t>
            </a:r>
            <a:endParaRPr lang="en-US" sz="1600" b="1" spc="31" dirty="0">
              <a:solidFill>
                <a:srgbClr val="1A1C23"/>
              </a:solidFill>
              <a:latin typeface="源真ゴシック Medium"/>
              <a:ea typeface="源真ゴシック Medium"/>
              <a:cs typeface="源真ゴシック Medium"/>
              <a:sym typeface="源真ゴシック Medium"/>
            </a:endParaRPr>
          </a:p>
        </p:txBody>
      </p:sp>
      <p:sp>
        <p:nvSpPr>
          <p:cNvPr id="6" name="TextBox 10">
            <a:extLst>
              <a:ext uri="{FF2B5EF4-FFF2-40B4-BE49-F238E27FC236}">
                <a16:creationId xmlns:a16="http://schemas.microsoft.com/office/drawing/2014/main" id="{0E110845-B9A6-8B12-200B-8EA1D258786C}"/>
              </a:ext>
            </a:extLst>
          </p:cNvPr>
          <p:cNvSpPr txBox="1"/>
          <p:nvPr/>
        </p:nvSpPr>
        <p:spPr>
          <a:xfrm>
            <a:off x="124385" y="2043986"/>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02</a:t>
            </a:r>
          </a:p>
        </p:txBody>
      </p:sp>
      <p:sp>
        <p:nvSpPr>
          <p:cNvPr id="7" name="TextBox 11">
            <a:extLst>
              <a:ext uri="{FF2B5EF4-FFF2-40B4-BE49-F238E27FC236}">
                <a16:creationId xmlns:a16="http://schemas.microsoft.com/office/drawing/2014/main" id="{0A8BF7C7-73C8-8C47-2B0A-C3AC3C7C711C}"/>
              </a:ext>
            </a:extLst>
          </p:cNvPr>
          <p:cNvSpPr txBox="1"/>
          <p:nvPr/>
        </p:nvSpPr>
        <p:spPr>
          <a:xfrm>
            <a:off x="937696" y="2112396"/>
            <a:ext cx="4666347" cy="429092"/>
          </a:xfrm>
          <a:prstGeom prst="rect">
            <a:avLst/>
          </a:prstGeom>
        </p:spPr>
        <p:txBody>
          <a:bodyPr lIns="0" tIns="0" rIns="0" bIns="0" rtlCol="0" anchor="t">
            <a:spAutoFit/>
          </a:bodyPr>
          <a:lstStyle/>
          <a:p>
            <a:pPr algn="l">
              <a:lnSpc>
                <a:spcPts val="3999"/>
              </a:lnSpc>
            </a:pPr>
            <a:r>
              <a:rPr lang="ja-JP" altLang="en-US" sz="1600" b="1" spc="31" dirty="0">
                <a:solidFill>
                  <a:srgbClr val="1A1C23"/>
                </a:solidFill>
                <a:latin typeface="源真ゴシック Medium"/>
                <a:ea typeface="源真ゴシック Medium"/>
                <a:cs typeface="源真ゴシック Medium"/>
                <a:sym typeface="源真ゴシック Medium"/>
              </a:rPr>
              <a:t>暮らしのおへそ概要</a:t>
            </a:r>
            <a:endParaRPr lang="en-US" altLang="ja-JP" sz="1600" b="1" spc="31" dirty="0">
              <a:solidFill>
                <a:srgbClr val="1A1C23"/>
              </a:solidFill>
              <a:latin typeface="源真ゴシック Medium"/>
              <a:ea typeface="源真ゴシック Medium"/>
              <a:cs typeface="源真ゴシック Medium"/>
              <a:sym typeface="源真ゴシック Medium"/>
            </a:endParaRPr>
          </a:p>
        </p:txBody>
      </p:sp>
      <p:sp>
        <p:nvSpPr>
          <p:cNvPr id="8" name="TextBox 12">
            <a:extLst>
              <a:ext uri="{FF2B5EF4-FFF2-40B4-BE49-F238E27FC236}">
                <a16:creationId xmlns:a16="http://schemas.microsoft.com/office/drawing/2014/main" id="{227869CC-C3B7-4B4E-98F0-775717FA781A}"/>
              </a:ext>
            </a:extLst>
          </p:cNvPr>
          <p:cNvSpPr txBox="1"/>
          <p:nvPr/>
        </p:nvSpPr>
        <p:spPr>
          <a:xfrm>
            <a:off x="124385" y="2919676"/>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04</a:t>
            </a:r>
          </a:p>
        </p:txBody>
      </p:sp>
      <p:sp>
        <p:nvSpPr>
          <p:cNvPr id="9" name="TextBox 13">
            <a:extLst>
              <a:ext uri="{FF2B5EF4-FFF2-40B4-BE49-F238E27FC236}">
                <a16:creationId xmlns:a16="http://schemas.microsoft.com/office/drawing/2014/main" id="{299E89AF-F843-C296-B82E-55D4DDF7C422}"/>
              </a:ext>
            </a:extLst>
          </p:cNvPr>
          <p:cNvSpPr txBox="1"/>
          <p:nvPr/>
        </p:nvSpPr>
        <p:spPr>
          <a:xfrm>
            <a:off x="937696" y="2708293"/>
            <a:ext cx="9577894" cy="757772"/>
          </a:xfrm>
          <a:prstGeom prst="rect">
            <a:avLst/>
          </a:prstGeom>
        </p:spPr>
        <p:txBody>
          <a:bodyPr wrap="square" lIns="0" tIns="0" rIns="0" bIns="0" rtlCol="0" anchor="t">
            <a:spAutoFit/>
          </a:bodyPr>
          <a:lstStyle/>
          <a:p>
            <a:pPr>
              <a:lnSpc>
                <a:spcPts val="7279"/>
              </a:lnSpc>
            </a:pPr>
            <a:r>
              <a:rPr lang="ja-JP" altLang="en-US" sz="1600" b="1" spc="31" dirty="0">
                <a:solidFill>
                  <a:srgbClr val="1A1C23"/>
                </a:solidFill>
                <a:latin typeface="源真ゴシック Medium"/>
                <a:ea typeface="源真ゴシック Medium"/>
                <a:cs typeface="源真ゴシック Medium"/>
                <a:sym typeface="源真ゴシック Medium"/>
              </a:rPr>
              <a:t>広告メニュー① </a:t>
            </a:r>
            <a:r>
              <a:rPr lang="ja-JP" altLang="en-US" sz="1600" b="1" dirty="0">
                <a:solidFill>
                  <a:srgbClr val="000000"/>
                </a:solidFill>
                <a:latin typeface="源真ゴシック Bold"/>
                <a:ea typeface="源真ゴシック Bold"/>
                <a:cs typeface="源真ゴシック Bold"/>
                <a:sym typeface="源真ゴシック Bold"/>
              </a:rPr>
              <a:t>周年クライアント・ブランドさま限定！周年コラボ特価プラン</a:t>
            </a:r>
            <a:endParaRPr lang="en-US" altLang="ja-JP" sz="1600" b="1" dirty="0">
              <a:solidFill>
                <a:srgbClr val="000000"/>
              </a:solidFill>
              <a:latin typeface="源真ゴシック Bold"/>
              <a:ea typeface="源真ゴシック Bold"/>
              <a:cs typeface="源真ゴシック Bold"/>
              <a:sym typeface="源真ゴシック Bold"/>
            </a:endParaRPr>
          </a:p>
        </p:txBody>
      </p:sp>
      <p:sp>
        <p:nvSpPr>
          <p:cNvPr id="10" name="TextBox 14">
            <a:extLst>
              <a:ext uri="{FF2B5EF4-FFF2-40B4-BE49-F238E27FC236}">
                <a16:creationId xmlns:a16="http://schemas.microsoft.com/office/drawing/2014/main" id="{55C13108-07B0-7863-AD4A-98B2ED9E8CE5}"/>
              </a:ext>
            </a:extLst>
          </p:cNvPr>
          <p:cNvSpPr txBox="1"/>
          <p:nvPr/>
        </p:nvSpPr>
        <p:spPr>
          <a:xfrm>
            <a:off x="124385" y="3456341"/>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05</a:t>
            </a:r>
          </a:p>
        </p:txBody>
      </p:sp>
      <p:sp>
        <p:nvSpPr>
          <p:cNvPr id="11" name="TextBox 15">
            <a:extLst>
              <a:ext uri="{FF2B5EF4-FFF2-40B4-BE49-F238E27FC236}">
                <a16:creationId xmlns:a16="http://schemas.microsoft.com/office/drawing/2014/main" id="{32F12DF1-8E28-BDF3-01B8-C29A3C303442}"/>
              </a:ext>
            </a:extLst>
          </p:cNvPr>
          <p:cNvSpPr txBox="1"/>
          <p:nvPr/>
        </p:nvSpPr>
        <p:spPr>
          <a:xfrm>
            <a:off x="937696" y="3244958"/>
            <a:ext cx="8945883" cy="757772"/>
          </a:xfrm>
          <a:prstGeom prst="rect">
            <a:avLst/>
          </a:prstGeom>
        </p:spPr>
        <p:txBody>
          <a:bodyPr wrap="square" lIns="0" tIns="0" rIns="0" bIns="0" rtlCol="0" anchor="t">
            <a:spAutoFit/>
          </a:bodyPr>
          <a:lstStyle/>
          <a:p>
            <a:pPr>
              <a:lnSpc>
                <a:spcPts val="7279"/>
              </a:lnSpc>
            </a:pPr>
            <a:r>
              <a:rPr lang="ja-JP" altLang="en-US" sz="1600" b="1" spc="31" dirty="0">
                <a:solidFill>
                  <a:srgbClr val="1A1C23"/>
                </a:solidFill>
                <a:latin typeface="源真ゴシック Medium"/>
                <a:ea typeface="源真ゴシック Medium"/>
                <a:cs typeface="源真ゴシック Medium"/>
                <a:sym typeface="源真ゴシック Medium"/>
              </a:rPr>
              <a:t>広告メニュー② </a:t>
            </a:r>
            <a:r>
              <a:rPr lang="en-US" altLang="ja-JP" sz="1600" b="1" dirty="0">
                <a:solidFill>
                  <a:srgbClr val="000000"/>
                </a:solidFill>
                <a:latin typeface="源真ゴシック Bold"/>
                <a:ea typeface="源真ゴシック Bold"/>
                <a:cs typeface="源真ゴシック Bold"/>
                <a:sym typeface="源真ゴシック Bold"/>
              </a:rPr>
              <a:t>20</a:t>
            </a:r>
            <a:r>
              <a:rPr lang="ja-JP" altLang="en-US" sz="1600" b="1" dirty="0">
                <a:solidFill>
                  <a:srgbClr val="000000"/>
                </a:solidFill>
                <a:latin typeface="源真ゴシック Bold"/>
                <a:ea typeface="源真ゴシック Bold"/>
                <a:cs typeface="源真ゴシック Bold"/>
                <a:sym typeface="源真ゴシック Bold"/>
              </a:rPr>
              <a:t>周年記念 一田憲子さんとおしゃれさん対談プラン</a:t>
            </a:r>
            <a:endParaRPr lang="en-US" altLang="ja-JP" sz="1600" b="1" dirty="0">
              <a:solidFill>
                <a:srgbClr val="000000"/>
              </a:solidFill>
              <a:latin typeface="源真ゴシック Bold"/>
              <a:ea typeface="源真ゴシック Bold"/>
              <a:cs typeface="源真ゴシック Bold"/>
              <a:sym typeface="源真ゴシック Bold"/>
            </a:endParaRPr>
          </a:p>
        </p:txBody>
      </p:sp>
      <p:sp>
        <p:nvSpPr>
          <p:cNvPr id="12" name="TextBox 16">
            <a:extLst>
              <a:ext uri="{FF2B5EF4-FFF2-40B4-BE49-F238E27FC236}">
                <a16:creationId xmlns:a16="http://schemas.microsoft.com/office/drawing/2014/main" id="{7D506CB0-6BF2-44DE-3C99-7C332ECB27AA}"/>
              </a:ext>
            </a:extLst>
          </p:cNvPr>
          <p:cNvSpPr txBox="1"/>
          <p:nvPr/>
        </p:nvSpPr>
        <p:spPr>
          <a:xfrm>
            <a:off x="124385" y="3993005"/>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06</a:t>
            </a:r>
          </a:p>
        </p:txBody>
      </p:sp>
      <p:sp>
        <p:nvSpPr>
          <p:cNvPr id="13" name="TextBox 17">
            <a:extLst>
              <a:ext uri="{FF2B5EF4-FFF2-40B4-BE49-F238E27FC236}">
                <a16:creationId xmlns:a16="http://schemas.microsoft.com/office/drawing/2014/main" id="{D553B9DC-E348-573E-4E5A-91484D2F2BD4}"/>
              </a:ext>
            </a:extLst>
          </p:cNvPr>
          <p:cNvSpPr txBox="1"/>
          <p:nvPr/>
        </p:nvSpPr>
        <p:spPr>
          <a:xfrm>
            <a:off x="937696" y="3761452"/>
            <a:ext cx="9248441" cy="746615"/>
          </a:xfrm>
          <a:prstGeom prst="rect">
            <a:avLst/>
          </a:prstGeom>
        </p:spPr>
        <p:txBody>
          <a:bodyPr wrap="square" lIns="0" tIns="0" rIns="0" bIns="0" rtlCol="0" anchor="t">
            <a:spAutoFit/>
          </a:bodyPr>
          <a:lstStyle/>
          <a:p>
            <a:pPr>
              <a:lnSpc>
                <a:spcPts val="7279"/>
              </a:lnSpc>
            </a:pPr>
            <a:r>
              <a:rPr lang="ja-JP" altLang="en-US" sz="1600" b="1" spc="31" dirty="0">
                <a:solidFill>
                  <a:srgbClr val="1A1C23"/>
                </a:solidFill>
                <a:latin typeface="源真ゴシック Medium"/>
                <a:ea typeface="源真ゴシック Medium"/>
                <a:cs typeface="源真ゴシック Medium"/>
                <a:sym typeface="源真ゴシック Medium"/>
              </a:rPr>
              <a:t>広告メニュー③ </a:t>
            </a:r>
            <a:r>
              <a:rPr lang="ja-JP" altLang="en-US" sz="1600" b="1" dirty="0">
                <a:solidFill>
                  <a:srgbClr val="000000"/>
                </a:solidFill>
                <a:latin typeface="源真ゴシック Bold"/>
                <a:ea typeface="源真ゴシック Bold"/>
                <a:cs typeface="源真ゴシック Bold"/>
                <a:sym typeface="源真ゴシック Bold"/>
              </a:rPr>
              <a:t>公式</a:t>
            </a:r>
            <a:r>
              <a:rPr lang="en-US" altLang="ja-JP" sz="1600" b="1" dirty="0">
                <a:solidFill>
                  <a:srgbClr val="000000"/>
                </a:solidFill>
                <a:latin typeface="源真ゴシック Bold"/>
                <a:ea typeface="源真ゴシック Bold"/>
                <a:cs typeface="源真ゴシック Bold"/>
                <a:sym typeface="源真ゴシック Bold"/>
              </a:rPr>
              <a:t>SNS</a:t>
            </a:r>
            <a:r>
              <a:rPr lang="ja-JP" altLang="en-US" sz="1600" b="1" dirty="0">
                <a:solidFill>
                  <a:srgbClr val="000000"/>
                </a:solidFill>
                <a:latin typeface="源真ゴシック Bold"/>
                <a:ea typeface="源真ゴシック Bold"/>
                <a:cs typeface="源真ゴシック Bold"/>
                <a:sym typeface="源真ゴシック Bold"/>
              </a:rPr>
              <a:t>広告配信（ダークポスト</a:t>
            </a:r>
            <a:r>
              <a:rPr lang="en-US" altLang="ja-JP" sz="1600" b="1" dirty="0">
                <a:solidFill>
                  <a:srgbClr val="000000"/>
                </a:solidFill>
                <a:latin typeface="源真ゴシック Bold"/>
                <a:ea typeface="源真ゴシック Bold"/>
                <a:cs typeface="源真ゴシック Bold"/>
                <a:sym typeface="源真ゴシック Bold"/>
              </a:rPr>
              <a:t>)</a:t>
            </a:r>
            <a:r>
              <a:rPr lang="ja-JP" altLang="en-US" sz="1600" b="1" dirty="0">
                <a:latin typeface="源真ゴシック Bold"/>
                <a:ea typeface="源真ゴシック Bold"/>
                <a:cs typeface="源真ゴシック Bold"/>
                <a:sym typeface="源真ゴシック Bold"/>
              </a:rPr>
              <a:t>頂戴した</a:t>
            </a:r>
            <a:r>
              <a:rPr lang="ja-JP" altLang="en-US" sz="1600" b="1" dirty="0">
                <a:solidFill>
                  <a:srgbClr val="000000"/>
                </a:solidFill>
                <a:latin typeface="源真ゴシック Bold"/>
                <a:ea typeface="源真ゴシック Bold"/>
                <a:cs typeface="源真ゴシック Bold"/>
                <a:sym typeface="源真ゴシック Bold"/>
              </a:rPr>
              <a:t>素材で直接貴社サイトへ遷移</a:t>
            </a:r>
            <a:endParaRPr lang="en-US" altLang="ja-JP" sz="1600" b="1" spc="31" dirty="0">
              <a:solidFill>
                <a:srgbClr val="1A1C23"/>
              </a:solidFill>
              <a:latin typeface="源真ゴシック Medium"/>
              <a:ea typeface="源真ゴシック Medium"/>
              <a:cs typeface="源真ゴシック Medium"/>
              <a:sym typeface="源真ゴシック Medium"/>
            </a:endParaRPr>
          </a:p>
        </p:txBody>
      </p:sp>
      <p:sp>
        <p:nvSpPr>
          <p:cNvPr id="14" name="AutoShape 6">
            <a:extLst>
              <a:ext uri="{FF2B5EF4-FFF2-40B4-BE49-F238E27FC236}">
                <a16:creationId xmlns:a16="http://schemas.microsoft.com/office/drawing/2014/main" id="{3A4C3719-3D31-CF9F-D749-657D03CCFA35}"/>
              </a:ext>
            </a:extLst>
          </p:cNvPr>
          <p:cNvSpPr/>
          <p:nvPr/>
        </p:nvSpPr>
        <p:spPr>
          <a:xfrm flipH="1" flipV="1">
            <a:off x="870264" y="1652157"/>
            <a:ext cx="8597" cy="3068511"/>
          </a:xfrm>
          <a:prstGeom prst="line">
            <a:avLst/>
          </a:prstGeom>
          <a:ln w="28575" cap="flat">
            <a:solidFill>
              <a:srgbClr val="3261AB"/>
            </a:solidFill>
            <a:prstDash val="solid"/>
            <a:headEnd type="none" w="sm" len="sm"/>
            <a:tailEnd type="none" w="sm" len="sm"/>
          </a:ln>
        </p:spPr>
      </p:sp>
      <p:sp>
        <p:nvSpPr>
          <p:cNvPr id="15" name="TextBox 10">
            <a:extLst>
              <a:ext uri="{FF2B5EF4-FFF2-40B4-BE49-F238E27FC236}">
                <a16:creationId xmlns:a16="http://schemas.microsoft.com/office/drawing/2014/main" id="{FA045F8A-D683-BA05-FDAC-2E13128A785E}"/>
              </a:ext>
            </a:extLst>
          </p:cNvPr>
          <p:cNvSpPr txBox="1"/>
          <p:nvPr/>
        </p:nvSpPr>
        <p:spPr>
          <a:xfrm>
            <a:off x="124385" y="2478326"/>
            <a:ext cx="702358" cy="491225"/>
          </a:xfrm>
          <a:prstGeom prst="rect">
            <a:avLst/>
          </a:prstGeom>
        </p:spPr>
        <p:txBody>
          <a:bodyPr lIns="0" tIns="0" rIns="0" bIns="0" rtlCol="0" anchor="t">
            <a:spAutoFit/>
          </a:bodyPr>
          <a:lstStyle/>
          <a:p>
            <a:pPr algn="ctr">
              <a:lnSpc>
                <a:spcPts val="4480"/>
              </a:lnSpc>
              <a:spcBef>
                <a:spcPct val="0"/>
              </a:spcBef>
            </a:pPr>
            <a:r>
              <a:rPr lang="en-US" sz="2000" b="1" i="1" spc="64" dirty="0">
                <a:solidFill>
                  <a:srgbClr val="3261AB"/>
                </a:solidFill>
                <a:latin typeface="Barlow Bold Italics"/>
                <a:ea typeface="Barlow Bold Italics"/>
                <a:cs typeface="Barlow Bold Italics"/>
                <a:sym typeface="Barlow Bold Italics"/>
              </a:rPr>
              <a:t>03</a:t>
            </a:r>
          </a:p>
        </p:txBody>
      </p:sp>
      <p:sp>
        <p:nvSpPr>
          <p:cNvPr id="16" name="TextBox 11">
            <a:extLst>
              <a:ext uri="{FF2B5EF4-FFF2-40B4-BE49-F238E27FC236}">
                <a16:creationId xmlns:a16="http://schemas.microsoft.com/office/drawing/2014/main" id="{DEA4AEC7-93C1-00C1-DDB1-FE867482C479}"/>
              </a:ext>
            </a:extLst>
          </p:cNvPr>
          <p:cNvSpPr txBox="1"/>
          <p:nvPr/>
        </p:nvSpPr>
        <p:spPr>
          <a:xfrm>
            <a:off x="945316" y="2554356"/>
            <a:ext cx="4666347" cy="440377"/>
          </a:xfrm>
          <a:prstGeom prst="rect">
            <a:avLst/>
          </a:prstGeom>
        </p:spPr>
        <p:txBody>
          <a:bodyPr lIns="0" tIns="0" rIns="0" bIns="0" rtlCol="0" anchor="t">
            <a:spAutoFit/>
          </a:bodyPr>
          <a:lstStyle/>
          <a:p>
            <a:pPr algn="l">
              <a:lnSpc>
                <a:spcPts val="3999"/>
              </a:lnSpc>
            </a:pPr>
            <a:r>
              <a:rPr lang="ja-JP" altLang="en-US" sz="1600" b="1" spc="31" dirty="0">
                <a:solidFill>
                  <a:srgbClr val="1A1C23"/>
                </a:solidFill>
                <a:latin typeface="源真ゴシック Medium"/>
                <a:ea typeface="源真ゴシック Medium"/>
                <a:cs typeface="源真ゴシック Medium"/>
                <a:sym typeface="源真ゴシック Medium"/>
              </a:rPr>
              <a:t>メディア紹介</a:t>
            </a:r>
            <a:endParaRPr lang="en-US" sz="1600" b="1" spc="31" dirty="0">
              <a:solidFill>
                <a:srgbClr val="1A1C23"/>
              </a:solidFill>
              <a:latin typeface="源真ゴシック Medium"/>
              <a:ea typeface="源真ゴシック Medium"/>
              <a:cs typeface="源真ゴシック Medium"/>
              <a:sym typeface="源真ゴシック Medium"/>
            </a:endParaRPr>
          </a:p>
        </p:txBody>
      </p:sp>
    </p:spTree>
    <p:extLst>
      <p:ext uri="{BB962C8B-B14F-4D97-AF65-F5344CB8AC3E}">
        <p14:creationId xmlns:p14="http://schemas.microsoft.com/office/powerpoint/2010/main" val="88459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C5E693-B594-99BB-850A-EB11ED3DA58A}"/>
              </a:ext>
            </a:extLst>
          </p:cNvPr>
          <p:cNvSpPr>
            <a:spLocks noGrp="1"/>
          </p:cNvSpPr>
          <p:nvPr>
            <p:ph type="sldNum" idx="12"/>
          </p:nvPr>
        </p:nvSpPr>
        <p:spPr/>
        <p:txBody>
          <a:bodyPr/>
          <a:lstStyle/>
          <a:p>
            <a:fld id="{00000000-1234-1234-1234-123412341234}" type="slidenum">
              <a:rPr lang="en-US" altLang="ja" smtClean="0"/>
              <a:pPr/>
              <a:t>3</a:t>
            </a:fld>
            <a:endParaRPr lang="ja" altLang="en-US" dirty="0"/>
          </a:p>
        </p:txBody>
      </p:sp>
      <p:pic>
        <p:nvPicPr>
          <p:cNvPr id="3" name="図 2">
            <a:extLst>
              <a:ext uri="{FF2B5EF4-FFF2-40B4-BE49-F238E27FC236}">
                <a16:creationId xmlns:a16="http://schemas.microsoft.com/office/drawing/2014/main" id="{FCE78545-67A6-D101-278A-013B8C8193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9911" y="510988"/>
            <a:ext cx="2828365" cy="4242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10">
            <a:extLst>
              <a:ext uri="{FF2B5EF4-FFF2-40B4-BE49-F238E27FC236}">
                <a16:creationId xmlns:a16="http://schemas.microsoft.com/office/drawing/2014/main" id="{1A2C49FC-1EEA-BC3F-321C-775E7F5A02BC}"/>
              </a:ext>
            </a:extLst>
          </p:cNvPr>
          <p:cNvSpPr txBox="1"/>
          <p:nvPr/>
        </p:nvSpPr>
        <p:spPr>
          <a:xfrm>
            <a:off x="4292750" y="264907"/>
            <a:ext cx="3322320" cy="588687"/>
          </a:xfrm>
          <a:prstGeom prst="rect">
            <a:avLst/>
          </a:prstGeom>
        </p:spPr>
        <p:txBody>
          <a:bodyPr wrap="square" lIns="0" tIns="0" rIns="0" bIns="0" rtlCol="0" anchor="t">
            <a:spAutoFit/>
          </a:bodyPr>
          <a:lstStyle/>
          <a:p>
            <a:pPr algn="ctr">
              <a:lnSpc>
                <a:spcPts val="5599"/>
              </a:lnSpc>
            </a:pPr>
            <a:r>
              <a:rPr lang="en-US" altLang="ja-JP" sz="1800" b="1" dirty="0">
                <a:latin typeface="源真ゴシック Bold"/>
                <a:ea typeface="源真ゴシック Bold"/>
                <a:cs typeface="源真ゴシック Bold"/>
                <a:sym typeface="源真ゴシック Bold"/>
              </a:rPr>
              <a:t>2025</a:t>
            </a:r>
            <a:r>
              <a:rPr lang="ja-JP" altLang="en-US" sz="1800" b="1" dirty="0">
                <a:latin typeface="源真ゴシック Bold"/>
                <a:ea typeface="源真ゴシック Bold"/>
                <a:cs typeface="源真ゴシック Bold"/>
                <a:sym typeface="源真ゴシック Bold"/>
              </a:rPr>
              <a:t>年８月の発行で</a:t>
            </a:r>
            <a:r>
              <a:rPr lang="en-US" altLang="ja-JP" sz="1800" b="1" dirty="0">
                <a:latin typeface="源真ゴシック Bold"/>
                <a:ea typeface="源真ゴシック Bold"/>
                <a:cs typeface="源真ゴシック Bold"/>
                <a:sym typeface="源真ゴシック Bold"/>
              </a:rPr>
              <a:t>20</a:t>
            </a:r>
            <a:r>
              <a:rPr lang="ja-JP" altLang="en-US" sz="1800" b="1" dirty="0">
                <a:latin typeface="源真ゴシック Bold"/>
                <a:ea typeface="源真ゴシック Bold"/>
                <a:cs typeface="源真ゴシック Bold"/>
                <a:sym typeface="源真ゴシック Bold"/>
              </a:rPr>
              <a:t>周年</a:t>
            </a:r>
            <a:endParaRPr lang="en-US" sz="1800" b="1" u="none" strike="noStrike" dirty="0">
              <a:latin typeface="源真ゴシック Bold"/>
              <a:ea typeface="源真ゴシック Bold"/>
              <a:cs typeface="源真ゴシック Bold"/>
              <a:sym typeface="源真ゴシック Bold"/>
            </a:endParaRPr>
          </a:p>
        </p:txBody>
      </p:sp>
      <p:sp>
        <p:nvSpPr>
          <p:cNvPr id="5" name="テキスト ボックス 4">
            <a:extLst>
              <a:ext uri="{FF2B5EF4-FFF2-40B4-BE49-F238E27FC236}">
                <a16:creationId xmlns:a16="http://schemas.microsoft.com/office/drawing/2014/main" id="{CB62B293-3B29-8B8B-1A0A-ABA0E1261D0F}"/>
              </a:ext>
            </a:extLst>
          </p:cNvPr>
          <p:cNvSpPr txBox="1"/>
          <p:nvPr/>
        </p:nvSpPr>
        <p:spPr>
          <a:xfrm>
            <a:off x="4038600" y="1014808"/>
            <a:ext cx="4389120" cy="954107"/>
          </a:xfrm>
          <a:prstGeom prst="rect">
            <a:avLst/>
          </a:prstGeom>
          <a:noFill/>
        </p:spPr>
        <p:txBody>
          <a:bodyPr wrap="square" rtlCol="0">
            <a:spAutoFit/>
          </a:bodyPr>
          <a:lstStyle/>
          <a:p>
            <a:r>
              <a:rPr kumimoji="1" lang="ja-JP" altLang="en-US" b="1" dirty="0">
                <a:latin typeface="游ゴシック" panose="020B0400000000000000" pitchFamily="50" charset="-128"/>
                <a:ea typeface="游ゴシック" panose="020B0400000000000000" pitchFamily="50" charset="-128"/>
              </a:rPr>
              <a:t>どんな人でも必ず持っているのが「おへそ」＝習慣。</a:t>
            </a:r>
          </a:p>
          <a:p>
            <a:r>
              <a:rPr kumimoji="1" lang="ja-JP" altLang="en-US" b="1" dirty="0">
                <a:latin typeface="游ゴシック" panose="020B0400000000000000" pitchFamily="50" charset="-128"/>
                <a:ea typeface="游ゴシック" panose="020B0400000000000000" pitchFamily="50" charset="-128"/>
              </a:rPr>
              <a:t>誰かの「おへそ」を知ることが、</a:t>
            </a:r>
          </a:p>
          <a:p>
            <a:r>
              <a:rPr kumimoji="1" lang="ja-JP" altLang="en-US" b="1" dirty="0">
                <a:latin typeface="游ゴシック" panose="020B0400000000000000" pitchFamily="50" charset="-128"/>
                <a:ea typeface="游ゴシック" panose="020B0400000000000000" pitchFamily="50" charset="-128"/>
              </a:rPr>
              <a:t>自分の「おへそ」を見直すきっかけになるのだと、</a:t>
            </a:r>
          </a:p>
          <a:p>
            <a:r>
              <a:rPr kumimoji="1" lang="en-US" altLang="ja-JP" b="1" dirty="0">
                <a:latin typeface="游ゴシック" panose="020B0400000000000000" pitchFamily="50" charset="-128"/>
                <a:ea typeface="游ゴシック" panose="020B0400000000000000" pitchFamily="50" charset="-128"/>
              </a:rPr>
              <a:t>20</a:t>
            </a:r>
            <a:r>
              <a:rPr kumimoji="1" lang="ja-JP" altLang="en-US" b="1" dirty="0">
                <a:latin typeface="游ゴシック" panose="020B0400000000000000" pitchFamily="50" charset="-128"/>
                <a:ea typeface="游ゴシック" panose="020B0400000000000000" pitchFamily="50" charset="-128"/>
              </a:rPr>
              <a:t>年の取材を通してますます実感しています。</a:t>
            </a:r>
          </a:p>
        </p:txBody>
      </p:sp>
      <p:grpSp>
        <p:nvGrpSpPr>
          <p:cNvPr id="6" name="Group 4">
            <a:extLst>
              <a:ext uri="{FF2B5EF4-FFF2-40B4-BE49-F238E27FC236}">
                <a16:creationId xmlns:a16="http://schemas.microsoft.com/office/drawing/2014/main" id="{21B9F604-9836-7B95-A0FE-F9FB520C0AA1}"/>
              </a:ext>
            </a:extLst>
          </p:cNvPr>
          <p:cNvGrpSpPr/>
          <p:nvPr/>
        </p:nvGrpSpPr>
        <p:grpSpPr>
          <a:xfrm>
            <a:off x="3496235" y="2571750"/>
            <a:ext cx="5412441" cy="2282638"/>
            <a:chOff x="0" y="0"/>
            <a:chExt cx="16089491" cy="7334000"/>
          </a:xfrm>
        </p:grpSpPr>
        <p:grpSp>
          <p:nvGrpSpPr>
            <p:cNvPr id="7" name="Group 5">
              <a:extLst>
                <a:ext uri="{FF2B5EF4-FFF2-40B4-BE49-F238E27FC236}">
                  <a16:creationId xmlns:a16="http://schemas.microsoft.com/office/drawing/2014/main" id="{D39594DF-7FCD-84C7-C0F4-3587F08FFA38}"/>
                </a:ext>
              </a:extLst>
            </p:cNvPr>
            <p:cNvGrpSpPr/>
            <p:nvPr/>
          </p:nvGrpSpPr>
          <p:grpSpPr>
            <a:xfrm>
              <a:off x="263762" y="209543"/>
              <a:ext cx="15825729" cy="7124457"/>
              <a:chOff x="0" y="0"/>
              <a:chExt cx="3126070" cy="1407300"/>
            </a:xfrm>
          </p:grpSpPr>
          <p:sp>
            <p:nvSpPr>
              <p:cNvPr id="11" name="Freeform 6">
                <a:extLst>
                  <a:ext uri="{FF2B5EF4-FFF2-40B4-BE49-F238E27FC236}">
                    <a16:creationId xmlns:a16="http://schemas.microsoft.com/office/drawing/2014/main" id="{0A0EDA42-29CC-091F-B572-536152E22E3F}"/>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3261AB"/>
              </a:solidFill>
            </p:spPr>
          </p:sp>
          <p:sp>
            <p:nvSpPr>
              <p:cNvPr id="12" name="TextBox 7">
                <a:extLst>
                  <a:ext uri="{FF2B5EF4-FFF2-40B4-BE49-F238E27FC236}">
                    <a16:creationId xmlns:a16="http://schemas.microsoft.com/office/drawing/2014/main" id="{EA14820F-815B-231D-603A-61DD190FF488}"/>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nvGrpSpPr>
            <p:cNvPr id="8" name="Group 8">
              <a:extLst>
                <a:ext uri="{FF2B5EF4-FFF2-40B4-BE49-F238E27FC236}">
                  <a16:creationId xmlns:a16="http://schemas.microsoft.com/office/drawing/2014/main" id="{3280DB9C-E785-DC46-EC87-97A73BCC2D4D}"/>
                </a:ext>
              </a:extLst>
            </p:cNvPr>
            <p:cNvGrpSpPr/>
            <p:nvPr/>
          </p:nvGrpSpPr>
          <p:grpSpPr>
            <a:xfrm>
              <a:off x="0" y="0"/>
              <a:ext cx="15825729" cy="7124457"/>
              <a:chOff x="0" y="0"/>
              <a:chExt cx="3126070" cy="1407300"/>
            </a:xfrm>
          </p:grpSpPr>
          <p:sp>
            <p:nvSpPr>
              <p:cNvPr id="9" name="Freeform 9">
                <a:extLst>
                  <a:ext uri="{FF2B5EF4-FFF2-40B4-BE49-F238E27FC236}">
                    <a16:creationId xmlns:a16="http://schemas.microsoft.com/office/drawing/2014/main" id="{40A34E2C-9686-CE36-E342-3ED9A0F01467}"/>
                  </a:ext>
                </a:extLst>
              </p:cNvPr>
              <p:cNvSpPr/>
              <p:nvPr/>
            </p:nvSpPr>
            <p:spPr>
              <a:xfrm>
                <a:off x="0" y="0"/>
                <a:ext cx="3126070" cy="1407300"/>
              </a:xfrm>
              <a:custGeom>
                <a:avLst/>
                <a:gdLst/>
                <a:ahLst/>
                <a:cxnLst/>
                <a:rect l="l" t="t" r="r" b="b"/>
                <a:pathLst>
                  <a:path w="3126070" h="1407300">
                    <a:moveTo>
                      <a:pt x="0" y="0"/>
                    </a:moveTo>
                    <a:lnTo>
                      <a:pt x="3126070" y="0"/>
                    </a:lnTo>
                    <a:lnTo>
                      <a:pt x="3126070" y="1407300"/>
                    </a:lnTo>
                    <a:lnTo>
                      <a:pt x="0" y="1407300"/>
                    </a:lnTo>
                    <a:close/>
                  </a:path>
                </a:pathLst>
              </a:custGeom>
              <a:solidFill>
                <a:srgbClr val="FFFFFF"/>
              </a:solidFill>
            </p:spPr>
          </p:sp>
          <p:sp>
            <p:nvSpPr>
              <p:cNvPr id="10" name="TextBox 10">
                <a:extLst>
                  <a:ext uri="{FF2B5EF4-FFF2-40B4-BE49-F238E27FC236}">
                    <a16:creationId xmlns:a16="http://schemas.microsoft.com/office/drawing/2014/main" id="{D2C1A203-2B77-3F49-B6D1-A23A70102BF5}"/>
                  </a:ext>
                </a:extLst>
              </p:cNvPr>
              <p:cNvSpPr txBox="1"/>
              <p:nvPr/>
            </p:nvSpPr>
            <p:spPr>
              <a:xfrm>
                <a:off x="0" y="-66675"/>
                <a:ext cx="3126070" cy="1473975"/>
              </a:xfrm>
              <a:prstGeom prst="rect">
                <a:avLst/>
              </a:prstGeom>
            </p:spPr>
            <p:txBody>
              <a:bodyPr lIns="50800" tIns="50800" rIns="50800" bIns="50800" rtlCol="0" anchor="ctr"/>
              <a:lstStyle/>
              <a:p>
                <a:pPr algn="ctr">
                  <a:lnSpc>
                    <a:spcPts val="3499"/>
                  </a:lnSpc>
                </a:pPr>
                <a:endParaRPr/>
              </a:p>
            </p:txBody>
          </p:sp>
        </p:grpSp>
      </p:grpSp>
      <p:sp>
        <p:nvSpPr>
          <p:cNvPr id="13" name="テキスト ボックス 12">
            <a:extLst>
              <a:ext uri="{FF2B5EF4-FFF2-40B4-BE49-F238E27FC236}">
                <a16:creationId xmlns:a16="http://schemas.microsoft.com/office/drawing/2014/main" id="{687018D9-0E5F-F620-8BED-E42108A072F9}"/>
              </a:ext>
            </a:extLst>
          </p:cNvPr>
          <p:cNvSpPr txBox="1"/>
          <p:nvPr/>
        </p:nvSpPr>
        <p:spPr>
          <a:xfrm>
            <a:off x="3509683" y="2733124"/>
            <a:ext cx="5372100" cy="2046714"/>
          </a:xfrm>
          <a:prstGeom prst="rect">
            <a:avLst/>
          </a:prstGeom>
          <a:noFill/>
        </p:spPr>
        <p:txBody>
          <a:bodyPr wrap="square">
            <a:spAutoFit/>
          </a:bodyPr>
          <a:lstStyle/>
          <a:p>
            <a:pPr fontAlgn="base"/>
            <a:r>
              <a:rPr lang="en-US" altLang="ja-JP" b="1" dirty="0">
                <a:solidFill>
                  <a:srgbClr val="000000"/>
                </a:solidFill>
                <a:effectLst/>
                <a:latin typeface="游ゴシック" panose="020B0400000000000000" pitchFamily="50" charset="-128"/>
                <a:ea typeface="游ゴシック" panose="020B0400000000000000" pitchFamily="50" charset="-128"/>
              </a:rPr>
              <a:t>『</a:t>
            </a:r>
            <a:r>
              <a:rPr lang="ja-JP" altLang="en-US" b="1" dirty="0">
                <a:solidFill>
                  <a:srgbClr val="000000"/>
                </a:solidFill>
                <a:effectLst/>
                <a:latin typeface="游ゴシック" panose="020B0400000000000000" pitchFamily="50" charset="-128"/>
                <a:ea typeface="游ゴシック" panose="020B0400000000000000" pitchFamily="50" charset="-128"/>
              </a:rPr>
              <a:t>暮らしのおへそ</a:t>
            </a:r>
            <a:r>
              <a:rPr lang="en-US" altLang="ja-JP" b="1" dirty="0">
                <a:solidFill>
                  <a:srgbClr val="000000"/>
                </a:solidFill>
                <a:effectLst/>
                <a:latin typeface="游ゴシック" panose="020B0400000000000000" pitchFamily="50" charset="-128"/>
                <a:ea typeface="游ゴシック" panose="020B0400000000000000" pitchFamily="50" charset="-128"/>
              </a:rPr>
              <a:t>』</a:t>
            </a:r>
            <a:r>
              <a:rPr lang="ja-JP" altLang="en-US" b="1" dirty="0">
                <a:solidFill>
                  <a:srgbClr val="000000"/>
                </a:solidFill>
                <a:effectLst/>
                <a:latin typeface="游ゴシック" panose="020B0400000000000000" pitchFamily="50" charset="-128"/>
                <a:ea typeface="游ゴシック" panose="020B0400000000000000" pitchFamily="50" charset="-128"/>
              </a:rPr>
              <a:t>編集ディレクター　一田憲子 </a:t>
            </a:r>
            <a:r>
              <a:rPr lang="en-US" altLang="ja-JP" b="0" dirty="0">
                <a:solidFill>
                  <a:srgbClr val="79B58E"/>
                </a:solidFill>
                <a:effectLst/>
                <a:latin typeface="游ゴシック" panose="020B0400000000000000" pitchFamily="50" charset="-128"/>
                <a:ea typeface="游ゴシック" panose="020B0400000000000000" pitchFamily="50" charset="-128"/>
              </a:rPr>
              <a:t>Noriko Ichida</a:t>
            </a:r>
          </a:p>
          <a:p>
            <a:pPr algn="l" fontAlgn="base"/>
            <a:endParaRPr lang="en-US" altLang="ja-JP" sz="1600" b="1" i="0" dirty="0">
              <a:latin typeface="游ゴシック" panose="020B0400000000000000" pitchFamily="50" charset="-128"/>
              <a:ea typeface="游ゴシック" panose="020B0400000000000000" pitchFamily="50" charset="-128"/>
            </a:endParaRPr>
          </a:p>
          <a:p>
            <a:pPr algn="l" fontAlgn="base"/>
            <a:r>
              <a:rPr lang="ja-JP" altLang="en-US" sz="1100" b="0" i="0" dirty="0">
                <a:solidFill>
                  <a:srgbClr val="000000"/>
                </a:solidFill>
                <a:effectLst/>
                <a:latin typeface="游ゴシック" panose="020B0400000000000000" pitchFamily="50" charset="-128"/>
                <a:ea typeface="游ゴシック" panose="020B0400000000000000" pitchFamily="50" charset="-128"/>
              </a:rPr>
              <a:t>文筆家。</a:t>
            </a:r>
            <a:r>
              <a:rPr lang="en-US" altLang="ja-JP" sz="1100" b="0" i="0" dirty="0">
                <a:solidFill>
                  <a:srgbClr val="000000"/>
                </a:solidFill>
                <a:effectLst/>
                <a:latin typeface="游ゴシック" panose="020B0400000000000000" pitchFamily="50" charset="-128"/>
                <a:ea typeface="游ゴシック" panose="020B0400000000000000" pitchFamily="50" charset="-128"/>
              </a:rPr>
              <a:t>OL</a:t>
            </a:r>
            <a:r>
              <a:rPr lang="ja-JP" altLang="en-US" sz="1100" b="0" i="0" dirty="0">
                <a:solidFill>
                  <a:srgbClr val="000000"/>
                </a:solidFill>
                <a:effectLst/>
                <a:latin typeface="游ゴシック" panose="020B0400000000000000" pitchFamily="50" charset="-128"/>
                <a:ea typeface="游ゴシック" panose="020B0400000000000000" pitchFamily="50" charset="-128"/>
              </a:rPr>
              <a:t>、編集プロダクション勤務を経て、フリーランスに。</a:t>
            </a:r>
            <a:endParaRPr lang="en-US" altLang="ja-JP" sz="1100" b="0" i="0" dirty="0">
              <a:solidFill>
                <a:srgbClr val="000000"/>
              </a:solidFill>
              <a:effectLst/>
              <a:latin typeface="游ゴシック" panose="020B0400000000000000" pitchFamily="50" charset="-128"/>
              <a:ea typeface="游ゴシック" panose="020B0400000000000000" pitchFamily="50" charset="-128"/>
            </a:endParaRPr>
          </a:p>
          <a:p>
            <a:pPr algn="l" fontAlgn="base"/>
            <a:r>
              <a:rPr lang="en-US" altLang="ja-JP" sz="1100" b="0" i="0" dirty="0">
                <a:solidFill>
                  <a:srgbClr val="000000"/>
                </a:solidFill>
                <a:effectLst/>
                <a:latin typeface="游ゴシック" panose="020B0400000000000000" pitchFamily="50" charset="-128"/>
                <a:ea typeface="游ゴシック" panose="020B0400000000000000" pitchFamily="50" charset="-128"/>
              </a:rPr>
              <a:t>『</a:t>
            </a:r>
            <a:r>
              <a:rPr lang="ja-JP" altLang="en-US" sz="1100" b="0" i="0" dirty="0">
                <a:solidFill>
                  <a:srgbClr val="000000"/>
                </a:solidFill>
                <a:effectLst/>
                <a:latin typeface="游ゴシック" panose="020B0400000000000000" pitchFamily="50" charset="-128"/>
                <a:ea typeface="游ゴシック" panose="020B0400000000000000" pitchFamily="50" charset="-128"/>
              </a:rPr>
              <a:t>暮らしのおへそ</a:t>
            </a:r>
            <a:r>
              <a:rPr lang="en-US" altLang="ja-JP" sz="1100" b="0" i="0" dirty="0">
                <a:solidFill>
                  <a:srgbClr val="000000"/>
                </a:solidFill>
                <a:effectLst/>
                <a:latin typeface="游ゴシック" panose="020B0400000000000000" pitchFamily="50" charset="-128"/>
                <a:ea typeface="游ゴシック" panose="020B0400000000000000" pitchFamily="50" charset="-128"/>
              </a:rPr>
              <a:t>』『</a:t>
            </a:r>
            <a:r>
              <a:rPr lang="ja-JP" altLang="en-US" sz="1100" b="0" i="0" dirty="0">
                <a:solidFill>
                  <a:srgbClr val="000000"/>
                </a:solidFill>
                <a:effectLst/>
                <a:latin typeface="游ゴシック" panose="020B0400000000000000" pitchFamily="50" charset="-128"/>
                <a:ea typeface="游ゴシック" panose="020B0400000000000000" pitchFamily="50" charset="-128"/>
              </a:rPr>
              <a:t>大人になったら、着たい服</a:t>
            </a:r>
            <a:r>
              <a:rPr lang="en-US" altLang="ja-JP" sz="1100" b="0" i="0" dirty="0">
                <a:solidFill>
                  <a:srgbClr val="000000"/>
                </a:solidFill>
                <a:effectLst/>
                <a:latin typeface="游ゴシック" panose="020B0400000000000000" pitchFamily="50" charset="-128"/>
                <a:ea typeface="游ゴシック" panose="020B0400000000000000" pitchFamily="50" charset="-128"/>
              </a:rPr>
              <a:t>』</a:t>
            </a:r>
            <a:r>
              <a:rPr lang="ja-JP" altLang="en-US" sz="1100" b="0" i="0" dirty="0">
                <a:solidFill>
                  <a:srgbClr val="000000"/>
                </a:solidFill>
                <a:effectLst/>
                <a:latin typeface="游ゴシック" panose="020B0400000000000000" pitchFamily="50" charset="-128"/>
                <a:ea typeface="游ゴシック" panose="020B0400000000000000" pitchFamily="50" charset="-128"/>
              </a:rPr>
              <a:t>（ともに主婦と生活社）では、企画、編集、執筆を手掛けるほか、著書も多数。</a:t>
            </a:r>
            <a:endParaRPr lang="en-US" altLang="ja-JP" sz="1100" b="0" i="0" dirty="0">
              <a:solidFill>
                <a:srgbClr val="000000"/>
              </a:solidFill>
              <a:effectLst/>
              <a:latin typeface="游ゴシック" panose="020B0400000000000000" pitchFamily="50" charset="-128"/>
              <a:ea typeface="游ゴシック" panose="020B0400000000000000" pitchFamily="50" charset="-128"/>
            </a:endParaRPr>
          </a:p>
          <a:p>
            <a:pPr algn="l" fontAlgn="base"/>
            <a:r>
              <a:rPr lang="ja-JP" altLang="en-US" sz="1100" b="0" i="0" dirty="0">
                <a:solidFill>
                  <a:srgbClr val="000000"/>
                </a:solidFill>
                <a:effectLst/>
                <a:latin typeface="游ゴシック" panose="020B0400000000000000" pitchFamily="50" charset="-128"/>
                <a:ea typeface="游ゴシック" panose="020B0400000000000000" pitchFamily="50" charset="-128"/>
              </a:rPr>
              <a:t>自身のウェブマガジン「外の音、内の香」、ライター塾を主宰。</a:t>
            </a:r>
            <a:endParaRPr lang="en-US" altLang="ja-JP" sz="1100" b="0" i="0" dirty="0">
              <a:solidFill>
                <a:srgbClr val="000000"/>
              </a:solidFill>
              <a:effectLst/>
              <a:latin typeface="游ゴシック" panose="020B0400000000000000" pitchFamily="50" charset="-128"/>
              <a:ea typeface="游ゴシック" panose="020B0400000000000000" pitchFamily="50" charset="-128"/>
            </a:endParaRPr>
          </a:p>
          <a:p>
            <a:pPr algn="l" fontAlgn="base" latinLnBrk="0"/>
            <a:r>
              <a:rPr lang="ja-JP" altLang="en-US" sz="1100" b="0" i="0" dirty="0">
                <a:solidFill>
                  <a:srgbClr val="000000"/>
                </a:solidFill>
                <a:effectLst/>
                <a:latin typeface="游ゴシック" panose="020B0400000000000000" pitchFamily="50" charset="-128"/>
                <a:ea typeface="游ゴシック" panose="020B0400000000000000" pitchFamily="50" charset="-128"/>
              </a:rPr>
              <a:t>「暮らしのおへそラジオ」も好評配信中。</a:t>
            </a:r>
            <a:endParaRPr lang="en-US" altLang="ja-JP" sz="1100" b="0" i="0" dirty="0">
              <a:solidFill>
                <a:srgbClr val="000000"/>
              </a:solidFill>
              <a:effectLst/>
              <a:latin typeface="游ゴシック" panose="020B0400000000000000" pitchFamily="50" charset="-128"/>
              <a:ea typeface="游ゴシック" panose="020B0400000000000000" pitchFamily="50" charset="-128"/>
            </a:endParaRPr>
          </a:p>
          <a:p>
            <a:pPr algn="l" fontAlgn="base" latinLnBrk="0"/>
            <a:endParaRPr lang="en-US" altLang="ja-JP" b="0" i="0" dirty="0">
              <a:solidFill>
                <a:srgbClr val="000000"/>
              </a:solidFill>
              <a:effectLst/>
              <a:latin typeface="游ゴシック" panose="020B0400000000000000" pitchFamily="50" charset="-128"/>
              <a:ea typeface="游ゴシック" panose="020B0400000000000000" pitchFamily="50" charset="-128"/>
            </a:endParaRPr>
          </a:p>
          <a:p>
            <a:pPr algn="l" fontAlgn="base" latinLnBrk="0"/>
            <a:r>
              <a:rPr lang="ja-JP" altLang="en-US" b="0" i="0" dirty="0">
                <a:solidFill>
                  <a:schemeClr val="tx1"/>
                </a:solidFill>
                <a:effectLst/>
                <a:latin typeface="游ゴシック体"/>
              </a:rPr>
              <a:t>「外の音、</a:t>
            </a:r>
            <a:r>
              <a:rPr lang="ja-JP" altLang="en-US" dirty="0">
                <a:solidFill>
                  <a:schemeClr val="tx1"/>
                </a:solidFill>
                <a:latin typeface="游ゴシック体"/>
              </a:rPr>
              <a:t>内</a:t>
            </a:r>
            <a:r>
              <a:rPr lang="ja-JP" altLang="en-US" b="0" i="0" dirty="0">
                <a:solidFill>
                  <a:schemeClr val="tx1"/>
                </a:solidFill>
                <a:effectLst/>
                <a:latin typeface="游ゴシック体"/>
              </a:rPr>
              <a:t>の香」　</a:t>
            </a:r>
            <a:r>
              <a:rPr lang="ja-JP" altLang="en-US" b="0" i="0" dirty="0">
                <a:solidFill>
                  <a:srgbClr val="79B58E"/>
                </a:solidFill>
                <a:effectLst/>
                <a:latin typeface="游ゴシック体"/>
              </a:rPr>
              <a:t>　</a:t>
            </a:r>
            <a:r>
              <a:rPr lang="en-US" altLang="ja-JP" b="0" i="0" u="sng" dirty="0">
                <a:solidFill>
                  <a:srgbClr val="79B58E"/>
                </a:solidFill>
                <a:effectLst/>
                <a:latin typeface="游ゴシック体"/>
                <a:hlinkClick r:id="rId3"/>
              </a:rPr>
              <a:t>https://ichidanoriko.com/</a:t>
            </a:r>
            <a:endParaRPr lang="en-US" altLang="ja-JP" b="0" i="0" u="sng" dirty="0">
              <a:solidFill>
                <a:srgbClr val="79B58E"/>
              </a:solidFill>
              <a:effectLst/>
              <a:latin typeface="游ゴシック体"/>
            </a:endParaRPr>
          </a:p>
          <a:p>
            <a:pPr algn="l" fontAlgn="base" latinLnBrk="0"/>
            <a:r>
              <a:rPr lang="en-US" altLang="ja-JP" b="0" i="0" dirty="0">
                <a:solidFill>
                  <a:srgbClr val="000000"/>
                </a:solidFill>
                <a:effectLst/>
                <a:latin typeface="游ゴシック体"/>
              </a:rPr>
              <a:t>Instagram</a:t>
            </a:r>
            <a:r>
              <a:rPr lang="ja-JP" altLang="en-US" b="0" i="0" dirty="0">
                <a:solidFill>
                  <a:srgbClr val="000000"/>
                </a:solidFill>
                <a:effectLst/>
                <a:latin typeface="游ゴシック体"/>
              </a:rPr>
              <a:t> </a:t>
            </a:r>
            <a:r>
              <a:rPr lang="ja-JP" altLang="en-US" b="0" i="0" u="none" strike="noStrike" dirty="0">
                <a:solidFill>
                  <a:schemeClr val="tx1"/>
                </a:solidFill>
                <a:effectLst/>
                <a:latin typeface="游ゴシック体"/>
              </a:rPr>
              <a:t>＠</a:t>
            </a:r>
            <a:r>
              <a:rPr lang="en-US" altLang="ja-JP" b="0" i="0" u="none" strike="noStrike" dirty="0" err="1">
                <a:solidFill>
                  <a:schemeClr val="tx1"/>
                </a:solidFill>
                <a:effectLst/>
                <a:latin typeface="游ゴシック体"/>
              </a:rPr>
              <a:t>noriichida</a:t>
            </a:r>
            <a:endParaRPr lang="ja-JP" altLang="en-US" b="0" i="0" dirty="0">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7940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6B4B9042-137C-28AB-4554-3C0B6602163F}"/>
              </a:ext>
            </a:extLst>
          </p:cNvPr>
          <p:cNvSpPr/>
          <p:nvPr/>
        </p:nvSpPr>
        <p:spPr>
          <a:xfrm>
            <a:off x="2978524" y="4988859"/>
            <a:ext cx="3146611" cy="107576"/>
          </a:xfrm>
          <a:prstGeom prst="roundRect">
            <a:avLst/>
          </a:prstGeom>
          <a:solidFill>
            <a:srgbClr val="F1F1F1"/>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9DBDD8CF-11A9-3BEA-2EA7-00937D9A3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9035" y="727860"/>
            <a:ext cx="1322342" cy="1640115"/>
          </a:xfrm>
          <a:prstGeom prst="rect">
            <a:avLst/>
          </a:prstGeom>
          <a:ln>
            <a:solidFill>
              <a:schemeClr val="tx1"/>
            </a:solidFill>
          </a:ln>
        </p:spPr>
      </p:pic>
      <p:sp>
        <p:nvSpPr>
          <p:cNvPr id="108" name="Google Shape;108;p3"/>
          <p:cNvSpPr txBox="1">
            <a:spLocks noGrp="1"/>
          </p:cNvSpPr>
          <p:nvPr>
            <p:ph type="sldNum" idx="12"/>
          </p:nvPr>
        </p:nvSpPr>
        <p:spPr>
          <a:xfrm>
            <a:off x="8806814" y="4883889"/>
            <a:ext cx="265125" cy="158012"/>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ltLang="ja"/>
              <a:pPr/>
              <a:t>4</a:t>
            </a:fld>
            <a:endParaRPr/>
          </a:p>
        </p:txBody>
      </p:sp>
      <p:sp>
        <p:nvSpPr>
          <p:cNvPr id="105" name="Google Shape;105;p3"/>
          <p:cNvSpPr txBox="1"/>
          <p:nvPr/>
        </p:nvSpPr>
        <p:spPr>
          <a:xfrm>
            <a:off x="2804938" y="323339"/>
            <a:ext cx="1727237"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3</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 sz="800" b="1" dirty="0">
                <a:latin typeface="游ゴシック" panose="020B0400000000000000" pitchFamily="50" charset="-128"/>
                <a:ea typeface="游ゴシック" panose="020B0400000000000000" pitchFamily="50" charset="-128"/>
                <a:cs typeface="MS Gothic"/>
                <a:sym typeface="MS Gothic"/>
              </a:rPr>
              <a:t>/ 10</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上旬</a:t>
            </a:r>
            <a:r>
              <a:rPr lang="ja" altLang="en-US" sz="800" b="1" dirty="0">
                <a:latin typeface="游ゴシック" panose="020B0400000000000000" pitchFamily="50" charset="-128"/>
                <a:ea typeface="游ゴシック" panose="020B0400000000000000" pitchFamily="50" charset="-128"/>
                <a:cs typeface="MS Gothic"/>
                <a:sym typeface="MS Gothic"/>
              </a:rPr>
              <a:t>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06" name="Google Shape;106;p3"/>
          <p:cNvSpPr txBox="1"/>
          <p:nvPr/>
        </p:nvSpPr>
        <p:spPr>
          <a:xfrm>
            <a:off x="4783588" y="305021"/>
            <a:ext cx="1597042" cy="461624"/>
          </a:xfrm>
          <a:prstGeom prst="rect">
            <a:avLst/>
          </a:prstGeom>
          <a:noFill/>
          <a:ln>
            <a:noFill/>
          </a:ln>
        </p:spPr>
        <p:txBody>
          <a:bodyPr spcFirstLastPara="1" wrap="square" lIns="91425" tIns="45700" rIns="91425" bIns="45700" anchor="t" anchorCtr="0">
            <a:spAutoFit/>
          </a:bodyPr>
          <a:lstStyle/>
          <a:p>
            <a:pPr algn="ctr"/>
            <a:r>
              <a:rPr lang="en-US" altLang="ja" sz="800" b="1" dirty="0">
                <a:latin typeface="游ゴシック" panose="020B0400000000000000" pitchFamily="50" charset="-128"/>
                <a:ea typeface="游ゴシック" panose="020B0400000000000000" pitchFamily="50" charset="-128"/>
                <a:cs typeface="MS Gothic"/>
                <a:sym typeface="MS Gothic"/>
              </a:rPr>
              <a:t>『</a:t>
            </a:r>
            <a:r>
              <a:rPr lang="ja" altLang="en-US" sz="8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800" b="1" dirty="0">
                <a:latin typeface="游ゴシック" panose="020B0400000000000000" pitchFamily="50" charset="-128"/>
                <a:ea typeface="游ゴシック" panose="020B0400000000000000" pitchFamily="50" charset="-128"/>
                <a:cs typeface="MS Gothic"/>
                <a:sym typeface="MS Gothic"/>
              </a:rPr>
              <a:t>』</a:t>
            </a:r>
            <a:endParaRPr sz="1800" dirty="0">
              <a:latin typeface="游ゴシック" panose="020B0400000000000000" pitchFamily="50" charset="-128"/>
              <a:ea typeface="游ゴシック" panose="020B0400000000000000" pitchFamily="50" charset="-128"/>
            </a:endParaRPr>
          </a:p>
          <a:p>
            <a:pPr algn="ctr"/>
            <a:r>
              <a:rPr lang="en-US" altLang="ja" sz="800" b="1" dirty="0">
                <a:latin typeface="游ゴシック" panose="020B0400000000000000" pitchFamily="50" charset="-128"/>
                <a:ea typeface="游ゴシック" panose="020B0400000000000000" pitchFamily="50" charset="-128"/>
                <a:cs typeface="MS Gothic"/>
                <a:sym typeface="MS Gothic"/>
              </a:rPr>
              <a:t>1</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ja" altLang="en-US" sz="800" b="1" dirty="0">
                <a:latin typeface="游ゴシック" panose="020B0400000000000000" pitchFamily="50" charset="-128"/>
                <a:ea typeface="游ゴシック" panose="020B0400000000000000" pitchFamily="50" charset="-128"/>
                <a:cs typeface="MS Gothic"/>
                <a:sym typeface="MS Gothic"/>
              </a:rPr>
              <a:t> </a:t>
            </a:r>
            <a:r>
              <a:rPr lang="en-US" altLang="ja" sz="800" b="1" dirty="0">
                <a:latin typeface="游ゴシック" panose="020B0400000000000000" pitchFamily="50" charset="-128"/>
                <a:ea typeface="游ゴシック" panose="020B0400000000000000" pitchFamily="50" charset="-128"/>
                <a:cs typeface="MS Gothic"/>
                <a:sym typeface="MS Gothic"/>
              </a:rPr>
              <a:t>/ 8</a:t>
            </a:r>
            <a:r>
              <a:rPr lang="ja" altLang="en-US" sz="800" b="1" dirty="0">
                <a:latin typeface="游ゴシック" panose="020B0400000000000000" pitchFamily="50" charset="-128"/>
                <a:ea typeface="游ゴシック" panose="020B0400000000000000" pitchFamily="50" charset="-128"/>
                <a:cs typeface="MS Gothic"/>
                <a:sym typeface="MS Gothic"/>
              </a:rPr>
              <a:t>月</a:t>
            </a:r>
            <a:r>
              <a:rPr lang="ja-JP" altLang="en-US" sz="800" b="1" dirty="0">
                <a:latin typeface="游ゴシック" panose="020B0400000000000000" pitchFamily="50" charset="-128"/>
                <a:ea typeface="游ゴシック" panose="020B0400000000000000" pitchFamily="50" charset="-128"/>
                <a:cs typeface="MS Gothic"/>
                <a:sym typeface="MS Gothic"/>
              </a:rPr>
              <a:t>下旬</a:t>
            </a:r>
            <a:r>
              <a:rPr lang="en-US" altLang="ja-JP" sz="800" b="1" dirty="0">
                <a:latin typeface="游ゴシック" panose="020B0400000000000000" pitchFamily="50" charset="-128"/>
                <a:ea typeface="游ゴシック" panose="020B0400000000000000" pitchFamily="50" charset="-128"/>
                <a:cs typeface="MS Gothic"/>
                <a:sym typeface="MS Gothic"/>
              </a:rPr>
              <a:t>	</a:t>
            </a:r>
            <a:r>
              <a:rPr lang="ja" altLang="en-US" sz="800" b="1" dirty="0">
                <a:latin typeface="游ゴシック" panose="020B0400000000000000" pitchFamily="50" charset="-128"/>
                <a:ea typeface="游ゴシック" panose="020B0400000000000000" pitchFamily="50" charset="-128"/>
                <a:cs typeface="MS Gothic"/>
                <a:sym typeface="MS Gothic"/>
              </a:rPr>
              <a:t>　発売</a:t>
            </a:r>
            <a:endParaRPr sz="800" b="1" dirty="0">
              <a:latin typeface="游ゴシック" panose="020B0400000000000000" pitchFamily="50" charset="-128"/>
              <a:ea typeface="游ゴシック" panose="020B0400000000000000" pitchFamily="50" charset="-128"/>
              <a:cs typeface="MS Gothic"/>
              <a:sym typeface="MS Gothic"/>
            </a:endParaRPr>
          </a:p>
          <a:p>
            <a:pPr algn="ctr"/>
            <a:r>
              <a:rPr lang="ja" altLang="en-US" sz="800" b="1" dirty="0">
                <a:latin typeface="游ゴシック" panose="020B0400000000000000" pitchFamily="50" charset="-128"/>
                <a:ea typeface="游ゴシック" panose="020B0400000000000000" pitchFamily="50" charset="-128"/>
                <a:cs typeface="MS Gothic"/>
                <a:sym typeface="MS Gothic"/>
              </a:rPr>
              <a:t>発行</a:t>
            </a:r>
            <a:r>
              <a:rPr lang="ja-JP" altLang="en-US" sz="800" b="1" dirty="0">
                <a:latin typeface="游ゴシック" panose="020B0400000000000000" pitchFamily="50" charset="-128"/>
                <a:ea typeface="游ゴシック" panose="020B0400000000000000" pitchFamily="50" charset="-128"/>
                <a:cs typeface="MS Gothic"/>
                <a:sym typeface="MS Gothic"/>
              </a:rPr>
              <a:t>予定</a:t>
            </a:r>
            <a:r>
              <a:rPr lang="ja" altLang="en-US" sz="800" b="1" dirty="0">
                <a:latin typeface="游ゴシック" panose="020B0400000000000000" pitchFamily="50" charset="-128"/>
                <a:ea typeface="游ゴシック" panose="020B0400000000000000" pitchFamily="50" charset="-128"/>
                <a:cs typeface="MS Gothic"/>
                <a:sym typeface="MS Gothic"/>
              </a:rPr>
              <a:t>部数：</a:t>
            </a:r>
            <a:r>
              <a:rPr lang="en-US" altLang="ja" sz="800" b="1" dirty="0">
                <a:latin typeface="游ゴシック" panose="020B0400000000000000" pitchFamily="50" charset="-128"/>
                <a:ea typeface="游ゴシック" panose="020B0400000000000000" pitchFamily="50" charset="-128"/>
                <a:cs typeface="MS Gothic"/>
                <a:sym typeface="MS Gothic"/>
              </a:rPr>
              <a:t>70,000</a:t>
            </a:r>
            <a:r>
              <a:rPr lang="ja" altLang="en-US" sz="800" b="1" dirty="0">
                <a:latin typeface="游ゴシック" panose="020B0400000000000000" pitchFamily="50" charset="-128"/>
                <a:ea typeface="游ゴシック" panose="020B0400000000000000" pitchFamily="50" charset="-128"/>
                <a:cs typeface="MS Gothic"/>
                <a:sym typeface="MS Gothic"/>
              </a:rPr>
              <a:t>部</a:t>
            </a:r>
            <a:endParaRPr sz="800" b="1" dirty="0">
              <a:latin typeface="游ゴシック" panose="020B0400000000000000" pitchFamily="50" charset="-128"/>
              <a:ea typeface="游ゴシック" panose="020B0400000000000000" pitchFamily="50" charset="-128"/>
              <a:cs typeface="MS Gothic"/>
              <a:sym typeface="MS Gothic"/>
            </a:endParaRPr>
          </a:p>
        </p:txBody>
      </p:sp>
      <p:sp>
        <p:nvSpPr>
          <p:cNvPr id="14" name="Google Shape;101;p3">
            <a:extLst>
              <a:ext uri="{FF2B5EF4-FFF2-40B4-BE49-F238E27FC236}">
                <a16:creationId xmlns:a16="http://schemas.microsoft.com/office/drawing/2014/main" id="{8B82C789-816F-A8FE-D007-94466863A622}"/>
              </a:ext>
            </a:extLst>
          </p:cNvPr>
          <p:cNvSpPr txBox="1"/>
          <p:nvPr/>
        </p:nvSpPr>
        <p:spPr>
          <a:xfrm>
            <a:off x="605308" y="2450824"/>
            <a:ext cx="7926947" cy="2321219"/>
          </a:xfrm>
          <a:prstGeom prst="rect">
            <a:avLst/>
          </a:prstGeom>
          <a:noFill/>
          <a:ln>
            <a:noFill/>
          </a:ln>
        </p:spPr>
        <p:txBody>
          <a:bodyPr spcFirstLastPara="1" wrap="square" lIns="91425" tIns="45700" rIns="91425" bIns="45700" anchor="t" anchorCtr="0">
            <a:noAutofit/>
          </a:bodyPr>
          <a:lstStyle/>
          <a:p>
            <a:pPr algn="ctr">
              <a:lnSpc>
                <a:spcPct val="150000"/>
              </a:lnSpc>
            </a:pPr>
            <a:r>
              <a:rPr lang="ja-JP" altLang="en-US" sz="1200" b="1" dirty="0">
                <a:latin typeface="游ゴシック" panose="020B0400000000000000" pitchFamily="50" charset="-128"/>
                <a:ea typeface="游ゴシック" panose="020B0400000000000000" pitchFamily="50" charset="-128"/>
                <a:cs typeface="MS Gothic"/>
                <a:sym typeface="MS Gothic"/>
              </a:rPr>
              <a:t>雑誌</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大人になったら、着たい服</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暮らしのおへそ</a:t>
            </a:r>
            <a:r>
              <a:rPr lang="en-US" altLang="ja" sz="1200" b="1" dirty="0">
                <a:latin typeface="游ゴシック" panose="020B0400000000000000" pitchFamily="50" charset="-128"/>
                <a:ea typeface="游ゴシック" panose="020B0400000000000000" pitchFamily="50" charset="-128"/>
                <a:cs typeface="MS Gothic"/>
                <a:sym typeface="MS Gothic"/>
              </a:rPr>
              <a:t>』</a:t>
            </a:r>
            <a:r>
              <a:rPr lang="ja-JP" altLang="en-US" sz="1100" dirty="0">
                <a:solidFill>
                  <a:srgbClr val="000000"/>
                </a:solidFill>
                <a:latin typeface="游ゴシック" panose="020B0400000000000000" pitchFamily="50" charset="-128"/>
                <a:ea typeface="游ゴシック" panose="020B0400000000000000" pitchFamily="50" charset="-128"/>
                <a:cs typeface="MS Gothic"/>
                <a:sym typeface="MS Gothic"/>
              </a:rPr>
              <a:t>をはじめ、</a:t>
            </a:r>
            <a:endParaRPr lang="ja-JP" altLang="en-US" sz="1100" dirty="0">
              <a:latin typeface="游ゴシック" panose="020B0400000000000000" pitchFamily="50" charset="-128"/>
              <a:ea typeface="游ゴシック" panose="020B0400000000000000" pitchFamily="50" charset="-128"/>
            </a:endParaRPr>
          </a:p>
          <a:p>
            <a:pPr algn="ctr">
              <a:lnSpc>
                <a:spcPct val="150000"/>
              </a:lnSpc>
            </a:pP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熱量の高い読者を抱えるムックを手がけている</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株</a:t>
            </a:r>
            <a:r>
              <a:rPr lang="en-US" altLang="ja-JP" sz="1200" dirty="0">
                <a:solidFill>
                  <a:srgbClr val="000000"/>
                </a:solidFill>
                <a:latin typeface="游ゴシック" panose="020B0400000000000000" pitchFamily="50" charset="-128"/>
                <a:ea typeface="游ゴシック" panose="020B0400000000000000" pitchFamily="50" charset="-128"/>
                <a:cs typeface="MS Gothic"/>
                <a:sym typeface="MS Gothic"/>
              </a:rPr>
              <a:t>)</a:t>
            </a:r>
            <a:r>
              <a:rPr lang="ja-JP" altLang="en-US" sz="1200" dirty="0">
                <a:solidFill>
                  <a:srgbClr val="000000"/>
                </a:solidFill>
                <a:latin typeface="游ゴシック" panose="020B0400000000000000" pitchFamily="50" charset="-128"/>
                <a:ea typeface="游ゴシック" panose="020B0400000000000000" pitchFamily="50" charset="-128"/>
                <a:cs typeface="MS Gothic"/>
                <a:sym typeface="MS Gothic"/>
              </a:rPr>
              <a:t>主婦と生活社 暮らしとおしゃれ編集部が運営している</a:t>
            </a:r>
            <a:endParaRPr lang="en-US" altLang="ja" sz="1200" b="1"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en-US" altLang="ja" sz="1100" b="1" dirty="0">
                <a:latin typeface="游ゴシック" panose="020B0400000000000000" pitchFamily="50" charset="-128"/>
                <a:ea typeface="游ゴシック" panose="020B0400000000000000" pitchFamily="50" charset="-128"/>
                <a:cs typeface="MS Gothic"/>
                <a:sym typeface="MS Gothic"/>
              </a:rPr>
              <a:t>WEB</a:t>
            </a:r>
            <a:r>
              <a:rPr lang="ja" altLang="en-US" sz="1100" b="1" dirty="0">
                <a:latin typeface="游ゴシック" panose="020B0400000000000000" pitchFamily="50" charset="-128"/>
                <a:ea typeface="游ゴシック" panose="020B0400000000000000" pitchFamily="50" charset="-128"/>
                <a:cs typeface="MS Gothic"/>
                <a:sym typeface="MS Gothic"/>
              </a:rPr>
              <a:t>マガジン</a:t>
            </a:r>
            <a:r>
              <a:rPr lang="en-US" altLang="ja" sz="1100" b="1" dirty="0">
                <a:latin typeface="游ゴシック" panose="020B0400000000000000" pitchFamily="50" charset="-128"/>
                <a:ea typeface="游ゴシック" panose="020B0400000000000000" pitchFamily="50" charset="-128"/>
                <a:cs typeface="MS Gothic"/>
                <a:sym typeface="MS Gothic"/>
              </a:rPr>
              <a:t>『</a:t>
            </a:r>
            <a:r>
              <a:rPr lang="ja" altLang="en-US" sz="1100" b="1" dirty="0">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 sz="1100" b="1" dirty="0">
                <a:latin typeface="游ゴシック" panose="020B0400000000000000" pitchFamily="50" charset="-128"/>
                <a:ea typeface="游ゴシック" panose="020B0400000000000000" pitchFamily="50" charset="-128"/>
                <a:cs typeface="MS Gothic"/>
                <a:sym typeface="MS Gothic"/>
              </a:rPr>
              <a:t>』</a:t>
            </a:r>
          </a:p>
          <a:p>
            <a:pPr algn="ctr">
              <a:lnSpc>
                <a:spcPct val="150000"/>
              </a:lnSpc>
            </a:pPr>
            <a:r>
              <a:rPr lang="ja-JP" altLang="en-US" sz="1100" dirty="0">
                <a:latin typeface="游ゴシック" panose="020B0400000000000000" pitchFamily="50" charset="-128"/>
                <a:ea typeface="游ゴシック" panose="020B0400000000000000" pitchFamily="50" charset="-128"/>
                <a:cs typeface="MS Gothic"/>
                <a:sym typeface="MS Gothic"/>
              </a:rPr>
              <a:t>暮らし編集部</a:t>
            </a:r>
            <a:r>
              <a:rPr lang="ja" altLang="en-US" sz="1100" dirty="0">
                <a:latin typeface="游ゴシック" panose="020B0400000000000000" pitchFamily="50" charset="-128"/>
                <a:ea typeface="游ゴシック" panose="020B0400000000000000" pitchFamily="50" charset="-128"/>
                <a:cs typeface="MS Gothic"/>
                <a:sym typeface="MS Gothic"/>
              </a:rPr>
              <a:t>が最も大切にしているの</a:t>
            </a:r>
            <a:r>
              <a:rPr lang="ja-JP" altLang="en-US" sz="1100" dirty="0">
                <a:latin typeface="游ゴシック" panose="020B0400000000000000" pitchFamily="50" charset="-128"/>
                <a:ea typeface="游ゴシック" panose="020B0400000000000000" pitchFamily="50" charset="-128"/>
                <a:cs typeface="MS Gothic"/>
                <a:sym typeface="MS Gothic"/>
              </a:rPr>
              <a:t>は</a:t>
            </a:r>
            <a:r>
              <a:rPr lang="ja" altLang="en-US" sz="1200" dirty="0">
                <a:latin typeface="游ゴシック" panose="020B0400000000000000" pitchFamily="50" charset="-128"/>
                <a:ea typeface="游ゴシック" panose="020B0400000000000000" pitchFamily="50" charset="-128"/>
                <a:cs typeface="MS Gothic"/>
                <a:sym typeface="MS Gothic"/>
              </a:rPr>
              <a:t>「</a:t>
            </a:r>
            <a:r>
              <a:rPr lang="ja" altLang="en-US" sz="1200" b="1" dirty="0">
                <a:latin typeface="游ゴシック" panose="020B0400000000000000" pitchFamily="50" charset="-128"/>
                <a:ea typeface="游ゴシック" panose="020B0400000000000000" pitchFamily="50" charset="-128"/>
                <a:cs typeface="MS Gothic"/>
                <a:sym typeface="MS Gothic"/>
              </a:rPr>
              <a:t>繋がり」</a:t>
            </a:r>
            <a:r>
              <a:rPr lang="ja-JP" altLang="en-US" sz="1200" dirty="0">
                <a:latin typeface="游ゴシック" panose="020B0400000000000000" pitchFamily="50" charset="-128"/>
                <a:ea typeface="游ゴシック" panose="020B0400000000000000" pitchFamily="50" charset="-128"/>
                <a:cs typeface="MS Gothic"/>
                <a:sym typeface="MS Gothic"/>
              </a:rPr>
              <a:t>と</a:t>
            </a:r>
            <a:r>
              <a:rPr lang="ja" altLang="en-US" sz="1200" b="1" dirty="0">
                <a:latin typeface="游ゴシック" panose="020B0400000000000000" pitchFamily="50" charset="-128"/>
                <a:ea typeface="游ゴシック" panose="020B0400000000000000" pitchFamily="50" charset="-128"/>
                <a:cs typeface="MS Gothic"/>
                <a:sym typeface="MS Gothic"/>
              </a:rPr>
              <a:t>「信頼」</a:t>
            </a:r>
            <a:r>
              <a:rPr lang="ja-JP" altLang="en-US" sz="1100" dirty="0">
                <a:latin typeface="游ゴシック" panose="020B0400000000000000" pitchFamily="50" charset="-128"/>
                <a:ea typeface="游ゴシック" panose="020B0400000000000000" pitchFamily="50" charset="-128"/>
                <a:cs typeface="MS Gothic"/>
                <a:sym typeface="MS Gothic"/>
              </a:rPr>
              <a:t>の２</a:t>
            </a:r>
            <a:r>
              <a:rPr lang="ja" altLang="en-US" sz="1100" dirty="0">
                <a:latin typeface="游ゴシック" panose="020B0400000000000000" pitchFamily="50" charset="-128"/>
                <a:ea typeface="游ゴシック" panose="020B0400000000000000" pitchFamily="50" charset="-128"/>
                <a:cs typeface="MS Gothic"/>
                <a:sym typeface="MS Gothic"/>
              </a:rPr>
              <a:t>点です。</a:t>
            </a:r>
            <a:endParaRPr sz="1100" dirty="0">
              <a:latin typeface="游ゴシック" panose="020B0400000000000000" pitchFamily="50" charset="-128"/>
              <a:ea typeface="游ゴシック" panose="020B0400000000000000" pitchFamily="50" charset="-128"/>
              <a:cs typeface="MS Gothic"/>
              <a:sym typeface="MS Gothic"/>
            </a:endParaRPr>
          </a:p>
          <a:p>
            <a:pPr algn="ctr"/>
            <a:endParaRPr sz="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「日々の暮らしを大切にしている読者」と「ブランド・お店・情報」を</a:t>
            </a:r>
            <a:endParaRPr sz="1100" dirty="0">
              <a:latin typeface="游ゴシック" panose="020B0400000000000000" pitchFamily="50" charset="-128"/>
              <a:ea typeface="游ゴシック" panose="020B0400000000000000" pitchFamily="50" charset="-128"/>
              <a:cs typeface="MS Gothic"/>
              <a:sym typeface="MS Gothic"/>
            </a:endParaRPr>
          </a:p>
          <a:p>
            <a:pPr algn="ctr">
              <a:lnSpc>
                <a:spcPct val="150000"/>
              </a:lnSpc>
            </a:pPr>
            <a:r>
              <a:rPr lang="ja" altLang="en-US" sz="1100" dirty="0">
                <a:latin typeface="游ゴシック" panose="020B0400000000000000" pitchFamily="50" charset="-128"/>
                <a:ea typeface="游ゴシック" panose="020B0400000000000000" pitchFamily="50" charset="-128"/>
                <a:cs typeface="MS Gothic"/>
                <a:sym typeface="MS Gothic"/>
              </a:rPr>
              <a:t>「ムック・</a:t>
            </a:r>
            <a:r>
              <a:rPr lang="en-US" altLang="ja" sz="1100" dirty="0">
                <a:latin typeface="游ゴシック" panose="020B0400000000000000" pitchFamily="50" charset="-128"/>
                <a:ea typeface="游ゴシック" panose="020B0400000000000000" pitchFamily="50" charset="-128"/>
                <a:cs typeface="MS Gothic"/>
                <a:sym typeface="MS Gothic"/>
              </a:rPr>
              <a:t>WEB</a:t>
            </a:r>
            <a:r>
              <a:rPr lang="ja" altLang="en-US" sz="1100" dirty="0">
                <a:latin typeface="游ゴシック" panose="020B0400000000000000" pitchFamily="50" charset="-128"/>
                <a:ea typeface="游ゴシック" panose="020B0400000000000000" pitchFamily="50" charset="-128"/>
                <a:cs typeface="MS Gothic"/>
                <a:sym typeface="MS Gothic"/>
              </a:rPr>
              <a:t>・</a:t>
            </a:r>
            <a:r>
              <a:rPr lang="en-US" altLang="ja" sz="1100" dirty="0">
                <a:latin typeface="游ゴシック" panose="020B0400000000000000" pitchFamily="50" charset="-128"/>
                <a:ea typeface="游ゴシック" panose="020B0400000000000000" pitchFamily="50" charset="-128"/>
                <a:cs typeface="MS Gothic"/>
                <a:sym typeface="MS Gothic"/>
              </a:rPr>
              <a:t>SNS</a:t>
            </a:r>
            <a:r>
              <a:rPr lang="ja" altLang="en-US" sz="1100" dirty="0">
                <a:latin typeface="游ゴシック" panose="020B0400000000000000" pitchFamily="50" charset="-128"/>
                <a:ea typeface="游ゴシック" panose="020B0400000000000000" pitchFamily="50" charset="-128"/>
                <a:cs typeface="MS Gothic"/>
                <a:sym typeface="MS Gothic"/>
              </a:rPr>
              <a:t>・イベント・おしゃれさんたち</a:t>
            </a:r>
            <a:r>
              <a:rPr lang="ja-JP" altLang="en-US" sz="1100" dirty="0">
                <a:latin typeface="游ゴシック" panose="020B0400000000000000" pitchFamily="50" charset="-128"/>
                <a:ea typeface="游ゴシック" panose="020B0400000000000000" pitchFamily="50" charset="-128"/>
                <a:cs typeface="MS Gothic"/>
                <a:sym typeface="MS Gothic"/>
              </a:rPr>
              <a:t>・ラジオ</a:t>
            </a:r>
            <a:r>
              <a:rPr lang="ja" altLang="en-US" sz="1100" dirty="0">
                <a:latin typeface="游ゴシック" panose="020B0400000000000000" pitchFamily="50" charset="-128"/>
                <a:ea typeface="游ゴシック" panose="020B0400000000000000" pitchFamily="50" charset="-128"/>
                <a:cs typeface="MS Gothic"/>
                <a:sym typeface="MS Gothic"/>
              </a:rPr>
              <a:t>」を通して信頼感でつなぎます。</a:t>
            </a:r>
            <a:endParaRPr lang="en-US" altLang="ja" sz="1100" dirty="0">
              <a:latin typeface="游ゴシック" panose="020B0400000000000000" pitchFamily="50" charset="-128"/>
              <a:ea typeface="游ゴシック" panose="020B0400000000000000" pitchFamily="50" charset="-128"/>
              <a:cs typeface="MS Gothic"/>
              <a:sym typeface="MS Gothic"/>
            </a:endParaRPr>
          </a:p>
        </p:txBody>
      </p:sp>
      <p:sp>
        <p:nvSpPr>
          <p:cNvPr id="3" name="テキスト ボックス 2">
            <a:extLst>
              <a:ext uri="{FF2B5EF4-FFF2-40B4-BE49-F238E27FC236}">
                <a16:creationId xmlns:a16="http://schemas.microsoft.com/office/drawing/2014/main" id="{00A2701F-E09A-49B8-4E02-FB5316CC6124}"/>
              </a:ext>
            </a:extLst>
          </p:cNvPr>
          <p:cNvSpPr txBox="1"/>
          <p:nvPr/>
        </p:nvSpPr>
        <p:spPr>
          <a:xfrm>
            <a:off x="907676" y="4252580"/>
            <a:ext cx="7806018" cy="727122"/>
          </a:xfrm>
          <a:prstGeom prst="rect">
            <a:avLst/>
          </a:prstGeom>
          <a:noFill/>
        </p:spPr>
        <p:txBody>
          <a:bodyPr wrap="square" rtlCol="0">
            <a:spAutoFit/>
          </a:bodyPr>
          <a:lstStyle/>
          <a:p>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【2025</a:t>
            </a:r>
            <a:r>
              <a:rPr kumimoji="1" lang="ja-JP" altLang="en-US" sz="825" dirty="0">
                <a:latin typeface="游ゴシック" panose="020B0400000000000000" pitchFamily="50" charset="-128"/>
                <a:ea typeface="游ゴシック" panose="020B0400000000000000" pitchFamily="50" charset="-128"/>
              </a:rPr>
              <a:t>年予定</a:t>
            </a:r>
            <a:r>
              <a:rPr kumimoji="1" lang="en-US" altLang="ja-JP" sz="825" dirty="0">
                <a:latin typeface="游ゴシック" panose="020B0400000000000000" pitchFamily="50" charset="-128"/>
                <a:ea typeface="游ゴシック" panose="020B0400000000000000" pitchFamily="50" charset="-128"/>
              </a:rPr>
              <a:t>】</a:t>
            </a: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百貨店イベント</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solidFill>
                  <a:schemeClr val="tx1"/>
                </a:solidFill>
                <a:latin typeface="游ゴシック" panose="020B0400000000000000" pitchFamily="50" charset="-128"/>
                <a:ea typeface="游ゴシック" panose="020B0400000000000000" pitchFamily="50" charset="-128"/>
              </a:rPr>
              <a:t>4/23-29</a:t>
            </a:r>
            <a:r>
              <a:rPr kumimoji="1" lang="ja-JP" altLang="en-US" sz="825" dirty="0">
                <a:solidFill>
                  <a:schemeClr val="tx1"/>
                </a:solidFill>
                <a:latin typeface="游ゴシック" panose="020B0400000000000000" pitchFamily="50" charset="-128"/>
                <a:ea typeface="游ゴシック" panose="020B0400000000000000" pitchFamily="50" charset="-128"/>
              </a:rPr>
              <a:t> 阪急うめだ本店（大人服）、</a:t>
            </a:r>
            <a:r>
              <a:rPr kumimoji="1" lang="en-US" altLang="ja-JP" sz="825" dirty="0">
                <a:solidFill>
                  <a:schemeClr val="tx1"/>
                </a:solidFill>
                <a:latin typeface="游ゴシック" panose="020B0400000000000000" pitchFamily="50" charset="-128"/>
                <a:ea typeface="游ゴシック" panose="020B0400000000000000" pitchFamily="50" charset="-128"/>
              </a:rPr>
              <a:t>5/14-19</a:t>
            </a:r>
            <a:r>
              <a:rPr kumimoji="1" lang="ja-JP" altLang="en-US" sz="825" dirty="0">
                <a:solidFill>
                  <a:schemeClr val="tx1"/>
                </a:solidFill>
                <a:latin typeface="游ゴシック" panose="020B0400000000000000" pitchFamily="50" charset="-128"/>
                <a:ea typeface="游ゴシック" panose="020B0400000000000000" pitchFamily="50" charset="-128"/>
              </a:rPr>
              <a:t> 大丸</a:t>
            </a:r>
            <a:r>
              <a:rPr kumimoji="1" lang="ja-JP" altLang="en-US" sz="825" dirty="0">
                <a:latin typeface="游ゴシック" panose="020B0400000000000000" pitchFamily="50" charset="-128"/>
                <a:ea typeface="游ゴシック" panose="020B0400000000000000" pitchFamily="50" charset="-128"/>
              </a:rPr>
              <a:t>札幌店（大人服＆おへそ）、</a:t>
            </a:r>
            <a:r>
              <a:rPr kumimoji="1" lang="en-US" altLang="ja-JP" sz="825" dirty="0">
                <a:latin typeface="游ゴシック" panose="020B0400000000000000" pitchFamily="50" charset="-128"/>
                <a:ea typeface="游ゴシック" panose="020B0400000000000000" pitchFamily="50" charset="-128"/>
              </a:rPr>
              <a:t>11/13-17</a:t>
            </a:r>
            <a:r>
              <a:rPr kumimoji="1" lang="ja-JP" altLang="en-US" sz="825" dirty="0">
                <a:latin typeface="游ゴシック" panose="020B0400000000000000" pitchFamily="50" charset="-128"/>
                <a:ea typeface="游ゴシック" panose="020B0400000000000000" pitchFamily="50" charset="-128"/>
              </a:rPr>
              <a:t> 博多阪急（大人服＆おへそ）</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latin typeface="游ゴシック" panose="020B0400000000000000" pitchFamily="50" charset="-128"/>
                <a:ea typeface="游ゴシック" panose="020B0400000000000000" pitchFamily="50" charset="-128"/>
              </a:rPr>
              <a:t>-EC</a:t>
            </a:r>
            <a:r>
              <a:rPr kumimoji="1" lang="ja-JP" altLang="en-US" sz="825" b="1" dirty="0">
                <a:latin typeface="游ゴシック" panose="020B0400000000000000" pitchFamily="50" charset="-128"/>
                <a:ea typeface="游ゴシック" panose="020B0400000000000000" pitchFamily="50" charset="-128"/>
              </a:rPr>
              <a:t>　</a:t>
            </a:r>
            <a:r>
              <a:rPr kumimoji="1" lang="ja-JP" altLang="en-US" sz="825" dirty="0">
                <a:latin typeface="游ゴシック" panose="020B0400000000000000" pitchFamily="50" charset="-128"/>
                <a:ea typeface="游ゴシック" panose="020B0400000000000000" pitchFamily="50" charset="-128"/>
              </a:rPr>
              <a:t>　　　　  ：</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月（おへそ別冊） ６月（大人服別冊）、８月（おへそ）、</a:t>
            </a:r>
            <a:r>
              <a:rPr kumimoji="1" lang="en-US" altLang="ja-JP" sz="825" dirty="0">
                <a:latin typeface="游ゴシック" panose="020B0400000000000000" pitchFamily="50" charset="-128"/>
                <a:ea typeface="游ゴシック" panose="020B0400000000000000" pitchFamily="50" charset="-128"/>
              </a:rPr>
              <a:t>10</a:t>
            </a:r>
            <a:r>
              <a:rPr kumimoji="1" lang="ja-JP" altLang="en-US" sz="825" dirty="0">
                <a:latin typeface="游ゴシック" panose="020B0400000000000000" pitchFamily="50" charset="-128"/>
                <a:ea typeface="游ゴシック" panose="020B0400000000000000" pitchFamily="50" charset="-128"/>
              </a:rPr>
              <a:t>月</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大人服’</a:t>
            </a:r>
            <a:r>
              <a:rPr kumimoji="1" lang="en-US" altLang="ja-JP" sz="825" dirty="0">
                <a:latin typeface="游ゴシック" panose="020B0400000000000000" pitchFamily="50" charset="-128"/>
                <a:ea typeface="游ゴシック" panose="020B0400000000000000" pitchFamily="50" charset="-128"/>
              </a:rPr>
              <a:t>25-’26</a:t>
            </a:r>
            <a:r>
              <a:rPr kumimoji="1" lang="ja-JP" altLang="en-US" sz="825" dirty="0">
                <a:latin typeface="游ゴシック" panose="020B0400000000000000" pitchFamily="50" charset="-128"/>
                <a:ea typeface="游ゴシック" panose="020B0400000000000000" pitchFamily="50" charset="-128"/>
              </a:rPr>
              <a:t>秋冬号</a:t>
            </a:r>
            <a:r>
              <a:rPr kumimoji="1" lang="en-US" altLang="ja-JP" sz="825" dirty="0">
                <a:latin typeface="游ゴシック" panose="020B0400000000000000" pitchFamily="50" charset="-128"/>
                <a:ea typeface="游ゴシック" panose="020B0400000000000000" pitchFamily="50" charset="-128"/>
              </a:rPr>
              <a:t>)</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12</a:t>
            </a:r>
            <a:r>
              <a:rPr kumimoji="1" lang="ja-JP" altLang="en-US" sz="825" dirty="0">
                <a:latin typeface="游ゴシック" panose="020B0400000000000000" pitchFamily="50" charset="-128"/>
                <a:ea typeface="游ゴシック" panose="020B0400000000000000" pitchFamily="50" charset="-128"/>
              </a:rPr>
              <a:t>月（大人服別冊）</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latin typeface="游ゴシック" panose="020B0400000000000000" pitchFamily="50" charset="-128"/>
                <a:ea typeface="游ゴシック" panose="020B0400000000000000" pitchFamily="50" charset="-128"/>
              </a:rPr>
              <a:t>-</a:t>
            </a:r>
            <a:r>
              <a:rPr kumimoji="1" lang="ja-JP" altLang="en-US" sz="825" b="1" dirty="0">
                <a:latin typeface="游ゴシック" panose="020B0400000000000000" pitchFamily="50" charset="-128"/>
                <a:ea typeface="游ゴシック" panose="020B0400000000000000" pitchFamily="50" charset="-128"/>
              </a:rPr>
              <a:t>別冊企画 　　  </a:t>
            </a:r>
            <a:r>
              <a:rPr kumimoji="1" lang="ja-JP" altLang="en-US" sz="825" dirty="0">
                <a:latin typeface="游ゴシック" panose="020B0400000000000000" pitchFamily="50" charset="-128"/>
                <a:ea typeface="游ゴシック" panose="020B0400000000000000" pitchFamily="50" charset="-128"/>
              </a:rPr>
              <a:t>：</a:t>
            </a:r>
            <a:r>
              <a:rPr kumimoji="1" lang="en-US" altLang="ja-JP" sz="825" dirty="0">
                <a:latin typeface="游ゴシック" panose="020B0400000000000000" pitchFamily="50" charset="-128"/>
                <a:ea typeface="游ゴシック" panose="020B0400000000000000" pitchFamily="50" charset="-128"/>
              </a:rPr>
              <a:t>4</a:t>
            </a:r>
            <a:r>
              <a:rPr kumimoji="1" lang="ja-JP" altLang="en-US" sz="825" dirty="0">
                <a:latin typeface="游ゴシック" panose="020B0400000000000000" pitchFamily="50" charset="-128"/>
                <a:ea typeface="游ゴシック" panose="020B0400000000000000" pitchFamily="50" charset="-128"/>
              </a:rPr>
              <a:t>月ニッポンのイイモノ、</a:t>
            </a:r>
            <a:r>
              <a:rPr kumimoji="1" lang="en-US" altLang="ja-JP" sz="825" dirty="0">
                <a:latin typeface="游ゴシック" panose="020B0400000000000000" pitchFamily="50" charset="-128"/>
                <a:ea typeface="游ゴシック" panose="020B0400000000000000" pitchFamily="50" charset="-128"/>
              </a:rPr>
              <a:t>6</a:t>
            </a:r>
            <a:r>
              <a:rPr kumimoji="1" lang="ja-JP" altLang="en-US" sz="825" dirty="0">
                <a:latin typeface="游ゴシック" panose="020B0400000000000000" pitchFamily="50" charset="-128"/>
                <a:ea typeface="游ゴシック" panose="020B0400000000000000" pitchFamily="50" charset="-128"/>
              </a:rPr>
              <a:t>月愛用品、キレイ習慣</a:t>
            </a:r>
            <a:endParaRPr kumimoji="1" lang="en-US" altLang="ja-JP" sz="825" dirty="0">
              <a:latin typeface="游ゴシック" panose="020B0400000000000000" pitchFamily="50" charset="-128"/>
              <a:ea typeface="游ゴシック" panose="020B0400000000000000" pitchFamily="50" charset="-128"/>
            </a:endParaRPr>
          </a:p>
          <a:p>
            <a:r>
              <a:rPr kumimoji="1" lang="en-US" altLang="ja-JP" sz="825" b="1" dirty="0">
                <a:solidFill>
                  <a:schemeClr val="tx1"/>
                </a:solidFill>
                <a:latin typeface="游ゴシック" panose="020B0400000000000000" pitchFamily="50" charset="-128"/>
                <a:ea typeface="游ゴシック" panose="020B0400000000000000" pitchFamily="50" charset="-128"/>
              </a:rPr>
              <a:t>-WEB</a:t>
            </a:r>
            <a:r>
              <a:rPr kumimoji="1" lang="ja-JP" altLang="en-US" sz="825" b="1" dirty="0">
                <a:solidFill>
                  <a:schemeClr val="tx1"/>
                </a:solidFill>
                <a:latin typeface="游ゴシック" panose="020B0400000000000000" pitchFamily="50" charset="-128"/>
                <a:ea typeface="游ゴシック" panose="020B0400000000000000" pitchFamily="50" charset="-128"/>
              </a:rPr>
              <a:t>特集　　  </a:t>
            </a:r>
            <a:r>
              <a:rPr kumimoji="1" lang="ja-JP" altLang="en-US" sz="825" dirty="0">
                <a:solidFill>
                  <a:schemeClr val="tx1"/>
                </a:solidFill>
                <a:latin typeface="游ゴシック" panose="020B0400000000000000" pitchFamily="50" charset="-128"/>
                <a:ea typeface="游ゴシック" panose="020B0400000000000000" pitchFamily="50" charset="-128"/>
              </a:rPr>
              <a:t>：</a:t>
            </a:r>
            <a:r>
              <a:rPr kumimoji="1" lang="en-US" altLang="ja-JP" sz="825" dirty="0">
                <a:solidFill>
                  <a:schemeClr val="tx1"/>
                </a:solidFill>
                <a:latin typeface="游ゴシック" panose="020B0400000000000000" pitchFamily="50" charset="-128"/>
                <a:ea typeface="游ゴシック" panose="020B0400000000000000" pitchFamily="50" charset="-128"/>
              </a:rPr>
              <a:t>3</a:t>
            </a:r>
            <a:r>
              <a:rPr kumimoji="1" lang="ja-JP" altLang="en-US" sz="825" dirty="0">
                <a:solidFill>
                  <a:schemeClr val="tx1"/>
                </a:solidFill>
                <a:latin typeface="游ゴシック" panose="020B0400000000000000" pitchFamily="50" charset="-128"/>
                <a:ea typeface="游ゴシック" panose="020B0400000000000000" pitchFamily="50" charset="-128"/>
              </a:rPr>
              <a:t>月ヘア、</a:t>
            </a:r>
            <a:r>
              <a:rPr kumimoji="1" lang="en-US" altLang="ja-JP" sz="825" dirty="0">
                <a:solidFill>
                  <a:schemeClr val="tx1"/>
                </a:solidFill>
                <a:latin typeface="游ゴシック" panose="020B0400000000000000" pitchFamily="50" charset="-128"/>
                <a:ea typeface="游ゴシック" panose="020B0400000000000000" pitchFamily="50" charset="-128"/>
              </a:rPr>
              <a:t>4</a:t>
            </a:r>
            <a:r>
              <a:rPr kumimoji="1" lang="ja-JP" altLang="en-US" sz="825" dirty="0">
                <a:solidFill>
                  <a:schemeClr val="tx1"/>
                </a:solidFill>
                <a:latin typeface="游ゴシック" panose="020B0400000000000000" pitchFamily="50" charset="-128"/>
                <a:ea typeface="游ゴシック" panose="020B0400000000000000" pitchFamily="50" charset="-128"/>
              </a:rPr>
              <a:t>月ニッポンのイイモノ、</a:t>
            </a:r>
            <a:r>
              <a:rPr kumimoji="1" lang="en-US" altLang="ja-JP" sz="825" dirty="0">
                <a:solidFill>
                  <a:schemeClr val="tx1"/>
                </a:solidFill>
                <a:latin typeface="游ゴシック" panose="020B0400000000000000" pitchFamily="50" charset="-128"/>
                <a:ea typeface="游ゴシック" panose="020B0400000000000000" pitchFamily="50" charset="-128"/>
              </a:rPr>
              <a:t>6</a:t>
            </a:r>
            <a:r>
              <a:rPr kumimoji="1" lang="ja-JP" altLang="en-US" sz="825" dirty="0">
                <a:solidFill>
                  <a:schemeClr val="tx1"/>
                </a:solidFill>
                <a:latin typeface="游ゴシック" panose="020B0400000000000000" pitchFamily="50" charset="-128"/>
                <a:ea typeface="游ゴシック" panose="020B0400000000000000" pitchFamily="50" charset="-128"/>
              </a:rPr>
              <a:t>月キレイ習慣</a:t>
            </a:r>
            <a:endParaRPr kumimoji="1" lang="en-US" altLang="ja-JP" sz="825" dirty="0">
              <a:solidFill>
                <a:schemeClr val="tx1"/>
              </a:solidFill>
              <a:latin typeface="游ゴシック" panose="020B0400000000000000" pitchFamily="50" charset="-128"/>
              <a:ea typeface="游ゴシック" panose="020B0400000000000000" pitchFamily="50" charset="-128"/>
            </a:endParaRPr>
          </a:p>
        </p:txBody>
      </p:sp>
      <p:sp>
        <p:nvSpPr>
          <p:cNvPr id="4" name="四角形: 角を丸くする 3">
            <a:extLst>
              <a:ext uri="{FF2B5EF4-FFF2-40B4-BE49-F238E27FC236}">
                <a16:creationId xmlns:a16="http://schemas.microsoft.com/office/drawing/2014/main" id="{9E6959F8-9690-50C3-E059-F85A0E835558}"/>
              </a:ext>
            </a:extLst>
          </p:cNvPr>
          <p:cNvSpPr/>
          <p:nvPr/>
        </p:nvSpPr>
        <p:spPr>
          <a:xfrm>
            <a:off x="871870" y="4240387"/>
            <a:ext cx="7922506" cy="808984"/>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6" name="図 5">
            <a:extLst>
              <a:ext uri="{FF2B5EF4-FFF2-40B4-BE49-F238E27FC236}">
                <a16:creationId xmlns:a16="http://schemas.microsoft.com/office/drawing/2014/main" id="{BBC08E09-C565-482E-15D8-D501D6B55A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498" y="724797"/>
            <a:ext cx="1285314" cy="1633874"/>
          </a:xfrm>
          <a:prstGeom prst="rect">
            <a:avLst/>
          </a:prstGeom>
          <a:ln>
            <a:solidFill>
              <a:schemeClr val="tx2">
                <a:lumMod val="50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57E8B8-DC2B-A3A3-06A1-430023AC7F37}"/>
              </a:ext>
            </a:extLst>
          </p:cNvPr>
          <p:cNvSpPr>
            <a:spLocks noGrp="1"/>
          </p:cNvSpPr>
          <p:nvPr>
            <p:ph type="sldNum" idx="12"/>
          </p:nvPr>
        </p:nvSpPr>
        <p:spPr/>
        <p:txBody>
          <a:bodyPr/>
          <a:lstStyle/>
          <a:p>
            <a:fld id="{00000000-1234-1234-1234-123412341234}" type="slidenum">
              <a:rPr lang="en-US" altLang="ja" smtClean="0"/>
              <a:pPr/>
              <a:t>5</a:t>
            </a:fld>
            <a:endParaRPr lang="ja" altLang="en-US" dirty="0"/>
          </a:p>
        </p:txBody>
      </p:sp>
      <p:pic>
        <p:nvPicPr>
          <p:cNvPr id="5" name="Google Shape;89;p24">
            <a:extLst>
              <a:ext uri="{FF2B5EF4-FFF2-40B4-BE49-F238E27FC236}">
                <a16:creationId xmlns:a16="http://schemas.microsoft.com/office/drawing/2014/main" id="{2210A032-B854-6BEC-A7A1-256A2E90F7ED}"/>
              </a:ext>
            </a:extLst>
          </p:cNvPr>
          <p:cNvPicPr preferRelativeResize="0"/>
          <p:nvPr/>
        </p:nvPicPr>
        <p:blipFill rotWithShape="1">
          <a:blip r:embed="rId2">
            <a:alphaModFix/>
          </a:blip>
          <a:srcRect/>
          <a:stretch/>
        </p:blipFill>
        <p:spPr>
          <a:xfrm>
            <a:off x="2454188" y="1167304"/>
            <a:ext cx="1713981" cy="2180646"/>
          </a:xfrm>
          <a:prstGeom prst="rect">
            <a:avLst/>
          </a:prstGeom>
          <a:noFill/>
          <a:ln>
            <a:noFill/>
          </a:ln>
        </p:spPr>
      </p:pic>
      <p:sp>
        <p:nvSpPr>
          <p:cNvPr id="8" name="Google Shape;94;p24">
            <a:extLst>
              <a:ext uri="{FF2B5EF4-FFF2-40B4-BE49-F238E27FC236}">
                <a16:creationId xmlns:a16="http://schemas.microsoft.com/office/drawing/2014/main" id="{A4C6D74C-C9FF-9F24-7C48-14999EFC2E45}"/>
              </a:ext>
            </a:extLst>
          </p:cNvPr>
          <p:cNvSpPr/>
          <p:nvPr/>
        </p:nvSpPr>
        <p:spPr>
          <a:xfrm>
            <a:off x="4070960" y="912722"/>
            <a:ext cx="573206" cy="555604"/>
          </a:xfrm>
          <a:prstGeom prst="ellipse">
            <a:avLst/>
          </a:prstGeom>
          <a:solidFill>
            <a:srgbClr val="FFCC8B"/>
          </a:solidFill>
          <a:ln>
            <a:noFill/>
          </a:ln>
        </p:spPr>
        <p:txBody>
          <a:bodyPr spcFirstLastPara="1" wrap="square" lIns="46800" tIns="45700" rIns="46800"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a:solidFill>
                  <a:srgbClr val="000000"/>
                </a:solidFill>
                <a:latin typeface="Arial"/>
                <a:ea typeface="Arial"/>
                <a:cs typeface="Arial"/>
                <a:sym typeface="Arial"/>
              </a:rPr>
              <a:t>8月発売</a:t>
            </a:r>
            <a:endParaRPr/>
          </a:p>
        </p:txBody>
      </p:sp>
      <p:sp>
        <p:nvSpPr>
          <p:cNvPr id="9" name="Google Shape;95;p24">
            <a:extLst>
              <a:ext uri="{FF2B5EF4-FFF2-40B4-BE49-F238E27FC236}">
                <a16:creationId xmlns:a16="http://schemas.microsoft.com/office/drawing/2014/main" id="{753DD842-5D9E-C9A3-7B98-B7548F92D380}"/>
              </a:ext>
            </a:extLst>
          </p:cNvPr>
          <p:cNvSpPr txBox="1"/>
          <p:nvPr/>
        </p:nvSpPr>
        <p:spPr>
          <a:xfrm>
            <a:off x="1602249" y="3474245"/>
            <a:ext cx="17131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0" i="0" u="none" strike="noStrike" cap="none">
                <a:solidFill>
                  <a:srgbClr val="000000"/>
                </a:solidFill>
                <a:latin typeface="Arial"/>
                <a:ea typeface="Arial"/>
                <a:cs typeface="Arial"/>
                <a:sym typeface="Arial"/>
              </a:rPr>
              <a:t>年2回、70,000部発行</a:t>
            </a:r>
            <a:endParaRPr sz="1200" b="0" i="0" u="none" strike="noStrike" cap="none">
              <a:solidFill>
                <a:srgbClr val="000000"/>
              </a:solidFill>
              <a:latin typeface="Arial"/>
              <a:ea typeface="Arial"/>
              <a:cs typeface="Arial"/>
              <a:sym typeface="Arial"/>
            </a:endParaRPr>
          </a:p>
        </p:txBody>
      </p:sp>
      <p:sp>
        <p:nvSpPr>
          <p:cNvPr id="10" name="Google Shape;96;p24">
            <a:extLst>
              <a:ext uri="{FF2B5EF4-FFF2-40B4-BE49-F238E27FC236}">
                <a16:creationId xmlns:a16="http://schemas.microsoft.com/office/drawing/2014/main" id="{8C831CB7-869C-FA60-B2F0-9DA2CCEC5C48}"/>
              </a:ext>
            </a:extLst>
          </p:cNvPr>
          <p:cNvSpPr txBox="1"/>
          <p:nvPr/>
        </p:nvSpPr>
        <p:spPr>
          <a:xfrm>
            <a:off x="7437688" y="897553"/>
            <a:ext cx="1731602"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主要都市圏のほか</a:t>
            </a:r>
            <a:endParaRPr sz="11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100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全国のみなさまに</a:t>
            </a:r>
            <a:endParaRPr sz="1100" dirty="0">
              <a:latin typeface="游ゴシック" panose="020B0400000000000000" pitchFamily="50" charset="-128"/>
              <a:ea typeface="游ゴシック" panose="020B0400000000000000" pitchFamily="50" charset="-128"/>
            </a:endParaRPr>
          </a:p>
          <a:p>
            <a:pPr marL="0" marR="0" lvl="0" indent="0" algn="l" rtl="0">
              <a:lnSpc>
                <a:spcPct val="100000"/>
              </a:lnSpc>
              <a:spcBef>
                <a:spcPts val="0"/>
              </a:spcBef>
              <a:spcAft>
                <a:spcPts val="0"/>
              </a:spcAft>
              <a:buClr>
                <a:srgbClr val="000000"/>
              </a:buClr>
              <a:buSzPts val="100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ご愛読いただいて</a:t>
            </a:r>
            <a:r>
              <a:rPr lang="ja"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います</a:t>
            </a:r>
            <a:r>
              <a:rPr lang="ja-JP" altLang="en-US" sz="1000" b="0" i="0" u="none" strike="noStrike" cap="none" dirty="0">
                <a:solidFill>
                  <a:schemeClr val="dk1"/>
                </a:solidFill>
                <a:latin typeface="Arial"/>
                <a:ea typeface="Arial"/>
                <a:cs typeface="Arial"/>
                <a:sym typeface="Arial"/>
              </a:rPr>
              <a:t>。</a:t>
            </a:r>
            <a:endParaRPr sz="1000" b="0" i="0" u="none" strike="noStrike" cap="none" dirty="0">
              <a:solidFill>
                <a:schemeClr val="dk1"/>
              </a:solidFill>
              <a:latin typeface="Arial"/>
              <a:ea typeface="Arial"/>
              <a:cs typeface="Arial"/>
              <a:sym typeface="Arial"/>
            </a:endParaRPr>
          </a:p>
        </p:txBody>
      </p:sp>
      <p:sp>
        <p:nvSpPr>
          <p:cNvPr id="11" name="Google Shape;97;p24">
            <a:extLst>
              <a:ext uri="{FF2B5EF4-FFF2-40B4-BE49-F238E27FC236}">
                <a16:creationId xmlns:a16="http://schemas.microsoft.com/office/drawing/2014/main" id="{527F2A6C-0068-EF7F-AE76-F32703A8065B}"/>
              </a:ext>
            </a:extLst>
          </p:cNvPr>
          <p:cNvSpPr txBox="1"/>
          <p:nvPr/>
        </p:nvSpPr>
        <p:spPr>
          <a:xfrm>
            <a:off x="2064124" y="3877539"/>
            <a:ext cx="2595282"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平均年齢56歳</a:t>
            </a:r>
            <a:b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br>
            <a:r>
              <a:rPr lang="ja"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固定読者が多く、</a:t>
            </a:r>
            <a:r>
              <a:rPr lang="en-US" altLang="ja-JP"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1</a:t>
            </a:r>
            <a:r>
              <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号目から大切に</a:t>
            </a:r>
            <a:endParaRPr lang="en-US" altLang="ja-JP" sz="11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a:p>
            <a:pPr marL="0" marR="0" lvl="0" indent="0" algn="l" rtl="0">
              <a:lnSpc>
                <a:spcPct val="100000"/>
              </a:lnSpc>
              <a:spcBef>
                <a:spcPts val="0"/>
              </a:spcBef>
              <a:spcAft>
                <a:spcPts val="0"/>
              </a:spcAft>
              <a:buClr>
                <a:srgbClr val="000000"/>
              </a:buClr>
              <a:buSzPts val="1050"/>
              <a:buFont typeface="Arial"/>
              <a:buNone/>
            </a:pPr>
            <a:r>
              <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sym typeface="Arial"/>
              </a:rPr>
              <a:t>保存してくださっている熱心なファン</a:t>
            </a:r>
            <a:r>
              <a:rPr lang="ja-JP" altLang="en-US" sz="1100" dirty="0">
                <a:latin typeface="游ゴシック" panose="020B0400000000000000" pitchFamily="50" charset="-128"/>
                <a:ea typeface="游ゴシック" panose="020B0400000000000000" pitchFamily="50" charset="-128"/>
              </a:rPr>
              <a:t>。</a:t>
            </a:r>
            <a:endPar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
        <p:nvSpPr>
          <p:cNvPr id="12" name="Google Shape;98;p24">
            <a:extLst>
              <a:ext uri="{FF2B5EF4-FFF2-40B4-BE49-F238E27FC236}">
                <a16:creationId xmlns:a16="http://schemas.microsoft.com/office/drawing/2014/main" id="{B2DE6A9E-391D-E20E-554E-05ABF798F266}"/>
              </a:ext>
            </a:extLst>
          </p:cNvPr>
          <p:cNvSpPr/>
          <p:nvPr/>
        </p:nvSpPr>
        <p:spPr>
          <a:xfrm>
            <a:off x="7285109" y="2051775"/>
            <a:ext cx="478015" cy="3567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13" name="Google Shape;99;p24">
            <a:extLst>
              <a:ext uri="{FF2B5EF4-FFF2-40B4-BE49-F238E27FC236}">
                <a16:creationId xmlns:a16="http://schemas.microsoft.com/office/drawing/2014/main" id="{DFC02D33-037A-1CDD-3CC9-6215E2A6E3A7}"/>
              </a:ext>
            </a:extLst>
          </p:cNvPr>
          <p:cNvGraphicFramePr/>
          <p:nvPr>
            <p:extLst>
              <p:ext uri="{D42A27DB-BD31-4B8C-83A1-F6EECF244321}">
                <p14:modId xmlns:p14="http://schemas.microsoft.com/office/powerpoint/2010/main" val="1910071175"/>
              </p:ext>
            </p:extLst>
          </p:nvPr>
        </p:nvGraphicFramePr>
        <p:xfrm>
          <a:off x="4550289" y="634958"/>
          <a:ext cx="3933470" cy="249109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oogle Shape;100;p24">
            <a:extLst>
              <a:ext uri="{FF2B5EF4-FFF2-40B4-BE49-F238E27FC236}">
                <a16:creationId xmlns:a16="http://schemas.microsoft.com/office/drawing/2014/main" id="{1874F8BB-276B-5D1D-8C35-EA6AF200744E}"/>
              </a:ext>
            </a:extLst>
          </p:cNvPr>
          <p:cNvPicPr preferRelativeResize="0"/>
          <p:nvPr/>
        </p:nvPicPr>
        <p:blipFill rotWithShape="1">
          <a:blip r:embed="rId4">
            <a:alphaModFix/>
          </a:blip>
          <a:srcRect/>
          <a:stretch/>
        </p:blipFill>
        <p:spPr>
          <a:xfrm>
            <a:off x="868392" y="269874"/>
            <a:ext cx="1488821" cy="738357"/>
          </a:xfrm>
          <a:prstGeom prst="rect">
            <a:avLst/>
          </a:prstGeom>
          <a:noFill/>
          <a:ln>
            <a:noFill/>
          </a:ln>
        </p:spPr>
      </p:pic>
      <p:graphicFrame>
        <p:nvGraphicFramePr>
          <p:cNvPr id="16" name="Google Shape;103;p24">
            <a:extLst>
              <a:ext uri="{FF2B5EF4-FFF2-40B4-BE49-F238E27FC236}">
                <a16:creationId xmlns:a16="http://schemas.microsoft.com/office/drawing/2014/main" id="{2EFDC98B-BE5C-A1A7-067A-D66B0B330CB0}"/>
              </a:ext>
            </a:extLst>
          </p:cNvPr>
          <p:cNvGraphicFramePr/>
          <p:nvPr>
            <p:extLst>
              <p:ext uri="{D42A27DB-BD31-4B8C-83A1-F6EECF244321}">
                <p14:modId xmlns:p14="http://schemas.microsoft.com/office/powerpoint/2010/main" val="3005342419"/>
              </p:ext>
            </p:extLst>
          </p:nvPr>
        </p:nvGraphicFramePr>
        <p:xfrm>
          <a:off x="5812483" y="3211706"/>
          <a:ext cx="1826980" cy="16525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oogle Shape;104;p24">
            <a:extLst>
              <a:ext uri="{FF2B5EF4-FFF2-40B4-BE49-F238E27FC236}">
                <a16:creationId xmlns:a16="http://schemas.microsoft.com/office/drawing/2014/main" id="{F7EF3507-E320-B498-E684-99528ECF8EAA}"/>
              </a:ext>
            </a:extLst>
          </p:cNvPr>
          <p:cNvGraphicFramePr/>
          <p:nvPr/>
        </p:nvGraphicFramePr>
        <p:xfrm>
          <a:off x="6930200" y="3026342"/>
          <a:ext cx="2538154" cy="1884027"/>
        </p:xfrm>
        <a:graphic>
          <a:graphicData uri="http://schemas.openxmlformats.org/drawingml/2006/chart">
            <c:chart xmlns:c="http://schemas.openxmlformats.org/drawingml/2006/chart" xmlns:r="http://schemas.openxmlformats.org/officeDocument/2006/relationships" r:id="rId6"/>
          </a:graphicData>
        </a:graphic>
      </p:graphicFrame>
      <p:grpSp>
        <p:nvGrpSpPr>
          <p:cNvPr id="19" name="グループ化 18">
            <a:extLst>
              <a:ext uri="{FF2B5EF4-FFF2-40B4-BE49-F238E27FC236}">
                <a16:creationId xmlns:a16="http://schemas.microsoft.com/office/drawing/2014/main" id="{CD9C4C1F-25DA-396A-9F83-EAF486D4B653}"/>
              </a:ext>
            </a:extLst>
          </p:cNvPr>
          <p:cNvGrpSpPr/>
          <p:nvPr/>
        </p:nvGrpSpPr>
        <p:grpSpPr>
          <a:xfrm>
            <a:off x="4334643" y="667992"/>
            <a:ext cx="3933471" cy="2455022"/>
            <a:chOff x="4334643" y="667992"/>
            <a:chExt cx="3933471" cy="2455022"/>
          </a:xfrm>
        </p:grpSpPr>
        <p:graphicFrame>
          <p:nvGraphicFramePr>
            <p:cNvPr id="15" name="Google Shape;101;p24">
              <a:extLst>
                <a:ext uri="{FF2B5EF4-FFF2-40B4-BE49-F238E27FC236}">
                  <a16:creationId xmlns:a16="http://schemas.microsoft.com/office/drawing/2014/main" id="{7AF4BEDF-7E26-7AD3-54B7-B0508D37EC3A}"/>
                </a:ext>
              </a:extLst>
            </p:cNvPr>
            <p:cNvGraphicFramePr/>
            <p:nvPr>
              <p:extLst>
                <p:ext uri="{D42A27DB-BD31-4B8C-83A1-F6EECF244321}">
                  <p14:modId xmlns:p14="http://schemas.microsoft.com/office/powerpoint/2010/main" val="4282654533"/>
                </p:ext>
              </p:extLst>
            </p:nvPr>
          </p:nvGraphicFramePr>
          <p:xfrm>
            <a:off x="4334643" y="667992"/>
            <a:ext cx="3933471" cy="2455022"/>
          </p:xfrm>
          <a:graphic>
            <a:graphicData uri="http://schemas.openxmlformats.org/drawingml/2006/chart">
              <c:chart xmlns:c="http://schemas.openxmlformats.org/drawingml/2006/chart" xmlns:r="http://schemas.openxmlformats.org/officeDocument/2006/relationships" r:id="rId7"/>
            </a:graphicData>
          </a:graphic>
        </p:graphicFrame>
        <p:sp>
          <p:nvSpPr>
            <p:cNvPr id="18" name="テキスト ボックス 17">
              <a:extLst>
                <a:ext uri="{FF2B5EF4-FFF2-40B4-BE49-F238E27FC236}">
                  <a16:creationId xmlns:a16="http://schemas.microsoft.com/office/drawing/2014/main" id="{88B785FA-DE9B-1DD0-9591-763910AED876}"/>
                </a:ext>
              </a:extLst>
            </p:cNvPr>
            <p:cNvSpPr txBox="1"/>
            <p:nvPr/>
          </p:nvSpPr>
          <p:spPr>
            <a:xfrm>
              <a:off x="7187452" y="2245658"/>
              <a:ext cx="537883" cy="200055"/>
            </a:xfrm>
            <a:prstGeom prst="rect">
              <a:avLst/>
            </a:prstGeom>
            <a:noFill/>
          </p:spPr>
          <p:txBody>
            <a:bodyPr wrap="square" rtlCol="0">
              <a:spAutoFit/>
            </a:bodyPr>
            <a:lstStyle/>
            <a:p>
              <a:r>
                <a:rPr kumimoji="1" lang="en-US" altLang="ja-JP" sz="700" dirty="0"/>
                <a:t>6,6%</a:t>
              </a:r>
              <a:endParaRPr kumimoji="1" lang="ja-JP" altLang="en-US" sz="700" dirty="0"/>
            </a:p>
          </p:txBody>
        </p:sp>
      </p:grpSp>
      <p:pic>
        <p:nvPicPr>
          <p:cNvPr id="20" name="図 19">
            <a:extLst>
              <a:ext uri="{FF2B5EF4-FFF2-40B4-BE49-F238E27FC236}">
                <a16:creationId xmlns:a16="http://schemas.microsoft.com/office/drawing/2014/main" id="{3428B8C0-018F-E41D-9169-55179B59B3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9468" y="1188722"/>
            <a:ext cx="1709461" cy="2173044"/>
          </a:xfrm>
          <a:prstGeom prst="rect">
            <a:avLst/>
          </a:prstGeom>
          <a:ln>
            <a:solidFill>
              <a:schemeClr val="tx2">
                <a:lumMod val="50000"/>
              </a:schemeClr>
            </a:solidFill>
          </a:ln>
        </p:spPr>
      </p:pic>
      <p:sp>
        <p:nvSpPr>
          <p:cNvPr id="7" name="Google Shape;93;p24">
            <a:extLst>
              <a:ext uri="{FF2B5EF4-FFF2-40B4-BE49-F238E27FC236}">
                <a16:creationId xmlns:a16="http://schemas.microsoft.com/office/drawing/2014/main" id="{86612969-695A-AE62-4EED-A76607FD9E9F}"/>
              </a:ext>
            </a:extLst>
          </p:cNvPr>
          <p:cNvSpPr/>
          <p:nvPr/>
        </p:nvSpPr>
        <p:spPr>
          <a:xfrm>
            <a:off x="139354" y="889502"/>
            <a:ext cx="573206" cy="555604"/>
          </a:xfrm>
          <a:prstGeom prst="ellipse">
            <a:avLst/>
          </a:prstGeom>
          <a:solidFill>
            <a:srgbClr val="FFCC8B"/>
          </a:solidFill>
          <a:ln>
            <a:noFill/>
          </a:ln>
        </p:spPr>
        <p:txBody>
          <a:bodyPr spcFirstLastPara="1" wrap="square" lIns="46800" tIns="45700" rIns="46800"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a:solidFill>
                  <a:srgbClr val="000000"/>
                </a:solidFill>
                <a:latin typeface="Arial"/>
                <a:ea typeface="Arial"/>
                <a:cs typeface="Arial"/>
                <a:sym typeface="Arial"/>
              </a:rPr>
              <a:t>1月発売</a:t>
            </a:r>
            <a:endParaRPr/>
          </a:p>
        </p:txBody>
      </p:sp>
      <p:sp>
        <p:nvSpPr>
          <p:cNvPr id="21" name="TextBox 5">
            <a:extLst>
              <a:ext uri="{FF2B5EF4-FFF2-40B4-BE49-F238E27FC236}">
                <a16:creationId xmlns:a16="http://schemas.microsoft.com/office/drawing/2014/main" id="{177A07AF-696F-6315-7076-06EAE57B6813}"/>
              </a:ext>
            </a:extLst>
          </p:cNvPr>
          <p:cNvSpPr txBox="1"/>
          <p:nvPr/>
        </p:nvSpPr>
        <p:spPr>
          <a:xfrm>
            <a:off x="1" y="4272"/>
            <a:ext cx="9144000" cy="670248"/>
          </a:xfrm>
          <a:prstGeom prst="rect">
            <a:avLst/>
          </a:prstGeom>
        </p:spPr>
        <p:txBody>
          <a:bodyPr wrap="square" lIns="0" tIns="0" rIns="0" bIns="0" rtlCol="0" anchor="t">
            <a:spAutoFit/>
          </a:bodyPr>
          <a:lstStyle/>
          <a:p>
            <a:pPr algn="ctr">
              <a:lnSpc>
                <a:spcPts val="6299"/>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暮らしのおへ</a:t>
            </a:r>
            <a:r>
              <a:rPr lang="ja-JP" altLang="en-US" sz="1800" b="1" spc="104" dirty="0">
                <a:solidFill>
                  <a:srgbClr val="1A1C23"/>
                </a:solidFill>
                <a:latin typeface="源真ゴシック Bold" panose="020B0600070205080204" charset="-128"/>
                <a:ea typeface="源真ゴシック Bold" panose="020B0600070205080204" charset="-128"/>
                <a:cs typeface="源真ゴシック Bold" panose="020B0600070205080204" charset="-128"/>
                <a:sym typeface="源真ゴシック Medium"/>
              </a:rPr>
              <a:t>そはこんな媒体です</a:t>
            </a:r>
            <a:endParaRPr 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p:txBody>
      </p:sp>
      <p:sp>
        <p:nvSpPr>
          <p:cNvPr id="22" name="Google Shape;97;p24">
            <a:extLst>
              <a:ext uri="{FF2B5EF4-FFF2-40B4-BE49-F238E27FC236}">
                <a16:creationId xmlns:a16="http://schemas.microsoft.com/office/drawing/2014/main" id="{0C073C1B-6C10-59EC-CE99-4D46DDB72E22}"/>
              </a:ext>
            </a:extLst>
          </p:cNvPr>
          <p:cNvSpPr txBox="1"/>
          <p:nvPr/>
        </p:nvSpPr>
        <p:spPr>
          <a:xfrm>
            <a:off x="2687171" y="634557"/>
            <a:ext cx="527348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altLang="ja-JP" sz="1100" dirty="0">
                <a:latin typeface="游ゴシック" panose="020B0400000000000000" pitchFamily="50" charset="-128"/>
                <a:ea typeface="游ゴシック" panose="020B0400000000000000" pitchFamily="50" charset="-128"/>
              </a:rPr>
              <a:t>2006</a:t>
            </a:r>
            <a:r>
              <a:rPr lang="ja-JP" altLang="en-US" sz="1100" dirty="0">
                <a:latin typeface="游ゴシック" panose="020B0400000000000000" pitchFamily="50" charset="-128"/>
                <a:ea typeface="游ゴシック" panose="020B0400000000000000" pitchFamily="50" charset="-128"/>
              </a:rPr>
              <a:t>年</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月に第</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号を販売。</a:t>
            </a:r>
            <a:r>
              <a:rPr lang="en-US" altLang="ja-JP" sz="1100" dirty="0">
                <a:latin typeface="游ゴシック" panose="020B0400000000000000" pitchFamily="50" charset="-128"/>
                <a:ea typeface="游ゴシック" panose="020B0400000000000000" pitchFamily="50" charset="-128"/>
              </a:rPr>
              <a:t>2025</a:t>
            </a:r>
            <a:r>
              <a:rPr lang="ja-JP" altLang="en-US" sz="1100" dirty="0">
                <a:latin typeface="游ゴシック" panose="020B0400000000000000" pitchFamily="50" charset="-128"/>
                <a:ea typeface="游ゴシック" panose="020B0400000000000000" pitchFamily="50" charset="-128"/>
              </a:rPr>
              <a:t>年</a:t>
            </a:r>
            <a:r>
              <a:rPr lang="en-US" altLang="ja-JP" sz="1100" dirty="0">
                <a:latin typeface="游ゴシック" panose="020B0400000000000000" pitchFamily="50" charset="-128"/>
                <a:ea typeface="游ゴシック" panose="020B0400000000000000" pitchFamily="50" charset="-128"/>
              </a:rPr>
              <a:t>8</a:t>
            </a:r>
            <a:r>
              <a:rPr lang="ja-JP" altLang="en-US" sz="1100" dirty="0">
                <a:latin typeface="游ゴシック" panose="020B0400000000000000" pitchFamily="50" charset="-128"/>
                <a:ea typeface="游ゴシック" panose="020B0400000000000000" pitchFamily="50" charset="-128"/>
              </a:rPr>
              <a:t>月に</a:t>
            </a:r>
            <a:r>
              <a:rPr lang="en-US" altLang="ja-JP" sz="1100" dirty="0">
                <a:latin typeface="游ゴシック" panose="020B0400000000000000" pitchFamily="50" charset="-128"/>
                <a:ea typeface="游ゴシック" panose="020B0400000000000000" pitchFamily="50" charset="-128"/>
              </a:rPr>
              <a:t>20</a:t>
            </a:r>
            <a:r>
              <a:rPr lang="ja-JP" altLang="en-US" sz="1100" dirty="0">
                <a:latin typeface="游ゴシック" panose="020B0400000000000000" pitchFamily="50" charset="-128"/>
                <a:ea typeface="游ゴシック" panose="020B0400000000000000" pitchFamily="50" charset="-128"/>
              </a:rPr>
              <a:t>周年を迎えます。</a:t>
            </a:r>
            <a:endParaRPr lang="ja-JP" altLang="en-US" sz="1100" b="0" i="0" u="none" strike="noStrike" cap="none" dirty="0">
              <a:solidFill>
                <a:srgbClr val="00000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476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89A926-1412-70FB-839A-8B86A760922A}"/>
              </a:ext>
            </a:extLst>
          </p:cNvPr>
          <p:cNvSpPr>
            <a:spLocks noGrp="1"/>
          </p:cNvSpPr>
          <p:nvPr>
            <p:ph type="sldNum" idx="12"/>
          </p:nvPr>
        </p:nvSpPr>
        <p:spPr/>
        <p:txBody>
          <a:bodyPr/>
          <a:lstStyle/>
          <a:p>
            <a:fld id="{00000000-1234-1234-1234-123412341234}" type="slidenum">
              <a:rPr lang="en-US" altLang="ja" smtClean="0"/>
              <a:pPr/>
              <a:t>6</a:t>
            </a:fld>
            <a:endParaRPr lang="ja" altLang="en-US" dirty="0"/>
          </a:p>
        </p:txBody>
      </p:sp>
      <p:sp>
        <p:nvSpPr>
          <p:cNvPr id="4" name="Google Shape;78;p1">
            <a:extLst>
              <a:ext uri="{FF2B5EF4-FFF2-40B4-BE49-F238E27FC236}">
                <a16:creationId xmlns:a16="http://schemas.microsoft.com/office/drawing/2014/main" id="{342F6B78-AA4F-ED07-E46C-178AA01C4F54}"/>
              </a:ext>
            </a:extLst>
          </p:cNvPr>
          <p:cNvSpPr txBox="1">
            <a:spLocks/>
          </p:cNvSpPr>
          <p:nvPr/>
        </p:nvSpPr>
        <p:spPr>
          <a:xfrm>
            <a:off x="1063625" y="726151"/>
            <a:ext cx="7016750" cy="370967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buSzPct val="133811"/>
            </a:pPr>
            <a:r>
              <a:rPr lang="en-US" altLang="ja-JP" sz="2100" b="1" dirty="0">
                <a:latin typeface="Arial"/>
                <a:ea typeface="Arial"/>
              </a:rPr>
              <a:t>『</a:t>
            </a:r>
            <a:r>
              <a:rPr lang="ja-JP" altLang="en-US" sz="2100" b="1" dirty="0">
                <a:latin typeface="Arial"/>
                <a:ea typeface="Arial"/>
              </a:rPr>
              <a:t>暮らしのおへそ</a:t>
            </a:r>
            <a:r>
              <a:rPr lang="en-US" altLang="ja-JP" sz="2100" b="1" dirty="0">
                <a:latin typeface="Arial"/>
                <a:ea typeface="Arial"/>
              </a:rPr>
              <a:t>』</a:t>
            </a:r>
            <a:r>
              <a:rPr lang="ja-JP" altLang="en-US" sz="2100" b="1" dirty="0">
                <a:latin typeface="Arial"/>
                <a:ea typeface="Arial"/>
              </a:rPr>
              <a:t>が伝えたいメッセージ</a:t>
            </a:r>
            <a:br>
              <a:rPr lang="ja-JP" altLang="en-US" sz="2100" b="1" dirty="0">
                <a:latin typeface="Arial"/>
                <a:ea typeface="Arial"/>
              </a:rPr>
            </a:br>
            <a:r>
              <a:rPr lang="ja-JP" altLang="en-US" sz="5400" dirty="0">
                <a:latin typeface="Arial"/>
                <a:ea typeface="Arial"/>
              </a:rPr>
              <a:t>    習慣には、</a:t>
            </a:r>
            <a:br>
              <a:rPr lang="ja-JP" altLang="en-US" sz="5400" dirty="0">
                <a:latin typeface="Arial"/>
                <a:ea typeface="Arial"/>
              </a:rPr>
            </a:br>
            <a:r>
              <a:rPr lang="ja-JP" altLang="en-US" sz="5400" dirty="0">
                <a:latin typeface="Arial"/>
                <a:ea typeface="Arial"/>
              </a:rPr>
              <a:t>明日を変える</a:t>
            </a:r>
            <a:br>
              <a:rPr lang="ja-JP" altLang="en-US" sz="5400" dirty="0">
                <a:latin typeface="Arial"/>
                <a:ea typeface="Arial"/>
              </a:rPr>
            </a:br>
            <a:r>
              <a:rPr lang="ja-JP" altLang="en-US" sz="5400" dirty="0">
                <a:latin typeface="Arial"/>
                <a:ea typeface="Arial"/>
              </a:rPr>
              <a:t>力がある</a:t>
            </a:r>
          </a:p>
        </p:txBody>
      </p:sp>
    </p:spTree>
    <p:extLst>
      <p:ext uri="{BB962C8B-B14F-4D97-AF65-F5344CB8AC3E}">
        <p14:creationId xmlns:p14="http://schemas.microsoft.com/office/powerpoint/2010/main" val="383341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57E8B8-DC2B-A3A3-06A1-430023AC7F37}"/>
              </a:ext>
            </a:extLst>
          </p:cNvPr>
          <p:cNvSpPr>
            <a:spLocks noGrp="1"/>
          </p:cNvSpPr>
          <p:nvPr>
            <p:ph type="sldNum" idx="12"/>
          </p:nvPr>
        </p:nvSpPr>
        <p:spPr/>
        <p:txBody>
          <a:bodyPr/>
          <a:lstStyle/>
          <a:p>
            <a:fld id="{00000000-1234-1234-1234-123412341234}" type="slidenum">
              <a:rPr lang="en-US" altLang="ja" smtClean="0"/>
              <a:pPr/>
              <a:t>7</a:t>
            </a:fld>
            <a:endParaRPr lang="ja" altLang="en-US" dirty="0"/>
          </a:p>
        </p:txBody>
      </p:sp>
      <p:sp>
        <p:nvSpPr>
          <p:cNvPr id="3" name="Google Shape;83;p2">
            <a:extLst>
              <a:ext uri="{FF2B5EF4-FFF2-40B4-BE49-F238E27FC236}">
                <a16:creationId xmlns:a16="http://schemas.microsoft.com/office/drawing/2014/main" id="{F1D1A344-588A-FD34-F53C-55738A3405F4}"/>
              </a:ext>
            </a:extLst>
          </p:cNvPr>
          <p:cNvSpPr txBox="1"/>
          <p:nvPr/>
        </p:nvSpPr>
        <p:spPr>
          <a:xfrm>
            <a:off x="1568292" y="1036714"/>
            <a:ext cx="6007415" cy="30700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 sz="5400" b="0" i="0" u="none" strike="noStrike" cap="none" dirty="0">
                <a:solidFill>
                  <a:srgbClr val="000000"/>
                </a:solidFill>
                <a:latin typeface="Arial"/>
                <a:ea typeface="Arial"/>
                <a:cs typeface="Arial"/>
                <a:sym typeface="Arial"/>
              </a:rPr>
              <a:t>「おへそ」=習慣</a:t>
            </a:r>
            <a:br>
              <a:rPr lang="ja" sz="1350" b="0" i="0" u="none" strike="noStrike" cap="none" dirty="0">
                <a:solidFill>
                  <a:srgbClr val="FF0000"/>
                </a:solidFill>
                <a:latin typeface="Arial"/>
                <a:ea typeface="Arial"/>
                <a:cs typeface="Arial"/>
                <a:sym typeface="Arial"/>
              </a:rPr>
            </a:br>
            <a:br>
              <a:rPr lang="ja" sz="1350" b="0" i="0" u="none" strike="noStrike" cap="none" dirty="0">
                <a:solidFill>
                  <a:srgbClr val="FF0000"/>
                </a:solidFill>
                <a:latin typeface="Arial"/>
                <a:ea typeface="Arial"/>
                <a:cs typeface="Arial"/>
                <a:sym typeface="Arial"/>
              </a:rPr>
            </a:br>
            <a:r>
              <a:rPr lang="ja" sz="1800" i="0" u="none" strike="noStrike" cap="none" dirty="0">
                <a:solidFill>
                  <a:srgbClr val="000000"/>
                </a:solidFill>
                <a:latin typeface="Arial"/>
                <a:ea typeface="Arial"/>
                <a:cs typeface="Arial"/>
                <a:sym typeface="Arial"/>
              </a:rPr>
              <a:t>その人だけがもつ習慣、それを本誌では</a:t>
            </a:r>
            <a:br>
              <a:rPr lang="ja" sz="1800" i="0" u="none" strike="noStrike" cap="none" dirty="0">
                <a:solidFill>
                  <a:srgbClr val="000000"/>
                </a:solidFill>
                <a:latin typeface="Arial"/>
                <a:ea typeface="Arial"/>
                <a:cs typeface="Arial"/>
                <a:sym typeface="Arial"/>
              </a:rPr>
            </a:br>
            <a:r>
              <a:rPr lang="ja" sz="1800" i="0" u="none" strike="noStrike" cap="none" dirty="0">
                <a:solidFill>
                  <a:srgbClr val="000000"/>
                </a:solidFill>
                <a:latin typeface="Arial"/>
                <a:ea typeface="Arial"/>
                <a:cs typeface="Arial"/>
                <a:sym typeface="Arial"/>
              </a:rPr>
              <a:t>「おへそ」と呼んでいます。</a:t>
            </a:r>
            <a:endParaRPr sz="180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ja" sz="1800" i="0" u="none" strike="noStrike" cap="none" dirty="0">
                <a:solidFill>
                  <a:srgbClr val="000000"/>
                </a:solidFill>
                <a:latin typeface="Arial"/>
                <a:ea typeface="Arial"/>
                <a:cs typeface="Arial"/>
                <a:sym typeface="Arial"/>
              </a:rPr>
              <a:t>俳優、作家、医師、料理家、経営者、主婦……。</a:t>
            </a:r>
            <a:endParaRPr sz="180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ja" sz="1800" i="0" u="none" strike="noStrike" cap="none" dirty="0">
                <a:solidFill>
                  <a:srgbClr val="000000"/>
                </a:solidFill>
                <a:latin typeface="Arial"/>
                <a:ea typeface="Arial"/>
                <a:cs typeface="Arial"/>
                <a:sym typeface="Arial"/>
              </a:rPr>
              <a:t>『暮らしのおへそ』は、さまざまなバックグラウンドを持つ人々の「おへそ（=習慣）」を軸に、</a:t>
            </a:r>
            <a:endParaRPr sz="180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ja" sz="1800" i="0" u="none" strike="noStrike" cap="none" dirty="0">
                <a:solidFill>
                  <a:srgbClr val="000000"/>
                </a:solidFill>
                <a:latin typeface="Arial"/>
                <a:ea typeface="Arial"/>
                <a:cs typeface="Arial"/>
                <a:sym typeface="Arial"/>
              </a:rPr>
              <a:t>暮らしのディテールを紹介している</a:t>
            </a:r>
            <a:endParaRPr sz="180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ja" sz="1800" i="0" u="none" strike="noStrike" cap="none" dirty="0">
                <a:solidFill>
                  <a:srgbClr val="000000"/>
                </a:solidFill>
                <a:latin typeface="Arial"/>
                <a:ea typeface="Arial"/>
                <a:cs typeface="Arial"/>
                <a:sym typeface="Arial"/>
              </a:rPr>
              <a:t>ライフスタイルマガジンです。</a:t>
            </a:r>
            <a:endParaRPr dirty="0"/>
          </a:p>
        </p:txBody>
      </p:sp>
    </p:spTree>
    <p:extLst>
      <p:ext uri="{BB962C8B-B14F-4D97-AF65-F5344CB8AC3E}">
        <p14:creationId xmlns:p14="http://schemas.microsoft.com/office/powerpoint/2010/main" val="1446250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89A926-1412-70FB-839A-8B86A760922A}"/>
              </a:ext>
            </a:extLst>
          </p:cNvPr>
          <p:cNvSpPr>
            <a:spLocks noGrp="1"/>
          </p:cNvSpPr>
          <p:nvPr>
            <p:ph type="sldNum" idx="12"/>
          </p:nvPr>
        </p:nvSpPr>
        <p:spPr/>
        <p:txBody>
          <a:bodyPr/>
          <a:lstStyle/>
          <a:p>
            <a:fld id="{00000000-1234-1234-1234-123412341234}" type="slidenum">
              <a:rPr lang="en-US" altLang="ja" smtClean="0"/>
              <a:pPr/>
              <a:t>8</a:t>
            </a:fld>
            <a:endParaRPr lang="ja" altLang="en-US" dirty="0"/>
          </a:p>
        </p:txBody>
      </p:sp>
      <p:sp>
        <p:nvSpPr>
          <p:cNvPr id="3" name="TextBox 5">
            <a:extLst>
              <a:ext uri="{FF2B5EF4-FFF2-40B4-BE49-F238E27FC236}">
                <a16:creationId xmlns:a16="http://schemas.microsoft.com/office/drawing/2014/main" id="{2224EFE4-B756-D9F0-994A-02004A31DEE5}"/>
              </a:ext>
            </a:extLst>
          </p:cNvPr>
          <p:cNvSpPr txBox="1"/>
          <p:nvPr/>
        </p:nvSpPr>
        <p:spPr>
          <a:xfrm>
            <a:off x="1" y="4274"/>
            <a:ext cx="9144000" cy="1033809"/>
          </a:xfrm>
          <a:prstGeom prst="rect">
            <a:avLst/>
          </a:prstGeom>
        </p:spPr>
        <p:txBody>
          <a:bodyPr wrap="square" lIns="0" tIns="0" rIns="0" bIns="0" rtlCol="0" anchor="t">
            <a:spAutoFit/>
          </a:bodyPr>
          <a:lstStyle/>
          <a:p>
            <a:pPr algn="ctr">
              <a:lnSpc>
                <a:spcPct val="200000"/>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自分らしい生き方、暮らし方を大切にする</a:t>
            </a:r>
            <a:endParaRPr lang="en-US" altLang="ja-JP"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a:p>
            <a:pPr algn="ctr">
              <a:lnSpc>
                <a:spcPct val="200000"/>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「おへそ（＝習慣）」をご紹介しています</a:t>
            </a:r>
            <a:endParaRPr lang="en-US" altLang="ja-JP"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p:txBody>
      </p:sp>
      <p:pic>
        <p:nvPicPr>
          <p:cNvPr id="16" name="Google Shape;112;p3">
            <a:extLst>
              <a:ext uri="{FF2B5EF4-FFF2-40B4-BE49-F238E27FC236}">
                <a16:creationId xmlns:a16="http://schemas.microsoft.com/office/drawing/2014/main" id="{5A77FD38-D2D3-4C8F-62D4-948E9266BEEC}"/>
              </a:ext>
            </a:extLst>
          </p:cNvPr>
          <p:cNvPicPr preferRelativeResize="0"/>
          <p:nvPr/>
        </p:nvPicPr>
        <p:blipFill rotWithShape="1">
          <a:blip r:embed="rId2">
            <a:alphaModFix/>
          </a:blip>
          <a:srcRect l="13295" t="33719" r="17699" b="12246"/>
          <a:stretch/>
        </p:blipFill>
        <p:spPr>
          <a:xfrm>
            <a:off x="7289275" y="1240818"/>
            <a:ext cx="1482998" cy="1741082"/>
          </a:xfrm>
          <a:prstGeom prst="rect">
            <a:avLst/>
          </a:prstGeom>
          <a:noFill/>
          <a:ln>
            <a:noFill/>
          </a:ln>
        </p:spPr>
      </p:pic>
      <p:pic>
        <p:nvPicPr>
          <p:cNvPr id="17" name="Google Shape;113;p3">
            <a:extLst>
              <a:ext uri="{FF2B5EF4-FFF2-40B4-BE49-F238E27FC236}">
                <a16:creationId xmlns:a16="http://schemas.microsoft.com/office/drawing/2014/main" id="{E654F300-04E2-7AB8-EA78-9EEA61B71EAF}"/>
              </a:ext>
            </a:extLst>
          </p:cNvPr>
          <p:cNvPicPr preferRelativeResize="0"/>
          <p:nvPr/>
        </p:nvPicPr>
        <p:blipFill rotWithShape="1">
          <a:blip r:embed="rId3">
            <a:alphaModFix/>
          </a:blip>
          <a:srcRect l="692" t="8822" r="49975" b="-884"/>
          <a:stretch/>
        </p:blipFill>
        <p:spPr>
          <a:xfrm>
            <a:off x="4984486" y="1269341"/>
            <a:ext cx="1395584" cy="1743761"/>
          </a:xfrm>
          <a:prstGeom prst="rect">
            <a:avLst/>
          </a:prstGeom>
          <a:noFill/>
          <a:ln>
            <a:noFill/>
          </a:ln>
        </p:spPr>
      </p:pic>
      <p:pic>
        <p:nvPicPr>
          <p:cNvPr id="18" name="Google Shape;117;p3">
            <a:extLst>
              <a:ext uri="{FF2B5EF4-FFF2-40B4-BE49-F238E27FC236}">
                <a16:creationId xmlns:a16="http://schemas.microsoft.com/office/drawing/2014/main" id="{7D300958-2BB3-221A-0F98-9D68A1A5545B}"/>
              </a:ext>
            </a:extLst>
          </p:cNvPr>
          <p:cNvPicPr preferRelativeResize="0"/>
          <p:nvPr/>
        </p:nvPicPr>
        <p:blipFill rotWithShape="1">
          <a:blip r:embed="rId4">
            <a:alphaModFix/>
          </a:blip>
          <a:srcRect l="42614" t="18359" r="10738"/>
          <a:stretch/>
        </p:blipFill>
        <p:spPr>
          <a:xfrm>
            <a:off x="2680146" y="1360286"/>
            <a:ext cx="1442813" cy="1684033"/>
          </a:xfrm>
          <a:prstGeom prst="rect">
            <a:avLst/>
          </a:prstGeom>
          <a:noFill/>
          <a:ln>
            <a:noFill/>
          </a:ln>
        </p:spPr>
      </p:pic>
      <p:sp>
        <p:nvSpPr>
          <p:cNvPr id="22" name="Google Shape;121;p3">
            <a:extLst>
              <a:ext uri="{FF2B5EF4-FFF2-40B4-BE49-F238E27FC236}">
                <a16:creationId xmlns:a16="http://schemas.microsoft.com/office/drawing/2014/main" id="{1C66B867-8537-39C1-103D-4E41868EE1B6}"/>
              </a:ext>
            </a:extLst>
          </p:cNvPr>
          <p:cNvSpPr txBox="1"/>
          <p:nvPr/>
        </p:nvSpPr>
        <p:spPr>
          <a:xfrm>
            <a:off x="6427870" y="1209615"/>
            <a:ext cx="14703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デザイナー</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篠原ともえさん</a:t>
            </a:r>
            <a:endParaRPr/>
          </a:p>
        </p:txBody>
      </p:sp>
      <p:pic>
        <p:nvPicPr>
          <p:cNvPr id="7" name="Google Shape;110;p3">
            <a:extLst>
              <a:ext uri="{FF2B5EF4-FFF2-40B4-BE49-F238E27FC236}">
                <a16:creationId xmlns:a16="http://schemas.microsoft.com/office/drawing/2014/main" id="{C6ECF63B-FD41-125B-AC24-ED8567AD11D6}"/>
              </a:ext>
            </a:extLst>
          </p:cNvPr>
          <p:cNvPicPr preferRelativeResize="0"/>
          <p:nvPr/>
        </p:nvPicPr>
        <p:blipFill rotWithShape="1">
          <a:blip r:embed="rId5">
            <a:alphaModFix/>
          </a:blip>
          <a:srcRect l="5215" t="5324" r="38440"/>
          <a:stretch/>
        </p:blipFill>
        <p:spPr>
          <a:xfrm>
            <a:off x="777851" y="3413023"/>
            <a:ext cx="1491893" cy="1671179"/>
          </a:xfrm>
          <a:prstGeom prst="rect">
            <a:avLst/>
          </a:prstGeom>
          <a:noFill/>
          <a:ln>
            <a:noFill/>
          </a:ln>
        </p:spPr>
      </p:pic>
      <p:pic>
        <p:nvPicPr>
          <p:cNvPr id="8" name="Google Shape;114;p3">
            <a:extLst>
              <a:ext uri="{FF2B5EF4-FFF2-40B4-BE49-F238E27FC236}">
                <a16:creationId xmlns:a16="http://schemas.microsoft.com/office/drawing/2014/main" id="{E2235C72-0409-4D1A-FEAA-D1C5D2796AAE}"/>
              </a:ext>
            </a:extLst>
          </p:cNvPr>
          <p:cNvPicPr preferRelativeResize="0"/>
          <p:nvPr/>
        </p:nvPicPr>
        <p:blipFill rotWithShape="1">
          <a:blip r:embed="rId6">
            <a:alphaModFix/>
          </a:blip>
          <a:srcRect l="33719" t="39423" r="44070" b="20654"/>
          <a:stretch/>
        </p:blipFill>
        <p:spPr>
          <a:xfrm>
            <a:off x="2965707" y="3388160"/>
            <a:ext cx="1385447" cy="1660973"/>
          </a:xfrm>
          <a:prstGeom prst="rect">
            <a:avLst/>
          </a:prstGeom>
          <a:noFill/>
          <a:ln>
            <a:noFill/>
          </a:ln>
        </p:spPr>
      </p:pic>
      <p:pic>
        <p:nvPicPr>
          <p:cNvPr id="9" name="Google Shape;115;p3">
            <a:extLst>
              <a:ext uri="{FF2B5EF4-FFF2-40B4-BE49-F238E27FC236}">
                <a16:creationId xmlns:a16="http://schemas.microsoft.com/office/drawing/2014/main" id="{2F47CB33-AAE3-2FAE-CD02-B3F46F34273F}"/>
              </a:ext>
            </a:extLst>
          </p:cNvPr>
          <p:cNvPicPr preferRelativeResize="0"/>
          <p:nvPr/>
        </p:nvPicPr>
        <p:blipFill rotWithShape="1">
          <a:blip r:embed="rId7">
            <a:alphaModFix/>
          </a:blip>
          <a:srcRect l="-1" r="4149" b="9635"/>
          <a:stretch/>
        </p:blipFill>
        <p:spPr>
          <a:xfrm>
            <a:off x="4984485" y="3367255"/>
            <a:ext cx="1182329" cy="1671179"/>
          </a:xfrm>
          <a:prstGeom prst="rect">
            <a:avLst/>
          </a:prstGeom>
          <a:noFill/>
          <a:ln>
            <a:noFill/>
          </a:ln>
        </p:spPr>
      </p:pic>
      <p:sp>
        <p:nvSpPr>
          <p:cNvPr id="11" name="Google Shape;122;p3">
            <a:extLst>
              <a:ext uri="{FF2B5EF4-FFF2-40B4-BE49-F238E27FC236}">
                <a16:creationId xmlns:a16="http://schemas.microsoft.com/office/drawing/2014/main" id="{5280E713-69FC-DE52-795F-C55B2FE54AD0}"/>
              </a:ext>
            </a:extLst>
          </p:cNvPr>
          <p:cNvSpPr txBox="1"/>
          <p:nvPr/>
        </p:nvSpPr>
        <p:spPr>
          <a:xfrm>
            <a:off x="82318" y="3501863"/>
            <a:ext cx="12640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解剖学者</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養老孟司さん</a:t>
            </a:r>
            <a:endParaRPr/>
          </a:p>
        </p:txBody>
      </p:sp>
      <p:sp>
        <p:nvSpPr>
          <p:cNvPr id="12" name="Google Shape;123;p3">
            <a:extLst>
              <a:ext uri="{FF2B5EF4-FFF2-40B4-BE49-F238E27FC236}">
                <a16:creationId xmlns:a16="http://schemas.microsoft.com/office/drawing/2014/main" id="{E399C6A6-1EE8-6580-CDBD-5CF7665E3A53}"/>
              </a:ext>
            </a:extLst>
          </p:cNvPr>
          <p:cNvSpPr txBox="1"/>
          <p:nvPr/>
        </p:nvSpPr>
        <p:spPr>
          <a:xfrm>
            <a:off x="2477861" y="3484781"/>
            <a:ext cx="12618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建築家</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田中ナオミさん</a:t>
            </a:r>
            <a:endParaRPr sz="1200" b="0" i="0" u="none" strike="noStrike" cap="none">
              <a:solidFill>
                <a:srgbClr val="000000"/>
              </a:solidFill>
              <a:latin typeface="Arial"/>
              <a:ea typeface="Arial"/>
              <a:cs typeface="Arial"/>
              <a:sym typeface="Arial"/>
            </a:endParaRPr>
          </a:p>
        </p:txBody>
      </p:sp>
      <p:sp>
        <p:nvSpPr>
          <p:cNvPr id="13" name="Google Shape;124;p3">
            <a:extLst>
              <a:ext uri="{FF2B5EF4-FFF2-40B4-BE49-F238E27FC236}">
                <a16:creationId xmlns:a16="http://schemas.microsoft.com/office/drawing/2014/main" id="{9293C9D1-4C47-954A-4001-1A86802C3E35}"/>
              </a:ext>
            </a:extLst>
          </p:cNvPr>
          <p:cNvSpPr txBox="1"/>
          <p:nvPr/>
        </p:nvSpPr>
        <p:spPr>
          <a:xfrm>
            <a:off x="4378037" y="3509599"/>
            <a:ext cx="128392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スタイリスト</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a:solidFill>
                  <a:srgbClr val="000000"/>
                </a:solidFill>
                <a:latin typeface="Arial"/>
                <a:ea typeface="Arial"/>
                <a:cs typeface="Arial"/>
                <a:sym typeface="Arial"/>
              </a:rPr>
              <a:t>内田彩仍さん</a:t>
            </a:r>
            <a:endParaRPr sz="1200" b="0" i="0" u="none" strike="noStrike" cap="none">
              <a:solidFill>
                <a:srgbClr val="000000"/>
              </a:solidFill>
              <a:latin typeface="Arial"/>
              <a:ea typeface="Arial"/>
              <a:cs typeface="Arial"/>
              <a:sym typeface="Arial"/>
            </a:endParaRPr>
          </a:p>
        </p:txBody>
      </p:sp>
      <p:pic>
        <p:nvPicPr>
          <p:cNvPr id="5" name="図 4">
            <a:extLst>
              <a:ext uri="{FF2B5EF4-FFF2-40B4-BE49-F238E27FC236}">
                <a16:creationId xmlns:a16="http://schemas.microsoft.com/office/drawing/2014/main" id="{D11E285C-7CA8-1DB9-1E4F-150B3247C437}"/>
              </a:ext>
            </a:extLst>
          </p:cNvPr>
          <p:cNvPicPr>
            <a:picLocks noChangeAspect="1"/>
          </p:cNvPicPr>
          <p:nvPr/>
        </p:nvPicPr>
        <p:blipFill rotWithShape="1">
          <a:blip r:embed="rId8"/>
          <a:srcRect l="32317"/>
          <a:stretch/>
        </p:blipFill>
        <p:spPr>
          <a:xfrm>
            <a:off x="564776" y="1391768"/>
            <a:ext cx="1492625" cy="1653990"/>
          </a:xfrm>
          <a:prstGeom prst="rect">
            <a:avLst/>
          </a:prstGeom>
        </p:spPr>
      </p:pic>
      <p:sp>
        <p:nvSpPr>
          <p:cNvPr id="20" name="Google Shape;119;p3">
            <a:extLst>
              <a:ext uri="{FF2B5EF4-FFF2-40B4-BE49-F238E27FC236}">
                <a16:creationId xmlns:a16="http://schemas.microsoft.com/office/drawing/2014/main" id="{F87B3228-0FED-586D-33E4-6E6EE5B8216A}"/>
              </a:ext>
            </a:extLst>
          </p:cNvPr>
          <p:cNvSpPr txBox="1"/>
          <p:nvPr/>
        </p:nvSpPr>
        <p:spPr>
          <a:xfrm>
            <a:off x="185789" y="1289818"/>
            <a:ext cx="124084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俳優</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Arial"/>
                <a:ea typeface="Arial"/>
                <a:cs typeface="Arial"/>
                <a:sym typeface="Arial"/>
              </a:rPr>
              <a:t>吉田羊</a:t>
            </a:r>
            <a:r>
              <a:rPr lang="ja" sz="1200" b="0" i="0" u="none" strike="noStrike" cap="none" dirty="0">
                <a:solidFill>
                  <a:srgbClr val="000000"/>
                </a:solidFill>
                <a:latin typeface="Arial"/>
                <a:ea typeface="Arial"/>
                <a:cs typeface="Arial"/>
                <a:sym typeface="Arial"/>
              </a:rPr>
              <a:t>さん</a:t>
            </a:r>
            <a:endParaRPr sz="1200" b="0" i="0" u="none" strike="noStrike" cap="none" dirty="0">
              <a:solidFill>
                <a:srgbClr val="000000"/>
              </a:solidFill>
              <a:latin typeface="Arial"/>
              <a:ea typeface="Arial"/>
              <a:cs typeface="Arial"/>
              <a:sym typeface="Arial"/>
            </a:endParaRPr>
          </a:p>
        </p:txBody>
      </p:sp>
      <p:sp>
        <p:nvSpPr>
          <p:cNvPr id="19" name="Google Shape;118;p3">
            <a:extLst>
              <a:ext uri="{FF2B5EF4-FFF2-40B4-BE49-F238E27FC236}">
                <a16:creationId xmlns:a16="http://schemas.microsoft.com/office/drawing/2014/main" id="{4D348744-FCBC-65FC-AC9C-B6AAB80A6ADB}"/>
              </a:ext>
            </a:extLst>
          </p:cNvPr>
          <p:cNvSpPr txBox="1"/>
          <p:nvPr/>
        </p:nvSpPr>
        <p:spPr>
          <a:xfrm>
            <a:off x="2021486" y="1309274"/>
            <a:ext cx="12408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産婦人科医</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高尾美穂さん</a:t>
            </a:r>
            <a:endParaRPr sz="1200" b="0" i="0" u="none" strike="noStrike" cap="none" dirty="0">
              <a:solidFill>
                <a:srgbClr val="000000"/>
              </a:solidFill>
              <a:latin typeface="Arial"/>
              <a:ea typeface="Arial"/>
              <a:cs typeface="Arial"/>
              <a:sym typeface="Arial"/>
            </a:endParaRPr>
          </a:p>
        </p:txBody>
      </p:sp>
      <p:sp>
        <p:nvSpPr>
          <p:cNvPr id="21" name="Google Shape;120;p3">
            <a:extLst>
              <a:ext uri="{FF2B5EF4-FFF2-40B4-BE49-F238E27FC236}">
                <a16:creationId xmlns:a16="http://schemas.microsoft.com/office/drawing/2014/main" id="{6D49F3AE-F31B-9216-5F3B-8E095CF24919}"/>
              </a:ext>
            </a:extLst>
          </p:cNvPr>
          <p:cNvSpPr txBox="1"/>
          <p:nvPr/>
        </p:nvSpPr>
        <p:spPr>
          <a:xfrm>
            <a:off x="4159516" y="1259200"/>
            <a:ext cx="10395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作家</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小川糸さん</a:t>
            </a:r>
            <a:endParaRPr dirty="0"/>
          </a:p>
        </p:txBody>
      </p:sp>
      <p:pic>
        <p:nvPicPr>
          <p:cNvPr id="10" name="図 9">
            <a:extLst>
              <a:ext uri="{FF2B5EF4-FFF2-40B4-BE49-F238E27FC236}">
                <a16:creationId xmlns:a16="http://schemas.microsoft.com/office/drawing/2014/main" id="{C36FF28C-DD55-137B-4EE8-522808B6AEE0}"/>
              </a:ext>
            </a:extLst>
          </p:cNvPr>
          <p:cNvPicPr>
            <a:picLocks noChangeAspect="1"/>
          </p:cNvPicPr>
          <p:nvPr/>
        </p:nvPicPr>
        <p:blipFill rotWithShape="1">
          <a:blip r:embed="rId9"/>
          <a:srcRect l="24742" t="32740" r="19802" b="19874"/>
          <a:stretch/>
        </p:blipFill>
        <p:spPr>
          <a:xfrm>
            <a:off x="7301753" y="3227294"/>
            <a:ext cx="1432111" cy="1835524"/>
          </a:xfrm>
          <a:prstGeom prst="rect">
            <a:avLst/>
          </a:prstGeom>
        </p:spPr>
      </p:pic>
      <p:sp>
        <p:nvSpPr>
          <p:cNvPr id="14" name="Google Shape;125;p3">
            <a:extLst>
              <a:ext uri="{FF2B5EF4-FFF2-40B4-BE49-F238E27FC236}">
                <a16:creationId xmlns:a16="http://schemas.microsoft.com/office/drawing/2014/main" id="{222282D9-5AB3-58B1-5DD5-0576D29A535F}"/>
              </a:ext>
            </a:extLst>
          </p:cNvPr>
          <p:cNvSpPr txBox="1"/>
          <p:nvPr/>
        </p:nvSpPr>
        <p:spPr>
          <a:xfrm>
            <a:off x="6293935" y="3509261"/>
            <a:ext cx="15994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料理家</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JP" altLang="en-US" sz="1200" dirty="0"/>
              <a:t>たかはしよしこ</a:t>
            </a:r>
            <a:endParaRPr lang="en-US" altLang="ja-JP" sz="1200" dirty="0"/>
          </a:p>
          <a:p>
            <a:pPr marL="0" marR="0" lvl="0" indent="0" algn="l" rtl="0">
              <a:lnSpc>
                <a:spcPct val="100000"/>
              </a:lnSpc>
              <a:spcBef>
                <a:spcPts val="0"/>
              </a:spcBef>
              <a:spcAft>
                <a:spcPts val="0"/>
              </a:spcAft>
              <a:buNone/>
            </a:pPr>
            <a:r>
              <a:rPr lang="ja" sz="1200" b="0" i="0" u="none" strike="noStrike" cap="none" dirty="0">
                <a:solidFill>
                  <a:srgbClr val="000000"/>
                </a:solidFill>
                <a:latin typeface="Arial"/>
                <a:ea typeface="Arial"/>
                <a:cs typeface="Arial"/>
                <a:sym typeface="Arial"/>
              </a:rPr>
              <a:t>さん</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4712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ABD130-F6F5-E9B6-0979-1C3EF758A024}"/>
              </a:ext>
            </a:extLst>
          </p:cNvPr>
          <p:cNvSpPr>
            <a:spLocks noGrp="1"/>
          </p:cNvSpPr>
          <p:nvPr>
            <p:ph type="sldNum" idx="12"/>
          </p:nvPr>
        </p:nvSpPr>
        <p:spPr/>
        <p:txBody>
          <a:bodyPr/>
          <a:lstStyle/>
          <a:p>
            <a:fld id="{00000000-1234-1234-1234-123412341234}" type="slidenum">
              <a:rPr lang="en-US" altLang="ja" smtClean="0"/>
              <a:pPr/>
              <a:t>9</a:t>
            </a:fld>
            <a:endParaRPr lang="ja" altLang="en-US" dirty="0"/>
          </a:p>
        </p:txBody>
      </p:sp>
      <p:grpSp>
        <p:nvGrpSpPr>
          <p:cNvPr id="6" name="グループ化 5">
            <a:extLst>
              <a:ext uri="{FF2B5EF4-FFF2-40B4-BE49-F238E27FC236}">
                <a16:creationId xmlns:a16="http://schemas.microsoft.com/office/drawing/2014/main" id="{3E34F587-49A4-8F44-FB1B-4B02035ABF78}"/>
              </a:ext>
            </a:extLst>
          </p:cNvPr>
          <p:cNvGrpSpPr/>
          <p:nvPr/>
        </p:nvGrpSpPr>
        <p:grpSpPr>
          <a:xfrm>
            <a:off x="1196787" y="591671"/>
            <a:ext cx="6770595" cy="4381264"/>
            <a:chOff x="1580028" y="578223"/>
            <a:chExt cx="6098242" cy="3942071"/>
          </a:xfrm>
        </p:grpSpPr>
        <p:pic>
          <p:nvPicPr>
            <p:cNvPr id="4" name="図 3">
              <a:extLst>
                <a:ext uri="{FF2B5EF4-FFF2-40B4-BE49-F238E27FC236}">
                  <a16:creationId xmlns:a16="http://schemas.microsoft.com/office/drawing/2014/main" id="{43FE43D9-203D-56F5-AAD5-22C5D6D5B953}"/>
                </a:ext>
              </a:extLst>
            </p:cNvPr>
            <p:cNvPicPr>
              <a:picLocks noChangeAspect="1"/>
            </p:cNvPicPr>
            <p:nvPr/>
          </p:nvPicPr>
          <p:blipFill rotWithShape="1">
            <a:blip r:embed="rId2"/>
            <a:srcRect l="5774" t="45883" r="57712" b="14909"/>
            <a:stretch/>
          </p:blipFill>
          <p:spPr>
            <a:xfrm>
              <a:off x="1580028" y="578223"/>
              <a:ext cx="6098242" cy="3942071"/>
            </a:xfrm>
            <a:prstGeom prst="rect">
              <a:avLst/>
            </a:prstGeom>
          </p:spPr>
        </p:pic>
        <p:sp>
          <p:nvSpPr>
            <p:cNvPr id="5" name="正方形/長方形 4">
              <a:extLst>
                <a:ext uri="{FF2B5EF4-FFF2-40B4-BE49-F238E27FC236}">
                  <a16:creationId xmlns:a16="http://schemas.microsoft.com/office/drawing/2014/main" id="{F74C0702-607D-E1A7-5C22-EA469B7305D8}"/>
                </a:ext>
              </a:extLst>
            </p:cNvPr>
            <p:cNvSpPr/>
            <p:nvPr/>
          </p:nvSpPr>
          <p:spPr>
            <a:xfrm>
              <a:off x="1869141" y="853888"/>
              <a:ext cx="1842247" cy="43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TextBox 5">
            <a:extLst>
              <a:ext uri="{FF2B5EF4-FFF2-40B4-BE49-F238E27FC236}">
                <a16:creationId xmlns:a16="http://schemas.microsoft.com/office/drawing/2014/main" id="{5C5D246F-05EA-E8A2-234A-3135F2287143}"/>
              </a:ext>
            </a:extLst>
          </p:cNvPr>
          <p:cNvSpPr txBox="1"/>
          <p:nvPr/>
        </p:nvSpPr>
        <p:spPr>
          <a:xfrm>
            <a:off x="1" y="4272"/>
            <a:ext cx="9144000" cy="670248"/>
          </a:xfrm>
          <a:prstGeom prst="rect">
            <a:avLst/>
          </a:prstGeom>
        </p:spPr>
        <p:txBody>
          <a:bodyPr wrap="square" lIns="0" tIns="0" rIns="0" bIns="0" rtlCol="0" anchor="t">
            <a:spAutoFit/>
          </a:bodyPr>
          <a:lstStyle/>
          <a:p>
            <a:pPr algn="ctr">
              <a:lnSpc>
                <a:spcPts val="6299"/>
              </a:lnSpc>
            </a:pPr>
            <a:r>
              <a:rPr lang="ja-JP" alt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rPr>
              <a:t>暮らしのおへ</a:t>
            </a:r>
            <a:r>
              <a:rPr lang="ja-JP" altLang="en-US" sz="1800" b="1" spc="104" dirty="0">
                <a:solidFill>
                  <a:srgbClr val="1A1C23"/>
                </a:solidFill>
                <a:latin typeface="源真ゴシック Bold" panose="020B0600070205080204" charset="-128"/>
                <a:ea typeface="源真ゴシック Bold" panose="020B0600070205080204" charset="-128"/>
                <a:cs typeface="源真ゴシック Bold" panose="020B0600070205080204" charset="-128"/>
                <a:sym typeface="源真ゴシック Medium"/>
              </a:rPr>
              <a:t>そ　バックナンバー</a:t>
            </a:r>
            <a:endParaRPr lang="en-US" sz="1800" b="1" spc="104" dirty="0">
              <a:solidFill>
                <a:srgbClr val="1A1C23"/>
              </a:solidFill>
              <a:latin typeface="游ゴシック" panose="020B0400000000000000" pitchFamily="50" charset="-128"/>
              <a:ea typeface="游ゴシック" panose="020B0400000000000000" pitchFamily="50" charset="-128"/>
              <a:cs typeface="源真ゴシック Medium"/>
              <a:sym typeface="源真ゴシック Medium"/>
            </a:endParaRPr>
          </a:p>
        </p:txBody>
      </p:sp>
    </p:spTree>
    <p:extLst>
      <p:ext uri="{BB962C8B-B14F-4D97-AF65-F5344CB8AC3E}">
        <p14:creationId xmlns:p14="http://schemas.microsoft.com/office/powerpoint/2010/main" val="4155293995"/>
      </p:ext>
    </p:extLst>
  </p:cSld>
  <p:clrMapOvr>
    <a:masterClrMapping/>
  </p:clrMapOvr>
</p:sld>
</file>

<file path=ppt/theme/theme1.xml><?xml version="1.0" encoding="utf-8"?>
<a:theme xmlns:a="http://schemas.openxmlformats.org/drawingml/2006/main" name="Simple Light">
  <a:themeElements>
    <a:clrScheme name="暮らしとおしゃれ">
      <a:dk1>
        <a:srgbClr val="3A3838"/>
      </a:dk1>
      <a:lt1>
        <a:sysClr val="window" lastClr="FFFFFF"/>
      </a:lt1>
      <a:dk2>
        <a:srgbClr val="757070"/>
      </a:dk2>
      <a:lt2>
        <a:srgbClr val="E7E6E6"/>
      </a:lt2>
      <a:accent1>
        <a:srgbClr val="D8A961"/>
      </a:accent1>
      <a:accent2>
        <a:srgbClr val="B67989"/>
      </a:accent2>
      <a:accent3>
        <a:srgbClr val="DFD13A"/>
      </a:accent3>
      <a:accent4>
        <a:srgbClr val="79B58E"/>
      </a:accent4>
      <a:accent5>
        <a:srgbClr val="E96369"/>
      </a:accent5>
      <a:accent6>
        <a:srgbClr val="8D79B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17720</TotalTime>
  <Words>2237</Words>
  <Application>Microsoft Office PowerPoint</Application>
  <PresentationFormat>画面に合わせる (16:9)</PresentationFormat>
  <Paragraphs>309</Paragraphs>
  <Slides>14</Slides>
  <Notes>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游ゴシック</vt:lpstr>
      <vt:lpstr>MS Gothic</vt:lpstr>
      <vt:lpstr>Barlow Bold Italics</vt:lpstr>
      <vt:lpstr>Calibri</vt:lpstr>
      <vt:lpstr>源真ゴシック Medium</vt:lpstr>
      <vt:lpstr>源真ゴシック Bold</vt:lpstr>
      <vt:lpstr>游明朝</vt:lpstr>
      <vt:lpstr>源真ゴシック</vt:lpstr>
      <vt:lpstr>Arial</vt:lpstr>
      <vt:lpstr>游ゴシック体</vt:lpstr>
      <vt:lpstr>Simple Light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山中 陽平</dc:creator>
  <cp:lastModifiedBy>加藤 紗織</cp:lastModifiedBy>
  <cp:revision>1433</cp:revision>
  <cp:lastPrinted>2024-05-08T09:17:36Z</cp:lastPrinted>
  <dcterms:modified xsi:type="dcterms:W3CDTF">2025-04-03T05:55:59Z</dcterms:modified>
</cp:coreProperties>
</file>