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322" r:id="rId2"/>
    <p:sldId id="33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302" r:id="rId21"/>
    <p:sldId id="275" r:id="rId22"/>
    <p:sldId id="276" r:id="rId23"/>
    <p:sldId id="277" r:id="rId24"/>
    <p:sldId id="278" r:id="rId25"/>
    <p:sldId id="279" r:id="rId26"/>
    <p:sldId id="307" r:id="rId27"/>
    <p:sldId id="280" r:id="rId28"/>
    <p:sldId id="281" r:id="rId29"/>
    <p:sldId id="282" r:id="rId30"/>
    <p:sldId id="283" r:id="rId31"/>
    <p:sldId id="284" r:id="rId32"/>
    <p:sldId id="285" r:id="rId33"/>
    <p:sldId id="286" r:id="rId34"/>
    <p:sldId id="287" r:id="rId35"/>
    <p:sldId id="288" r:id="rId36"/>
    <p:sldId id="289" r:id="rId37"/>
    <p:sldId id="290" r:id="rId38"/>
    <p:sldId id="300" r:id="rId39"/>
    <p:sldId id="291" r:id="rId40"/>
    <p:sldId id="299" r:id="rId41"/>
    <p:sldId id="292" r:id="rId42"/>
    <p:sldId id="293" r:id="rId43"/>
    <p:sldId id="294" r:id="rId44"/>
    <p:sldId id="295" r:id="rId45"/>
    <p:sldId id="296" r:id="rId46"/>
    <p:sldId id="297" r:id="rId47"/>
    <p:sldId id="298" r:id="rId48"/>
  </p:sldIdLst>
  <p:sldSz cx="12192000" cy="6858000"/>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8" roundtripDataSignature="AMtx7micteut8SlC0vBClH+dPsX206zJx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979BFC-1B09-4774-AEE0-5369BBA7034D}">
  <a:tblStyle styleId="{93979BFC-1B09-4774-AEE0-5369BBA7034D}"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C1683CD-ADF6-4657-930A-06786F7628E5}" styleName="Table_1">
    <a:wholeTbl>
      <a:tcTxStyle b="off" i="off">
        <a:font>
          <a:latin typeface="Yu Gothic Medium"/>
          <a:ea typeface="Yu Gothic Medium"/>
          <a:cs typeface="Yu Gothic Medium"/>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A2470BE-CA14-4A75-A581-C5A27428BC4E}" styleName="Table_2">
    <a:wholeTbl>
      <a:tcTxStyle b="off" i="off">
        <a:font>
          <a:latin typeface="Yu Gothic Medium"/>
          <a:ea typeface="Yu Gothic Medium"/>
          <a:cs typeface="Yu Gothic Medium"/>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7155D1E-A469-46FD-876E-0F0A29FDC8A6}"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p:cViewPr varScale="1">
        <p:scale>
          <a:sx n="117" d="100"/>
          <a:sy n="117" d="100"/>
        </p:scale>
        <p:origin x="14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customschemas.google.com/relationships/presentationmetadata" Target="meta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presProps" Target="presProps.xml"/><Relationship Id="rId8" Type="http://schemas.openxmlformats.org/officeDocument/2006/relationships/slide" Target="slides/slide7.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991965513636118E-2"/>
          <c:y val="0"/>
          <c:w val="0.92142100762163637"/>
          <c:h val="0.99651038693360816"/>
        </c:manualLayout>
      </c:layout>
      <c:pieChart>
        <c:varyColors val="1"/>
        <c:ser>
          <c:idx val="0"/>
          <c:order val="0"/>
          <c:tx>
            <c:strRef>
              <c:f>Sheet1!$B$1</c:f>
              <c:strCache>
                <c:ptCount val="1"/>
                <c:pt idx="0">
                  <c:v>割合</c:v>
                </c:pt>
              </c:strCache>
            </c:strRef>
          </c:tx>
          <c:spPr>
            <a:solidFill>
              <a:srgbClr val="999999"/>
            </a:solidFill>
          </c:spPr>
          <c:dPt>
            <c:idx val="0"/>
            <c:bubble3D val="0"/>
            <c:spPr>
              <a:solidFill>
                <a:srgbClr val="F09A9A"/>
              </a:solidFill>
              <a:ln w="19050">
                <a:solidFill>
                  <a:schemeClr val="lt1"/>
                </a:solidFill>
              </a:ln>
              <a:effectLst/>
            </c:spPr>
            <c:extLst>
              <c:ext xmlns:c16="http://schemas.microsoft.com/office/drawing/2014/chart" uri="{C3380CC4-5D6E-409C-BE32-E72D297353CC}">
                <c16:uniqueId val="{00000001-BFF0-4D34-B96A-98A0435C6654}"/>
              </c:ext>
            </c:extLst>
          </c:dPt>
          <c:dPt>
            <c:idx val="1"/>
            <c:bubble3D val="0"/>
            <c:spPr>
              <a:solidFill>
                <a:srgbClr val="999999"/>
              </a:solidFill>
              <a:ln w="19050">
                <a:solidFill>
                  <a:schemeClr val="lt1"/>
                </a:solidFill>
              </a:ln>
              <a:effectLst/>
            </c:spPr>
            <c:extLst>
              <c:ext xmlns:c16="http://schemas.microsoft.com/office/drawing/2014/chart" uri="{C3380CC4-5D6E-409C-BE32-E72D297353CC}">
                <c16:uniqueId val="{00000003-BFF0-4D34-B96A-98A0435C6654}"/>
              </c:ext>
            </c:extLst>
          </c:dPt>
          <c:dLbls>
            <c:delete val="1"/>
          </c:dLbls>
          <c:cat>
            <c:numRef>
              <c:f>Sheet1!$A$2:$A$3</c:f>
              <c:numCache>
                <c:formatCode>General</c:formatCode>
                <c:ptCount val="2"/>
              </c:numCache>
            </c:numRef>
          </c:cat>
          <c:val>
            <c:numRef>
              <c:f>Sheet1!$B$2:$B$3</c:f>
              <c:numCache>
                <c:formatCode>General</c:formatCode>
                <c:ptCount val="2"/>
                <c:pt idx="0">
                  <c:v>63</c:v>
                </c:pt>
                <c:pt idx="1">
                  <c:v>39</c:v>
                </c:pt>
              </c:numCache>
            </c:numRef>
          </c:val>
          <c:extLst>
            <c:ext xmlns:c16="http://schemas.microsoft.com/office/drawing/2014/chart" uri="{C3380CC4-5D6E-409C-BE32-E72D297353CC}">
              <c16:uniqueId val="{00000004-BFF0-4D34-B96A-98A0435C6654}"/>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49787" cy="498693"/>
          </a:xfrm>
          <a:prstGeom prst="rect">
            <a:avLst/>
          </a:prstGeom>
          <a:noFill/>
          <a:ln>
            <a:noFill/>
          </a:ln>
        </p:spPr>
        <p:txBody>
          <a:bodyPr spcFirstLastPara="1" wrap="square" lIns="91413" tIns="45682" rIns="91413" bIns="45682"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5838" y="1"/>
            <a:ext cx="2949787" cy="498693"/>
          </a:xfrm>
          <a:prstGeom prst="rect">
            <a:avLst/>
          </a:prstGeom>
          <a:noFill/>
          <a:ln>
            <a:noFill/>
          </a:ln>
        </p:spPr>
        <p:txBody>
          <a:bodyPr spcFirstLastPara="1" wrap="square" lIns="91413" tIns="45682" rIns="91413" bIns="45682"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0647"/>
            <a:ext cx="2949787" cy="498692"/>
          </a:xfrm>
          <a:prstGeom prst="rect">
            <a:avLst/>
          </a:prstGeom>
          <a:noFill/>
          <a:ln>
            <a:noFill/>
          </a:ln>
        </p:spPr>
        <p:txBody>
          <a:bodyPr spcFirstLastPara="1" wrap="square" lIns="91413" tIns="45682" rIns="91413" bIns="45682"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5838" y="9440647"/>
            <a:ext cx="2949787" cy="498692"/>
          </a:xfrm>
          <a:prstGeom prst="rect">
            <a:avLst/>
          </a:prstGeom>
          <a:noFill/>
          <a:ln>
            <a:noFill/>
          </a:ln>
        </p:spPr>
        <p:txBody>
          <a:bodyPr spcFirstLastPara="1" wrap="square" lIns="91413" tIns="45682" rIns="91413" bIns="45682" anchor="b" anchorCtr="0">
            <a:noAutofit/>
          </a:bodyPr>
          <a:lstStyle/>
          <a:p>
            <a:pPr algn="r">
              <a:buSzPts val="1200"/>
            </a:pPr>
            <a:fld id="{00000000-1234-1234-1234-123412341234}" type="slidenum">
              <a:rPr lang="en-US" altLang="ja-JP" sz="1200" smtClean="0">
                <a:solidFill>
                  <a:schemeClr val="dk1"/>
                </a:solidFill>
              </a:rPr>
              <a:pPr algn="r">
                <a:buSzPts val="1200"/>
              </a:pPr>
              <a:t>‹#›</a:t>
            </a:fld>
            <a:endParaRPr lang="en-US" sz="1200">
              <a:solidFill>
                <a:schemeClr val="dk1"/>
              </a:solidFil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notes"/>
          <p:cNvSpPr txBox="1">
            <a:spLocks noGrp="1"/>
          </p:cNvSpPr>
          <p:nvPr>
            <p:ph type="body" idx="1"/>
          </p:nvPr>
        </p:nvSpPr>
        <p:spPr>
          <a:xfrm>
            <a:off x="710407" y="4925409"/>
            <a:ext cx="5683250" cy="4029879"/>
          </a:xfrm>
          <a:prstGeom prst="rect">
            <a:avLst/>
          </a:prstGeom>
          <a:noFill/>
          <a:ln>
            <a:noFill/>
          </a:ln>
        </p:spPr>
        <p:txBody>
          <a:bodyPr spcFirstLastPara="1" wrap="square" lIns="94624" tIns="47300" rIns="94624" bIns="47300" anchor="t" anchorCtr="0">
            <a:noAutofit/>
          </a:bodyPr>
          <a:lstStyle/>
          <a:p>
            <a:pPr marL="0" indent="0"/>
            <a:endParaRPr/>
          </a:p>
        </p:txBody>
      </p:sp>
      <p:sp>
        <p:nvSpPr>
          <p:cNvPr id="156" name="Google Shape;156;p1: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90103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21: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361" name="Google Shape;361;p21:notes"/>
          <p:cNvSpPr txBox="1">
            <a:spLocks noGrp="1"/>
          </p:cNvSpPr>
          <p:nvPr>
            <p:ph type="sldNum" idx="12"/>
          </p:nvPr>
        </p:nvSpPr>
        <p:spPr>
          <a:xfrm>
            <a:off x="3855838" y="9440647"/>
            <a:ext cx="2949787" cy="498692"/>
          </a:xfrm>
          <a:prstGeom prst="rect">
            <a:avLst/>
          </a:prstGeom>
          <a:noFill/>
          <a:ln>
            <a:noFill/>
          </a:ln>
        </p:spPr>
        <p:txBody>
          <a:bodyPr spcFirstLastPara="1" wrap="square" lIns="91413" tIns="45682" rIns="91413" bIns="45682" anchor="b" anchorCtr="0">
            <a:noAutofit/>
          </a:bodyPr>
          <a:lstStyle/>
          <a:p>
            <a:pPr algn="r">
              <a:buSzPts val="1400"/>
            </a:pPr>
            <a:fld id="{00000000-1234-1234-1234-123412341234}" type="slidenum">
              <a:rPr lang="en-US" altLang="ja-JP"/>
              <a:pPr algn="r">
                <a:buSzPts val="1400"/>
              </a:p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0: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386" name="Google Shape;386;p10:notes"/>
          <p:cNvSpPr txBox="1">
            <a:spLocks noGrp="1"/>
          </p:cNvSpPr>
          <p:nvPr>
            <p:ph type="sldNum" idx="12"/>
          </p:nvPr>
        </p:nvSpPr>
        <p:spPr>
          <a:xfrm>
            <a:off x="3855838" y="9440647"/>
            <a:ext cx="2949787" cy="498692"/>
          </a:xfrm>
          <a:prstGeom prst="rect">
            <a:avLst/>
          </a:prstGeom>
          <a:noFill/>
          <a:ln>
            <a:noFill/>
          </a:ln>
        </p:spPr>
        <p:txBody>
          <a:bodyPr spcFirstLastPara="1" wrap="square" lIns="91413" tIns="45682" rIns="91413" bIns="45682" anchor="b" anchorCtr="0">
            <a:noAutofit/>
          </a:bodyPr>
          <a:lstStyle/>
          <a:p>
            <a:pPr algn="r">
              <a:buSzPts val="1400"/>
            </a:pPr>
            <a:fld id="{00000000-1234-1234-1234-123412341234}" type="slidenum">
              <a:rPr lang="en-US" altLang="ja-JP"/>
              <a:pPr algn="r">
                <a:buSzPts val="1400"/>
              </a:p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2: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415" name="Google Shape;415;p2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69: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450" name="Google Shape;450;p6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3: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498" name="Google Shape;498;p2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2: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530" name="Google Shape;530;p1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24: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559" name="Google Shape;559;p2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25: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569" name="Google Shape;569;p2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7: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579" name="Google Shape;579;p2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79: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600" name="Google Shape;600;p7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4: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67" name="Google Shape;167;p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406760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79: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600" name="Google Shape;600;p7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787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82: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615" name="Google Shape;615;p8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78: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635" name="Google Shape;635;p7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84: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650" name="Google Shape;650;p8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28: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457151" indent="-228574"/>
            <a:endParaRPr/>
          </a:p>
        </p:txBody>
      </p:sp>
      <p:sp>
        <p:nvSpPr>
          <p:cNvPr id="680" name="Google Shape;680;p28:notes"/>
          <p:cNvSpPr txBox="1">
            <a:spLocks noGrp="1"/>
          </p:cNvSpPr>
          <p:nvPr>
            <p:ph type="sldNum" idx="12"/>
          </p:nvPr>
        </p:nvSpPr>
        <p:spPr>
          <a:xfrm>
            <a:off x="3855838" y="9440647"/>
            <a:ext cx="2949787" cy="498692"/>
          </a:xfrm>
          <a:prstGeom prst="rect">
            <a:avLst/>
          </a:prstGeom>
          <a:noFill/>
          <a:ln>
            <a:noFill/>
          </a:ln>
        </p:spPr>
        <p:txBody>
          <a:bodyPr spcFirstLastPara="1" wrap="square" lIns="91413" tIns="45682" rIns="91413" bIns="45682" anchor="b" anchorCtr="0">
            <a:noAutofit/>
          </a:bodyPr>
          <a:lstStyle/>
          <a:p>
            <a:pPr algn="r">
              <a:buSzPts val="1200"/>
            </a:pPr>
            <a:fld id="{00000000-1234-1234-1234-123412341234}" type="slidenum">
              <a:rPr lang="en-US" altLang="ja-JP" sz="1200">
                <a:solidFill>
                  <a:schemeClr val="dk1"/>
                </a:solidFill>
              </a:rPr>
              <a:pPr algn="r">
                <a:buSzPts val="1200"/>
              </a:pPr>
              <a:t>24</a:t>
            </a:fld>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1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3" name="Google Shape;703;p15: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457151" indent="-228574"/>
            <a:endParaRPr/>
          </a:p>
        </p:txBody>
      </p:sp>
      <p:sp>
        <p:nvSpPr>
          <p:cNvPr id="704" name="Google Shape;704;p15:notes"/>
          <p:cNvSpPr txBox="1">
            <a:spLocks noGrp="1"/>
          </p:cNvSpPr>
          <p:nvPr>
            <p:ph type="sldNum" idx="12"/>
          </p:nvPr>
        </p:nvSpPr>
        <p:spPr>
          <a:xfrm>
            <a:off x="3855838" y="9440647"/>
            <a:ext cx="2949787" cy="498692"/>
          </a:xfrm>
          <a:prstGeom prst="rect">
            <a:avLst/>
          </a:prstGeom>
          <a:noFill/>
          <a:ln>
            <a:noFill/>
          </a:ln>
        </p:spPr>
        <p:txBody>
          <a:bodyPr spcFirstLastPara="1" wrap="square" lIns="91413" tIns="45682" rIns="91413" bIns="45682" anchor="b" anchorCtr="0">
            <a:noAutofit/>
          </a:bodyPr>
          <a:lstStyle/>
          <a:p>
            <a:pPr algn="r">
              <a:buSzPts val="1200"/>
            </a:pPr>
            <a:fld id="{00000000-1234-1234-1234-123412341234}" type="slidenum">
              <a:rPr lang="en-US" altLang="ja-JP" sz="1200">
                <a:solidFill>
                  <a:schemeClr val="dk1"/>
                </a:solidFill>
              </a:rPr>
              <a:pPr algn="r">
                <a:buSzPts val="1200"/>
              </a:pPr>
              <a:t>25</a:t>
            </a:fld>
            <a:endParaRPr sz="1200">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1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15: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457151" indent="-228575"/>
            <a:endParaRPr dirty="0"/>
          </a:p>
        </p:txBody>
      </p:sp>
      <p:sp>
        <p:nvSpPr>
          <p:cNvPr id="576" name="Google Shape;576;p15:notes"/>
          <p:cNvSpPr txBox="1">
            <a:spLocks noGrp="1"/>
          </p:cNvSpPr>
          <p:nvPr>
            <p:ph type="sldNum" idx="12"/>
          </p:nvPr>
        </p:nvSpPr>
        <p:spPr>
          <a:xfrm>
            <a:off x="3855838" y="9440647"/>
            <a:ext cx="2949787" cy="498692"/>
          </a:xfrm>
          <a:prstGeom prst="rect">
            <a:avLst/>
          </a:prstGeom>
          <a:noFill/>
          <a:ln>
            <a:noFill/>
          </a:ln>
        </p:spPr>
        <p:txBody>
          <a:bodyPr spcFirstLastPara="1" wrap="square" lIns="91413" tIns="45682" rIns="91413" bIns="45682" anchor="b" anchorCtr="0">
            <a:noAutofit/>
          </a:bodyPr>
          <a:lstStyle/>
          <a:p>
            <a:pPr algn="r"/>
            <a:fld id="{00000000-1234-1234-1234-123412341234}" type="slidenum">
              <a:rPr lang="en-US" altLang="ja-JP" sz="1200">
                <a:solidFill>
                  <a:schemeClr val="dk1"/>
                </a:solidFill>
              </a:rPr>
              <a:pPr algn="r"/>
              <a:t>26</a:t>
            </a:fld>
            <a:endParaRPr sz="1200">
              <a:solidFill>
                <a:schemeClr val="dk1"/>
              </a:solidFill>
            </a:endParaRPr>
          </a:p>
        </p:txBody>
      </p:sp>
    </p:spTree>
    <p:extLst>
      <p:ext uri="{BB962C8B-B14F-4D97-AF65-F5344CB8AC3E}">
        <p14:creationId xmlns:p14="http://schemas.microsoft.com/office/powerpoint/2010/main" val="4085982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86: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727" name="Google Shape;727;p8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87: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745" name="Google Shape;745;p8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88: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777" name="Google Shape;777;p8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710407" y="4925409"/>
            <a:ext cx="5683250" cy="4029879"/>
          </a:xfrm>
          <a:prstGeom prst="rect">
            <a:avLst/>
          </a:prstGeom>
          <a:noFill/>
          <a:ln>
            <a:noFill/>
          </a:ln>
        </p:spPr>
        <p:txBody>
          <a:bodyPr spcFirstLastPara="1" wrap="square" lIns="94624" tIns="47300" rIns="94624" bIns="47300" anchor="t" anchorCtr="0">
            <a:noAutofit/>
          </a:bodyPr>
          <a:lstStyle/>
          <a:p>
            <a:pPr marL="0" indent="0"/>
            <a:endParaRPr/>
          </a:p>
        </p:txBody>
      </p:sp>
      <p:sp>
        <p:nvSpPr>
          <p:cNvPr id="175" name="Google Shape;175;p5:notes"/>
          <p:cNvSpPr>
            <a:spLocks noGrp="1" noRot="1" noChangeAspect="1"/>
          </p:cNvSpPr>
          <p:nvPr>
            <p:ph type="sldImg" idx="2"/>
          </p:nvPr>
        </p:nvSpPr>
        <p:spPr>
          <a:xfrm>
            <a:off x="482600" y="1279525"/>
            <a:ext cx="6138863"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32: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796" name="Google Shape;796;p32: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9"/>
        <p:cNvGrpSpPr/>
        <p:nvPr/>
      </p:nvGrpSpPr>
      <p:grpSpPr>
        <a:xfrm>
          <a:off x="0" y="0"/>
          <a:ext cx="0" cy="0"/>
          <a:chOff x="0" y="0"/>
          <a:chExt cx="0" cy="0"/>
        </a:xfrm>
      </p:grpSpPr>
      <p:sp>
        <p:nvSpPr>
          <p:cNvPr id="820" name="Google Shape;820;p29: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821" name="Google Shape;821;p2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30: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848" name="Google Shape;848;p3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36: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868" name="Google Shape;868;p3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26: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883" name="Google Shape;883;p2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16: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895" name="Google Shape;895;p1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31:notes"/>
          <p:cNvSpPr txBox="1">
            <a:spLocks noGrp="1"/>
          </p:cNvSpPr>
          <p:nvPr>
            <p:ph type="body" idx="1"/>
          </p:nvPr>
        </p:nvSpPr>
        <p:spPr>
          <a:xfrm>
            <a:off x="680720" y="4783308"/>
            <a:ext cx="5445760" cy="3913614"/>
          </a:xfrm>
          <a:prstGeom prst="rect">
            <a:avLst/>
          </a:prstGeom>
        </p:spPr>
        <p:txBody>
          <a:bodyPr spcFirstLastPara="1" wrap="square" lIns="91413" tIns="45682" rIns="91413" bIns="45682" anchor="t" anchorCtr="0">
            <a:noAutofit/>
          </a:bodyPr>
          <a:lstStyle/>
          <a:p>
            <a:pPr marL="0" indent="0"/>
            <a:endParaRPr/>
          </a:p>
        </p:txBody>
      </p:sp>
      <p:sp>
        <p:nvSpPr>
          <p:cNvPr id="913" name="Google Shape;913;p3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p41: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933" name="Google Shape;933;p4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33: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939" name="Google Shape;939;p3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769667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33: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939" name="Google Shape;939;p3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87" name="Google Shape;187;p14: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33: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939" name="Google Shape;939;p3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939810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90: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975" name="Google Shape;975;p9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37: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004" name="Google Shape;1004;p3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66: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030" name="Google Shape;1030;p6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18: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074" name="Google Shape;1074;p1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91: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097" name="Google Shape;1097;p91: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47: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122" name="Google Shape;1122;p47: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48: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1130" name="Google Shape;1130;p48: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9: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227" name="Google Shape;227;p19: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0: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245" name="Google Shape;245;p20: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6: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269" name="Google Shape;269;p6: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75: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284" name="Google Shape;284;p75: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3:notes"/>
          <p:cNvSpPr txBox="1">
            <a:spLocks noGrp="1"/>
          </p:cNvSpPr>
          <p:nvPr>
            <p:ph type="body" idx="1"/>
          </p:nvPr>
        </p:nvSpPr>
        <p:spPr>
          <a:xfrm>
            <a:off x="680720" y="4783308"/>
            <a:ext cx="5445760" cy="3913614"/>
          </a:xfrm>
          <a:prstGeom prst="rect">
            <a:avLst/>
          </a:prstGeom>
          <a:noFill/>
          <a:ln>
            <a:noFill/>
          </a:ln>
        </p:spPr>
        <p:txBody>
          <a:bodyPr spcFirstLastPara="1" wrap="square" lIns="91413" tIns="45682" rIns="91413" bIns="45682" anchor="t" anchorCtr="0">
            <a:noAutofit/>
          </a:bodyPr>
          <a:lstStyle/>
          <a:p>
            <a:pPr marL="0" indent="0"/>
            <a:endParaRPr/>
          </a:p>
        </p:txBody>
      </p:sp>
      <p:sp>
        <p:nvSpPr>
          <p:cNvPr id="314" name="Google Shape;314;p3:notes"/>
          <p:cNvSpPr>
            <a:spLocks noGrp="1" noRot="1" noChangeAspect="1"/>
          </p:cNvSpPr>
          <p:nvPr>
            <p:ph type="sldImg" idx="2"/>
          </p:nvPr>
        </p:nvSpPr>
        <p:spPr>
          <a:xfrm>
            <a:off x="422275" y="1243013"/>
            <a:ext cx="5962650"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表紙">
  <p:cSld name="表紙">
    <p:spTree>
      <p:nvGrpSpPr>
        <p:cNvPr id="1" name="Shape 12"/>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広告メニュー：タイアップオプション">
  <p:cSld name="広告メニュー：タイアップオプション">
    <p:spTree>
      <p:nvGrpSpPr>
        <p:cNvPr id="1" name="Shape 103"/>
        <p:cNvGrpSpPr/>
        <p:nvPr/>
      </p:nvGrpSpPr>
      <p:grpSpPr>
        <a:xfrm>
          <a:off x="0" y="0"/>
          <a:ext cx="0" cy="0"/>
          <a:chOff x="0" y="0"/>
          <a:chExt cx="0" cy="0"/>
        </a:xfrm>
      </p:grpSpPr>
      <p:cxnSp>
        <p:nvCxnSpPr>
          <p:cNvPr id="104" name="Google Shape;104;p52"/>
          <p:cNvCxnSpPr/>
          <p:nvPr/>
        </p:nvCxnSpPr>
        <p:spPr>
          <a:xfrm>
            <a:off x="338638" y="548776"/>
            <a:ext cx="11518400" cy="3261"/>
          </a:xfrm>
          <a:prstGeom prst="straightConnector1">
            <a:avLst/>
          </a:prstGeom>
          <a:noFill/>
          <a:ln w="9525" cap="flat" cmpd="sng">
            <a:solidFill>
              <a:schemeClr val="dk1"/>
            </a:solidFill>
            <a:prstDash val="solid"/>
            <a:miter lim="800000"/>
            <a:headEnd type="none" w="sm" len="sm"/>
            <a:tailEnd type="none" w="sm" len="sm"/>
          </a:ln>
        </p:spPr>
      </p:cxnSp>
      <p:sp>
        <p:nvSpPr>
          <p:cNvPr id="105" name="Google Shape;105;p52"/>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p52"/>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52"/>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08" name="Google Shape;108;p52"/>
          <p:cNvSpPr>
            <a:spLocks noGrp="1"/>
          </p:cNvSpPr>
          <p:nvPr>
            <p:ph type="tbl" idx="2"/>
          </p:nvPr>
        </p:nvSpPr>
        <p:spPr>
          <a:xfrm>
            <a:off x="5390146" y="1588697"/>
            <a:ext cx="6446565" cy="48808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p52"/>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10" name="Google Shape;110;p52"/>
          <p:cNvGrpSpPr/>
          <p:nvPr/>
        </p:nvGrpSpPr>
        <p:grpSpPr>
          <a:xfrm>
            <a:off x="11344589" y="48989"/>
            <a:ext cx="512449" cy="280125"/>
            <a:chOff x="1957989" y="1787619"/>
            <a:chExt cx="2824378" cy="1633274"/>
          </a:xfrm>
        </p:grpSpPr>
        <p:pic>
          <p:nvPicPr>
            <p:cNvPr id="111" name="Google Shape;111;p5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12" name="Google Shape;112;p5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03">
          <p15:clr>
            <a:srgbClr val="FBAE40"/>
          </p15:clr>
        </p15:guide>
        <p15:guide id="3" pos="3840">
          <p15:clr>
            <a:srgbClr val="FBAE40"/>
          </p15:clr>
        </p15:guide>
        <p15:guide id="4" pos="338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広告事例トビラ">
  <p:cSld name="広告事例トビラ">
    <p:spTree>
      <p:nvGrpSpPr>
        <p:cNvPr id="1" name="Shape 113"/>
        <p:cNvGrpSpPr/>
        <p:nvPr/>
      </p:nvGrpSpPr>
      <p:grpSpPr>
        <a:xfrm>
          <a:off x="0" y="0"/>
          <a:ext cx="0" cy="0"/>
          <a:chOff x="0" y="0"/>
          <a:chExt cx="0" cy="0"/>
        </a:xfrm>
      </p:grpSpPr>
      <p:pic>
        <p:nvPicPr>
          <p:cNvPr id="4" name="図 3">
            <a:extLst>
              <a:ext uri="{FF2B5EF4-FFF2-40B4-BE49-F238E27FC236}">
                <a16:creationId xmlns:a16="http://schemas.microsoft.com/office/drawing/2014/main" id="{1ECF7130-F158-1FFF-D525-29BA8567B19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grpSp>
        <p:nvGrpSpPr>
          <p:cNvPr id="115" name="Google Shape;115;p59"/>
          <p:cNvGrpSpPr/>
          <p:nvPr/>
        </p:nvGrpSpPr>
        <p:grpSpPr>
          <a:xfrm>
            <a:off x="4638075" y="2207862"/>
            <a:ext cx="2824378" cy="1633274"/>
            <a:chOff x="1957989" y="1787619"/>
            <a:chExt cx="2824378" cy="1633274"/>
          </a:xfrm>
        </p:grpSpPr>
        <p:pic>
          <p:nvPicPr>
            <p:cNvPr id="116" name="Google Shape;116;p5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17" name="Google Shape;117;p5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
        <p:nvSpPr>
          <p:cNvPr id="118" name="Google Shape;118;p5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5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20" name="Google Shape;120;p59"/>
          <p:cNvSpPr txBox="1"/>
          <p:nvPr/>
        </p:nvSpPr>
        <p:spPr>
          <a:xfrm>
            <a:off x="4638075" y="4137154"/>
            <a:ext cx="2935705"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800" b="0" i="0" u="none" strike="noStrike" cap="none">
                <a:solidFill>
                  <a:schemeClr val="dk1"/>
                </a:solidFill>
                <a:latin typeface="Arial"/>
                <a:ea typeface="Arial"/>
                <a:cs typeface="Arial"/>
                <a:sym typeface="Arial"/>
              </a:rPr>
              <a:t>広告事例</a:t>
            </a:r>
            <a:endParaRPr sz="1400" b="0" i="0" u="none" strike="noStrike" cap="none">
              <a:solidFill>
                <a:schemeClr val="dk1"/>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その他">
  <p:cSld name="その他">
    <p:bg>
      <p:bgPr>
        <a:solidFill>
          <a:schemeClr val="lt1"/>
        </a:solidFill>
        <a:effectLst/>
      </p:bgPr>
    </p:bg>
    <p:spTree>
      <p:nvGrpSpPr>
        <p:cNvPr id="1" name="Shape 121"/>
        <p:cNvGrpSpPr/>
        <p:nvPr/>
      </p:nvGrpSpPr>
      <p:grpSpPr>
        <a:xfrm>
          <a:off x="0" y="0"/>
          <a:ext cx="0" cy="0"/>
          <a:chOff x="0" y="0"/>
          <a:chExt cx="0" cy="0"/>
        </a:xfrm>
      </p:grpSpPr>
      <p:pic>
        <p:nvPicPr>
          <p:cNvPr id="3" name="図 2">
            <a:extLst>
              <a:ext uri="{FF2B5EF4-FFF2-40B4-BE49-F238E27FC236}">
                <a16:creationId xmlns:a16="http://schemas.microsoft.com/office/drawing/2014/main" id="{FA0A415E-7CAD-4C34-358A-36BA4480619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123" name="Google Shape;123;p62"/>
          <p:cNvSpPr/>
          <p:nvPr/>
        </p:nvSpPr>
        <p:spPr>
          <a:xfrm>
            <a:off x="330123" y="368298"/>
            <a:ext cx="11526914" cy="6114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 name="Google Shape;124;p62"/>
          <p:cNvSpPr txBox="1">
            <a:spLocks noGrp="1"/>
          </p:cNvSpPr>
          <p:nvPr>
            <p:ph type="title"/>
          </p:nvPr>
        </p:nvSpPr>
        <p:spPr>
          <a:xfrm>
            <a:off x="1282464" y="634711"/>
            <a:ext cx="9627074" cy="503234"/>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2400"/>
              <a:buFont typeface="Arial"/>
              <a:buNone/>
              <a:defRPr sz="2400" b="1" i="0" u="sng"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5" name="Google Shape;125;p62"/>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62"/>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27" name="Google Shape;127;p62"/>
          <p:cNvSpPr txBox="1"/>
          <p:nvPr/>
        </p:nvSpPr>
        <p:spPr>
          <a:xfrm>
            <a:off x="4515567" y="214410"/>
            <a:ext cx="316029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#その他</a:t>
            </a:r>
            <a:endParaRPr sz="1050" b="0" i="0" u="none" strike="noStrike" cap="none">
              <a:solidFill>
                <a:schemeClr val="dk2"/>
              </a:solidFill>
              <a:latin typeface="Arial"/>
              <a:ea typeface="Arial"/>
              <a:cs typeface="Arial"/>
              <a:sym typeface="Arial"/>
            </a:endParaRPr>
          </a:p>
        </p:txBody>
      </p:sp>
      <p:cxnSp>
        <p:nvCxnSpPr>
          <p:cNvPr id="128" name="Google Shape;128;p62"/>
          <p:cNvCxnSpPr/>
          <p:nvPr/>
        </p:nvCxnSpPr>
        <p:spPr>
          <a:xfrm>
            <a:off x="334963" y="368300"/>
            <a:ext cx="4932749" cy="0"/>
          </a:xfrm>
          <a:prstGeom prst="straightConnector1">
            <a:avLst/>
          </a:prstGeom>
          <a:noFill/>
          <a:ln w="9525" cap="flat" cmpd="sng">
            <a:solidFill>
              <a:schemeClr val="dk1"/>
            </a:solidFill>
            <a:prstDash val="solid"/>
            <a:miter lim="800000"/>
            <a:headEnd type="none" w="sm" len="sm"/>
            <a:tailEnd type="none" w="sm" len="sm"/>
          </a:ln>
        </p:spPr>
      </p:cxnSp>
      <p:cxnSp>
        <p:nvCxnSpPr>
          <p:cNvPr id="129" name="Google Shape;129;p62"/>
          <p:cNvCxnSpPr/>
          <p:nvPr/>
        </p:nvCxnSpPr>
        <p:spPr>
          <a:xfrm>
            <a:off x="6924289" y="368300"/>
            <a:ext cx="4937587" cy="1404"/>
          </a:xfrm>
          <a:prstGeom prst="straightConnector1">
            <a:avLst/>
          </a:prstGeom>
          <a:noFill/>
          <a:ln w="9525" cap="flat" cmpd="sng">
            <a:solidFill>
              <a:schemeClr val="dk1"/>
            </a:solidFill>
            <a:prstDash val="solid"/>
            <a:miter lim="800000"/>
            <a:headEnd type="none" w="sm" len="sm"/>
            <a:tailEnd type="none" w="sm" len="sm"/>
          </a:ln>
        </p:spPr>
      </p:cxnSp>
      <p:cxnSp>
        <p:nvCxnSpPr>
          <p:cNvPr id="130" name="Google Shape;130;p62"/>
          <p:cNvCxnSpPr/>
          <p:nvPr/>
        </p:nvCxnSpPr>
        <p:spPr>
          <a:xfrm>
            <a:off x="334963" y="368299"/>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131" name="Google Shape;131;p62"/>
          <p:cNvCxnSpPr/>
          <p:nvPr/>
        </p:nvCxnSpPr>
        <p:spPr>
          <a:xfrm>
            <a:off x="11857038" y="368298"/>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132" name="Google Shape;132;p62"/>
          <p:cNvCxnSpPr/>
          <p:nvPr/>
        </p:nvCxnSpPr>
        <p:spPr>
          <a:xfrm>
            <a:off x="334963" y="6489700"/>
            <a:ext cx="11522075" cy="0"/>
          </a:xfrm>
          <a:prstGeom prst="straightConnector1">
            <a:avLst/>
          </a:prstGeom>
          <a:noFill/>
          <a:ln w="9525" cap="flat" cmpd="sng">
            <a:solidFill>
              <a:schemeClr val="dk1"/>
            </a:solidFill>
            <a:prstDash val="solid"/>
            <a:miter lim="800000"/>
            <a:headEnd type="none" w="sm" len="sm"/>
            <a:tailEnd type="none" w="sm" len="sm"/>
          </a:ln>
        </p:spPr>
      </p:cxnSp>
      <p:grpSp>
        <p:nvGrpSpPr>
          <p:cNvPr id="133" name="Google Shape;133;p62"/>
          <p:cNvGrpSpPr/>
          <p:nvPr/>
        </p:nvGrpSpPr>
        <p:grpSpPr>
          <a:xfrm>
            <a:off x="11344589" y="48989"/>
            <a:ext cx="512449" cy="280125"/>
            <a:chOff x="1957989" y="1787619"/>
            <a:chExt cx="2824378" cy="1633274"/>
          </a:xfrm>
        </p:grpSpPr>
        <p:pic>
          <p:nvPicPr>
            <p:cNvPr id="134" name="Google Shape;134;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35" name="Google Shape;135;p6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03">
          <p15:clr>
            <a:srgbClr val="FBAE40"/>
          </p15:clr>
        </p15:guide>
        <p15:guide id="3"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トピックス">
  <p:cSld name="トピックス">
    <p:spTree>
      <p:nvGrpSpPr>
        <p:cNvPr id="1" name="Shape 136"/>
        <p:cNvGrpSpPr/>
        <p:nvPr/>
      </p:nvGrpSpPr>
      <p:grpSpPr>
        <a:xfrm>
          <a:off x="0" y="0"/>
          <a:ext cx="0" cy="0"/>
          <a:chOff x="0" y="0"/>
          <a:chExt cx="0" cy="0"/>
        </a:xfrm>
      </p:grpSpPr>
      <p:pic>
        <p:nvPicPr>
          <p:cNvPr id="3" name="図 2">
            <a:extLst>
              <a:ext uri="{FF2B5EF4-FFF2-40B4-BE49-F238E27FC236}">
                <a16:creationId xmlns:a16="http://schemas.microsoft.com/office/drawing/2014/main" id="{D526AD05-3C6B-B62C-70BB-2FC650FFE89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138" name="Google Shape;138;p63"/>
          <p:cNvSpPr/>
          <p:nvPr/>
        </p:nvSpPr>
        <p:spPr>
          <a:xfrm>
            <a:off x="330123" y="368298"/>
            <a:ext cx="11526914" cy="6114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9" name="Google Shape;139;p6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6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41" name="Google Shape;141;p63"/>
          <p:cNvSpPr txBox="1"/>
          <p:nvPr/>
        </p:nvSpPr>
        <p:spPr>
          <a:xfrm>
            <a:off x="5267712" y="214411"/>
            <a:ext cx="1656577"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#TOPICS</a:t>
            </a:r>
            <a:endParaRPr sz="1050" b="0" i="0" u="none" strike="noStrike" cap="none">
              <a:solidFill>
                <a:schemeClr val="dk2"/>
              </a:solidFill>
              <a:latin typeface="Arial"/>
              <a:ea typeface="Arial"/>
              <a:cs typeface="Arial"/>
              <a:sym typeface="Arial"/>
            </a:endParaRPr>
          </a:p>
        </p:txBody>
      </p:sp>
      <p:sp>
        <p:nvSpPr>
          <p:cNvPr id="142" name="Google Shape;142;p63"/>
          <p:cNvSpPr txBox="1">
            <a:spLocks noGrp="1"/>
          </p:cNvSpPr>
          <p:nvPr>
            <p:ph type="title"/>
          </p:nvPr>
        </p:nvSpPr>
        <p:spPr>
          <a:xfrm>
            <a:off x="2823411" y="549277"/>
            <a:ext cx="6545180" cy="53974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143" name="Google Shape;143;p63"/>
          <p:cNvCxnSpPr/>
          <p:nvPr/>
        </p:nvCxnSpPr>
        <p:spPr>
          <a:xfrm>
            <a:off x="334963" y="368300"/>
            <a:ext cx="4932749" cy="0"/>
          </a:xfrm>
          <a:prstGeom prst="straightConnector1">
            <a:avLst/>
          </a:prstGeom>
          <a:noFill/>
          <a:ln w="9525" cap="flat" cmpd="sng">
            <a:solidFill>
              <a:schemeClr val="dk1"/>
            </a:solidFill>
            <a:prstDash val="solid"/>
            <a:miter lim="800000"/>
            <a:headEnd type="none" w="sm" len="sm"/>
            <a:tailEnd type="none" w="sm" len="sm"/>
          </a:ln>
        </p:spPr>
      </p:cxnSp>
      <p:cxnSp>
        <p:nvCxnSpPr>
          <p:cNvPr id="144" name="Google Shape;144;p63"/>
          <p:cNvCxnSpPr>
            <a:stCxn id="141" idx="3"/>
          </p:cNvCxnSpPr>
          <p:nvPr/>
        </p:nvCxnSpPr>
        <p:spPr>
          <a:xfrm>
            <a:off x="6924289" y="368300"/>
            <a:ext cx="4937700" cy="1500"/>
          </a:xfrm>
          <a:prstGeom prst="straightConnector1">
            <a:avLst/>
          </a:prstGeom>
          <a:noFill/>
          <a:ln w="9525" cap="flat" cmpd="sng">
            <a:solidFill>
              <a:schemeClr val="dk1"/>
            </a:solidFill>
            <a:prstDash val="solid"/>
            <a:miter lim="800000"/>
            <a:headEnd type="none" w="sm" len="sm"/>
            <a:tailEnd type="none" w="sm" len="sm"/>
          </a:ln>
        </p:spPr>
      </p:cxnSp>
      <p:cxnSp>
        <p:nvCxnSpPr>
          <p:cNvPr id="145" name="Google Shape;145;p63"/>
          <p:cNvCxnSpPr/>
          <p:nvPr/>
        </p:nvCxnSpPr>
        <p:spPr>
          <a:xfrm>
            <a:off x="334963" y="6489700"/>
            <a:ext cx="11522075" cy="0"/>
          </a:xfrm>
          <a:prstGeom prst="straightConnector1">
            <a:avLst/>
          </a:prstGeom>
          <a:noFill/>
          <a:ln w="9525" cap="flat" cmpd="sng">
            <a:solidFill>
              <a:schemeClr val="dk1"/>
            </a:solidFill>
            <a:prstDash val="solid"/>
            <a:miter lim="800000"/>
            <a:headEnd type="none" w="sm" len="sm"/>
            <a:tailEnd type="none" w="sm" len="sm"/>
          </a:ln>
        </p:spPr>
      </p:cxnSp>
      <p:cxnSp>
        <p:nvCxnSpPr>
          <p:cNvPr id="146" name="Google Shape;146;p63"/>
          <p:cNvCxnSpPr/>
          <p:nvPr/>
        </p:nvCxnSpPr>
        <p:spPr>
          <a:xfrm>
            <a:off x="334963" y="368299"/>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147" name="Google Shape;147;p63"/>
          <p:cNvCxnSpPr/>
          <p:nvPr/>
        </p:nvCxnSpPr>
        <p:spPr>
          <a:xfrm>
            <a:off x="11857038" y="368298"/>
            <a:ext cx="0" cy="6121401"/>
          </a:xfrm>
          <a:prstGeom prst="straightConnector1">
            <a:avLst/>
          </a:prstGeom>
          <a:noFill/>
          <a:ln w="9525" cap="flat" cmpd="sng">
            <a:solidFill>
              <a:schemeClr val="dk1"/>
            </a:solidFill>
            <a:prstDash val="solid"/>
            <a:miter lim="800000"/>
            <a:headEnd type="none" w="sm" len="sm"/>
            <a:tailEnd type="none" w="sm" len="sm"/>
          </a:ln>
        </p:spPr>
      </p:cxnSp>
      <p:grpSp>
        <p:nvGrpSpPr>
          <p:cNvPr id="148" name="Google Shape;148;p63"/>
          <p:cNvGrpSpPr/>
          <p:nvPr/>
        </p:nvGrpSpPr>
        <p:grpSpPr>
          <a:xfrm>
            <a:off x="11344589" y="48989"/>
            <a:ext cx="512449" cy="280125"/>
            <a:chOff x="1957989" y="1787619"/>
            <a:chExt cx="2824378" cy="1633274"/>
          </a:xfrm>
        </p:grpSpPr>
        <p:pic>
          <p:nvPicPr>
            <p:cNvPr id="149" name="Google Shape;149;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50" name="Google Shape;150;p6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46">
          <p15:clr>
            <a:srgbClr val="FBAE40"/>
          </p15:clr>
        </p15:guide>
        <p15:guide id="4" pos="211">
          <p15:clr>
            <a:srgbClr val="FBAE40"/>
          </p15:clr>
        </p15:guide>
        <p15:guide id="5" pos="7469">
          <p15:clr>
            <a:srgbClr val="FBAE40"/>
          </p15:clr>
        </p15:guide>
        <p15:guide id="6" orient="horz" pos="4088">
          <p15:clr>
            <a:srgbClr val="FBAE40"/>
          </p15:clr>
        </p15:guide>
        <p15:guide id="7" orient="horz" pos="232">
          <p15:clr>
            <a:srgbClr val="FBAE40"/>
          </p15:clr>
        </p15:guide>
        <p15:guide id="8" orient="horz" pos="686">
          <p15:clr>
            <a:srgbClr val="FBAE40"/>
          </p15:clr>
        </p15:guide>
        <p15:guide id="9" orient="horz" pos="50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白紙">
  <p:cSld name="白紙">
    <p:spTree>
      <p:nvGrpSpPr>
        <p:cNvPr id="1" name="Shape 151"/>
        <p:cNvGrpSpPr/>
        <p:nvPr/>
      </p:nvGrpSpPr>
      <p:grpSpPr>
        <a:xfrm>
          <a:off x="0" y="0"/>
          <a:ext cx="0" cy="0"/>
          <a:chOff x="0" y="0"/>
          <a:chExt cx="0" cy="0"/>
        </a:xfrm>
      </p:grpSpPr>
      <p:sp>
        <p:nvSpPr>
          <p:cNvPr id="152" name="Google Shape;152;p64"/>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64"/>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目次">
  <p:cSld name="目次">
    <p:spTree>
      <p:nvGrpSpPr>
        <p:cNvPr id="1" name="Shape 13"/>
        <p:cNvGrpSpPr/>
        <p:nvPr/>
      </p:nvGrpSpPr>
      <p:grpSpPr>
        <a:xfrm>
          <a:off x="0" y="0"/>
          <a:ext cx="0" cy="0"/>
          <a:chOff x="0" y="0"/>
          <a:chExt cx="0" cy="0"/>
        </a:xfrm>
      </p:grpSpPr>
      <p:grpSp>
        <p:nvGrpSpPr>
          <p:cNvPr id="14" name="Google Shape;14;p51"/>
          <p:cNvGrpSpPr/>
          <p:nvPr/>
        </p:nvGrpSpPr>
        <p:grpSpPr>
          <a:xfrm>
            <a:off x="11344589" y="48989"/>
            <a:ext cx="512449" cy="280125"/>
            <a:chOff x="1957989" y="1787619"/>
            <a:chExt cx="2824378" cy="1633274"/>
          </a:xfrm>
        </p:grpSpPr>
        <p:pic>
          <p:nvPicPr>
            <p:cNvPr id="15" name="Google Shape;15;p5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6" name="Google Shape;16;p5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
        <p:nvSpPr>
          <p:cNvPr id="17" name="Google Shape;17;p51"/>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51"/>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9" name="Google Shape;19;p51"/>
          <p:cNvSpPr txBox="1"/>
          <p:nvPr/>
        </p:nvSpPr>
        <p:spPr>
          <a:xfrm>
            <a:off x="6096000" y="34073"/>
            <a:ext cx="221381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dk2"/>
                </a:solidFill>
                <a:latin typeface="Arial"/>
                <a:ea typeface="Arial"/>
                <a:cs typeface="Arial"/>
                <a:sym typeface="Arial"/>
              </a:rPr>
              <a:t> INDEX</a:t>
            </a:r>
            <a:endParaRPr sz="2800" b="0" i="0" u="none" strike="noStrike" cap="none">
              <a:solidFill>
                <a:schemeClr val="dk2"/>
              </a:solidFill>
              <a:latin typeface="Arial"/>
              <a:ea typeface="Arial"/>
              <a:cs typeface="Arial"/>
              <a:sym typeface="Arial"/>
            </a:endParaRPr>
          </a:p>
        </p:txBody>
      </p:sp>
      <p:cxnSp>
        <p:nvCxnSpPr>
          <p:cNvPr id="20" name="Google Shape;20;p51"/>
          <p:cNvCxnSpPr/>
          <p:nvPr/>
        </p:nvCxnSpPr>
        <p:spPr>
          <a:xfrm>
            <a:off x="8309811" y="368300"/>
            <a:ext cx="354722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21"/>
        <p:cNvGrpSpPr/>
        <p:nvPr/>
      </p:nvGrpSpPr>
      <p:grpSpPr>
        <a:xfrm>
          <a:off x="0" y="0"/>
          <a:ext cx="0" cy="0"/>
          <a:chOff x="0" y="0"/>
          <a:chExt cx="0" cy="0"/>
        </a:xfrm>
      </p:grpSpPr>
      <p:sp>
        <p:nvSpPr>
          <p:cNvPr id="22" name="Google Shape;22;p53"/>
          <p:cNvSpPr txBox="1">
            <a:spLocks noGrp="1"/>
          </p:cNvSpPr>
          <p:nvPr>
            <p:ph type="title"/>
          </p:nvPr>
        </p:nvSpPr>
        <p:spPr>
          <a:xfrm>
            <a:off x="334963" y="353541"/>
            <a:ext cx="7832853"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5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媒体情報">
  <p:cSld name="媒体情報">
    <p:bg>
      <p:bgPr>
        <a:solidFill>
          <a:schemeClr val="lt1"/>
        </a:solidFill>
        <a:effectLst/>
      </p:bgPr>
    </p:bg>
    <p:spTree>
      <p:nvGrpSpPr>
        <p:cNvPr id="1" name="Shape 25"/>
        <p:cNvGrpSpPr/>
        <p:nvPr/>
      </p:nvGrpSpPr>
      <p:grpSpPr>
        <a:xfrm>
          <a:off x="0" y="0"/>
          <a:ext cx="0" cy="0"/>
          <a:chOff x="0" y="0"/>
          <a:chExt cx="0" cy="0"/>
        </a:xfrm>
      </p:grpSpPr>
      <p:pic>
        <p:nvPicPr>
          <p:cNvPr id="3" name="図 2">
            <a:extLst>
              <a:ext uri="{FF2B5EF4-FFF2-40B4-BE49-F238E27FC236}">
                <a16:creationId xmlns:a16="http://schemas.microsoft.com/office/drawing/2014/main" id="{7D44E8B6-CD7F-C95C-5E58-96F7E50E82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27" name="Google Shape;27;p54"/>
          <p:cNvSpPr/>
          <p:nvPr/>
        </p:nvSpPr>
        <p:spPr>
          <a:xfrm>
            <a:off x="343327" y="368298"/>
            <a:ext cx="11493385" cy="610279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 name="Google Shape;28;p54"/>
          <p:cNvSpPr txBox="1">
            <a:spLocks noGrp="1"/>
          </p:cNvSpPr>
          <p:nvPr>
            <p:ph type="body" idx="1"/>
          </p:nvPr>
        </p:nvSpPr>
        <p:spPr>
          <a:xfrm>
            <a:off x="604538" y="629201"/>
            <a:ext cx="11006987" cy="50323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4"/>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4"/>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31" name="Google Shape;31;p54"/>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cxnSp>
        <p:nvCxnSpPr>
          <p:cNvPr id="32" name="Google Shape;32;p54"/>
          <p:cNvCxnSpPr>
            <a:endCxn id="31" idx="1"/>
          </p:cNvCxnSpPr>
          <p:nvPr/>
        </p:nvCxnSpPr>
        <p:spPr>
          <a:xfrm rot="10800000" flipH="1">
            <a:off x="343391" y="378992"/>
            <a:ext cx="4803600" cy="1200"/>
          </a:xfrm>
          <a:prstGeom prst="straightConnector1">
            <a:avLst/>
          </a:prstGeom>
          <a:noFill/>
          <a:ln w="9525" cap="flat" cmpd="sng">
            <a:solidFill>
              <a:schemeClr val="dk1"/>
            </a:solidFill>
            <a:prstDash val="solid"/>
            <a:miter lim="800000"/>
            <a:headEnd type="none" w="sm" len="sm"/>
            <a:tailEnd type="none" w="sm" len="sm"/>
          </a:ln>
        </p:spPr>
      </p:cxnSp>
      <p:cxnSp>
        <p:nvCxnSpPr>
          <p:cNvPr id="33" name="Google Shape;33;p54"/>
          <p:cNvCxnSpPr>
            <a:stCxn id="31" idx="3"/>
          </p:cNvCxnSpPr>
          <p:nvPr/>
        </p:nvCxnSpPr>
        <p:spPr>
          <a:xfrm>
            <a:off x="7069073" y="378992"/>
            <a:ext cx="4779600" cy="1200"/>
          </a:xfrm>
          <a:prstGeom prst="straightConnector1">
            <a:avLst/>
          </a:prstGeom>
          <a:noFill/>
          <a:ln w="9525" cap="flat" cmpd="sng">
            <a:solidFill>
              <a:schemeClr val="dk1"/>
            </a:solidFill>
            <a:prstDash val="solid"/>
            <a:miter lim="800000"/>
            <a:headEnd type="none" w="sm" len="sm"/>
            <a:tailEnd type="none" w="sm" len="sm"/>
          </a:ln>
        </p:spPr>
      </p:cxnSp>
      <p:cxnSp>
        <p:nvCxnSpPr>
          <p:cNvPr id="34" name="Google Shape;34;p54"/>
          <p:cNvCxnSpPr/>
          <p:nvPr/>
        </p:nvCxnSpPr>
        <p:spPr>
          <a:xfrm>
            <a:off x="334963" y="368299"/>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35" name="Google Shape;35;p54"/>
          <p:cNvCxnSpPr/>
          <p:nvPr/>
        </p:nvCxnSpPr>
        <p:spPr>
          <a:xfrm>
            <a:off x="11857038" y="368298"/>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36" name="Google Shape;36;p54"/>
          <p:cNvCxnSpPr/>
          <p:nvPr/>
        </p:nvCxnSpPr>
        <p:spPr>
          <a:xfrm>
            <a:off x="334963" y="6489700"/>
            <a:ext cx="11522075" cy="0"/>
          </a:xfrm>
          <a:prstGeom prst="straightConnector1">
            <a:avLst/>
          </a:prstGeom>
          <a:noFill/>
          <a:ln w="9525" cap="flat" cmpd="sng">
            <a:solidFill>
              <a:schemeClr val="dk1"/>
            </a:solidFill>
            <a:prstDash val="solid"/>
            <a:miter lim="800000"/>
            <a:headEnd type="none" w="sm" len="sm"/>
            <a:tailEnd type="none" w="sm" len="sm"/>
          </a:ln>
        </p:spPr>
      </p:cxnSp>
      <p:grpSp>
        <p:nvGrpSpPr>
          <p:cNvPr id="37" name="Google Shape;37;p54"/>
          <p:cNvGrpSpPr/>
          <p:nvPr/>
        </p:nvGrpSpPr>
        <p:grpSpPr>
          <a:xfrm>
            <a:off x="11344589" y="48989"/>
            <a:ext cx="512449" cy="280125"/>
            <a:chOff x="1957989" y="1787619"/>
            <a:chExt cx="2824378" cy="1633274"/>
          </a:xfrm>
        </p:grpSpPr>
        <p:pic>
          <p:nvPicPr>
            <p:cNvPr id="38" name="Google Shape;38;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39" name="Google Shape;39;p5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32">
          <p15:clr>
            <a:srgbClr val="FBAE40"/>
          </p15:clr>
        </p15:guide>
        <p15:guide id="4" orient="horz" pos="4088">
          <p15:clr>
            <a:srgbClr val="FBAE40"/>
          </p15:clr>
        </p15:guide>
        <p15:guide id="5" pos="211">
          <p15:clr>
            <a:srgbClr val="FBAE40"/>
          </p15:clr>
        </p15:guide>
        <p15:guide id="6" pos="7469">
          <p15:clr>
            <a:srgbClr val="FBAE40"/>
          </p15:clr>
        </p15:guide>
        <p15:guide id="7" orient="horz" pos="346">
          <p15:clr>
            <a:srgbClr val="FBAE40"/>
          </p15:clr>
        </p15:guide>
        <p15:guide id="8" orient="horz" pos="663">
          <p15:clr>
            <a:srgbClr val="FBAE40"/>
          </p15:clr>
        </p15:guide>
        <p15:guide id="9" orient="horz" pos="504">
          <p15:clr>
            <a:srgbClr val="FBAE40"/>
          </p15:clr>
        </p15:guide>
        <p15:guide id="10" orient="horz" pos="75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目次（広告メニュー）">
  <p:cSld name="目次（広告メニュー）">
    <p:spTree>
      <p:nvGrpSpPr>
        <p:cNvPr id="1" name="Shape 40"/>
        <p:cNvGrpSpPr/>
        <p:nvPr/>
      </p:nvGrpSpPr>
      <p:grpSpPr>
        <a:xfrm>
          <a:off x="0" y="0"/>
          <a:ext cx="0" cy="0"/>
          <a:chOff x="0" y="0"/>
          <a:chExt cx="0" cy="0"/>
        </a:xfrm>
      </p:grpSpPr>
      <p:sp>
        <p:nvSpPr>
          <p:cNvPr id="41" name="Google Shape;41;p55"/>
          <p:cNvSpPr/>
          <p:nvPr/>
        </p:nvSpPr>
        <p:spPr>
          <a:xfrm>
            <a:off x="6096000" y="0"/>
            <a:ext cx="6096000" cy="6858000"/>
          </a:xfrm>
          <a:prstGeom prst="rect">
            <a:avLst/>
          </a:prstGeom>
          <a:solidFill>
            <a:schemeClr val="accent3">
              <a:lumMod val="20000"/>
              <a:lumOff val="80000"/>
              <a:alpha val="63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 name="Google Shape;42;p55"/>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5"/>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44" name="Google Shape;44;p55"/>
          <p:cNvSpPr txBox="1"/>
          <p:nvPr/>
        </p:nvSpPr>
        <p:spPr>
          <a:xfrm>
            <a:off x="0" y="14357"/>
            <a:ext cx="32004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dk2"/>
                </a:solidFill>
                <a:latin typeface="Arial"/>
                <a:ea typeface="Arial"/>
                <a:cs typeface="Arial"/>
                <a:sym typeface="Arial"/>
              </a:rPr>
              <a:t> AD MENU</a:t>
            </a:r>
            <a:endParaRPr sz="2800" b="0" i="0" u="none" strike="noStrike" cap="none">
              <a:solidFill>
                <a:schemeClr val="dk2"/>
              </a:solidFill>
              <a:latin typeface="Arial"/>
              <a:ea typeface="Arial"/>
              <a:cs typeface="Arial"/>
              <a:sym typeface="Arial"/>
            </a:endParaRPr>
          </a:p>
        </p:txBody>
      </p:sp>
      <p:sp>
        <p:nvSpPr>
          <p:cNvPr id="45" name="Google Shape;45;p55"/>
          <p:cNvSpPr txBox="1"/>
          <p:nvPr/>
        </p:nvSpPr>
        <p:spPr>
          <a:xfrm>
            <a:off x="6096000" y="34073"/>
            <a:ext cx="2213811"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ja-JP" sz="4000" b="0" i="0" u="none" strike="noStrike" cap="none">
                <a:solidFill>
                  <a:schemeClr val="dk2"/>
                </a:solidFill>
                <a:latin typeface="Arial"/>
                <a:ea typeface="Arial"/>
                <a:cs typeface="Arial"/>
                <a:sym typeface="Arial"/>
              </a:rPr>
              <a:t> INDEX</a:t>
            </a:r>
            <a:endParaRPr sz="2800" b="0" i="0" u="none" strike="noStrike" cap="none">
              <a:solidFill>
                <a:schemeClr val="dk2"/>
              </a:solidFill>
              <a:latin typeface="Arial"/>
              <a:ea typeface="Arial"/>
              <a:cs typeface="Arial"/>
              <a:sym typeface="Arial"/>
            </a:endParaRPr>
          </a:p>
        </p:txBody>
      </p:sp>
      <p:cxnSp>
        <p:nvCxnSpPr>
          <p:cNvPr id="46" name="Google Shape;46;p55"/>
          <p:cNvCxnSpPr/>
          <p:nvPr/>
        </p:nvCxnSpPr>
        <p:spPr>
          <a:xfrm>
            <a:off x="8309811" y="368300"/>
            <a:ext cx="3547227" cy="0"/>
          </a:xfrm>
          <a:prstGeom prst="straightConnector1">
            <a:avLst/>
          </a:prstGeom>
          <a:noFill/>
          <a:ln w="9525" cap="flat" cmpd="sng">
            <a:solidFill>
              <a:schemeClr val="dk1"/>
            </a:solidFill>
            <a:prstDash val="solid"/>
            <a:miter lim="800000"/>
            <a:headEnd type="none" w="sm" len="sm"/>
            <a:tailEnd type="none" w="sm" len="sm"/>
          </a:ln>
        </p:spPr>
      </p:cxnSp>
      <p:cxnSp>
        <p:nvCxnSpPr>
          <p:cNvPr id="47" name="Google Shape;47;p55"/>
          <p:cNvCxnSpPr>
            <a:stCxn id="44" idx="3"/>
          </p:cNvCxnSpPr>
          <p:nvPr/>
        </p:nvCxnSpPr>
        <p:spPr>
          <a:xfrm>
            <a:off x="3200400" y="368300"/>
            <a:ext cx="2160900" cy="0"/>
          </a:xfrm>
          <a:prstGeom prst="straightConnector1">
            <a:avLst/>
          </a:prstGeom>
          <a:noFill/>
          <a:ln w="9525" cap="flat" cmpd="sng">
            <a:solidFill>
              <a:schemeClr val="dk1"/>
            </a:solidFill>
            <a:prstDash val="solid"/>
            <a:miter lim="800000"/>
            <a:headEnd type="none" w="sm" len="sm"/>
            <a:tailEnd type="none" w="sm" len="sm"/>
          </a:ln>
        </p:spPr>
      </p:cxnSp>
      <p:grpSp>
        <p:nvGrpSpPr>
          <p:cNvPr id="48" name="Google Shape;48;p55"/>
          <p:cNvGrpSpPr/>
          <p:nvPr/>
        </p:nvGrpSpPr>
        <p:grpSpPr>
          <a:xfrm>
            <a:off x="11344589" y="48989"/>
            <a:ext cx="512449" cy="280125"/>
            <a:chOff x="1957989" y="1787619"/>
            <a:chExt cx="2824378" cy="1633274"/>
          </a:xfrm>
        </p:grpSpPr>
        <p:pic>
          <p:nvPicPr>
            <p:cNvPr id="49" name="Google Shape;49;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50" name="Google Shape;50;p5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広告事例">
  <p:cSld name="広告事例">
    <p:spTree>
      <p:nvGrpSpPr>
        <p:cNvPr id="1" name="Shape 51"/>
        <p:cNvGrpSpPr/>
        <p:nvPr/>
      </p:nvGrpSpPr>
      <p:grpSpPr>
        <a:xfrm>
          <a:off x="0" y="0"/>
          <a:ext cx="0" cy="0"/>
          <a:chOff x="0" y="0"/>
          <a:chExt cx="0" cy="0"/>
        </a:xfrm>
      </p:grpSpPr>
      <p:pic>
        <p:nvPicPr>
          <p:cNvPr id="3" name="図 2">
            <a:extLst>
              <a:ext uri="{FF2B5EF4-FFF2-40B4-BE49-F238E27FC236}">
                <a16:creationId xmlns:a16="http://schemas.microsoft.com/office/drawing/2014/main" id="{1EBC75D3-E10F-17CE-82E0-C387A0C148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53" name="Google Shape;53;p60"/>
          <p:cNvSpPr/>
          <p:nvPr/>
        </p:nvSpPr>
        <p:spPr>
          <a:xfrm>
            <a:off x="330123" y="368298"/>
            <a:ext cx="11526914" cy="6114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4" name="Google Shape;54;p60"/>
          <p:cNvSpPr txBox="1">
            <a:spLocks noGrp="1"/>
          </p:cNvSpPr>
          <p:nvPr>
            <p:ph type="body" idx="1"/>
          </p:nvPr>
        </p:nvSpPr>
        <p:spPr>
          <a:xfrm>
            <a:off x="962025" y="1141462"/>
            <a:ext cx="10267950" cy="347491"/>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E3428"/>
              </a:buClr>
              <a:buSzPts val="1600"/>
              <a:buFont typeface="Arial"/>
              <a:buNone/>
              <a:defRPr sz="1600" b="0" i="0" u="none" strike="noStrike" cap="none">
                <a:solidFill>
                  <a:srgbClr val="4E342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60"/>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2"/>
              </a:buClr>
              <a:buSzPts val="2400"/>
              <a:buFont typeface="Arial"/>
              <a:buNone/>
              <a:defRPr sz="2400" b="1" i="0" u="sng"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 name="Google Shape;56;p60"/>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0"/>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58" name="Google Shape;58;p60"/>
          <p:cNvSpPr txBox="1"/>
          <p:nvPr/>
        </p:nvSpPr>
        <p:spPr>
          <a:xfrm>
            <a:off x="4515567" y="214410"/>
            <a:ext cx="316029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#広告事例</a:t>
            </a:r>
            <a:endParaRPr sz="1050" b="0" i="0" u="none" strike="noStrike" cap="none">
              <a:solidFill>
                <a:schemeClr val="dk2"/>
              </a:solidFill>
              <a:latin typeface="Arial"/>
              <a:ea typeface="Arial"/>
              <a:cs typeface="Arial"/>
              <a:sym typeface="Arial"/>
            </a:endParaRPr>
          </a:p>
        </p:txBody>
      </p:sp>
      <p:cxnSp>
        <p:nvCxnSpPr>
          <p:cNvPr id="59" name="Google Shape;59;p60"/>
          <p:cNvCxnSpPr/>
          <p:nvPr/>
        </p:nvCxnSpPr>
        <p:spPr>
          <a:xfrm>
            <a:off x="334963" y="368300"/>
            <a:ext cx="4932749" cy="0"/>
          </a:xfrm>
          <a:prstGeom prst="straightConnector1">
            <a:avLst/>
          </a:prstGeom>
          <a:noFill/>
          <a:ln w="9525" cap="flat" cmpd="sng">
            <a:solidFill>
              <a:schemeClr val="dk1"/>
            </a:solidFill>
            <a:prstDash val="solid"/>
            <a:miter lim="800000"/>
            <a:headEnd type="none" w="sm" len="sm"/>
            <a:tailEnd type="none" w="sm" len="sm"/>
          </a:ln>
        </p:spPr>
      </p:cxnSp>
      <p:cxnSp>
        <p:nvCxnSpPr>
          <p:cNvPr id="60" name="Google Shape;60;p60"/>
          <p:cNvCxnSpPr/>
          <p:nvPr/>
        </p:nvCxnSpPr>
        <p:spPr>
          <a:xfrm>
            <a:off x="6924289" y="368300"/>
            <a:ext cx="4937587" cy="1404"/>
          </a:xfrm>
          <a:prstGeom prst="straightConnector1">
            <a:avLst/>
          </a:prstGeom>
          <a:noFill/>
          <a:ln w="9525" cap="flat" cmpd="sng">
            <a:solidFill>
              <a:schemeClr val="dk1"/>
            </a:solidFill>
            <a:prstDash val="solid"/>
            <a:miter lim="800000"/>
            <a:headEnd type="none" w="sm" len="sm"/>
            <a:tailEnd type="none" w="sm" len="sm"/>
          </a:ln>
        </p:spPr>
      </p:cxnSp>
      <p:cxnSp>
        <p:nvCxnSpPr>
          <p:cNvPr id="61" name="Google Shape;61;p60"/>
          <p:cNvCxnSpPr/>
          <p:nvPr/>
        </p:nvCxnSpPr>
        <p:spPr>
          <a:xfrm>
            <a:off x="334963" y="368299"/>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62" name="Google Shape;62;p60"/>
          <p:cNvCxnSpPr/>
          <p:nvPr/>
        </p:nvCxnSpPr>
        <p:spPr>
          <a:xfrm>
            <a:off x="11857038" y="368298"/>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63" name="Google Shape;63;p60"/>
          <p:cNvCxnSpPr/>
          <p:nvPr/>
        </p:nvCxnSpPr>
        <p:spPr>
          <a:xfrm>
            <a:off x="334963" y="6489700"/>
            <a:ext cx="11522075" cy="0"/>
          </a:xfrm>
          <a:prstGeom prst="straightConnector1">
            <a:avLst/>
          </a:prstGeom>
          <a:noFill/>
          <a:ln w="9525" cap="flat" cmpd="sng">
            <a:solidFill>
              <a:schemeClr val="dk1"/>
            </a:solidFill>
            <a:prstDash val="solid"/>
            <a:miter lim="800000"/>
            <a:headEnd type="none" w="sm" len="sm"/>
            <a:tailEnd type="none" w="sm" len="sm"/>
          </a:ln>
        </p:spPr>
      </p:cxnSp>
      <p:grpSp>
        <p:nvGrpSpPr>
          <p:cNvPr id="64" name="Google Shape;64;p60"/>
          <p:cNvGrpSpPr/>
          <p:nvPr/>
        </p:nvGrpSpPr>
        <p:grpSpPr>
          <a:xfrm>
            <a:off x="11344589" y="48989"/>
            <a:ext cx="512449" cy="280125"/>
            <a:chOff x="1957989" y="1787619"/>
            <a:chExt cx="2824378" cy="1633274"/>
          </a:xfrm>
        </p:grpSpPr>
        <p:pic>
          <p:nvPicPr>
            <p:cNvPr id="65" name="Google Shape;65;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66" name="Google Shape;66;p6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32">
          <p15:clr>
            <a:srgbClr val="FBAE40"/>
          </p15:clr>
        </p15:guide>
        <p15:guide id="2" orient="horz" pos="2160">
          <p15:clr>
            <a:srgbClr val="FBAE40"/>
          </p15:clr>
        </p15:guide>
        <p15:guide id="3" orient="horz" pos="346">
          <p15:clr>
            <a:srgbClr val="FBAE40"/>
          </p15:clr>
        </p15:guide>
        <p15:guide id="4" orient="horz" pos="504">
          <p15:clr>
            <a:srgbClr val="FBAE40"/>
          </p15:clr>
        </p15:guide>
        <p15:guide id="5" orient="horz" pos="913">
          <p15:clr>
            <a:srgbClr val="FBAE40"/>
          </p15:clr>
        </p15:guide>
        <p15:guide id="6" orient="horz" pos="686">
          <p15:clr>
            <a:srgbClr val="FBAE40"/>
          </p15:clr>
        </p15:guide>
        <p15:guide id="7"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広告メニュー（①タイアップ）">
  <p:cSld name="広告メニュー（①タイアップ）">
    <p:spTree>
      <p:nvGrpSpPr>
        <p:cNvPr id="1" name="Shape 67"/>
        <p:cNvGrpSpPr/>
        <p:nvPr/>
      </p:nvGrpSpPr>
      <p:grpSpPr>
        <a:xfrm>
          <a:off x="0" y="0"/>
          <a:ext cx="0" cy="0"/>
          <a:chOff x="0" y="0"/>
          <a:chExt cx="0" cy="0"/>
        </a:xfrm>
      </p:grpSpPr>
      <p:pic>
        <p:nvPicPr>
          <p:cNvPr id="3" name="図 2">
            <a:extLst>
              <a:ext uri="{FF2B5EF4-FFF2-40B4-BE49-F238E27FC236}">
                <a16:creationId xmlns:a16="http://schemas.microsoft.com/office/drawing/2014/main" id="{C6F60274-E27F-A756-70F1-2A09A952E2A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69" name="Google Shape;69;p56"/>
          <p:cNvSpPr/>
          <p:nvPr/>
        </p:nvSpPr>
        <p:spPr>
          <a:xfrm>
            <a:off x="330123" y="368298"/>
            <a:ext cx="11526914" cy="611482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0" name="Google Shape;70;p56"/>
          <p:cNvSpPr txBox="1">
            <a:spLocks noGrp="1"/>
          </p:cNvSpPr>
          <p:nvPr>
            <p:ph type="body" idx="1"/>
          </p:nvPr>
        </p:nvSpPr>
        <p:spPr>
          <a:xfrm>
            <a:off x="592220" y="1052169"/>
            <a:ext cx="11006987" cy="34749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4E3428"/>
              </a:buClr>
              <a:buSzPts val="1600"/>
              <a:buFont typeface="Arial"/>
              <a:buNone/>
              <a:defRPr sz="1600" b="0" i="0" u="none" strike="noStrike" cap="none">
                <a:solidFill>
                  <a:srgbClr val="4E3428"/>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1" name="Google Shape;71;p56"/>
          <p:cNvSpPr txBox="1">
            <a:spLocks noGrp="1"/>
          </p:cNvSpPr>
          <p:nvPr>
            <p:ph type="title"/>
          </p:nvPr>
        </p:nvSpPr>
        <p:spPr>
          <a:xfrm>
            <a:off x="2357791" y="586130"/>
            <a:ext cx="7476419" cy="466039"/>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2"/>
              </a:buClr>
              <a:buSzPts val="2400"/>
              <a:buFont typeface="Arial"/>
              <a:buNone/>
              <a:defRPr sz="2400" b="1" i="0" u="sng"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5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74" name="Google Shape;74;p56"/>
          <p:cNvSpPr txBox="1"/>
          <p:nvPr/>
        </p:nvSpPr>
        <p:spPr>
          <a:xfrm>
            <a:off x="4515567" y="214410"/>
            <a:ext cx="3160295"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#AD_MENU</a:t>
            </a:r>
            <a:endParaRPr sz="1050" b="0" i="0" u="none" strike="noStrike" cap="none">
              <a:solidFill>
                <a:schemeClr val="dk2"/>
              </a:solidFill>
              <a:latin typeface="Arial"/>
              <a:ea typeface="Arial"/>
              <a:cs typeface="Arial"/>
              <a:sym typeface="Arial"/>
            </a:endParaRPr>
          </a:p>
        </p:txBody>
      </p:sp>
      <p:cxnSp>
        <p:nvCxnSpPr>
          <p:cNvPr id="75" name="Google Shape;75;p56"/>
          <p:cNvCxnSpPr/>
          <p:nvPr/>
        </p:nvCxnSpPr>
        <p:spPr>
          <a:xfrm>
            <a:off x="334963" y="368300"/>
            <a:ext cx="4932749" cy="0"/>
          </a:xfrm>
          <a:prstGeom prst="straightConnector1">
            <a:avLst/>
          </a:prstGeom>
          <a:noFill/>
          <a:ln w="9525" cap="flat" cmpd="sng">
            <a:solidFill>
              <a:schemeClr val="dk1"/>
            </a:solidFill>
            <a:prstDash val="solid"/>
            <a:miter lim="800000"/>
            <a:headEnd type="none" w="sm" len="sm"/>
            <a:tailEnd type="none" w="sm" len="sm"/>
          </a:ln>
        </p:spPr>
      </p:cxnSp>
      <p:cxnSp>
        <p:nvCxnSpPr>
          <p:cNvPr id="76" name="Google Shape;76;p56"/>
          <p:cNvCxnSpPr/>
          <p:nvPr/>
        </p:nvCxnSpPr>
        <p:spPr>
          <a:xfrm>
            <a:off x="6924289" y="368300"/>
            <a:ext cx="4937587" cy="1404"/>
          </a:xfrm>
          <a:prstGeom prst="straightConnector1">
            <a:avLst/>
          </a:prstGeom>
          <a:noFill/>
          <a:ln w="9525" cap="flat" cmpd="sng">
            <a:solidFill>
              <a:schemeClr val="dk1"/>
            </a:solidFill>
            <a:prstDash val="solid"/>
            <a:miter lim="800000"/>
            <a:headEnd type="none" w="sm" len="sm"/>
            <a:tailEnd type="none" w="sm" len="sm"/>
          </a:ln>
        </p:spPr>
      </p:cxnSp>
      <p:cxnSp>
        <p:nvCxnSpPr>
          <p:cNvPr id="77" name="Google Shape;77;p56"/>
          <p:cNvCxnSpPr/>
          <p:nvPr/>
        </p:nvCxnSpPr>
        <p:spPr>
          <a:xfrm>
            <a:off x="334963" y="368299"/>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78" name="Google Shape;78;p56"/>
          <p:cNvCxnSpPr/>
          <p:nvPr/>
        </p:nvCxnSpPr>
        <p:spPr>
          <a:xfrm>
            <a:off x="11857038" y="368298"/>
            <a:ext cx="0" cy="6121401"/>
          </a:xfrm>
          <a:prstGeom prst="straightConnector1">
            <a:avLst/>
          </a:prstGeom>
          <a:noFill/>
          <a:ln w="9525" cap="flat" cmpd="sng">
            <a:solidFill>
              <a:schemeClr val="dk1"/>
            </a:solidFill>
            <a:prstDash val="solid"/>
            <a:miter lim="800000"/>
            <a:headEnd type="none" w="sm" len="sm"/>
            <a:tailEnd type="none" w="sm" len="sm"/>
          </a:ln>
        </p:spPr>
      </p:cxnSp>
      <p:cxnSp>
        <p:nvCxnSpPr>
          <p:cNvPr id="79" name="Google Shape;79;p56"/>
          <p:cNvCxnSpPr/>
          <p:nvPr/>
        </p:nvCxnSpPr>
        <p:spPr>
          <a:xfrm>
            <a:off x="334963" y="6489700"/>
            <a:ext cx="11522075" cy="0"/>
          </a:xfrm>
          <a:prstGeom prst="straightConnector1">
            <a:avLst/>
          </a:prstGeom>
          <a:noFill/>
          <a:ln w="9525" cap="flat" cmpd="sng">
            <a:solidFill>
              <a:schemeClr val="dk1"/>
            </a:solidFill>
            <a:prstDash val="solid"/>
            <a:miter lim="800000"/>
            <a:headEnd type="none" w="sm" len="sm"/>
            <a:tailEnd type="none" w="sm" len="sm"/>
          </a:ln>
        </p:spPr>
      </p:cxnSp>
      <p:grpSp>
        <p:nvGrpSpPr>
          <p:cNvPr id="80" name="Google Shape;80;p56"/>
          <p:cNvGrpSpPr/>
          <p:nvPr/>
        </p:nvGrpSpPr>
        <p:grpSpPr>
          <a:xfrm>
            <a:off x="11344589" y="48989"/>
            <a:ext cx="512449" cy="280125"/>
            <a:chOff x="1957989" y="1787619"/>
            <a:chExt cx="2824378" cy="1633274"/>
          </a:xfrm>
        </p:grpSpPr>
        <p:pic>
          <p:nvPicPr>
            <p:cNvPr id="81" name="Google Shape;81;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82" name="Google Shape;82;p5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32">
          <p15:clr>
            <a:srgbClr val="FBAE40"/>
          </p15:clr>
        </p15:guide>
        <p15:guide id="2" orient="horz" pos="2160">
          <p15:clr>
            <a:srgbClr val="FBAE40"/>
          </p15:clr>
        </p15:guide>
        <p15:guide id="3" orient="horz" pos="346">
          <p15:clr>
            <a:srgbClr val="FBAE40"/>
          </p15:clr>
        </p15:guide>
        <p15:guide id="4" orient="horz" pos="504">
          <p15:clr>
            <a:srgbClr val="FBAE40"/>
          </p15:clr>
        </p15:guide>
        <p15:guide id="5" orient="horz" pos="913">
          <p15:clr>
            <a:srgbClr val="FBAE40"/>
          </p15:clr>
        </p15:guide>
        <p15:guide id="6" orient="horz" pos="686">
          <p15:clr>
            <a:srgbClr val="FBAE40"/>
          </p15:clr>
        </p15:guide>
        <p15:guide id="7"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広告メニュー：タイアップメニュー">
  <p:cSld name="広告メニュー：タイアップメニュー">
    <p:spTree>
      <p:nvGrpSpPr>
        <p:cNvPr id="1" name="Shape 83"/>
        <p:cNvGrpSpPr/>
        <p:nvPr/>
      </p:nvGrpSpPr>
      <p:grpSpPr>
        <a:xfrm>
          <a:off x="0" y="0"/>
          <a:ext cx="0" cy="0"/>
          <a:chOff x="0" y="0"/>
          <a:chExt cx="0" cy="0"/>
        </a:xfrm>
      </p:grpSpPr>
      <p:cxnSp>
        <p:nvCxnSpPr>
          <p:cNvPr id="84" name="Google Shape;84;p57"/>
          <p:cNvCxnSpPr/>
          <p:nvPr/>
        </p:nvCxnSpPr>
        <p:spPr>
          <a:xfrm>
            <a:off x="338638" y="548776"/>
            <a:ext cx="11518400" cy="3261"/>
          </a:xfrm>
          <a:prstGeom prst="straightConnector1">
            <a:avLst/>
          </a:prstGeom>
          <a:noFill/>
          <a:ln w="9525" cap="flat" cmpd="sng">
            <a:solidFill>
              <a:schemeClr val="dk1"/>
            </a:solidFill>
            <a:prstDash val="solid"/>
            <a:miter lim="800000"/>
            <a:headEnd type="none" w="sm" len="sm"/>
            <a:tailEnd type="none" w="sm" len="sm"/>
          </a:ln>
        </p:spPr>
      </p:cxnSp>
      <p:sp>
        <p:nvSpPr>
          <p:cNvPr id="85" name="Google Shape;85;p57"/>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 name="Google Shape;86;p57"/>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57"/>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88" name="Google Shape;88;p57"/>
          <p:cNvSpPr>
            <a:spLocks noGrp="1"/>
          </p:cNvSpPr>
          <p:nvPr>
            <p:ph type="tbl" idx="2"/>
          </p:nvPr>
        </p:nvSpPr>
        <p:spPr>
          <a:xfrm>
            <a:off x="5390146" y="1588697"/>
            <a:ext cx="6446565" cy="48808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9" name="Google Shape;89;p57"/>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90" name="Google Shape;90;p57"/>
          <p:cNvGrpSpPr/>
          <p:nvPr/>
        </p:nvGrpSpPr>
        <p:grpSpPr>
          <a:xfrm>
            <a:off x="11344589" y="48989"/>
            <a:ext cx="512449" cy="280125"/>
            <a:chOff x="1957989" y="1787619"/>
            <a:chExt cx="2824378" cy="1633274"/>
          </a:xfrm>
        </p:grpSpPr>
        <p:pic>
          <p:nvPicPr>
            <p:cNvPr id="91" name="Google Shape;91;p5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92" name="Google Shape;92;p5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03">
          <p15:clr>
            <a:srgbClr val="FBAE40"/>
          </p15:clr>
        </p15:guide>
        <p15:guide id="3" pos="3840">
          <p15:clr>
            <a:srgbClr val="FBAE40"/>
          </p15:clr>
        </p15:guide>
        <p15:guide id="4" pos="338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広告メニュー：単体出稿（記事なし）">
  <p:cSld name="広告メニュー：単体出稿（記事なし）">
    <p:spTree>
      <p:nvGrpSpPr>
        <p:cNvPr id="1" name="Shape 93"/>
        <p:cNvGrpSpPr/>
        <p:nvPr/>
      </p:nvGrpSpPr>
      <p:grpSpPr>
        <a:xfrm>
          <a:off x="0" y="0"/>
          <a:ext cx="0" cy="0"/>
          <a:chOff x="0" y="0"/>
          <a:chExt cx="0" cy="0"/>
        </a:xfrm>
      </p:grpSpPr>
      <p:cxnSp>
        <p:nvCxnSpPr>
          <p:cNvPr id="94" name="Google Shape;94;p58"/>
          <p:cNvCxnSpPr/>
          <p:nvPr/>
        </p:nvCxnSpPr>
        <p:spPr>
          <a:xfrm>
            <a:off x="338638" y="548776"/>
            <a:ext cx="11518400" cy="3261"/>
          </a:xfrm>
          <a:prstGeom prst="straightConnector1">
            <a:avLst/>
          </a:prstGeom>
          <a:noFill/>
          <a:ln w="9525" cap="flat" cmpd="sng">
            <a:solidFill>
              <a:schemeClr val="dk1"/>
            </a:solidFill>
            <a:prstDash val="solid"/>
            <a:miter lim="800000"/>
            <a:headEnd type="none" w="sm" len="sm"/>
            <a:tailEnd type="none" w="sm" len="sm"/>
          </a:ln>
        </p:spPr>
      </p:cxnSp>
      <p:sp>
        <p:nvSpPr>
          <p:cNvPr id="95" name="Google Shape;95;p58"/>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58"/>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58"/>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98" name="Google Shape;98;p58"/>
          <p:cNvSpPr>
            <a:spLocks noGrp="1"/>
          </p:cNvSpPr>
          <p:nvPr>
            <p:ph type="tbl" idx="2"/>
          </p:nvPr>
        </p:nvSpPr>
        <p:spPr>
          <a:xfrm>
            <a:off x="5390146" y="1588697"/>
            <a:ext cx="6446565" cy="488083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9" name="Google Shape;99;p58"/>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100" name="Google Shape;100;p58"/>
          <p:cNvGrpSpPr/>
          <p:nvPr/>
        </p:nvGrpSpPr>
        <p:grpSpPr>
          <a:xfrm>
            <a:off x="11344589" y="48989"/>
            <a:ext cx="512449" cy="280125"/>
            <a:chOff x="1957989" y="1787619"/>
            <a:chExt cx="2824378" cy="1633274"/>
          </a:xfrm>
        </p:grpSpPr>
        <p:pic>
          <p:nvPicPr>
            <p:cNvPr id="101" name="Google Shape;101;p5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02" name="Google Shape;102;p5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orient="horz" pos="1003">
          <p15:clr>
            <a:srgbClr val="FBAE40"/>
          </p15:clr>
        </p15:guide>
        <p15:guide id="3" pos="3840">
          <p15:clr>
            <a:srgbClr val="FBAE40"/>
          </p15:clr>
        </p15:guide>
        <p15:guide id="4" pos="338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 name="Google Shape;11;p4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11">
          <p15:clr>
            <a:srgbClr val="F26B43"/>
          </p15:clr>
        </p15:guide>
        <p15:guide id="4" pos="7469">
          <p15:clr>
            <a:srgbClr val="F26B43"/>
          </p15:clr>
        </p15:guide>
        <p15:guide id="5" orient="horz" pos="232">
          <p15:clr>
            <a:srgbClr val="F26B43"/>
          </p15:clr>
        </p15:guide>
        <p15:guide id="6" orient="horz" pos="4088">
          <p15:clr>
            <a:srgbClr val="F26B43"/>
          </p15:clr>
        </p15:guide>
        <p15:guide id="7" orient="horz" pos="34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mailto:kokoku3@mb.shufu.co.jp"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hyperlink" Target="https://ar-mag.jp/category/armore" TargetMode="External"/><Relationship Id="rId7"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4.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slide" Target="slide18.xml"/><Relationship Id="rId9" Type="http://schemas.openxmlformats.org/officeDocument/2006/relationships/image" Target="../media/image67.png"/></Relationships>
</file>

<file path=ppt/slides/_rels/slide1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ar-mag.jp/category/armore" TargetMode="External"/><Relationship Id="rId7"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5.jpeg"/><Relationship Id="rId4" Type="http://schemas.openxmlformats.org/officeDocument/2006/relationships/image" Target="../media/image69.png"/><Relationship Id="rId9" Type="http://schemas.openxmlformats.org/officeDocument/2006/relationships/image" Target="../media/image74.jpeg"/></Relationships>
</file>

<file path=ppt/slides/_rels/slide12.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jpeg"/><Relationship Id="rId3" Type="http://schemas.openxmlformats.org/officeDocument/2006/relationships/image" Target="../media/image76.jpeg"/><Relationship Id="rId7" Type="http://schemas.openxmlformats.org/officeDocument/2006/relationships/image" Target="../media/image80.png"/><Relationship Id="rId12" Type="http://schemas.openxmlformats.org/officeDocument/2006/relationships/image" Target="../media/image85.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9.jpe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jpeg"/><Relationship Id="rId9" Type="http://schemas.openxmlformats.org/officeDocument/2006/relationships/image" Target="../media/image82.jpeg"/><Relationship Id="rId14" Type="http://schemas.openxmlformats.org/officeDocument/2006/relationships/image" Target="../media/image87.jpeg"/></Relationships>
</file>

<file path=ppt/slides/_rels/slide13.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jpeg"/><Relationship Id="rId12" Type="http://schemas.openxmlformats.org/officeDocument/2006/relationships/image" Target="../media/image97.jpeg"/><Relationship Id="rId2" Type="http://schemas.openxmlformats.org/officeDocument/2006/relationships/notesSlide" Target="../notesSlides/notesSlide13.xml"/><Relationship Id="rId16" Type="http://schemas.openxmlformats.org/officeDocument/2006/relationships/hyperlink" Target="https://ar-mag.jp/medel" TargetMode="External"/><Relationship Id="rId1" Type="http://schemas.openxmlformats.org/officeDocument/2006/relationships/slideLayout" Target="../slideLayouts/slideLayout4.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5" Type="http://schemas.openxmlformats.org/officeDocument/2006/relationships/image" Target="../media/image100.pn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 Id="rId14" Type="http://schemas.openxmlformats.org/officeDocument/2006/relationships/image" Target="../media/image99.png"/></Relationships>
</file>

<file path=ppt/slides/_rels/slide14.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slide" Target="slide16.xml"/><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slide" Target="slide46.xml"/><Relationship Id="rId10" Type="http://schemas.openxmlformats.org/officeDocument/2006/relationships/image" Target="../media/image105.png"/><Relationship Id="rId4" Type="http://schemas.openxmlformats.org/officeDocument/2006/relationships/slide" Target="slide37.xml"/><Relationship Id="rId9" Type="http://schemas.openxmlformats.org/officeDocument/2006/relationships/image" Target="../media/image104.pn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hyperlink" Target="https://ar-mag.jp/category/armore" TargetMode="External"/><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13.jpeg"/><Relationship Id="rId11" Type="http://schemas.openxmlformats.org/officeDocument/2006/relationships/image" Target="../media/image118.jpe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 Id="rId14" Type="http://schemas.openxmlformats.org/officeDocument/2006/relationships/hyperlink" Target="https://www.instagram.com/ar_magazine/reels/" TargetMode="External"/></Relationships>
</file>

<file path=ppt/slides/_rels/slide16.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18.xml"/><Relationship Id="rId7" Type="http://schemas.openxmlformats.org/officeDocument/2006/relationships/slide" Target="slide24.xml"/><Relationship Id="rId12" Type="http://schemas.openxmlformats.org/officeDocument/2006/relationships/slide" Target="slide29.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22.xml"/><Relationship Id="rId11" Type="http://schemas.openxmlformats.org/officeDocument/2006/relationships/slide" Target="slide28.xml"/><Relationship Id="rId5" Type="http://schemas.openxmlformats.org/officeDocument/2006/relationships/slide" Target="slide20.xml"/><Relationship Id="rId10" Type="http://schemas.openxmlformats.org/officeDocument/2006/relationships/slide" Target="slide27.xml"/><Relationship Id="rId4" Type="http://schemas.openxmlformats.org/officeDocument/2006/relationships/slide" Target="slide19.xml"/><Relationship Id="rId9" Type="http://schemas.openxmlformats.org/officeDocument/2006/relationships/slide" Target="slide26.xml"/></Relationships>
</file>

<file path=ppt/slides/_rels/slide17.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21.xml"/><Relationship Id="rId7" Type="http://schemas.openxmlformats.org/officeDocument/2006/relationships/slide" Target="slide28.xml"/><Relationship Id="rId12" Type="http://schemas.openxmlformats.org/officeDocument/2006/relationships/slide" Target="slide33.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27.xml"/><Relationship Id="rId11" Type="http://schemas.openxmlformats.org/officeDocument/2006/relationships/slide" Target="slide32.xml"/><Relationship Id="rId5" Type="http://schemas.openxmlformats.org/officeDocument/2006/relationships/slide" Target="slide25.xml"/><Relationship Id="rId10" Type="http://schemas.openxmlformats.org/officeDocument/2006/relationships/slide" Target="slide31.xml"/><Relationship Id="rId4" Type="http://schemas.openxmlformats.org/officeDocument/2006/relationships/slide" Target="slide24.xml"/><Relationship Id="rId9" Type="http://schemas.openxmlformats.org/officeDocument/2006/relationships/slide" Target="slide30.xml"/></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3.jpeg"/><Relationship Id="rId5" Type="http://schemas.openxmlformats.org/officeDocument/2006/relationships/image" Target="../media/image122.png"/><Relationship Id="rId4" Type="http://schemas.openxmlformats.org/officeDocument/2006/relationships/image" Target="../media/image121.png"/></Relationships>
</file>

<file path=ppt/slides/_rels/slide1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26.jpeg"/><Relationship Id="rId4" Type="http://schemas.openxmlformats.org/officeDocument/2006/relationships/image" Target="../media/image125.jpeg"/></Relationships>
</file>

<file path=ppt/slides/_rels/slide2.xml.rels><?xml version="1.0" encoding="UTF-8" standalone="yes"?>
<Relationships xmlns="http://schemas.openxmlformats.org/package/2006/relationships"><Relationship Id="rId8" Type="http://schemas.openxmlformats.org/officeDocument/2006/relationships/slide" Target="slide46.xml"/><Relationship Id="rId3" Type="http://schemas.openxmlformats.org/officeDocument/2006/relationships/image" Target="../media/image3.jpeg"/><Relationship Id="rId7" Type="http://schemas.openxmlformats.org/officeDocument/2006/relationships/slide" Target="slide3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4.xml"/><Relationship Id="rId5" Type="http://schemas.openxmlformats.org/officeDocument/2006/relationships/slide" Target="slide9.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28.png"/></Relationships>
</file>

<file path=ppt/slides/_rels/slide21.xml.rels><?xml version="1.0" encoding="UTF-8" standalone="yes"?>
<Relationships xmlns="http://schemas.openxmlformats.org/package/2006/relationships"><Relationship Id="rId3" Type="http://schemas.openxmlformats.org/officeDocument/2006/relationships/image" Target="../media/image133.jpeg"/><Relationship Id="rId7" Type="http://schemas.openxmlformats.org/officeDocument/2006/relationships/image" Target="../media/image137.jpe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2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140.png"/><Relationship Id="rId4" Type="http://schemas.openxmlformats.org/officeDocument/2006/relationships/image" Target="../media/image139.png"/></Relationships>
</file>

<file path=ppt/slides/_rels/slide23.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2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148.png"/><Relationship Id="rId5" Type="http://schemas.openxmlformats.org/officeDocument/2006/relationships/image" Target="../media/image147.jpeg"/><Relationship Id="rId4" Type="http://schemas.openxmlformats.org/officeDocument/2006/relationships/image" Target="../media/image146.png"/></Relationships>
</file>

<file path=ppt/slides/_rels/slide2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149.png"/><Relationship Id="rId5" Type="http://schemas.openxmlformats.org/officeDocument/2006/relationships/image" Target="../media/image147.jpeg"/><Relationship Id="rId4" Type="http://schemas.openxmlformats.org/officeDocument/2006/relationships/image" Target="../media/image146.png"/></Relationships>
</file>

<file path=ppt/slides/_rels/slide26.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147.jpeg"/><Relationship Id="rId5" Type="http://schemas.openxmlformats.org/officeDocument/2006/relationships/image" Target="../media/image146.png"/><Relationship Id="rId4" Type="http://schemas.openxmlformats.org/officeDocument/2006/relationships/image" Target="../media/image145.png"/></Relationships>
</file>

<file path=ppt/slides/_rels/slide27.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7.xml"/><Relationship Id="rId1" Type="http://schemas.openxmlformats.org/officeDocument/2006/relationships/slideLayout" Target="../slideLayouts/slideLayout10.xml"/><Relationship Id="rId5" Type="http://schemas.openxmlformats.org/officeDocument/2006/relationships/image" Target="../media/image153.jpeg"/><Relationship Id="rId4" Type="http://schemas.openxmlformats.org/officeDocument/2006/relationships/image" Target="../media/image152.jpeg"/></Relationships>
</file>

<file path=ppt/slides/_rels/slide28.xml.rels><?xml version="1.0" encoding="UTF-8" standalone="yes"?>
<Relationships xmlns="http://schemas.openxmlformats.org/package/2006/relationships"><Relationship Id="rId8" Type="http://schemas.openxmlformats.org/officeDocument/2006/relationships/image" Target="../media/image159.jpeg"/><Relationship Id="rId3" Type="http://schemas.openxmlformats.org/officeDocument/2006/relationships/image" Target="../media/image154.png"/><Relationship Id="rId7" Type="http://schemas.openxmlformats.org/officeDocument/2006/relationships/image" Target="../media/image158.jpeg"/><Relationship Id="rId2" Type="http://schemas.openxmlformats.org/officeDocument/2006/relationships/notesSlide" Target="../notesSlides/notesSlide28.xml"/><Relationship Id="rId1" Type="http://schemas.openxmlformats.org/officeDocument/2006/relationships/slideLayout" Target="../slideLayouts/slideLayout10.xml"/><Relationship Id="rId6" Type="http://schemas.openxmlformats.org/officeDocument/2006/relationships/image" Target="../media/image157.png"/><Relationship Id="rId5" Type="http://schemas.openxmlformats.org/officeDocument/2006/relationships/image" Target="../media/image156.jpeg"/><Relationship Id="rId4" Type="http://schemas.openxmlformats.org/officeDocument/2006/relationships/image" Target="../media/image155.png"/><Relationship Id="rId9" Type="http://schemas.openxmlformats.org/officeDocument/2006/relationships/image" Target="../media/image151.png"/></Relationships>
</file>

<file path=ppt/slides/_rels/slide29.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67.png"/><Relationship Id="rId3" Type="http://schemas.openxmlformats.org/officeDocument/2006/relationships/image" Target="../media/image163.png"/><Relationship Id="rId7" Type="http://schemas.openxmlformats.org/officeDocument/2006/relationships/image" Target="../media/image166.png"/><Relationship Id="rId2" Type="http://schemas.openxmlformats.org/officeDocument/2006/relationships/notesSlide" Target="../notesSlides/notesSlide30.xml"/><Relationship Id="rId1" Type="http://schemas.openxmlformats.org/officeDocument/2006/relationships/slideLayout" Target="../slideLayouts/slideLayout10.xml"/><Relationship Id="rId6" Type="http://schemas.openxmlformats.org/officeDocument/2006/relationships/image" Target="../media/image151.png"/><Relationship Id="rId5" Type="http://schemas.openxmlformats.org/officeDocument/2006/relationships/image" Target="../media/image165.png"/><Relationship Id="rId4" Type="http://schemas.openxmlformats.org/officeDocument/2006/relationships/image" Target="../media/image164.png"/></Relationships>
</file>

<file path=ppt/slides/_rels/slide31.xml.rels><?xml version="1.0" encoding="UTF-8" standalone="yes"?>
<Relationships xmlns="http://schemas.openxmlformats.org/package/2006/relationships"><Relationship Id="rId8" Type="http://schemas.openxmlformats.org/officeDocument/2006/relationships/image" Target="../media/image172.png"/><Relationship Id="rId3" Type="http://schemas.openxmlformats.org/officeDocument/2006/relationships/image" Target="../media/image151.png"/><Relationship Id="rId7" Type="http://schemas.openxmlformats.org/officeDocument/2006/relationships/image" Target="../media/image171.png"/><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image" Target="../media/image170.png"/><Relationship Id="rId5" Type="http://schemas.openxmlformats.org/officeDocument/2006/relationships/image" Target="../media/image169.png"/><Relationship Id="rId4" Type="http://schemas.openxmlformats.org/officeDocument/2006/relationships/image" Target="../media/image168.png"/><Relationship Id="rId9" Type="http://schemas.openxmlformats.org/officeDocument/2006/relationships/image" Target="../media/image173.png"/></Relationships>
</file>

<file path=ppt/slides/_rels/slide32.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32.xml"/><Relationship Id="rId1" Type="http://schemas.openxmlformats.org/officeDocument/2006/relationships/slideLayout" Target="../slideLayouts/slideLayout10.xml"/><Relationship Id="rId5" Type="http://schemas.openxmlformats.org/officeDocument/2006/relationships/image" Target="../media/image176.png"/><Relationship Id="rId4" Type="http://schemas.openxmlformats.org/officeDocument/2006/relationships/image" Target="../media/image175.jpeg"/></Relationships>
</file>

<file path=ppt/slides/_rels/slide33.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7.png"/><Relationship Id="rId7" Type="http://schemas.openxmlformats.org/officeDocument/2006/relationships/hyperlink" Target="https://twitter.com/ar_mesugirl/status/1730421472299274292?s=20" TargetMode="External"/><Relationship Id="rId2" Type="http://schemas.openxmlformats.org/officeDocument/2006/relationships/notesSlide" Target="../notesSlides/notesSlide33.xml"/><Relationship Id="rId1" Type="http://schemas.openxmlformats.org/officeDocument/2006/relationships/slideLayout" Target="../slideLayouts/slideLayout10.xml"/><Relationship Id="rId6" Type="http://schemas.openxmlformats.org/officeDocument/2006/relationships/hyperlink" Target="https://www.instagram.com/p/C0X6CaBSuJ_/?img_index=2" TargetMode="External"/><Relationship Id="rId5" Type="http://schemas.openxmlformats.org/officeDocument/2006/relationships/hyperlink" Target="https://www.instagram.com/p/CwUAGQnLMBI/?img_index=1" TargetMode="External"/><Relationship Id="rId4" Type="http://schemas.openxmlformats.org/officeDocument/2006/relationships/hyperlink" Target="https://www.instagram.com/p/CyUx-vWSHTw/?img_index=1" TargetMode="External"/><Relationship Id="rId9" Type="http://schemas.openxmlformats.org/officeDocument/2006/relationships/image" Target="../media/image17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80.png"/><Relationship Id="rId7" Type="http://schemas.openxmlformats.org/officeDocument/2006/relationships/image" Target="../media/image184.png"/><Relationship Id="rId2" Type="http://schemas.openxmlformats.org/officeDocument/2006/relationships/notesSlide" Target="../notesSlides/notesSlide35.xml"/><Relationship Id="rId1" Type="http://schemas.openxmlformats.org/officeDocument/2006/relationships/slideLayout" Target="../slideLayouts/slideLayout10.xml"/><Relationship Id="rId6" Type="http://schemas.openxmlformats.org/officeDocument/2006/relationships/image" Target="../media/image183.png"/><Relationship Id="rId5" Type="http://schemas.openxmlformats.org/officeDocument/2006/relationships/image" Target="../media/image182.png"/><Relationship Id="rId10" Type="http://schemas.openxmlformats.org/officeDocument/2006/relationships/image" Target="../media/image186.jpeg"/><Relationship Id="rId4" Type="http://schemas.openxmlformats.org/officeDocument/2006/relationships/image" Target="../media/image181.png"/><Relationship Id="rId9" Type="http://schemas.openxmlformats.org/officeDocument/2006/relationships/image" Target="../media/image185.png"/></Relationships>
</file>

<file path=ppt/slides/_rels/slide36.xml.rels><?xml version="1.0" encoding="UTF-8" standalone="yes"?>
<Relationships xmlns="http://schemas.openxmlformats.org/package/2006/relationships"><Relationship Id="rId3" Type="http://schemas.openxmlformats.org/officeDocument/2006/relationships/image" Target="../media/image187.png"/><Relationship Id="rId7" Type="http://schemas.openxmlformats.org/officeDocument/2006/relationships/image" Target="../media/image191.pn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90.png"/><Relationship Id="rId5" Type="http://schemas.openxmlformats.org/officeDocument/2006/relationships/image" Target="../media/image189.png"/><Relationship Id="rId4" Type="http://schemas.openxmlformats.org/officeDocument/2006/relationships/image" Target="../media/image18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hyperlink" Target="https://ar-mag.jp/articles/-/16264" TargetMode="External"/><Relationship Id="rId13" Type="http://schemas.openxmlformats.org/officeDocument/2006/relationships/image" Target="../media/image200.jpeg"/><Relationship Id="rId18" Type="http://schemas.openxmlformats.org/officeDocument/2006/relationships/image" Target="../media/image204.png"/><Relationship Id="rId3" Type="http://schemas.openxmlformats.org/officeDocument/2006/relationships/image" Target="../media/image192.png"/><Relationship Id="rId7" Type="http://schemas.openxmlformats.org/officeDocument/2006/relationships/hyperlink" Target="https://www.instagram.com/reel/C4PMZJkS8Z3/" TargetMode="External"/><Relationship Id="rId12" Type="http://schemas.openxmlformats.org/officeDocument/2006/relationships/image" Target="../media/image199.png"/><Relationship Id="rId17" Type="http://schemas.openxmlformats.org/officeDocument/2006/relationships/image" Target="../media/image145.png"/><Relationship Id="rId2" Type="http://schemas.openxmlformats.org/officeDocument/2006/relationships/notesSlide" Target="../notesSlides/notesSlide38.xml"/><Relationship Id="rId16" Type="http://schemas.openxmlformats.org/officeDocument/2006/relationships/image" Target="../media/image203.png"/><Relationship Id="rId1" Type="http://schemas.openxmlformats.org/officeDocument/2006/relationships/slideLayout" Target="../slideLayouts/slideLayout6.xml"/><Relationship Id="rId6" Type="http://schemas.openxmlformats.org/officeDocument/2006/relationships/image" Target="../media/image195.png"/><Relationship Id="rId11" Type="http://schemas.openxmlformats.org/officeDocument/2006/relationships/image" Target="../media/image198.png"/><Relationship Id="rId5" Type="http://schemas.openxmlformats.org/officeDocument/2006/relationships/image" Target="../media/image194.png"/><Relationship Id="rId15" Type="http://schemas.openxmlformats.org/officeDocument/2006/relationships/image" Target="../media/image202.png"/><Relationship Id="rId10" Type="http://schemas.openxmlformats.org/officeDocument/2006/relationships/image" Target="../media/image197.png"/><Relationship Id="rId4" Type="http://schemas.openxmlformats.org/officeDocument/2006/relationships/image" Target="../media/image193.png"/><Relationship Id="rId9" Type="http://schemas.openxmlformats.org/officeDocument/2006/relationships/image" Target="../media/image196.png"/><Relationship Id="rId14" Type="http://schemas.openxmlformats.org/officeDocument/2006/relationships/image" Target="../media/image201.png"/></Relationships>
</file>

<file path=ppt/slides/_rels/slide39.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09.png"/><Relationship Id="rId3" Type="http://schemas.openxmlformats.org/officeDocument/2006/relationships/image" Target="../media/image205.png"/><Relationship Id="rId7" Type="http://schemas.openxmlformats.org/officeDocument/2006/relationships/hyperlink" Target="https://www.instagram.com/p/C4heeL5rP7Q/?img_index=1" TargetMode="External"/><Relationship Id="rId12" Type="http://schemas.openxmlformats.org/officeDocument/2006/relationships/image" Target="../media/image208.pn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195.png"/><Relationship Id="rId11" Type="http://schemas.openxmlformats.org/officeDocument/2006/relationships/image" Target="../media/image207.png"/><Relationship Id="rId5" Type="http://schemas.openxmlformats.org/officeDocument/2006/relationships/image" Target="../media/image194.png"/><Relationship Id="rId10" Type="http://schemas.openxmlformats.org/officeDocument/2006/relationships/image" Target="../media/image206.png"/><Relationship Id="rId4" Type="http://schemas.openxmlformats.org/officeDocument/2006/relationships/image" Target="../media/image193.png"/><Relationship Id="rId9" Type="http://schemas.openxmlformats.org/officeDocument/2006/relationships/image" Target="../media/image202.png"/><Relationship Id="rId14" Type="http://schemas.openxmlformats.org/officeDocument/2006/relationships/hyperlink" Target="https://ar-mag.jp/articles/-/16407"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8" Type="http://schemas.openxmlformats.org/officeDocument/2006/relationships/image" Target="../media/image212.png"/><Relationship Id="rId13" Type="http://schemas.openxmlformats.org/officeDocument/2006/relationships/image" Target="../media/image217.png"/><Relationship Id="rId18" Type="http://schemas.openxmlformats.org/officeDocument/2006/relationships/image" Target="../media/image219.png"/><Relationship Id="rId3" Type="http://schemas.openxmlformats.org/officeDocument/2006/relationships/image" Target="../media/image210.png"/><Relationship Id="rId7" Type="http://schemas.openxmlformats.org/officeDocument/2006/relationships/image" Target="../media/image211.jpeg"/><Relationship Id="rId12" Type="http://schemas.openxmlformats.org/officeDocument/2006/relationships/image" Target="../media/image216.jpeg"/><Relationship Id="rId17" Type="http://schemas.openxmlformats.org/officeDocument/2006/relationships/image" Target="../media/image196.png"/><Relationship Id="rId2" Type="http://schemas.openxmlformats.org/officeDocument/2006/relationships/notesSlide" Target="../notesSlides/notesSlide40.xml"/><Relationship Id="rId16" Type="http://schemas.openxmlformats.org/officeDocument/2006/relationships/image" Target="../media/image218.png"/><Relationship Id="rId1" Type="http://schemas.openxmlformats.org/officeDocument/2006/relationships/slideLayout" Target="../slideLayouts/slideLayout6.xml"/><Relationship Id="rId6" Type="http://schemas.openxmlformats.org/officeDocument/2006/relationships/image" Target="../media/image194.png"/><Relationship Id="rId11" Type="http://schemas.openxmlformats.org/officeDocument/2006/relationships/image" Target="../media/image215.jpeg"/><Relationship Id="rId5" Type="http://schemas.openxmlformats.org/officeDocument/2006/relationships/image" Target="../media/image193.png"/><Relationship Id="rId15" Type="http://schemas.openxmlformats.org/officeDocument/2006/relationships/hyperlink" Target="https://ar-mag.jp/articles/-/14225" TargetMode="External"/><Relationship Id="rId10" Type="http://schemas.openxmlformats.org/officeDocument/2006/relationships/image" Target="../media/image214.jpeg"/><Relationship Id="rId19" Type="http://schemas.openxmlformats.org/officeDocument/2006/relationships/image" Target="../media/image202.png"/><Relationship Id="rId4" Type="http://schemas.openxmlformats.org/officeDocument/2006/relationships/image" Target="../media/image192.png"/><Relationship Id="rId9" Type="http://schemas.openxmlformats.org/officeDocument/2006/relationships/image" Target="../media/image213.jpeg"/><Relationship Id="rId14" Type="http://schemas.openxmlformats.org/officeDocument/2006/relationships/image" Target="../media/image195.png"/></Relationships>
</file>

<file path=ppt/slides/_rels/slide41.xml.rels><?xml version="1.0" encoding="UTF-8" standalone="yes"?>
<Relationships xmlns="http://schemas.openxmlformats.org/package/2006/relationships"><Relationship Id="rId8" Type="http://schemas.openxmlformats.org/officeDocument/2006/relationships/image" Target="../media/image220.png"/><Relationship Id="rId13" Type="http://schemas.openxmlformats.org/officeDocument/2006/relationships/image" Target="../media/image202.png"/><Relationship Id="rId3" Type="http://schemas.openxmlformats.org/officeDocument/2006/relationships/image" Target="../media/image194.png"/><Relationship Id="rId7" Type="http://schemas.openxmlformats.org/officeDocument/2006/relationships/image" Target="../media/image196.png"/><Relationship Id="rId12" Type="http://schemas.openxmlformats.org/officeDocument/2006/relationships/image" Target="../media/image224.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hyperlink" Target="https://ar-mag.jp/articles/-/15624" TargetMode="External"/><Relationship Id="rId11" Type="http://schemas.openxmlformats.org/officeDocument/2006/relationships/image" Target="../media/image223.png"/><Relationship Id="rId5" Type="http://schemas.openxmlformats.org/officeDocument/2006/relationships/hyperlink" Target="https://www.instagram.com/reel/CykITI-yLIE/" TargetMode="External"/><Relationship Id="rId15" Type="http://schemas.openxmlformats.org/officeDocument/2006/relationships/image" Target="../media/image145.png"/><Relationship Id="rId10" Type="http://schemas.openxmlformats.org/officeDocument/2006/relationships/image" Target="../media/image222.png"/><Relationship Id="rId4" Type="http://schemas.openxmlformats.org/officeDocument/2006/relationships/image" Target="../media/image195.png"/><Relationship Id="rId9" Type="http://schemas.openxmlformats.org/officeDocument/2006/relationships/image" Target="../media/image221.png"/><Relationship Id="rId14" Type="http://schemas.openxmlformats.org/officeDocument/2006/relationships/image" Target="../media/image203.png"/></Relationships>
</file>

<file path=ppt/slides/_rels/slide42.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image" Target="../media/image231.jpeg"/><Relationship Id="rId3" Type="http://schemas.openxmlformats.org/officeDocument/2006/relationships/image" Target="../media/image194.png"/><Relationship Id="rId7" Type="http://schemas.openxmlformats.org/officeDocument/2006/relationships/hyperlink" Target="https://ar-mag.jp/articles/-/15975" TargetMode="External"/><Relationship Id="rId12" Type="http://schemas.openxmlformats.org/officeDocument/2006/relationships/image" Target="../media/image230.jpe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195.png"/><Relationship Id="rId11" Type="http://schemas.openxmlformats.org/officeDocument/2006/relationships/image" Target="../media/image229.png"/><Relationship Id="rId5" Type="http://schemas.openxmlformats.org/officeDocument/2006/relationships/image" Target="../media/image226.png"/><Relationship Id="rId10" Type="http://schemas.openxmlformats.org/officeDocument/2006/relationships/image" Target="../media/image228.png"/><Relationship Id="rId4" Type="http://schemas.openxmlformats.org/officeDocument/2006/relationships/image" Target="../media/image225.png"/><Relationship Id="rId9" Type="http://schemas.openxmlformats.org/officeDocument/2006/relationships/image" Target="../media/image227.png"/></Relationships>
</file>

<file path=ppt/slides/_rels/slide43.xml.rels><?xml version="1.0" encoding="UTF-8" standalone="yes"?>
<Relationships xmlns="http://schemas.openxmlformats.org/package/2006/relationships"><Relationship Id="rId8" Type="http://schemas.openxmlformats.org/officeDocument/2006/relationships/image" Target="../media/image237.jpeg"/><Relationship Id="rId13" Type="http://schemas.openxmlformats.org/officeDocument/2006/relationships/image" Target="../media/image240.jpeg"/><Relationship Id="rId18" Type="http://schemas.openxmlformats.org/officeDocument/2006/relationships/hyperlink" Target="https://ar-mag.jp/articles/-/14972" TargetMode="External"/><Relationship Id="rId3" Type="http://schemas.openxmlformats.org/officeDocument/2006/relationships/image" Target="../media/image232.png"/><Relationship Id="rId21" Type="http://schemas.openxmlformats.org/officeDocument/2006/relationships/image" Target="../media/image196.png"/><Relationship Id="rId7" Type="http://schemas.openxmlformats.org/officeDocument/2006/relationships/image" Target="../media/image236.jpeg"/><Relationship Id="rId12" Type="http://schemas.openxmlformats.org/officeDocument/2006/relationships/hyperlink" Target="https://www.instagram.com/reel/CsaEHQ-Ak_k/" TargetMode="External"/><Relationship Id="rId17" Type="http://schemas.openxmlformats.org/officeDocument/2006/relationships/image" Target="../media/image147.jpeg"/><Relationship Id="rId2" Type="http://schemas.openxmlformats.org/officeDocument/2006/relationships/notesSlide" Target="../notesSlides/notesSlide43.xml"/><Relationship Id="rId16" Type="http://schemas.openxmlformats.org/officeDocument/2006/relationships/image" Target="../media/image242.png"/><Relationship Id="rId20" Type="http://schemas.openxmlformats.org/officeDocument/2006/relationships/image" Target="../media/image244.png"/><Relationship Id="rId1" Type="http://schemas.openxmlformats.org/officeDocument/2006/relationships/slideLayout" Target="../slideLayouts/slideLayout6.xml"/><Relationship Id="rId6" Type="http://schemas.openxmlformats.org/officeDocument/2006/relationships/image" Target="../media/image235.jpeg"/><Relationship Id="rId11" Type="http://schemas.openxmlformats.org/officeDocument/2006/relationships/hyperlink" Target="https://www.instagram.com/reel/CrR9s8lANhp/" TargetMode="External"/><Relationship Id="rId5" Type="http://schemas.openxmlformats.org/officeDocument/2006/relationships/image" Target="../media/image234.png"/><Relationship Id="rId15" Type="http://schemas.openxmlformats.org/officeDocument/2006/relationships/image" Target="../media/image145.png"/><Relationship Id="rId10" Type="http://schemas.openxmlformats.org/officeDocument/2006/relationships/image" Target="../media/image239.png"/><Relationship Id="rId19" Type="http://schemas.openxmlformats.org/officeDocument/2006/relationships/image" Target="../media/image243.png"/><Relationship Id="rId4" Type="http://schemas.openxmlformats.org/officeDocument/2006/relationships/image" Target="../media/image233.png"/><Relationship Id="rId9" Type="http://schemas.openxmlformats.org/officeDocument/2006/relationships/image" Target="../media/image238.jpeg"/><Relationship Id="rId14" Type="http://schemas.openxmlformats.org/officeDocument/2006/relationships/image" Target="../media/image241.jpeg"/></Relationships>
</file>

<file path=ppt/slides/_rels/slide44.xml.rels><?xml version="1.0" encoding="UTF-8" standalone="yes"?>
<Relationships xmlns="http://schemas.openxmlformats.org/package/2006/relationships"><Relationship Id="rId8" Type="http://schemas.openxmlformats.org/officeDocument/2006/relationships/image" Target="../media/image196.png"/><Relationship Id="rId3" Type="http://schemas.openxmlformats.org/officeDocument/2006/relationships/image" Target="../media/image245.png"/><Relationship Id="rId7" Type="http://schemas.openxmlformats.org/officeDocument/2006/relationships/hyperlink" Target="https://ar-mag.jp/articles/-/14111" TargetMode="External"/><Relationship Id="rId12" Type="http://schemas.openxmlformats.org/officeDocument/2006/relationships/image" Target="../media/image250.png"/><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239.png"/><Relationship Id="rId11" Type="http://schemas.openxmlformats.org/officeDocument/2006/relationships/image" Target="../media/image249.png"/><Relationship Id="rId5" Type="http://schemas.openxmlformats.org/officeDocument/2006/relationships/hyperlink" Target="https://www.youtube.com/watch?v=9WuuHqAQ9sU" TargetMode="External"/><Relationship Id="rId10" Type="http://schemas.openxmlformats.org/officeDocument/2006/relationships/image" Target="../media/image248.jpeg"/><Relationship Id="rId4" Type="http://schemas.openxmlformats.org/officeDocument/2006/relationships/image" Target="../media/image246.png"/><Relationship Id="rId9" Type="http://schemas.openxmlformats.org/officeDocument/2006/relationships/image" Target="../media/image247.png"/></Relationships>
</file>

<file path=ppt/slides/_rels/slide45.xml.rels><?xml version="1.0" encoding="UTF-8" standalone="yes"?>
<Relationships xmlns="http://schemas.openxmlformats.org/package/2006/relationships"><Relationship Id="rId8" Type="http://schemas.openxmlformats.org/officeDocument/2006/relationships/image" Target="../media/image255.png"/><Relationship Id="rId13" Type="http://schemas.openxmlformats.org/officeDocument/2006/relationships/hyperlink" Target="https://ar-mag.jp/articles/-/14189" TargetMode="External"/><Relationship Id="rId3" Type="http://schemas.openxmlformats.org/officeDocument/2006/relationships/image" Target="../media/image251.png"/><Relationship Id="rId7" Type="http://schemas.openxmlformats.org/officeDocument/2006/relationships/image" Target="../media/image254.png"/><Relationship Id="rId12" Type="http://schemas.openxmlformats.org/officeDocument/2006/relationships/image" Target="../media/image202.png"/><Relationship Id="rId2" Type="http://schemas.openxmlformats.org/officeDocument/2006/relationships/notesSlide" Target="../notesSlides/notesSlide45.xml"/><Relationship Id="rId1" Type="http://schemas.openxmlformats.org/officeDocument/2006/relationships/slideLayout" Target="../slideLayouts/slideLayout6.xml"/><Relationship Id="rId6" Type="http://schemas.openxmlformats.org/officeDocument/2006/relationships/image" Target="../media/image253.png"/><Relationship Id="rId11" Type="http://schemas.openxmlformats.org/officeDocument/2006/relationships/image" Target="../media/image196.png"/><Relationship Id="rId5" Type="http://schemas.openxmlformats.org/officeDocument/2006/relationships/hyperlink" Target="https://www.instagram.com/p/Ck0KZSTO3yH/?img_index=1" TargetMode="External"/><Relationship Id="rId10" Type="http://schemas.openxmlformats.org/officeDocument/2006/relationships/image" Target="../media/image257.png"/><Relationship Id="rId4" Type="http://schemas.openxmlformats.org/officeDocument/2006/relationships/image" Target="../media/image252.png"/><Relationship Id="rId9" Type="http://schemas.openxmlformats.org/officeDocument/2006/relationships/image" Target="../media/image25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hyperlink" Target="mailto:kokoku3@mb.shufu.co.jp"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chart" Target="../charts/chart1.xm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jpeg"/><Relationship Id="rId18" Type="http://schemas.openxmlformats.org/officeDocument/2006/relationships/image" Target="../media/image46.jpeg"/><Relationship Id="rId3" Type="http://schemas.openxmlformats.org/officeDocument/2006/relationships/hyperlink" Target="https://ar-mag.jp/list/talent" TargetMode="External"/><Relationship Id="rId7" Type="http://schemas.openxmlformats.org/officeDocument/2006/relationships/image" Target="../media/image35.jpeg"/><Relationship Id="rId12" Type="http://schemas.openxmlformats.org/officeDocument/2006/relationships/image" Target="../media/image40.jpeg"/><Relationship Id="rId17" Type="http://schemas.openxmlformats.org/officeDocument/2006/relationships/image" Target="../media/image45.jpeg"/><Relationship Id="rId2" Type="http://schemas.openxmlformats.org/officeDocument/2006/relationships/notesSlide" Target="../notesSlides/notesSlide8.xml"/><Relationship Id="rId16" Type="http://schemas.openxmlformats.org/officeDocument/2006/relationships/image" Target="../media/image44.jpeg"/><Relationship Id="rId1" Type="http://schemas.openxmlformats.org/officeDocument/2006/relationships/slideLayout" Target="../slideLayouts/slideLayout4.xml"/><Relationship Id="rId6" Type="http://schemas.openxmlformats.org/officeDocument/2006/relationships/image" Target="../media/image34.jpeg"/><Relationship Id="rId11" Type="http://schemas.openxmlformats.org/officeDocument/2006/relationships/image" Target="../media/image39.jpeg"/><Relationship Id="rId5" Type="http://schemas.openxmlformats.org/officeDocument/2006/relationships/image" Target="../media/image33.png"/><Relationship Id="rId15" Type="http://schemas.openxmlformats.org/officeDocument/2006/relationships/image" Target="../media/image43.jpeg"/><Relationship Id="rId10" Type="http://schemas.openxmlformats.org/officeDocument/2006/relationships/image" Target="../media/image38.jpeg"/><Relationship Id="rId4" Type="http://schemas.openxmlformats.org/officeDocument/2006/relationships/image" Target="../media/image32.jpeg"/><Relationship Id="rId9" Type="http://schemas.openxmlformats.org/officeDocument/2006/relationships/image" Target="../media/image37.png"/><Relationship Id="rId1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openxmlformats.org/officeDocument/2006/relationships/image" Target="../media/image62.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9.xml"/><Relationship Id="rId16"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jpeg"/><Relationship Id="rId1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5" name="図 4">
            <a:extLst>
              <a:ext uri="{FF2B5EF4-FFF2-40B4-BE49-F238E27FC236}">
                <a16:creationId xmlns:a16="http://schemas.microsoft.com/office/drawing/2014/main" id="{53E9097F-D0CC-66FA-FA91-2204E6B7C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159" name="Google Shape;159;p1"/>
          <p:cNvSpPr txBox="1"/>
          <p:nvPr/>
        </p:nvSpPr>
        <p:spPr>
          <a:xfrm>
            <a:off x="-407406" y="3003433"/>
            <a:ext cx="618480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1" i="0" u="none" strike="noStrike" cap="none" dirty="0">
                <a:solidFill>
                  <a:srgbClr val="000000"/>
                </a:solidFill>
                <a:latin typeface="Arial"/>
                <a:ea typeface="Arial"/>
                <a:cs typeface="Arial"/>
                <a:sym typeface="Arial"/>
              </a:rPr>
              <a:t>MEDIA GUIDE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dirty="0">
                <a:solidFill>
                  <a:srgbClr val="000000"/>
                </a:solidFill>
                <a:latin typeface="Arial"/>
                <a:ea typeface="Arial"/>
                <a:cs typeface="Arial"/>
                <a:sym typeface="Arial"/>
              </a:rPr>
              <a:t>2024.</a:t>
            </a:r>
            <a:r>
              <a:rPr lang="en-US" altLang="ja-JP" sz="2000" b="1" dirty="0"/>
              <a:t>7</a:t>
            </a:r>
            <a:r>
              <a:rPr lang="ja-JP" sz="2000" b="1" i="0" u="none" strike="noStrike" cap="none" dirty="0">
                <a:solidFill>
                  <a:srgbClr val="000000"/>
                </a:solidFill>
                <a:latin typeface="Arial"/>
                <a:ea typeface="Arial"/>
                <a:cs typeface="Arial"/>
                <a:sym typeface="Arial"/>
              </a:rPr>
              <a:t> – </a:t>
            </a:r>
            <a:r>
              <a:rPr lang="en-US" altLang="ja-JP" sz="2000" b="1" dirty="0"/>
              <a:t>12</a:t>
            </a:r>
            <a:r>
              <a:rPr lang="ja-JP" sz="2000" b="1" i="0" u="none" strike="noStrike" cap="none" dirty="0">
                <a:solidFill>
                  <a:srgbClr val="000000"/>
                </a:solidFill>
                <a:latin typeface="Arial"/>
                <a:ea typeface="Arial"/>
                <a:cs typeface="Arial"/>
                <a:sym typeface="Arial"/>
              </a:rPr>
              <a:t> Ver.</a:t>
            </a:r>
            <a:r>
              <a:rPr lang="en-US" altLang="ja-JP" sz="2000" b="1" dirty="0"/>
              <a:t>1</a:t>
            </a:r>
            <a:r>
              <a:rPr lang="ja-JP" sz="2000" b="1" i="0" u="none" strike="noStrike" cap="none" dirty="0">
                <a:solidFill>
                  <a:srgbClr val="000000"/>
                </a:solidFill>
                <a:latin typeface="Arial"/>
                <a:ea typeface="Arial"/>
                <a:cs typeface="Arial"/>
                <a:sym typeface="Arial"/>
              </a:rPr>
              <a:t>.0</a:t>
            </a:r>
            <a:endParaRPr sz="2000" b="1" i="0" u="none" strike="noStrike" cap="none" dirty="0">
              <a:solidFill>
                <a:srgbClr val="000000"/>
              </a:solidFill>
              <a:latin typeface="Arial"/>
              <a:ea typeface="Arial"/>
              <a:cs typeface="Arial"/>
              <a:sym typeface="Arial"/>
            </a:endParaRPr>
          </a:p>
        </p:txBody>
      </p:sp>
      <p:sp>
        <p:nvSpPr>
          <p:cNvPr id="160" name="Google Shape;160;p1"/>
          <p:cNvSpPr txBox="1"/>
          <p:nvPr/>
        </p:nvSpPr>
        <p:spPr>
          <a:xfrm>
            <a:off x="-584200" y="4561034"/>
            <a:ext cx="6680200" cy="14619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000000"/>
                </a:solidFill>
                <a:latin typeface="Arial"/>
                <a:ea typeface="Arial"/>
                <a:cs typeface="Arial"/>
                <a:sym typeface="Arial"/>
              </a:rPr>
              <a:t>株式会社 主婦と生活社</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ja-JP" sz="900" b="1" i="0" u="none" strike="noStrike" cap="none">
                <a:solidFill>
                  <a:srgbClr val="000000"/>
                </a:solidFill>
                <a:latin typeface="Arial"/>
                <a:ea typeface="Arial"/>
                <a:cs typeface="Arial"/>
                <a:sym typeface="Arial"/>
              </a:rPr>
              <a:t>SHUFU TO SEIKATSU SHA CO.,LTD.</a:t>
            </a:r>
            <a:endParaRPr sz="16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000000"/>
                </a:solidFill>
                <a:latin typeface="Arial"/>
                <a:ea typeface="Arial"/>
                <a:cs typeface="Arial"/>
                <a:sym typeface="Arial"/>
              </a:rPr>
              <a:t>メディアビジネス部</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kokoku3@mb.shufu.co.jp</a:t>
            </a:r>
            <a:endParaRPr sz="16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000000"/>
                </a:solidFill>
                <a:latin typeface="Arial"/>
                <a:ea typeface="Arial"/>
                <a:cs typeface="Arial"/>
                <a:sym typeface="Arial"/>
              </a:rPr>
              <a:t>TEL:03-3563-5131</a:t>
            </a:r>
            <a:br>
              <a:rPr lang="ja-JP" sz="1600" b="0" i="0" u="none" strike="noStrike" cap="none">
                <a:solidFill>
                  <a:srgbClr val="000000"/>
                </a:solidFill>
                <a:latin typeface="Arial"/>
                <a:ea typeface="Arial"/>
                <a:cs typeface="Arial"/>
                <a:sym typeface="Arial"/>
              </a:rPr>
            </a:br>
            <a:endParaRPr sz="1600" b="0" i="0" u="none" strike="noStrike" cap="none">
              <a:solidFill>
                <a:srgbClr val="000000"/>
              </a:solidFill>
              <a:latin typeface="Arial"/>
              <a:ea typeface="Arial"/>
              <a:cs typeface="Arial"/>
              <a:sym typeface="Arial"/>
            </a:endParaRPr>
          </a:p>
        </p:txBody>
      </p:sp>
      <p:grpSp>
        <p:nvGrpSpPr>
          <p:cNvPr id="161" name="Google Shape;161;p1"/>
          <p:cNvGrpSpPr/>
          <p:nvPr/>
        </p:nvGrpSpPr>
        <p:grpSpPr>
          <a:xfrm>
            <a:off x="1566901" y="1204539"/>
            <a:ext cx="2824378" cy="1633274"/>
            <a:chOff x="1957989" y="1787619"/>
            <a:chExt cx="2824378" cy="1633274"/>
          </a:xfrm>
        </p:grpSpPr>
        <p:pic>
          <p:nvPicPr>
            <p:cNvPr id="162" name="Google Shape;162;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57989" y="1835307"/>
              <a:ext cx="2763572" cy="1585586"/>
            </a:xfrm>
            <a:prstGeom prst="rect">
              <a:avLst/>
            </a:prstGeom>
            <a:noFill/>
            <a:ln>
              <a:noFill/>
            </a:ln>
          </p:spPr>
        </p:pic>
        <p:pic>
          <p:nvPicPr>
            <p:cNvPr id="163" name="Google Shape;163;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18795" y="1787619"/>
              <a:ext cx="2763572" cy="1585586"/>
            </a:xfrm>
            <a:prstGeom prst="rect">
              <a:avLst/>
            </a:prstGeom>
            <a:noFill/>
            <a:ln>
              <a:noFill/>
            </a:ln>
          </p:spPr>
        </p:pic>
      </p:grpSp>
      <p:grpSp>
        <p:nvGrpSpPr>
          <p:cNvPr id="4" name="グループ化 3">
            <a:extLst>
              <a:ext uri="{FF2B5EF4-FFF2-40B4-BE49-F238E27FC236}">
                <a16:creationId xmlns:a16="http://schemas.microsoft.com/office/drawing/2014/main" id="{206A7322-DF35-78F9-6B66-8C643BB0E225}"/>
              </a:ext>
            </a:extLst>
          </p:cNvPr>
          <p:cNvGrpSpPr>
            <a:grpSpLocks noChangeAspect="1"/>
          </p:cNvGrpSpPr>
          <p:nvPr/>
        </p:nvGrpSpPr>
        <p:grpSpPr>
          <a:xfrm>
            <a:off x="5043603" y="835027"/>
            <a:ext cx="7144021" cy="7382899"/>
            <a:chOff x="5406301" y="1056997"/>
            <a:chExt cx="6781323" cy="7008073"/>
          </a:xfrm>
        </p:grpSpPr>
        <p:pic>
          <p:nvPicPr>
            <p:cNvPr id="3" name="図 2">
              <a:extLst>
                <a:ext uri="{FF2B5EF4-FFF2-40B4-BE49-F238E27FC236}">
                  <a16:creationId xmlns:a16="http://schemas.microsoft.com/office/drawing/2014/main" id="{9BCB1ADE-46EE-7EAE-BFDD-DFF639D2A10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06301" y="1056997"/>
              <a:ext cx="4513199" cy="7008073"/>
            </a:xfrm>
            <a:prstGeom prst="rect">
              <a:avLst/>
            </a:prstGeom>
          </p:spPr>
        </p:pic>
        <p:pic>
          <p:nvPicPr>
            <p:cNvPr id="11" name="図 10">
              <a:extLst>
                <a:ext uri="{FF2B5EF4-FFF2-40B4-BE49-F238E27FC236}">
                  <a16:creationId xmlns:a16="http://schemas.microsoft.com/office/drawing/2014/main" id="{39D8FB14-B7AE-1A4D-6E42-A93E8031E4D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85624" y="1917282"/>
              <a:ext cx="3302000" cy="4950521"/>
            </a:xfrm>
            <a:prstGeom prst="rect">
              <a:avLst/>
            </a:prstGeom>
          </p:spPr>
        </p:pic>
      </p:grpSp>
    </p:spTree>
    <p:extLst>
      <p:ext uri="{BB962C8B-B14F-4D97-AF65-F5344CB8AC3E}">
        <p14:creationId xmlns:p14="http://schemas.microsoft.com/office/powerpoint/2010/main" val="2656763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1"/>
          <p:cNvSpPr/>
          <p:nvPr/>
        </p:nvSpPr>
        <p:spPr>
          <a:xfrm>
            <a:off x="1852279" y="888274"/>
            <a:ext cx="430822" cy="5413636"/>
          </a:xfrm>
          <a:prstGeom prst="downArrow">
            <a:avLst>
              <a:gd name="adj1" fmla="val 33995"/>
              <a:gd name="adj2" fmla="val 54655"/>
            </a:avLst>
          </a:prstGeom>
          <a:solidFill>
            <a:srgbClr val="A0B8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4" name="Google Shape;364;p21"/>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365" name="Google Shape;365;p21"/>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10</a:t>
            </a:fld>
            <a:endParaRPr/>
          </a:p>
        </p:txBody>
      </p:sp>
      <p:sp>
        <p:nvSpPr>
          <p:cNvPr id="366" name="Google Shape;366;p21"/>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コンテンツ</a:t>
            </a:r>
            <a:endParaRPr/>
          </a:p>
        </p:txBody>
      </p:sp>
      <p:sp>
        <p:nvSpPr>
          <p:cNvPr id="367" name="Google Shape;367;p21"/>
          <p:cNvSpPr txBox="1"/>
          <p:nvPr/>
        </p:nvSpPr>
        <p:spPr>
          <a:xfrm>
            <a:off x="8901667" y="2364330"/>
            <a:ext cx="267781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毎月のテーマに沿った記事へ</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特設バナーから誘導</a:t>
            </a:r>
            <a:endParaRPr sz="1400" b="0" i="0" u="none" strike="noStrike" cap="none">
              <a:solidFill>
                <a:schemeClr val="dk2"/>
              </a:solidFill>
              <a:latin typeface="Arial"/>
              <a:ea typeface="Arial"/>
              <a:cs typeface="Arial"/>
              <a:sym typeface="Arial"/>
            </a:endParaRPr>
          </a:p>
        </p:txBody>
      </p:sp>
      <p:sp>
        <p:nvSpPr>
          <p:cNvPr id="368" name="Google Shape;368;p21"/>
          <p:cNvSpPr txBox="1"/>
          <p:nvPr/>
        </p:nvSpPr>
        <p:spPr>
          <a:xfrm>
            <a:off x="8901667" y="4048715"/>
            <a:ext cx="2677812"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読者と同世代のar girlによる</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お悩み/how to記事も掲載</a:t>
            </a:r>
            <a:endParaRPr sz="1400" b="0" i="0" u="none" strike="noStrike" cap="none">
              <a:solidFill>
                <a:schemeClr val="dk2"/>
              </a:solidFill>
              <a:latin typeface="Arial"/>
              <a:ea typeface="Arial"/>
              <a:cs typeface="Arial"/>
              <a:sym typeface="Arial"/>
            </a:endParaRPr>
          </a:p>
        </p:txBody>
      </p:sp>
      <p:sp>
        <p:nvSpPr>
          <p:cNvPr id="369" name="Google Shape;369;p21"/>
          <p:cNvSpPr txBox="1"/>
          <p:nvPr/>
        </p:nvSpPr>
        <p:spPr>
          <a:xfrm>
            <a:off x="806116" y="652513"/>
            <a:ext cx="1056042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000"/>
              <a:buFont typeface="Arial"/>
              <a:buNone/>
            </a:pPr>
            <a:r>
              <a:rPr lang="ja-JP" sz="2000" b="1" i="0" u="none" strike="noStrike" cap="none" dirty="0">
                <a:solidFill>
                  <a:schemeClr val="dk2"/>
                </a:solidFill>
                <a:latin typeface="Arial"/>
                <a:ea typeface="Arial"/>
                <a:cs typeface="Arial"/>
                <a:sym typeface="Arial"/>
              </a:rPr>
              <a:t>デザイン特化/縦読みWEBマガジン「</a:t>
            </a:r>
            <a:r>
              <a:rPr lang="ja-JP" sz="2000" b="1" i="0" u="none" strike="noStrike" cap="none" dirty="0">
                <a:solidFill>
                  <a:srgbClr val="CE4E69"/>
                </a:solidFill>
                <a:latin typeface="Arial"/>
                <a:ea typeface="Arial"/>
                <a:cs typeface="Arial"/>
                <a:sym typeface="Arial"/>
              </a:rPr>
              <a:t>ar more</a:t>
            </a:r>
            <a:r>
              <a:rPr lang="ja-JP" sz="2000" b="1" i="0" u="none" strike="noStrike" cap="none" dirty="0">
                <a:solidFill>
                  <a:schemeClr val="dk2"/>
                </a:solidFill>
                <a:latin typeface="Arial"/>
                <a:ea typeface="Arial"/>
                <a:cs typeface="Arial"/>
                <a:sym typeface="Arial"/>
              </a:rPr>
              <a:t>」</a:t>
            </a:r>
            <a:r>
              <a:rPr lang="ja-JP" sz="1100" b="1" i="0" u="sng" strike="noStrike" cap="none" dirty="0">
                <a:solidFill>
                  <a:schemeClr val="accent4">
                    <a:lumMod val="75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https://ar-mag.jp/category/armore</a:t>
            </a:r>
            <a:endParaRPr sz="2000" b="1" i="0" u="none" strike="noStrike" cap="none" dirty="0">
              <a:solidFill>
                <a:schemeClr val="accent4">
                  <a:lumMod val="75000"/>
                </a:schemeClr>
              </a:solidFill>
              <a:latin typeface="Arial"/>
              <a:ea typeface="Arial"/>
              <a:cs typeface="Arial"/>
              <a:sym typeface="Arial"/>
            </a:endParaRPr>
          </a:p>
        </p:txBody>
      </p:sp>
      <p:sp>
        <p:nvSpPr>
          <p:cNvPr id="370" name="Google Shape;370;p21"/>
          <p:cNvSpPr/>
          <p:nvPr/>
        </p:nvSpPr>
        <p:spPr>
          <a:xfrm>
            <a:off x="7069073" y="1394718"/>
            <a:ext cx="4418966"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[記事下部] バナーエリア</a:t>
            </a:r>
            <a:endParaRPr sz="1400" b="0" i="0" u="none" strike="noStrike" cap="none">
              <a:solidFill>
                <a:srgbClr val="000000"/>
              </a:solidFill>
              <a:latin typeface="Arial"/>
              <a:ea typeface="Arial"/>
              <a:cs typeface="Arial"/>
              <a:sym typeface="Arial"/>
            </a:endParaRPr>
          </a:p>
        </p:txBody>
      </p:sp>
      <p:grpSp>
        <p:nvGrpSpPr>
          <p:cNvPr id="371" name="Google Shape;371;p21"/>
          <p:cNvGrpSpPr/>
          <p:nvPr/>
        </p:nvGrpSpPr>
        <p:grpSpPr>
          <a:xfrm>
            <a:off x="2609216" y="1394448"/>
            <a:ext cx="3812472" cy="4907462"/>
            <a:chOff x="2609216" y="1394448"/>
            <a:chExt cx="3812472" cy="4907462"/>
          </a:xfrm>
        </p:grpSpPr>
        <p:sp>
          <p:nvSpPr>
            <p:cNvPr id="372" name="Google Shape;372;p21"/>
            <p:cNvSpPr txBox="1"/>
            <p:nvPr/>
          </p:nvSpPr>
          <p:spPr>
            <a:xfrm>
              <a:off x="2609216" y="1887276"/>
              <a:ext cx="3812472"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縦スクロールで読み進める形式の</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WEB限定コンテンツ</a:t>
              </a:r>
              <a:endParaRPr sz="1400" b="0" i="0"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2"/>
                  </a:solidFill>
                  <a:latin typeface="Arial"/>
                  <a:ea typeface="Arial"/>
                  <a:cs typeface="Arial"/>
                  <a:sym typeface="Arial"/>
                </a:rPr>
                <a:t>デザインと読者に寄り添う文章にもこだわり</a:t>
              </a:r>
              <a:endParaRPr sz="1400" b="0" i="0" u="none" strike="noStrike" cap="none">
                <a:solidFill>
                  <a:schemeClr val="dk2"/>
                </a:solidFill>
                <a:latin typeface="Arial"/>
                <a:ea typeface="Arial"/>
                <a:cs typeface="Arial"/>
                <a:sym typeface="Arial"/>
              </a:endParaRPr>
            </a:p>
          </p:txBody>
        </p:sp>
        <p:sp>
          <p:nvSpPr>
            <p:cNvPr id="373" name="Google Shape;373;p21"/>
            <p:cNvSpPr/>
            <p:nvPr/>
          </p:nvSpPr>
          <p:spPr>
            <a:xfrm>
              <a:off x="2655989" y="1394448"/>
              <a:ext cx="3718927"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[記事上部] WEBマガジン</a:t>
              </a:r>
              <a:endParaRPr sz="1400" b="0" i="0" u="none" strike="noStrike" cap="none">
                <a:solidFill>
                  <a:srgbClr val="000000"/>
                </a:solidFill>
                <a:latin typeface="Arial"/>
                <a:ea typeface="Arial"/>
                <a:cs typeface="Arial"/>
                <a:sym typeface="Arial"/>
              </a:endParaRPr>
            </a:p>
          </p:txBody>
        </p:sp>
        <p:sp>
          <p:nvSpPr>
            <p:cNvPr id="374" name="Google Shape;374;p21"/>
            <p:cNvSpPr txBox="1"/>
            <p:nvPr/>
          </p:nvSpPr>
          <p:spPr>
            <a:xfrm>
              <a:off x="2655989" y="5717135"/>
              <a:ext cx="3718927"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0" i="0" u="sng" strike="noStrike" cap="none">
                  <a:solidFill>
                    <a:schemeClr val="dk1"/>
                  </a:solidFill>
                  <a:latin typeface="Arial"/>
                  <a:ea typeface="Arial"/>
                  <a:cs typeface="Arial"/>
                  <a:sym typeface="Arial"/>
                </a:rPr>
                <a:t>高いデザイン性で</a:t>
              </a:r>
              <a:endParaRPr sz="1600" b="0"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sng" strike="noStrike" cap="none">
                  <a:solidFill>
                    <a:schemeClr val="dk1"/>
                  </a:solidFill>
                  <a:latin typeface="Arial"/>
                  <a:ea typeface="Arial"/>
                  <a:cs typeface="Arial"/>
                  <a:sym typeface="Arial"/>
                </a:rPr>
                <a:t>Instagramからの流入もアップ</a:t>
              </a:r>
              <a:endParaRPr sz="1400" b="0" i="0" u="none" strike="noStrike" cap="none">
                <a:solidFill>
                  <a:srgbClr val="000000"/>
                </a:solidFill>
                <a:latin typeface="Arial"/>
                <a:ea typeface="Arial"/>
                <a:cs typeface="Arial"/>
                <a:sym typeface="Arial"/>
              </a:endParaRPr>
            </a:p>
          </p:txBody>
        </p:sp>
      </p:grpSp>
      <p:sp>
        <p:nvSpPr>
          <p:cNvPr id="375" name="Google Shape;375;p21"/>
          <p:cNvSpPr txBox="1"/>
          <p:nvPr/>
        </p:nvSpPr>
        <p:spPr>
          <a:xfrm>
            <a:off x="9109296" y="5994174"/>
            <a:ext cx="2677812"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rgbClr val="FF0000"/>
                </a:solidFill>
                <a:latin typeface="Arial"/>
                <a:ea typeface="Arial"/>
                <a:cs typeface="Arial"/>
                <a:sym typeface="Arial"/>
              </a:rPr>
              <a:t>⇒広告メニューは</a:t>
            </a:r>
            <a:r>
              <a:rPr lang="en-US" altLang="ja-JP" b="1" u="sng" dirty="0">
                <a:solidFill>
                  <a:srgbClr val="3E4C86"/>
                </a:solidFill>
                <a:hlinkClick r:id="rId4" action="ppaction://hlinksldjump">
                  <a:extLst>
                    <a:ext uri="{A12FA001-AC4F-418D-AE19-62706E023703}">
                      <ahyp:hlinkClr xmlns:ahyp="http://schemas.microsoft.com/office/drawing/2018/hyperlinkcolor" val="tx"/>
                    </a:ext>
                  </a:extLst>
                </a:hlinkClick>
              </a:rPr>
              <a:t>p.1</a:t>
            </a:r>
            <a:r>
              <a:rPr lang="en-US" altLang="ja-JP" b="1" u="sng" dirty="0">
                <a:solidFill>
                  <a:schemeClr val="accent4">
                    <a:lumMod val="75000"/>
                  </a:schemeClr>
                </a:solidFill>
                <a:hlinkClick r:id="rId4" action="ppaction://hlinksldjump">
                  <a:extLst>
                    <a:ext uri="{A12FA001-AC4F-418D-AE19-62706E023703}">
                      <ahyp:hlinkClr xmlns:ahyp="http://schemas.microsoft.com/office/drawing/2018/hyperlinkcolor" val="tx"/>
                    </a:ext>
                  </a:extLst>
                </a:hlinkClick>
              </a:rPr>
              <a:t>8</a:t>
            </a:r>
            <a:endParaRPr sz="1400" b="1" i="0" u="none" strike="noStrike" cap="none" dirty="0">
              <a:solidFill>
                <a:srgbClr val="FF0000"/>
              </a:solidFill>
              <a:latin typeface="Arial"/>
              <a:ea typeface="Arial"/>
              <a:cs typeface="Arial"/>
              <a:sym typeface="Arial"/>
            </a:endParaRPr>
          </a:p>
        </p:txBody>
      </p:sp>
      <p:grpSp>
        <p:nvGrpSpPr>
          <p:cNvPr id="376" name="Google Shape;376;p21"/>
          <p:cNvGrpSpPr/>
          <p:nvPr/>
        </p:nvGrpSpPr>
        <p:grpSpPr>
          <a:xfrm>
            <a:off x="414805" y="637902"/>
            <a:ext cx="1464241" cy="5734345"/>
            <a:chOff x="414805" y="637902"/>
            <a:chExt cx="1464241" cy="5734345"/>
          </a:xfrm>
        </p:grpSpPr>
        <p:pic>
          <p:nvPicPr>
            <p:cNvPr id="377" name="Google Shape;377;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1170" y="637902"/>
              <a:ext cx="1162110" cy="4045158"/>
            </a:xfrm>
            <a:prstGeom prst="rect">
              <a:avLst/>
            </a:prstGeom>
            <a:noFill/>
            <a:ln>
              <a:noFill/>
            </a:ln>
          </p:spPr>
        </p:pic>
        <p:pic>
          <p:nvPicPr>
            <p:cNvPr id="378" name="Google Shape;378;p2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5295" y="4683060"/>
              <a:ext cx="1193861" cy="1689187"/>
            </a:xfrm>
            <a:prstGeom prst="rect">
              <a:avLst/>
            </a:prstGeom>
            <a:noFill/>
            <a:ln>
              <a:noFill/>
            </a:ln>
          </p:spPr>
        </p:pic>
        <p:pic>
          <p:nvPicPr>
            <p:cNvPr id="379" name="Google Shape;379;p21"/>
            <p:cNvPicPr preferRelativeResize="0"/>
            <p:nvPr/>
          </p:nvPicPr>
          <p:blipFill rotWithShape="1">
            <a:blip r:embed="rId7" cstate="email">
              <a:alphaModFix/>
              <a:extLst>
                <a:ext uri="{28A0092B-C50C-407E-A947-70E740481C1C}">
                  <a14:useLocalDpi xmlns:a14="http://schemas.microsoft.com/office/drawing/2010/main"/>
                </a:ext>
              </a:extLst>
            </a:blip>
            <a:srcRect r="36758" b="-11380"/>
            <a:stretch/>
          </p:blipFill>
          <p:spPr>
            <a:xfrm>
              <a:off x="414805" y="4611709"/>
              <a:ext cx="1464241" cy="142701"/>
            </a:xfrm>
            <a:prstGeom prst="rect">
              <a:avLst/>
            </a:prstGeom>
            <a:noFill/>
            <a:ln>
              <a:noFill/>
            </a:ln>
          </p:spPr>
        </p:pic>
      </p:grpSp>
      <p:pic>
        <p:nvPicPr>
          <p:cNvPr id="380" name="Google Shape;380;p2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349819" y="2676515"/>
            <a:ext cx="1096875" cy="2996199"/>
          </a:xfrm>
          <a:prstGeom prst="rect">
            <a:avLst/>
          </a:prstGeom>
          <a:noFill/>
          <a:ln>
            <a:noFill/>
          </a:ln>
        </p:spPr>
      </p:pic>
      <p:pic>
        <p:nvPicPr>
          <p:cNvPr id="381" name="Google Shape;381;p2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584984" y="2676515"/>
            <a:ext cx="970917" cy="3001973"/>
          </a:xfrm>
          <a:prstGeom prst="rect">
            <a:avLst/>
          </a:prstGeom>
          <a:noFill/>
          <a:ln>
            <a:noFill/>
          </a:ln>
        </p:spPr>
      </p:pic>
      <p:pic>
        <p:nvPicPr>
          <p:cNvPr id="382" name="Google Shape;382;p2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019316" y="1780098"/>
            <a:ext cx="1962886" cy="44147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0"/>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389" name="Google Shape;389;p10"/>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11</a:t>
            </a:fld>
            <a:endParaRPr/>
          </a:p>
        </p:txBody>
      </p:sp>
      <p:sp>
        <p:nvSpPr>
          <p:cNvPr id="390" name="Google Shape;390;p10"/>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コンテンツ</a:t>
            </a:r>
            <a:endParaRPr/>
          </a:p>
        </p:txBody>
      </p:sp>
      <p:sp>
        <p:nvSpPr>
          <p:cNvPr id="391" name="Google Shape;391;p10"/>
          <p:cNvSpPr txBox="1"/>
          <p:nvPr/>
        </p:nvSpPr>
        <p:spPr>
          <a:xfrm>
            <a:off x="806116" y="652513"/>
            <a:ext cx="1056042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000"/>
              <a:buFont typeface="Arial"/>
              <a:buNone/>
            </a:pPr>
            <a:r>
              <a:rPr lang="ja-JP" sz="2000" b="1" i="0" u="none" strike="noStrike" cap="none" dirty="0">
                <a:solidFill>
                  <a:schemeClr val="dk2"/>
                </a:solidFill>
                <a:latin typeface="Arial"/>
                <a:ea typeface="Arial"/>
                <a:cs typeface="Arial"/>
                <a:sym typeface="Arial"/>
              </a:rPr>
              <a:t>「</a:t>
            </a:r>
            <a:r>
              <a:rPr lang="ja-JP" sz="2000" b="1" i="0" u="none" strike="noStrike" cap="none" dirty="0">
                <a:solidFill>
                  <a:srgbClr val="CE4E69"/>
                </a:solidFill>
                <a:latin typeface="Arial"/>
                <a:ea typeface="Arial"/>
                <a:cs typeface="Arial"/>
                <a:sym typeface="Arial"/>
              </a:rPr>
              <a:t>ar more</a:t>
            </a:r>
            <a:r>
              <a:rPr lang="ja-JP" sz="2000" b="1" i="0" u="none" strike="noStrike" cap="none" dirty="0">
                <a:solidFill>
                  <a:schemeClr val="dk2"/>
                </a:solidFill>
                <a:latin typeface="Arial"/>
                <a:ea typeface="Arial"/>
                <a:cs typeface="Arial"/>
                <a:sym typeface="Arial"/>
              </a:rPr>
              <a:t>」20代女性が気になる話題を特集化し、毎月15日に配信　</a:t>
            </a:r>
            <a:r>
              <a:rPr lang="ja-JP" sz="1100" b="1" i="0" u="sng" strike="noStrike" cap="none" dirty="0">
                <a:solidFill>
                  <a:schemeClr val="accent4">
                    <a:lumMod val="75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https://ar-mag.jp/category/armore</a:t>
            </a:r>
            <a:endParaRPr sz="2000" b="1" i="0" u="none" strike="noStrike" cap="none" dirty="0">
              <a:solidFill>
                <a:schemeClr val="accent4">
                  <a:lumMod val="75000"/>
                </a:schemeClr>
              </a:solidFill>
              <a:latin typeface="Arial"/>
              <a:ea typeface="Arial"/>
              <a:cs typeface="Arial"/>
              <a:sym typeface="Arial"/>
            </a:endParaRPr>
          </a:p>
        </p:txBody>
      </p:sp>
      <p:grpSp>
        <p:nvGrpSpPr>
          <p:cNvPr id="392" name="Google Shape;392;p10"/>
          <p:cNvGrpSpPr/>
          <p:nvPr/>
        </p:nvGrpSpPr>
        <p:grpSpPr>
          <a:xfrm>
            <a:off x="904751" y="1192950"/>
            <a:ext cx="1100040" cy="5152516"/>
            <a:chOff x="1039221" y="1202721"/>
            <a:chExt cx="1100040" cy="5152516"/>
          </a:xfrm>
        </p:grpSpPr>
        <p:pic>
          <p:nvPicPr>
            <p:cNvPr id="393" name="Google Shape;393;p1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39221" y="1202721"/>
              <a:ext cx="1100040" cy="5152516"/>
            </a:xfrm>
            <a:prstGeom prst="rect">
              <a:avLst/>
            </a:prstGeom>
            <a:noFill/>
            <a:ln>
              <a:noFill/>
            </a:ln>
          </p:spPr>
        </p:pic>
        <p:sp>
          <p:nvSpPr>
            <p:cNvPr id="394" name="Google Shape;394;p10"/>
            <p:cNvSpPr txBox="1"/>
            <p:nvPr/>
          </p:nvSpPr>
          <p:spPr>
            <a:xfrm>
              <a:off x="1083639" y="3625111"/>
              <a:ext cx="1011205"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BODY</a:t>
              </a:r>
              <a:endParaRPr sz="1400" b="0" i="0" u="none" strike="noStrike" cap="none">
                <a:solidFill>
                  <a:srgbClr val="000000"/>
                </a:solidFill>
                <a:latin typeface="Arial"/>
                <a:ea typeface="Arial"/>
                <a:cs typeface="Arial"/>
                <a:sym typeface="Arial"/>
              </a:endParaRPr>
            </a:p>
          </p:txBody>
        </p:sp>
      </p:grpSp>
      <p:grpSp>
        <p:nvGrpSpPr>
          <p:cNvPr id="395" name="Google Shape;395;p10"/>
          <p:cNvGrpSpPr/>
          <p:nvPr/>
        </p:nvGrpSpPr>
        <p:grpSpPr>
          <a:xfrm>
            <a:off x="2353842" y="1192950"/>
            <a:ext cx="1236560" cy="5152516"/>
            <a:chOff x="2487770" y="1202721"/>
            <a:chExt cx="1236560" cy="5152516"/>
          </a:xfrm>
        </p:grpSpPr>
        <p:pic>
          <p:nvPicPr>
            <p:cNvPr id="396" name="Google Shape;396;p1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60962" y="1202721"/>
              <a:ext cx="1090177" cy="5152516"/>
            </a:xfrm>
            <a:prstGeom prst="rect">
              <a:avLst/>
            </a:prstGeom>
            <a:noFill/>
            <a:ln>
              <a:noFill/>
            </a:ln>
          </p:spPr>
        </p:pic>
        <p:sp>
          <p:nvSpPr>
            <p:cNvPr id="397" name="Google Shape;397;p10"/>
            <p:cNvSpPr txBox="1"/>
            <p:nvPr/>
          </p:nvSpPr>
          <p:spPr>
            <a:xfrm>
              <a:off x="2487770" y="3517389"/>
              <a:ext cx="1236560" cy="523180"/>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エイジングケア</a:t>
              </a:r>
              <a:endParaRPr sz="1400" b="1" i="0" u="none" strike="noStrike" cap="none">
                <a:solidFill>
                  <a:srgbClr val="000000"/>
                </a:solidFill>
                <a:latin typeface="Arial"/>
                <a:ea typeface="Arial"/>
                <a:cs typeface="Arial"/>
                <a:sym typeface="Arial"/>
              </a:endParaRPr>
            </a:p>
          </p:txBody>
        </p:sp>
      </p:grpSp>
      <p:grpSp>
        <p:nvGrpSpPr>
          <p:cNvPr id="398" name="Google Shape;398;p10"/>
          <p:cNvGrpSpPr/>
          <p:nvPr/>
        </p:nvGrpSpPr>
        <p:grpSpPr>
          <a:xfrm>
            <a:off x="3939452" y="1192950"/>
            <a:ext cx="1221937" cy="5152516"/>
            <a:chOff x="4105942" y="1202721"/>
            <a:chExt cx="1221937" cy="5152516"/>
          </a:xfrm>
        </p:grpSpPr>
        <p:pic>
          <p:nvPicPr>
            <p:cNvPr id="399" name="Google Shape;399;p1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186167" y="1202721"/>
              <a:ext cx="1061487" cy="5152516"/>
            </a:xfrm>
            <a:prstGeom prst="rect">
              <a:avLst/>
            </a:prstGeom>
            <a:noFill/>
            <a:ln>
              <a:noFill/>
            </a:ln>
          </p:spPr>
        </p:pic>
        <p:sp>
          <p:nvSpPr>
            <p:cNvPr id="400" name="Google Shape;400;p10"/>
            <p:cNvSpPr txBox="1"/>
            <p:nvPr/>
          </p:nvSpPr>
          <p:spPr>
            <a:xfrm>
              <a:off x="4105942" y="3625111"/>
              <a:ext cx="1221937"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セルフラブ</a:t>
              </a:r>
              <a:endParaRPr sz="1400" b="1" i="0" u="none" strike="noStrike" cap="none">
                <a:solidFill>
                  <a:schemeClr val="dk1"/>
                </a:solidFill>
                <a:latin typeface="Arial"/>
                <a:ea typeface="Arial"/>
                <a:cs typeface="Arial"/>
                <a:sym typeface="Arial"/>
              </a:endParaRPr>
            </a:p>
          </p:txBody>
        </p:sp>
      </p:grpSp>
      <p:grpSp>
        <p:nvGrpSpPr>
          <p:cNvPr id="401" name="Google Shape;401;p10"/>
          <p:cNvGrpSpPr/>
          <p:nvPr/>
        </p:nvGrpSpPr>
        <p:grpSpPr>
          <a:xfrm>
            <a:off x="5510440" y="1192950"/>
            <a:ext cx="1124145" cy="5152516"/>
            <a:chOff x="5586123" y="1232786"/>
            <a:chExt cx="1124145" cy="5152516"/>
          </a:xfrm>
        </p:grpSpPr>
        <p:pic>
          <p:nvPicPr>
            <p:cNvPr id="402" name="Google Shape;402;p1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17365" y="1232786"/>
              <a:ext cx="1061661" cy="5152516"/>
            </a:xfrm>
            <a:prstGeom prst="rect">
              <a:avLst/>
            </a:prstGeom>
            <a:noFill/>
            <a:ln>
              <a:noFill/>
            </a:ln>
          </p:spPr>
        </p:pic>
        <p:sp>
          <p:nvSpPr>
            <p:cNvPr id="403" name="Google Shape;403;p10"/>
            <p:cNvSpPr txBox="1"/>
            <p:nvPr/>
          </p:nvSpPr>
          <p:spPr>
            <a:xfrm>
              <a:off x="5586123" y="3655156"/>
              <a:ext cx="1124145" cy="307777"/>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温活</a:t>
              </a:r>
              <a:endParaRPr sz="1400" b="1" i="0" u="none" strike="noStrike" cap="none">
                <a:solidFill>
                  <a:schemeClr val="dk1"/>
                </a:solidFill>
                <a:latin typeface="Arial"/>
                <a:ea typeface="Arial"/>
                <a:cs typeface="Arial"/>
                <a:sym typeface="Arial"/>
              </a:endParaRPr>
            </a:p>
          </p:txBody>
        </p:sp>
      </p:grpSp>
      <p:grpSp>
        <p:nvGrpSpPr>
          <p:cNvPr id="404" name="Google Shape;404;p10"/>
          <p:cNvGrpSpPr/>
          <p:nvPr/>
        </p:nvGrpSpPr>
        <p:grpSpPr>
          <a:xfrm>
            <a:off x="6983636" y="1192950"/>
            <a:ext cx="1124145" cy="5152516"/>
            <a:chOff x="7053591" y="1255053"/>
            <a:chExt cx="1124145" cy="5152516"/>
          </a:xfrm>
        </p:grpSpPr>
        <p:pic>
          <p:nvPicPr>
            <p:cNvPr id="405" name="Google Shape;405;p1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069073" y="1255053"/>
              <a:ext cx="1103703" cy="5152516"/>
            </a:xfrm>
            <a:prstGeom prst="rect">
              <a:avLst/>
            </a:prstGeom>
            <a:noFill/>
            <a:ln>
              <a:noFill/>
            </a:ln>
          </p:spPr>
        </p:pic>
        <p:sp>
          <p:nvSpPr>
            <p:cNvPr id="406" name="Google Shape;406;p10"/>
            <p:cNvSpPr txBox="1"/>
            <p:nvPr/>
          </p:nvSpPr>
          <p:spPr>
            <a:xfrm>
              <a:off x="7053591" y="3677423"/>
              <a:ext cx="1124145" cy="307777"/>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恋愛</a:t>
              </a:r>
              <a:endParaRPr sz="1400" b="1" i="0" u="none" strike="noStrike" cap="none">
                <a:solidFill>
                  <a:schemeClr val="dk1"/>
                </a:solidFill>
                <a:latin typeface="Arial"/>
                <a:ea typeface="Arial"/>
                <a:cs typeface="Arial"/>
                <a:sym typeface="Arial"/>
              </a:endParaRPr>
            </a:p>
          </p:txBody>
        </p:sp>
      </p:grpSp>
      <p:grpSp>
        <p:nvGrpSpPr>
          <p:cNvPr id="407" name="Google Shape;407;p10"/>
          <p:cNvGrpSpPr/>
          <p:nvPr/>
        </p:nvGrpSpPr>
        <p:grpSpPr>
          <a:xfrm>
            <a:off x="8456832" y="1192950"/>
            <a:ext cx="1124145" cy="5149242"/>
            <a:chOff x="8575617" y="1192950"/>
            <a:chExt cx="1124145" cy="5149242"/>
          </a:xfrm>
        </p:grpSpPr>
        <p:pic>
          <p:nvPicPr>
            <p:cNvPr id="408" name="Google Shape;408;p10" descr="女性ならではの悩みに寄り添うtopic7つ"/>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741608" y="1192950"/>
              <a:ext cx="792163" cy="5149242"/>
            </a:xfrm>
            <a:prstGeom prst="rect">
              <a:avLst/>
            </a:prstGeom>
            <a:noFill/>
            <a:ln>
              <a:noFill/>
            </a:ln>
          </p:spPr>
        </p:pic>
        <p:sp>
          <p:nvSpPr>
            <p:cNvPr id="409" name="Google Shape;409;p10"/>
            <p:cNvSpPr txBox="1"/>
            <p:nvPr/>
          </p:nvSpPr>
          <p:spPr>
            <a:xfrm>
              <a:off x="8575617" y="3613683"/>
              <a:ext cx="1124145" cy="307777"/>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フェムケア</a:t>
              </a:r>
              <a:endParaRPr sz="1400" b="1" i="0" u="none" strike="noStrike" cap="none">
                <a:solidFill>
                  <a:schemeClr val="dk1"/>
                </a:solidFill>
                <a:latin typeface="Arial"/>
                <a:ea typeface="Arial"/>
                <a:cs typeface="Arial"/>
                <a:sym typeface="Arial"/>
              </a:endParaRPr>
            </a:p>
          </p:txBody>
        </p:sp>
      </p:grpSp>
      <p:grpSp>
        <p:nvGrpSpPr>
          <p:cNvPr id="410" name="Google Shape;410;p10"/>
          <p:cNvGrpSpPr/>
          <p:nvPr/>
        </p:nvGrpSpPr>
        <p:grpSpPr>
          <a:xfrm>
            <a:off x="9930026" y="1192950"/>
            <a:ext cx="1124145" cy="5149242"/>
            <a:chOff x="10064496" y="1192950"/>
            <a:chExt cx="1124145" cy="5149242"/>
          </a:xfrm>
        </p:grpSpPr>
        <p:pic>
          <p:nvPicPr>
            <p:cNvPr id="411" name="Google Shape;411;p10" descr="お金のこと、どうしてる？ &quot;分からないまま&quot;にしないためのtopic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54300" y="1192950"/>
              <a:ext cx="744537" cy="5149242"/>
            </a:xfrm>
            <a:prstGeom prst="rect">
              <a:avLst/>
            </a:prstGeom>
            <a:noFill/>
            <a:ln>
              <a:noFill/>
            </a:ln>
          </p:spPr>
        </p:pic>
        <p:sp>
          <p:nvSpPr>
            <p:cNvPr id="412" name="Google Shape;412;p10"/>
            <p:cNvSpPr txBox="1"/>
            <p:nvPr/>
          </p:nvSpPr>
          <p:spPr>
            <a:xfrm>
              <a:off x="10064496" y="3613683"/>
              <a:ext cx="1124145" cy="307777"/>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dk1"/>
                  </a:solidFill>
                  <a:latin typeface="Arial"/>
                  <a:ea typeface="Arial"/>
                  <a:cs typeface="Arial"/>
                  <a:sym typeface="Arial"/>
                </a:rPr>
                <a:t>お金</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2"/>
          <p:cNvSpPr/>
          <p:nvPr/>
        </p:nvSpPr>
        <p:spPr>
          <a:xfrm>
            <a:off x="573680" y="1618552"/>
            <a:ext cx="3397117" cy="45719"/>
          </a:xfrm>
          <a:prstGeom prst="parallelogram">
            <a:avLst>
              <a:gd name="adj" fmla="val 25000"/>
            </a:avLst>
          </a:prstGeom>
          <a:solidFill>
            <a:srgbClr val="62829A">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18" name="Google Shape;418;p22"/>
          <p:cNvSpPr txBox="1"/>
          <p:nvPr/>
        </p:nvSpPr>
        <p:spPr>
          <a:xfrm>
            <a:off x="806116" y="652513"/>
            <a:ext cx="1056042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2000"/>
              <a:buFont typeface="Arial"/>
              <a:buNone/>
            </a:pPr>
            <a:r>
              <a:rPr lang="ja-JP" sz="2000" b="1" i="0" u="none" strike="noStrike" cap="none">
                <a:solidFill>
                  <a:schemeClr val="dk1"/>
                </a:solidFill>
                <a:latin typeface="Arial"/>
                <a:ea typeface="Arial"/>
                <a:cs typeface="Arial"/>
                <a:sym typeface="Arial"/>
              </a:rPr>
              <a:t>SNS/動画コンテンツも大人気</a:t>
            </a:r>
            <a:endParaRPr sz="1400" b="0" i="0" u="none" strike="noStrike" cap="none">
              <a:solidFill>
                <a:srgbClr val="000000"/>
              </a:solidFill>
              <a:latin typeface="Arial"/>
              <a:ea typeface="Arial"/>
              <a:cs typeface="Arial"/>
              <a:sym typeface="Arial"/>
            </a:endParaRPr>
          </a:p>
        </p:txBody>
      </p:sp>
      <p:sp>
        <p:nvSpPr>
          <p:cNvPr id="419" name="Google Shape;419;p22"/>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420" name="Google Shape;420;p22"/>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12</a:t>
            </a:fld>
            <a:endParaRPr/>
          </a:p>
        </p:txBody>
      </p:sp>
      <p:sp>
        <p:nvSpPr>
          <p:cNvPr id="421" name="Google Shape;421;p22"/>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コンテンツ</a:t>
            </a:r>
            <a:endParaRPr/>
          </a:p>
        </p:txBody>
      </p:sp>
      <p:sp>
        <p:nvSpPr>
          <p:cNvPr id="422" name="Google Shape;422;p22"/>
          <p:cNvSpPr txBox="1"/>
          <p:nvPr/>
        </p:nvSpPr>
        <p:spPr>
          <a:xfrm>
            <a:off x="564155" y="5387117"/>
            <a:ext cx="4423144"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「情報収集はSNSで完結する」</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という忙しい20代女子に向けても</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スワイプで読み進めフィードで完結する</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マガジン形式の投稿を実施！</a:t>
            </a:r>
            <a:endParaRPr sz="1400" b="0" i="0" u="none" strike="noStrike" cap="none">
              <a:solidFill>
                <a:schemeClr val="dk1"/>
              </a:solidFill>
              <a:latin typeface="Arial"/>
              <a:ea typeface="Arial"/>
              <a:cs typeface="Arial"/>
              <a:sym typeface="Arial"/>
            </a:endParaRPr>
          </a:p>
        </p:txBody>
      </p:sp>
      <p:sp>
        <p:nvSpPr>
          <p:cNvPr id="423" name="Google Shape;423;p22"/>
          <p:cNvSpPr txBox="1"/>
          <p:nvPr/>
        </p:nvSpPr>
        <p:spPr>
          <a:xfrm>
            <a:off x="5468730" y="2996815"/>
            <a:ext cx="3388953"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誌面/WEBで活躍中のモデルたちが出演</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LOOK BOOKなどの人気コンテンツや</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撮影の裏側密着動画など更新中♡</a:t>
            </a:r>
            <a:endParaRPr sz="1400" b="0" i="0" u="none" strike="noStrike" cap="none">
              <a:solidFill>
                <a:srgbClr val="000000"/>
              </a:solidFill>
              <a:latin typeface="Arial"/>
              <a:ea typeface="Arial"/>
              <a:cs typeface="Arial"/>
              <a:sym typeface="Arial"/>
            </a:endParaRPr>
          </a:p>
        </p:txBody>
      </p:sp>
      <p:sp>
        <p:nvSpPr>
          <p:cNvPr id="424" name="Google Shape;424;p22"/>
          <p:cNvSpPr txBox="1"/>
          <p:nvPr/>
        </p:nvSpPr>
        <p:spPr>
          <a:xfrm>
            <a:off x="1159250" y="1069501"/>
            <a:ext cx="2808642"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a:solidFill>
                  <a:srgbClr val="FF0000"/>
                </a:solidFill>
                <a:latin typeface="Arial"/>
                <a:ea typeface="Arial"/>
                <a:cs typeface="Arial"/>
                <a:sym typeface="Arial"/>
              </a:rPr>
              <a:t>30</a:t>
            </a:r>
            <a:r>
              <a:rPr lang="en-US" altLang="ja-JP" sz="3600" b="0" i="0" u="none" strike="noStrike" cap="none" dirty="0">
                <a:solidFill>
                  <a:srgbClr val="FF0000"/>
                </a:solidFill>
                <a:latin typeface="Arial"/>
                <a:ea typeface="Arial"/>
                <a:cs typeface="Arial"/>
                <a:sym typeface="Arial"/>
              </a:rPr>
              <a:t>.7</a:t>
            </a:r>
            <a:r>
              <a:rPr lang="ja-JP" sz="3600" b="0" i="0" u="none" strike="noStrike" cap="none" dirty="0">
                <a:solidFill>
                  <a:srgbClr val="FF0000"/>
                </a:solidFill>
                <a:latin typeface="Arial"/>
                <a:ea typeface="Arial"/>
                <a:cs typeface="Arial"/>
                <a:sym typeface="Arial"/>
              </a:rPr>
              <a:t>万</a:t>
            </a:r>
            <a:r>
              <a:rPr lang="ja-JP" sz="1600" b="0" i="0" u="none" strike="noStrike" cap="none" dirty="0">
                <a:solidFill>
                  <a:schemeClr val="dk1"/>
                </a:solidFill>
                <a:latin typeface="Arial"/>
                <a:ea typeface="Arial"/>
                <a:cs typeface="Arial"/>
                <a:sym typeface="Arial"/>
              </a:rPr>
              <a:t> フォロワー</a:t>
            </a:r>
            <a:endParaRPr sz="2000" b="0" i="0" u="none" strike="noStrike" cap="none" dirty="0">
              <a:solidFill>
                <a:schemeClr val="dk1"/>
              </a:solidFill>
              <a:latin typeface="Arial"/>
              <a:ea typeface="Arial"/>
              <a:cs typeface="Arial"/>
              <a:sym typeface="Arial"/>
            </a:endParaRPr>
          </a:p>
        </p:txBody>
      </p:sp>
      <p:sp>
        <p:nvSpPr>
          <p:cNvPr id="425" name="Google Shape;425;p22"/>
          <p:cNvSpPr txBox="1"/>
          <p:nvPr/>
        </p:nvSpPr>
        <p:spPr>
          <a:xfrm>
            <a:off x="6015566" y="1038139"/>
            <a:ext cx="2990211"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Youtube登録者数 </a:t>
            </a:r>
            <a:r>
              <a:rPr lang="ja-JP" sz="3600" b="0" i="0" u="none" strike="noStrike" cap="none">
                <a:solidFill>
                  <a:srgbClr val="FF0000"/>
                </a:solidFill>
                <a:latin typeface="Arial"/>
                <a:ea typeface="Arial"/>
                <a:cs typeface="Arial"/>
                <a:sym typeface="Arial"/>
              </a:rPr>
              <a:t>1.9万</a:t>
            </a:r>
            <a:endParaRPr sz="1600" b="0" i="0" u="none" strike="noStrike" cap="none">
              <a:solidFill>
                <a:schemeClr val="dk1"/>
              </a:solidFill>
              <a:latin typeface="Arial"/>
              <a:ea typeface="Arial"/>
              <a:cs typeface="Arial"/>
              <a:sym typeface="Arial"/>
            </a:endParaRPr>
          </a:p>
        </p:txBody>
      </p:sp>
      <p:pic>
        <p:nvPicPr>
          <p:cNvPr id="426" name="Google Shape;426;p2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64154" y="3849153"/>
            <a:ext cx="1467038" cy="1462140"/>
          </a:xfrm>
          <a:prstGeom prst="rect">
            <a:avLst/>
          </a:prstGeom>
          <a:noFill/>
          <a:ln>
            <a:noFill/>
          </a:ln>
        </p:spPr>
      </p:pic>
      <p:pic>
        <p:nvPicPr>
          <p:cNvPr id="427" name="Google Shape;427;p2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55288" y="3849153"/>
            <a:ext cx="1441915" cy="1462140"/>
          </a:xfrm>
          <a:prstGeom prst="rect">
            <a:avLst/>
          </a:prstGeom>
          <a:noFill/>
          <a:ln>
            <a:noFill/>
          </a:ln>
        </p:spPr>
      </p:pic>
      <p:pic>
        <p:nvPicPr>
          <p:cNvPr id="428" name="Google Shape;428;p2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9319" y="1191503"/>
            <a:ext cx="439487" cy="439487"/>
          </a:xfrm>
          <a:prstGeom prst="rect">
            <a:avLst/>
          </a:prstGeom>
          <a:noFill/>
          <a:ln>
            <a:noFill/>
          </a:ln>
        </p:spPr>
      </p:pic>
      <p:pic>
        <p:nvPicPr>
          <p:cNvPr id="429" name="Google Shape;429;p2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521299" y="3849153"/>
            <a:ext cx="1466002" cy="1462140"/>
          </a:xfrm>
          <a:prstGeom prst="rect">
            <a:avLst/>
          </a:prstGeom>
          <a:noFill/>
          <a:ln>
            <a:noFill/>
          </a:ln>
        </p:spPr>
      </p:pic>
      <p:sp>
        <p:nvSpPr>
          <p:cNvPr id="430" name="Google Shape;430;p22"/>
          <p:cNvSpPr txBox="1"/>
          <p:nvPr/>
        </p:nvSpPr>
        <p:spPr>
          <a:xfrm>
            <a:off x="1527498" y="4376859"/>
            <a:ext cx="2497494" cy="400110"/>
          </a:xfrm>
          <a:prstGeom prst="rect">
            <a:avLst/>
          </a:prstGeom>
          <a:solidFill>
            <a:srgbClr val="CE4E6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2000"/>
              <a:buFont typeface="Arial"/>
              <a:buNone/>
            </a:pPr>
            <a:r>
              <a:rPr lang="ja-JP" sz="2000" b="1" i="0" u="none" strike="noStrike" cap="none">
                <a:solidFill>
                  <a:schemeClr val="lt1"/>
                </a:solidFill>
                <a:latin typeface="Arial"/>
                <a:ea typeface="Arial"/>
                <a:cs typeface="Arial"/>
                <a:sym typeface="Arial"/>
              </a:rPr>
              <a:t>フィードマガジン</a:t>
            </a:r>
            <a:endParaRPr sz="2000" b="1" i="0" u="none" strike="noStrike" cap="none">
              <a:solidFill>
                <a:schemeClr val="lt1"/>
              </a:solidFill>
              <a:latin typeface="Arial"/>
              <a:ea typeface="Arial"/>
              <a:cs typeface="Arial"/>
              <a:sym typeface="Arial"/>
            </a:endParaRPr>
          </a:p>
        </p:txBody>
      </p:sp>
      <p:sp>
        <p:nvSpPr>
          <p:cNvPr id="431" name="Google Shape;431;p22"/>
          <p:cNvSpPr/>
          <p:nvPr/>
        </p:nvSpPr>
        <p:spPr>
          <a:xfrm>
            <a:off x="1870091" y="4886180"/>
            <a:ext cx="307777" cy="307503"/>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2" name="Google Shape;432;p22"/>
          <p:cNvSpPr/>
          <p:nvPr/>
        </p:nvSpPr>
        <p:spPr>
          <a:xfrm>
            <a:off x="3337129" y="4886180"/>
            <a:ext cx="307777" cy="307503"/>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3" name="Google Shape;433;p2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3600" y="1919169"/>
            <a:ext cx="2346822" cy="1583219"/>
          </a:xfrm>
          <a:prstGeom prst="rect">
            <a:avLst/>
          </a:prstGeom>
          <a:noFill/>
          <a:ln>
            <a:noFill/>
          </a:ln>
        </p:spPr>
      </p:pic>
      <p:cxnSp>
        <p:nvCxnSpPr>
          <p:cNvPr id="434" name="Google Shape;434;p22"/>
          <p:cNvCxnSpPr/>
          <p:nvPr/>
        </p:nvCxnSpPr>
        <p:spPr>
          <a:xfrm>
            <a:off x="5159375" y="1298288"/>
            <a:ext cx="0" cy="5002085"/>
          </a:xfrm>
          <a:prstGeom prst="straightConnector1">
            <a:avLst/>
          </a:prstGeom>
          <a:noFill/>
          <a:ln w="9525" cap="flat" cmpd="sng">
            <a:solidFill>
              <a:schemeClr val="dk1"/>
            </a:solidFill>
            <a:prstDash val="dash"/>
            <a:miter lim="800000"/>
            <a:headEnd type="none" w="sm" len="sm"/>
            <a:tailEnd type="none" w="sm" len="sm"/>
          </a:ln>
        </p:spPr>
      </p:cxnSp>
      <p:pic>
        <p:nvPicPr>
          <p:cNvPr id="435" name="Google Shape;435;p2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87309" y="1232909"/>
            <a:ext cx="594996" cy="382841"/>
          </a:xfrm>
          <a:prstGeom prst="rect">
            <a:avLst/>
          </a:prstGeom>
          <a:noFill/>
          <a:ln>
            <a:noFill/>
          </a:ln>
        </p:spPr>
      </p:pic>
      <p:sp>
        <p:nvSpPr>
          <p:cNvPr id="436" name="Google Shape;436;p22"/>
          <p:cNvSpPr/>
          <p:nvPr/>
        </p:nvSpPr>
        <p:spPr>
          <a:xfrm>
            <a:off x="5331450" y="1615750"/>
            <a:ext cx="3621299" cy="48521"/>
          </a:xfrm>
          <a:prstGeom prst="parallelogram">
            <a:avLst>
              <a:gd name="adj" fmla="val 25000"/>
            </a:avLst>
          </a:prstGeom>
          <a:solidFill>
            <a:srgbClr val="62829A">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437" name="Google Shape;437;p2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163207" y="1915161"/>
            <a:ext cx="1752786" cy="977167"/>
          </a:xfrm>
          <a:prstGeom prst="rect">
            <a:avLst/>
          </a:prstGeom>
          <a:noFill/>
          <a:ln>
            <a:noFill/>
          </a:ln>
        </p:spPr>
      </p:pic>
      <p:sp>
        <p:nvSpPr>
          <p:cNvPr id="438" name="Google Shape;438;p22"/>
          <p:cNvSpPr txBox="1"/>
          <p:nvPr/>
        </p:nvSpPr>
        <p:spPr>
          <a:xfrm>
            <a:off x="5335678" y="5819177"/>
            <a:ext cx="3617071"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「プロの手で女性をarっぽく」させる</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変身動画も続々アップしています！</a:t>
            </a:r>
            <a:endParaRPr sz="1400" b="0" i="0" u="none" strike="noStrike" cap="none">
              <a:solidFill>
                <a:schemeClr val="dk1"/>
              </a:solidFill>
              <a:latin typeface="Arial"/>
              <a:ea typeface="Arial"/>
              <a:cs typeface="Arial"/>
              <a:sym typeface="Arial"/>
            </a:endParaRPr>
          </a:p>
        </p:txBody>
      </p:sp>
      <p:sp>
        <p:nvSpPr>
          <p:cNvPr id="439" name="Google Shape;439;p22"/>
          <p:cNvSpPr txBox="1"/>
          <p:nvPr/>
        </p:nvSpPr>
        <p:spPr>
          <a:xfrm>
            <a:off x="5376815" y="3889938"/>
            <a:ext cx="3539176" cy="400110"/>
          </a:xfrm>
          <a:prstGeom prst="rect">
            <a:avLst/>
          </a:prstGeom>
          <a:solidFill>
            <a:srgbClr val="CE4E6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lt1"/>
              </a:buClr>
              <a:buSzPts val="2000"/>
              <a:buFont typeface="Arial"/>
              <a:buNone/>
            </a:pPr>
            <a:r>
              <a:rPr lang="ja-JP" sz="2000" b="1" i="0" u="none" strike="noStrike" cap="none">
                <a:solidFill>
                  <a:schemeClr val="lt1"/>
                </a:solidFill>
                <a:latin typeface="Arial"/>
                <a:ea typeface="Arial"/>
                <a:cs typeface="Arial"/>
                <a:sym typeface="Arial"/>
              </a:rPr>
              <a:t>変身動画</a:t>
            </a:r>
            <a:endParaRPr sz="2000" b="1" i="0" u="none" strike="noStrike" cap="none">
              <a:solidFill>
                <a:schemeClr val="lt1"/>
              </a:solidFill>
              <a:latin typeface="Arial"/>
              <a:ea typeface="Arial"/>
              <a:cs typeface="Arial"/>
              <a:sym typeface="Arial"/>
            </a:endParaRPr>
          </a:p>
        </p:txBody>
      </p:sp>
      <p:sp>
        <p:nvSpPr>
          <p:cNvPr id="440" name="Google Shape;440;p22"/>
          <p:cNvSpPr txBox="1"/>
          <p:nvPr/>
        </p:nvSpPr>
        <p:spPr>
          <a:xfrm>
            <a:off x="9671975" y="1836131"/>
            <a:ext cx="1752781"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chemeClr val="dk1"/>
                </a:solidFill>
                <a:latin typeface="Arial"/>
                <a:ea typeface="Arial"/>
                <a:cs typeface="Arial"/>
                <a:sym typeface="Arial"/>
              </a:rPr>
              <a:t>公式TikTok開設！</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chemeClr val="dk1"/>
                </a:solidFill>
                <a:latin typeface="Arial"/>
                <a:ea typeface="Arial"/>
                <a:cs typeface="Arial"/>
                <a:sym typeface="Arial"/>
              </a:rPr>
              <a:t>縦型動画を続々アップし</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ja-JP" sz="1100" b="1" i="0" u="none" strike="noStrike" cap="none">
                <a:solidFill>
                  <a:schemeClr val="dk1"/>
                </a:solidFill>
                <a:latin typeface="Arial"/>
                <a:ea typeface="Arial"/>
                <a:cs typeface="Arial"/>
                <a:sym typeface="Arial"/>
              </a:rPr>
              <a:t>フォロワー急増中です♡</a:t>
            </a:r>
            <a:endParaRPr sz="1400" b="0" i="0" u="none" strike="noStrike" cap="none">
              <a:solidFill>
                <a:srgbClr val="000000"/>
              </a:solidFill>
              <a:latin typeface="Arial"/>
              <a:ea typeface="Arial"/>
              <a:cs typeface="Arial"/>
              <a:sym typeface="Arial"/>
            </a:endParaRPr>
          </a:p>
        </p:txBody>
      </p:sp>
      <p:pic>
        <p:nvPicPr>
          <p:cNvPr id="441" name="Google Shape;441;p22"/>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580880" y="1082029"/>
            <a:ext cx="562174" cy="570540"/>
          </a:xfrm>
          <a:prstGeom prst="rect">
            <a:avLst/>
          </a:prstGeom>
          <a:noFill/>
          <a:ln>
            <a:noFill/>
          </a:ln>
        </p:spPr>
      </p:pic>
      <p:sp>
        <p:nvSpPr>
          <p:cNvPr id="442" name="Google Shape;442;p22"/>
          <p:cNvSpPr/>
          <p:nvPr/>
        </p:nvSpPr>
        <p:spPr>
          <a:xfrm>
            <a:off x="9582067" y="1615351"/>
            <a:ext cx="1986798" cy="45719"/>
          </a:xfrm>
          <a:prstGeom prst="parallelogram">
            <a:avLst>
              <a:gd name="adj" fmla="val 25000"/>
            </a:avLst>
          </a:prstGeom>
          <a:solidFill>
            <a:srgbClr val="62829A">
              <a:alpha val="4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3" name="Google Shape;443;p22"/>
          <p:cNvSpPr txBox="1"/>
          <p:nvPr/>
        </p:nvSpPr>
        <p:spPr>
          <a:xfrm>
            <a:off x="10003274" y="768558"/>
            <a:ext cx="1694655"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a:solidFill>
                  <a:srgbClr val="FF0000"/>
                </a:solidFill>
                <a:latin typeface="Arial"/>
                <a:ea typeface="Arial"/>
                <a:cs typeface="Arial"/>
                <a:sym typeface="Arial"/>
              </a:rPr>
              <a:t>2</a:t>
            </a:r>
            <a:r>
              <a:rPr lang="en-US" altLang="ja-JP" sz="3600" b="0" i="0" u="none" strike="noStrike" cap="none" dirty="0">
                <a:solidFill>
                  <a:srgbClr val="FF0000"/>
                </a:solidFill>
                <a:latin typeface="Arial"/>
                <a:ea typeface="Arial"/>
                <a:cs typeface="Arial"/>
                <a:sym typeface="Arial"/>
              </a:rPr>
              <a:t>.1</a:t>
            </a:r>
            <a:r>
              <a:rPr lang="ja-JP" sz="3600" b="0" i="0" u="none" strike="noStrike" cap="none" dirty="0">
                <a:solidFill>
                  <a:srgbClr val="FF0000"/>
                </a:solidFill>
                <a:latin typeface="Arial"/>
                <a:ea typeface="Arial"/>
                <a:cs typeface="Arial"/>
                <a:sym typeface="Arial"/>
              </a:rPr>
              <a:t>万</a:t>
            </a:r>
            <a:r>
              <a:rPr lang="ja-JP" sz="1600" b="0" i="0" u="none" strike="noStrike" cap="none" dirty="0">
                <a:solidFill>
                  <a:schemeClr val="dk1"/>
                </a:solidFill>
                <a:latin typeface="Arial"/>
                <a:ea typeface="Arial"/>
                <a:cs typeface="Arial"/>
                <a:sym typeface="Arial"/>
              </a:rPr>
              <a:t> </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フォロワー</a:t>
            </a:r>
            <a:endParaRPr sz="2000" b="0" i="0" u="none" strike="noStrike" cap="none" dirty="0">
              <a:solidFill>
                <a:schemeClr val="dk1"/>
              </a:solidFill>
              <a:latin typeface="Arial"/>
              <a:ea typeface="Arial"/>
              <a:cs typeface="Arial"/>
              <a:sym typeface="Arial"/>
            </a:endParaRPr>
          </a:p>
        </p:txBody>
      </p:sp>
      <p:pic>
        <p:nvPicPr>
          <p:cNvPr id="444" name="Google Shape;444;p2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414504" y="1941520"/>
            <a:ext cx="1647513" cy="926403"/>
          </a:xfrm>
          <a:prstGeom prst="rect">
            <a:avLst/>
          </a:prstGeom>
          <a:noFill/>
          <a:ln>
            <a:noFill/>
          </a:ln>
        </p:spPr>
      </p:pic>
      <p:pic>
        <p:nvPicPr>
          <p:cNvPr id="445" name="Google Shape;445;p22"/>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930744" y="4397052"/>
            <a:ext cx="2411016" cy="1390971"/>
          </a:xfrm>
          <a:prstGeom prst="rect">
            <a:avLst/>
          </a:prstGeom>
          <a:noFill/>
          <a:ln>
            <a:noFill/>
          </a:ln>
        </p:spPr>
      </p:pic>
      <p:pic>
        <p:nvPicPr>
          <p:cNvPr id="446" name="Google Shape;446;p22"/>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3140205" y="1934601"/>
            <a:ext cx="1626188" cy="1583219"/>
          </a:xfrm>
          <a:prstGeom prst="rect">
            <a:avLst/>
          </a:prstGeom>
          <a:noFill/>
          <a:ln>
            <a:noFill/>
          </a:ln>
        </p:spPr>
      </p:pic>
      <p:pic>
        <p:nvPicPr>
          <p:cNvPr id="447" name="Google Shape;447;p22"/>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9629051" y="2515048"/>
            <a:ext cx="1978583" cy="3403558"/>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9"/>
          <p:cNvSpPr/>
          <p:nvPr/>
        </p:nvSpPr>
        <p:spPr>
          <a:xfrm>
            <a:off x="2108200" y="2277349"/>
            <a:ext cx="9728512" cy="1574962"/>
          </a:xfrm>
          <a:prstGeom prst="roundRect">
            <a:avLst>
              <a:gd name="adj" fmla="val 16667"/>
            </a:avLst>
          </a:prstGeom>
          <a:solidFill>
            <a:srgbClr val="F4A9D2">
              <a:alpha val="1333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69"/>
          <p:cNvSpPr txBox="1">
            <a:spLocks noGrp="1"/>
          </p:cNvSpPr>
          <p:nvPr>
            <p:ph type="body" idx="1"/>
          </p:nvPr>
        </p:nvSpPr>
        <p:spPr>
          <a:xfrm>
            <a:off x="592849" y="433362"/>
            <a:ext cx="11006987" cy="503238"/>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90000"/>
              </a:lnSpc>
              <a:spcBef>
                <a:spcPts val="1000"/>
              </a:spcBef>
              <a:spcAft>
                <a:spcPts val="0"/>
              </a:spcAft>
              <a:buClr>
                <a:schemeClr val="dk1"/>
              </a:buClr>
              <a:buSzPts val="2400"/>
              <a:buFont typeface="Arial"/>
              <a:buNone/>
            </a:pPr>
            <a:r>
              <a:rPr lang="ja-JP" dirty="0"/>
              <a:t>arが手掛けるフェムテックカテゴリ！</a:t>
            </a:r>
            <a:endParaRPr dirty="0"/>
          </a:p>
        </p:txBody>
      </p:sp>
      <p:sp>
        <p:nvSpPr>
          <p:cNvPr id="454" name="Google Shape;454;p6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13</a:t>
            </a:fld>
            <a:endParaRPr/>
          </a:p>
        </p:txBody>
      </p:sp>
      <p:sp>
        <p:nvSpPr>
          <p:cNvPr id="455" name="Google Shape;455;p69"/>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1400"/>
              <a:buFont typeface="Arial"/>
              <a:buNone/>
            </a:pPr>
            <a:r>
              <a:rPr lang="ja-JP" altLang="en-US" b="1" dirty="0"/>
              <a:t>＃コンテンツ</a:t>
            </a:r>
            <a:endParaRPr dirty="0"/>
          </a:p>
        </p:txBody>
      </p:sp>
      <p:grpSp>
        <p:nvGrpSpPr>
          <p:cNvPr id="456" name="Google Shape;456;p69"/>
          <p:cNvGrpSpPr/>
          <p:nvPr/>
        </p:nvGrpSpPr>
        <p:grpSpPr>
          <a:xfrm>
            <a:off x="5147501" y="875635"/>
            <a:ext cx="2039400" cy="1413652"/>
            <a:chOff x="3490641" y="858195"/>
            <a:chExt cx="2039400" cy="1413652"/>
          </a:xfrm>
        </p:grpSpPr>
        <p:sp>
          <p:nvSpPr>
            <p:cNvPr id="457" name="Google Shape;457;p69"/>
            <p:cNvSpPr txBox="1"/>
            <p:nvPr/>
          </p:nvSpPr>
          <p:spPr>
            <a:xfrm>
              <a:off x="3689885" y="858195"/>
              <a:ext cx="1641837"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フェムテックで</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心を身体を愛でる</a:t>
              </a:r>
              <a:endParaRPr sz="1200" b="1" i="0" u="none" strike="noStrike" cap="none" dirty="0">
                <a:solidFill>
                  <a:srgbClr val="FF9900"/>
                </a:solidFill>
                <a:latin typeface="Arial"/>
                <a:ea typeface="Arial"/>
                <a:cs typeface="Arial"/>
                <a:sym typeface="Arial"/>
              </a:endParaRPr>
            </a:p>
          </p:txBody>
        </p:sp>
        <p:pic>
          <p:nvPicPr>
            <p:cNvPr id="458" name="Google Shape;458;p6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90641" y="1305842"/>
              <a:ext cx="2039400" cy="824170"/>
            </a:xfrm>
            <a:prstGeom prst="rect">
              <a:avLst/>
            </a:prstGeom>
            <a:noFill/>
            <a:ln>
              <a:noFill/>
            </a:ln>
          </p:spPr>
        </p:pic>
        <p:sp>
          <p:nvSpPr>
            <p:cNvPr id="459" name="Google Shape;459;p69"/>
            <p:cNvSpPr txBox="1"/>
            <p:nvPr/>
          </p:nvSpPr>
          <p:spPr>
            <a:xfrm>
              <a:off x="3727893" y="1902545"/>
              <a:ext cx="1641837" cy="36930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メデル</a:t>
              </a:r>
              <a:endParaRPr sz="1200" b="1" i="0" u="none" strike="noStrike" cap="none">
                <a:solidFill>
                  <a:srgbClr val="FF9900"/>
                </a:solidFill>
                <a:latin typeface="Arial"/>
                <a:ea typeface="Arial"/>
                <a:cs typeface="Arial"/>
                <a:sym typeface="Arial"/>
              </a:endParaRPr>
            </a:p>
          </p:txBody>
        </p:sp>
      </p:grpSp>
      <p:sp>
        <p:nvSpPr>
          <p:cNvPr id="460" name="Google Shape;460;p69"/>
          <p:cNvSpPr txBox="1"/>
          <p:nvPr/>
        </p:nvSpPr>
        <p:spPr>
          <a:xfrm>
            <a:off x="2678931" y="2305418"/>
            <a:ext cx="8518101" cy="172015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1200"/>
              <a:buFont typeface="Arial"/>
              <a:buNone/>
            </a:pPr>
            <a:r>
              <a:rPr lang="ja-JP" sz="1200" b="0" i="0" u="none" strike="noStrike" cap="none">
                <a:solidFill>
                  <a:srgbClr val="3F3F3F"/>
                </a:solidFill>
                <a:latin typeface="Arial"/>
                <a:ea typeface="Arial"/>
                <a:cs typeface="Arial"/>
                <a:sym typeface="Arial"/>
              </a:rPr>
              <a:t>近年フェムテックが身近になる中で「学びのメディア」が存在する一方、自分ごとになりづらい、</a:t>
            </a:r>
            <a:endParaRPr sz="1200" b="0" i="0" u="none" strike="noStrike" cap="none">
              <a:solidFill>
                <a:srgbClr val="3F3F3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ja-JP" sz="1200" b="0" i="0" u="none" strike="noStrike" cap="none">
                <a:solidFill>
                  <a:srgbClr val="3F3F3F"/>
                </a:solidFill>
                <a:latin typeface="Arial"/>
                <a:ea typeface="Arial"/>
                <a:cs typeface="Arial"/>
                <a:sym typeface="Arial"/>
              </a:rPr>
              <a:t>取り入れるハードルが高いという女性の声を多く聞いてきました。</a:t>
            </a:r>
            <a:endParaRPr sz="1200" b="0" i="0" u="none" strike="noStrike" cap="none">
              <a:solidFill>
                <a:srgbClr val="3F3F3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ja-JP" sz="1200" b="0" i="0" u="none" strike="noStrike" cap="none">
                <a:solidFill>
                  <a:srgbClr val="3F3F3F"/>
                </a:solidFill>
                <a:latin typeface="Arial"/>
                <a:ea typeface="Arial"/>
                <a:cs typeface="Arial"/>
                <a:sym typeface="Arial"/>
              </a:rPr>
              <a:t>arはスキンケアやヘアケアをするのと同じように</a:t>
            </a:r>
            <a:br>
              <a:rPr lang="ja-JP" sz="1200" b="0" i="0" u="none" strike="noStrike" cap="none">
                <a:solidFill>
                  <a:srgbClr val="3F3F3F"/>
                </a:solidFill>
                <a:latin typeface="Arial"/>
                <a:ea typeface="Arial"/>
                <a:cs typeface="Arial"/>
                <a:sym typeface="Arial"/>
              </a:rPr>
            </a:br>
            <a:r>
              <a:rPr lang="ja-JP" sz="1200" b="0" i="0" u="none" strike="noStrike" cap="none">
                <a:solidFill>
                  <a:srgbClr val="3F3F3F"/>
                </a:solidFill>
                <a:latin typeface="Arial"/>
                <a:ea typeface="Arial"/>
                <a:cs typeface="Arial"/>
                <a:sym typeface="Arial"/>
              </a:rPr>
              <a:t>カラダの内側や心のケアをしてほしい。自分を愛でてほしい。</a:t>
            </a:r>
            <a:endParaRPr sz="1200" b="0" i="0" u="none" strike="noStrike" cap="none">
              <a:solidFill>
                <a:srgbClr val="3F3F3F"/>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ja-JP" sz="1200" b="0" i="0" u="none" strike="noStrike" cap="none">
                <a:solidFill>
                  <a:srgbClr val="3F3F3F"/>
                </a:solidFill>
                <a:latin typeface="Arial"/>
                <a:ea typeface="Arial"/>
                <a:cs typeface="Arial"/>
                <a:sym typeface="Arial"/>
              </a:rPr>
              <a:t>そんな思いから誕生したメディアです。</a:t>
            </a:r>
            <a:br>
              <a:rPr lang="ja-JP" sz="1200" b="0" i="0" u="none" strike="noStrike" cap="none">
                <a:solidFill>
                  <a:srgbClr val="3F3F3F"/>
                </a:solidFill>
                <a:latin typeface="Arial"/>
                <a:ea typeface="Arial"/>
                <a:cs typeface="Arial"/>
                <a:sym typeface="Arial"/>
              </a:rPr>
            </a:br>
            <a:endParaRPr sz="1200" b="0" i="0" u="none" strike="noStrike" cap="none">
              <a:solidFill>
                <a:srgbClr val="3F3F3F"/>
              </a:solidFill>
              <a:latin typeface="Arial"/>
              <a:ea typeface="Arial"/>
              <a:cs typeface="Arial"/>
              <a:sym typeface="Arial"/>
            </a:endParaRPr>
          </a:p>
        </p:txBody>
      </p:sp>
      <p:sp>
        <p:nvSpPr>
          <p:cNvPr id="461" name="Google Shape;461;p69"/>
          <p:cNvSpPr txBox="1"/>
          <p:nvPr/>
        </p:nvSpPr>
        <p:spPr>
          <a:xfrm>
            <a:off x="7186901" y="3925696"/>
            <a:ext cx="3022808" cy="37930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1" i="0" u="none" strike="noStrike" cap="none">
                <a:solidFill>
                  <a:srgbClr val="3F3F3F"/>
                </a:solidFill>
                <a:latin typeface="Meiryo"/>
                <a:ea typeface="Meiryo"/>
                <a:cs typeface="Meiryo"/>
                <a:sym typeface="Meiryo"/>
              </a:rPr>
              <a:t>〇Instaramもフォロワー数増加中！</a:t>
            </a:r>
            <a:endParaRPr sz="900" b="1" i="0" u="none" strike="noStrike" cap="none">
              <a:solidFill>
                <a:srgbClr val="3F3F3F"/>
              </a:solidFill>
              <a:latin typeface="Meiryo"/>
              <a:ea typeface="Meiryo"/>
              <a:cs typeface="Meiryo"/>
              <a:sym typeface="Meiryo"/>
            </a:endParaRPr>
          </a:p>
        </p:txBody>
      </p:sp>
      <p:sp>
        <p:nvSpPr>
          <p:cNvPr id="462" name="Google Shape;462;p69"/>
          <p:cNvSpPr/>
          <p:nvPr/>
        </p:nvSpPr>
        <p:spPr>
          <a:xfrm>
            <a:off x="7186901" y="1131187"/>
            <a:ext cx="1066650" cy="958672"/>
          </a:xfrm>
          <a:prstGeom prst="ellipse">
            <a:avLst/>
          </a:prstGeom>
          <a:solidFill>
            <a:srgbClr val="FFD54F">
              <a:alpha val="6274"/>
            </a:srgbClr>
          </a:solidFill>
          <a:ln w="19050" cap="flat" cmpd="sng">
            <a:solidFill>
              <a:srgbClr val="CBA435"/>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463" name="Google Shape;463;p69"/>
          <p:cNvSpPr txBox="1"/>
          <p:nvPr/>
        </p:nvSpPr>
        <p:spPr>
          <a:xfrm>
            <a:off x="7082499" y="1332912"/>
            <a:ext cx="1307588" cy="59167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900"/>
              <a:buFont typeface="Arial"/>
              <a:buNone/>
            </a:pPr>
            <a:r>
              <a:rPr lang="ja-JP" sz="900" b="1" i="0" u="none" strike="noStrike" cap="none">
                <a:solidFill>
                  <a:srgbClr val="3F3F3F"/>
                </a:solidFill>
                <a:latin typeface="Meiryo"/>
                <a:ea typeface="Meiryo"/>
                <a:cs typeface="Meiryo"/>
                <a:sym typeface="Meiryo"/>
              </a:rPr>
              <a:t>ターゲットは</a:t>
            </a:r>
            <a:endParaRPr sz="900" b="1" i="0" u="none" strike="noStrike" cap="none">
              <a:solidFill>
                <a:srgbClr val="3F3F3F"/>
              </a:solidFill>
              <a:latin typeface="Meiryo"/>
              <a:ea typeface="Meiryo"/>
              <a:cs typeface="Meiryo"/>
              <a:sym typeface="Meiryo"/>
            </a:endParaRPr>
          </a:p>
          <a:p>
            <a:pPr marL="0" marR="0" lvl="0" indent="0" algn="ctr" rtl="0">
              <a:lnSpc>
                <a:spcPct val="115000"/>
              </a:lnSpc>
              <a:spcBef>
                <a:spcPts val="0"/>
              </a:spcBef>
              <a:spcAft>
                <a:spcPts val="0"/>
              </a:spcAft>
              <a:buClr>
                <a:srgbClr val="000000"/>
              </a:buClr>
              <a:buSzPts val="1400"/>
              <a:buFont typeface="Arial"/>
              <a:buNone/>
            </a:pPr>
            <a:r>
              <a:rPr lang="ja-JP" sz="1400" b="1" i="0" u="none" strike="noStrike" cap="none">
                <a:solidFill>
                  <a:srgbClr val="3F3F3F"/>
                </a:solidFill>
                <a:latin typeface="Meiryo"/>
                <a:ea typeface="Meiryo"/>
                <a:cs typeface="Meiryo"/>
                <a:sym typeface="Meiryo"/>
              </a:rPr>
              <a:t>30代</a:t>
            </a:r>
            <a:endParaRPr sz="1400" b="1" i="0" u="none" strike="noStrike" cap="none">
              <a:solidFill>
                <a:srgbClr val="3F3F3F"/>
              </a:solidFill>
              <a:latin typeface="Meiryo"/>
              <a:ea typeface="Meiryo"/>
              <a:cs typeface="Meiryo"/>
              <a:sym typeface="Meiryo"/>
            </a:endParaRPr>
          </a:p>
        </p:txBody>
      </p:sp>
      <p:sp>
        <p:nvSpPr>
          <p:cNvPr id="464" name="Google Shape;464;p69"/>
          <p:cNvSpPr txBox="1"/>
          <p:nvPr/>
        </p:nvSpPr>
        <p:spPr>
          <a:xfrm>
            <a:off x="2572914" y="3888170"/>
            <a:ext cx="3195207" cy="379304"/>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100"/>
              <a:buFont typeface="Arial"/>
              <a:buNone/>
            </a:pPr>
            <a:r>
              <a:rPr lang="ja-JP" sz="1100" b="1" i="0" u="none" strike="noStrike" cap="none">
                <a:solidFill>
                  <a:srgbClr val="3F3F3F"/>
                </a:solidFill>
                <a:latin typeface="Meiryo"/>
                <a:ea typeface="Meiryo"/>
                <a:cs typeface="Meiryo"/>
                <a:sym typeface="Meiryo"/>
              </a:rPr>
              <a:t>〇出演予定のモデル/インフルエンサー</a:t>
            </a:r>
            <a:endParaRPr sz="900" b="1" i="0" u="none" strike="noStrike" cap="none">
              <a:solidFill>
                <a:srgbClr val="3F3F3F"/>
              </a:solidFill>
              <a:latin typeface="Meiryo"/>
              <a:ea typeface="Meiryo"/>
              <a:cs typeface="Meiryo"/>
              <a:sym typeface="Meiryo"/>
            </a:endParaRPr>
          </a:p>
        </p:txBody>
      </p:sp>
      <p:grpSp>
        <p:nvGrpSpPr>
          <p:cNvPr id="465" name="Google Shape;465;p69"/>
          <p:cNvGrpSpPr/>
          <p:nvPr/>
        </p:nvGrpSpPr>
        <p:grpSpPr>
          <a:xfrm>
            <a:off x="2853226" y="4325506"/>
            <a:ext cx="3863498" cy="1006510"/>
            <a:chOff x="2786837" y="4218078"/>
            <a:chExt cx="3863498" cy="1006510"/>
          </a:xfrm>
        </p:grpSpPr>
        <p:pic>
          <p:nvPicPr>
            <p:cNvPr id="466" name="Google Shape;466;p6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86837" y="4233940"/>
              <a:ext cx="769051" cy="728381"/>
            </a:xfrm>
            <a:prstGeom prst="rect">
              <a:avLst/>
            </a:prstGeom>
            <a:noFill/>
            <a:ln>
              <a:noFill/>
            </a:ln>
          </p:spPr>
        </p:pic>
        <p:pic>
          <p:nvPicPr>
            <p:cNvPr id="467" name="Google Shape;467;p6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67770" y="4218079"/>
              <a:ext cx="698081" cy="752517"/>
            </a:xfrm>
            <a:prstGeom prst="rect">
              <a:avLst/>
            </a:prstGeom>
            <a:noFill/>
            <a:ln>
              <a:noFill/>
            </a:ln>
          </p:spPr>
        </p:pic>
        <p:pic>
          <p:nvPicPr>
            <p:cNvPr id="468" name="Google Shape;468;p6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68211" y="4218079"/>
              <a:ext cx="744345" cy="752255"/>
            </a:xfrm>
            <a:prstGeom prst="rect">
              <a:avLst/>
            </a:prstGeom>
            <a:solidFill>
              <a:srgbClr val="FBE4D4"/>
            </a:solidFill>
            <a:ln>
              <a:noFill/>
            </a:ln>
          </p:spPr>
        </p:pic>
        <p:pic>
          <p:nvPicPr>
            <p:cNvPr id="469" name="Google Shape;469;p6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331125" y="4218078"/>
              <a:ext cx="764875" cy="752255"/>
            </a:xfrm>
            <a:prstGeom prst="rect">
              <a:avLst/>
            </a:prstGeom>
            <a:noFill/>
            <a:ln>
              <a:noFill/>
            </a:ln>
          </p:spPr>
        </p:pic>
        <p:sp>
          <p:nvSpPr>
            <p:cNvPr id="470" name="Google Shape;470;p69"/>
            <p:cNvSpPr txBox="1"/>
            <p:nvPr/>
          </p:nvSpPr>
          <p:spPr>
            <a:xfrm>
              <a:off x="2802101" y="4956180"/>
              <a:ext cx="1177245" cy="19233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池田エライザ</a:t>
              </a:r>
              <a:endParaRPr sz="800" b="0" i="0" u="none" strike="noStrike" cap="none">
                <a:solidFill>
                  <a:schemeClr val="dk1"/>
                </a:solidFill>
                <a:latin typeface="Arial"/>
                <a:ea typeface="Arial"/>
                <a:cs typeface="Arial"/>
                <a:sym typeface="Arial"/>
              </a:endParaRPr>
            </a:p>
          </p:txBody>
        </p:sp>
        <p:sp>
          <p:nvSpPr>
            <p:cNvPr id="471" name="Google Shape;471;p69"/>
            <p:cNvSpPr txBox="1"/>
            <p:nvPr/>
          </p:nvSpPr>
          <p:spPr>
            <a:xfrm>
              <a:off x="3757508" y="4949675"/>
              <a:ext cx="1177245" cy="19233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指原莉乃</a:t>
              </a:r>
              <a:endParaRPr sz="1400" b="0" i="0" u="none" strike="noStrike" cap="none">
                <a:solidFill>
                  <a:srgbClr val="000000"/>
                </a:solidFill>
                <a:latin typeface="Arial"/>
                <a:ea typeface="Arial"/>
                <a:cs typeface="Arial"/>
                <a:sym typeface="Arial"/>
              </a:endParaRPr>
            </a:p>
          </p:txBody>
        </p:sp>
        <p:sp>
          <p:nvSpPr>
            <p:cNvPr id="472" name="Google Shape;472;p69"/>
            <p:cNvSpPr/>
            <p:nvPr/>
          </p:nvSpPr>
          <p:spPr>
            <a:xfrm>
              <a:off x="4568374" y="4947589"/>
              <a:ext cx="1028224" cy="276999"/>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伊藤千晃</a:t>
              </a:r>
              <a:endParaRPr sz="800" b="0" i="0" u="none" strike="noStrike" cap="none">
                <a:solidFill>
                  <a:schemeClr val="dk1"/>
                </a:solidFill>
                <a:latin typeface="Arial"/>
                <a:ea typeface="Arial"/>
                <a:cs typeface="Arial"/>
                <a:sym typeface="Arial"/>
              </a:endParaRPr>
            </a:p>
          </p:txBody>
        </p:sp>
        <p:sp>
          <p:nvSpPr>
            <p:cNvPr id="473" name="Google Shape;473;p69"/>
            <p:cNvSpPr txBox="1"/>
            <p:nvPr/>
          </p:nvSpPr>
          <p:spPr>
            <a:xfrm>
              <a:off x="5420259" y="4947589"/>
              <a:ext cx="1230076" cy="19233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上西星来</a:t>
              </a:r>
              <a:endParaRPr sz="800" b="0" i="0" u="none" strike="noStrike" cap="none">
                <a:solidFill>
                  <a:schemeClr val="dk1"/>
                </a:solidFill>
                <a:latin typeface="Arial"/>
                <a:ea typeface="Arial"/>
                <a:cs typeface="Arial"/>
                <a:sym typeface="Arial"/>
              </a:endParaRPr>
            </a:p>
          </p:txBody>
        </p:sp>
      </p:grpSp>
      <p:grpSp>
        <p:nvGrpSpPr>
          <p:cNvPr id="474" name="Google Shape;474;p69"/>
          <p:cNvGrpSpPr/>
          <p:nvPr/>
        </p:nvGrpSpPr>
        <p:grpSpPr>
          <a:xfrm>
            <a:off x="2987700" y="5237203"/>
            <a:ext cx="3659983" cy="1124112"/>
            <a:chOff x="2809914" y="5265694"/>
            <a:chExt cx="3659983" cy="1124112"/>
          </a:xfrm>
        </p:grpSpPr>
        <p:pic>
          <p:nvPicPr>
            <p:cNvPr id="475" name="Google Shape;475;p69"/>
            <p:cNvPicPr preferRelativeResize="0"/>
            <p:nvPr/>
          </p:nvPicPr>
          <p:blipFill rotWithShape="1">
            <a:blip r:embed="rId8" cstate="email">
              <a:alphaModFix/>
              <a:extLst>
                <a:ext uri="{28A0092B-C50C-407E-A947-70E740481C1C}">
                  <a14:useLocalDpi xmlns:a14="http://schemas.microsoft.com/office/drawing/2010/main"/>
                </a:ext>
              </a:extLst>
            </a:blip>
            <a:srcRect l="-2544" r="-1760" b="-2287"/>
            <a:stretch/>
          </p:blipFill>
          <p:spPr>
            <a:xfrm>
              <a:off x="3993013" y="5300174"/>
              <a:ext cx="698081" cy="752517"/>
            </a:xfrm>
            <a:prstGeom prst="ellipse">
              <a:avLst/>
            </a:prstGeom>
            <a:noFill/>
            <a:ln>
              <a:noFill/>
            </a:ln>
          </p:spPr>
        </p:pic>
        <p:pic>
          <p:nvPicPr>
            <p:cNvPr id="476" name="Google Shape;476;p6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86231" y="5265694"/>
              <a:ext cx="781890" cy="776391"/>
            </a:xfrm>
            <a:prstGeom prst="ellipse">
              <a:avLst/>
            </a:prstGeom>
            <a:noFill/>
            <a:ln>
              <a:noFill/>
            </a:ln>
          </p:spPr>
        </p:pic>
        <p:pic>
          <p:nvPicPr>
            <p:cNvPr id="477" name="Google Shape;477;p6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884882" y="5303702"/>
              <a:ext cx="781889" cy="752517"/>
            </a:xfrm>
            <a:prstGeom prst="ellipse">
              <a:avLst/>
            </a:prstGeom>
            <a:noFill/>
            <a:ln>
              <a:noFill/>
            </a:ln>
          </p:spPr>
        </p:pic>
        <p:sp>
          <p:nvSpPr>
            <p:cNvPr id="478" name="Google Shape;478;p69"/>
            <p:cNvSpPr txBox="1"/>
            <p:nvPr/>
          </p:nvSpPr>
          <p:spPr>
            <a:xfrm>
              <a:off x="2809914" y="6074365"/>
              <a:ext cx="1244572" cy="31544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吉田怜香(@4848r)</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24.9万フォロワー</a:t>
              </a:r>
              <a:endParaRPr sz="800" b="0" i="0" u="none" strike="noStrike" cap="none">
                <a:solidFill>
                  <a:schemeClr val="dk1"/>
                </a:solidFill>
                <a:latin typeface="Arial"/>
                <a:ea typeface="Arial"/>
                <a:cs typeface="Arial"/>
                <a:sym typeface="Arial"/>
              </a:endParaRPr>
            </a:p>
          </p:txBody>
        </p:sp>
        <p:sp>
          <p:nvSpPr>
            <p:cNvPr id="479" name="Google Shape;479;p69"/>
            <p:cNvSpPr txBox="1"/>
            <p:nvPr/>
          </p:nvSpPr>
          <p:spPr>
            <a:xfrm>
              <a:off x="3774450" y="6054505"/>
              <a:ext cx="1399663" cy="31544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エリー(@_z_eric_o_)</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5.6万フォロワー</a:t>
              </a:r>
              <a:endParaRPr sz="800" b="0" i="0" u="none" strike="noStrike" cap="none">
                <a:solidFill>
                  <a:schemeClr val="dk1"/>
                </a:solidFill>
                <a:latin typeface="Arial"/>
                <a:ea typeface="Arial"/>
                <a:cs typeface="Arial"/>
                <a:sym typeface="Arial"/>
              </a:endParaRPr>
            </a:p>
          </p:txBody>
        </p:sp>
        <p:sp>
          <p:nvSpPr>
            <p:cNvPr id="480" name="Google Shape;480;p69"/>
            <p:cNvSpPr txBox="1"/>
            <p:nvPr/>
          </p:nvSpPr>
          <p:spPr>
            <a:xfrm>
              <a:off x="4853829" y="6054596"/>
              <a:ext cx="1616068" cy="31544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金子渚(@nagisakaneko)</a:t>
              </a:r>
              <a:endParaRPr sz="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Arial"/>
                  <a:ea typeface="Arial"/>
                  <a:cs typeface="Arial"/>
                  <a:sym typeface="Arial"/>
                </a:rPr>
                <a:t>6.9万フォロワー</a:t>
              </a:r>
              <a:endParaRPr sz="800" b="0" i="0" u="none" strike="noStrike" cap="none">
                <a:solidFill>
                  <a:schemeClr val="dk1"/>
                </a:solidFill>
                <a:latin typeface="Arial"/>
                <a:ea typeface="Arial"/>
                <a:cs typeface="Arial"/>
                <a:sym typeface="Arial"/>
              </a:endParaRPr>
            </a:p>
          </p:txBody>
        </p:sp>
      </p:grpSp>
      <p:sp>
        <p:nvSpPr>
          <p:cNvPr id="482" name="Google Shape;482;p69"/>
          <p:cNvSpPr/>
          <p:nvPr/>
        </p:nvSpPr>
        <p:spPr>
          <a:xfrm>
            <a:off x="2509662" y="4232934"/>
            <a:ext cx="4068980" cy="2146527"/>
          </a:xfrm>
          <a:prstGeom prst="roundRect">
            <a:avLst>
              <a:gd name="adj" fmla="val 16667"/>
            </a:avLst>
          </a:prstGeom>
          <a:noFill/>
          <a:ln w="9525" cap="flat" cmpd="sng">
            <a:solidFill>
              <a:srgbClr val="3F3F3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69"/>
          <p:cNvSpPr txBox="1"/>
          <p:nvPr/>
        </p:nvSpPr>
        <p:spPr>
          <a:xfrm>
            <a:off x="8451776" y="1049652"/>
            <a:ext cx="1757933" cy="276999"/>
          </a:xfrm>
          <a:prstGeom prst="rect">
            <a:avLst/>
          </a:prstGeom>
          <a:solidFill>
            <a:srgbClr val="FBE4D4"/>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生理との向き合い方</a:t>
            </a:r>
            <a:endParaRPr sz="1100" b="0" i="0" u="none" strike="noStrike" cap="none">
              <a:solidFill>
                <a:srgbClr val="000000"/>
              </a:solidFill>
              <a:latin typeface="Arial"/>
              <a:ea typeface="Arial"/>
              <a:cs typeface="Arial"/>
              <a:sym typeface="Arial"/>
            </a:endParaRPr>
          </a:p>
        </p:txBody>
      </p:sp>
      <p:sp>
        <p:nvSpPr>
          <p:cNvPr id="484" name="Google Shape;484;p69"/>
          <p:cNvSpPr txBox="1"/>
          <p:nvPr/>
        </p:nvSpPr>
        <p:spPr>
          <a:xfrm>
            <a:off x="8708506" y="1485714"/>
            <a:ext cx="1051389" cy="284663"/>
          </a:xfrm>
          <a:prstGeom prst="rect">
            <a:avLst/>
          </a:prstGeom>
          <a:solidFill>
            <a:srgbClr val="FBE4D4"/>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女性の不調</a:t>
            </a:r>
            <a:endParaRPr sz="1100" b="0" i="0" u="none" strike="noStrike" cap="none">
              <a:solidFill>
                <a:srgbClr val="000000"/>
              </a:solidFill>
              <a:latin typeface="Arial"/>
              <a:ea typeface="Arial"/>
              <a:cs typeface="Arial"/>
              <a:sym typeface="Arial"/>
            </a:endParaRPr>
          </a:p>
        </p:txBody>
      </p:sp>
      <p:sp>
        <p:nvSpPr>
          <p:cNvPr id="485" name="Google Shape;485;p69"/>
          <p:cNvSpPr txBox="1"/>
          <p:nvPr/>
        </p:nvSpPr>
        <p:spPr>
          <a:xfrm>
            <a:off x="10087309" y="1399794"/>
            <a:ext cx="1602000" cy="284700"/>
          </a:xfrm>
          <a:prstGeom prst="rect">
            <a:avLst/>
          </a:prstGeom>
          <a:solidFill>
            <a:srgbClr val="FBE4D4"/>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働くこと産むこと</a:t>
            </a:r>
            <a:endParaRPr sz="1400" b="0" i="0" u="none" strike="noStrike" cap="none">
              <a:solidFill>
                <a:schemeClr val="dk1"/>
              </a:solidFill>
              <a:latin typeface="Arial"/>
              <a:ea typeface="Arial"/>
              <a:cs typeface="Arial"/>
              <a:sym typeface="Arial"/>
            </a:endParaRPr>
          </a:p>
        </p:txBody>
      </p:sp>
      <p:sp>
        <p:nvSpPr>
          <p:cNvPr id="486" name="Google Shape;486;p69"/>
          <p:cNvSpPr txBox="1"/>
          <p:nvPr/>
        </p:nvSpPr>
        <p:spPr>
          <a:xfrm flipH="1">
            <a:off x="9664254" y="1907867"/>
            <a:ext cx="1602001" cy="284663"/>
          </a:xfrm>
          <a:prstGeom prst="rect">
            <a:avLst/>
          </a:prstGeom>
          <a:solidFill>
            <a:srgbClr val="FBE4D4"/>
          </a:solid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セックスのお悩み</a:t>
            </a:r>
            <a:endParaRPr sz="1100" b="0" i="0" u="none" strike="noStrike" cap="none">
              <a:solidFill>
                <a:srgbClr val="000000"/>
              </a:solidFill>
              <a:latin typeface="Arial"/>
              <a:ea typeface="Arial"/>
              <a:cs typeface="Arial"/>
              <a:sym typeface="Arial"/>
            </a:endParaRPr>
          </a:p>
        </p:txBody>
      </p:sp>
      <p:pic>
        <p:nvPicPr>
          <p:cNvPr id="487" name="Google Shape;487;p6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384397" y="4325506"/>
            <a:ext cx="1358379" cy="1968394"/>
          </a:xfrm>
          <a:prstGeom prst="rect">
            <a:avLst/>
          </a:prstGeom>
          <a:noFill/>
          <a:ln>
            <a:noFill/>
          </a:ln>
        </p:spPr>
      </p:pic>
      <p:pic>
        <p:nvPicPr>
          <p:cNvPr id="488" name="Google Shape;488;p69"/>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719107" y="4374880"/>
            <a:ext cx="1390494" cy="1351933"/>
          </a:xfrm>
          <a:prstGeom prst="rect">
            <a:avLst/>
          </a:prstGeom>
          <a:noFill/>
          <a:ln>
            <a:noFill/>
          </a:ln>
        </p:spPr>
      </p:pic>
      <p:sp>
        <p:nvSpPr>
          <p:cNvPr id="489" name="Google Shape;489;p69"/>
          <p:cNvSpPr/>
          <p:nvPr/>
        </p:nvSpPr>
        <p:spPr>
          <a:xfrm>
            <a:off x="8053325" y="5350410"/>
            <a:ext cx="1066650" cy="958672"/>
          </a:xfrm>
          <a:prstGeom prst="ellipse">
            <a:avLst/>
          </a:prstGeom>
          <a:solidFill>
            <a:srgbClr val="FFD54F">
              <a:alpha val="6274"/>
            </a:srgbClr>
          </a:solidFill>
          <a:ln w="19050" cap="flat" cmpd="sng">
            <a:solidFill>
              <a:srgbClr val="CBA435"/>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3F3F3F"/>
              </a:solidFill>
              <a:latin typeface="Arial"/>
              <a:ea typeface="Arial"/>
              <a:cs typeface="Arial"/>
              <a:sym typeface="Arial"/>
            </a:endParaRPr>
          </a:p>
        </p:txBody>
      </p:sp>
      <p:sp>
        <p:nvSpPr>
          <p:cNvPr id="490" name="Google Shape;490;p69"/>
          <p:cNvSpPr txBox="1"/>
          <p:nvPr/>
        </p:nvSpPr>
        <p:spPr>
          <a:xfrm>
            <a:off x="7924177" y="5588970"/>
            <a:ext cx="1307588" cy="59167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900"/>
              <a:buFont typeface="Arial"/>
              <a:buNone/>
            </a:pPr>
            <a:r>
              <a:rPr lang="ja-JP" sz="900" b="1" i="0" u="none" strike="noStrike" cap="none">
                <a:solidFill>
                  <a:srgbClr val="3F3F3F"/>
                </a:solidFill>
                <a:latin typeface="Meiryo"/>
                <a:ea typeface="Meiryo"/>
                <a:cs typeface="Meiryo"/>
                <a:sym typeface="Meiryo"/>
              </a:rPr>
              <a:t>フォロワーは</a:t>
            </a:r>
            <a:endParaRPr sz="900" b="1" i="0" u="none" strike="noStrike" cap="none">
              <a:solidFill>
                <a:srgbClr val="3F3F3F"/>
              </a:solidFill>
              <a:latin typeface="Meiryo"/>
              <a:ea typeface="Meiryo"/>
              <a:cs typeface="Meiryo"/>
              <a:sym typeface="Meiryo"/>
            </a:endParaRPr>
          </a:p>
          <a:p>
            <a:pPr marL="0" marR="0" lvl="0" indent="0" algn="ctr" rtl="0">
              <a:lnSpc>
                <a:spcPct val="115000"/>
              </a:lnSpc>
              <a:spcBef>
                <a:spcPts val="0"/>
              </a:spcBef>
              <a:spcAft>
                <a:spcPts val="0"/>
              </a:spcAft>
              <a:buClr>
                <a:srgbClr val="000000"/>
              </a:buClr>
              <a:buSzPts val="1400"/>
              <a:buFont typeface="Arial"/>
              <a:buNone/>
            </a:pPr>
            <a:r>
              <a:rPr lang="ja-JP" sz="1400" b="1" i="0" u="none" strike="noStrike" cap="none">
                <a:solidFill>
                  <a:srgbClr val="3F3F3F"/>
                </a:solidFill>
                <a:latin typeface="Meiryo"/>
                <a:ea typeface="Meiryo"/>
                <a:cs typeface="Meiryo"/>
                <a:sym typeface="Meiryo"/>
              </a:rPr>
              <a:t>1300超え</a:t>
            </a:r>
            <a:endParaRPr sz="1400" b="1" i="0" u="none" strike="noStrike" cap="none">
              <a:solidFill>
                <a:srgbClr val="3F3F3F"/>
              </a:solidFill>
              <a:latin typeface="Meiryo"/>
              <a:ea typeface="Meiryo"/>
              <a:cs typeface="Meiryo"/>
              <a:sym typeface="Meiryo"/>
            </a:endParaRPr>
          </a:p>
        </p:txBody>
      </p:sp>
      <p:sp>
        <p:nvSpPr>
          <p:cNvPr id="491" name="Google Shape;491;p69"/>
          <p:cNvSpPr/>
          <p:nvPr/>
        </p:nvSpPr>
        <p:spPr>
          <a:xfrm>
            <a:off x="7197275" y="4258752"/>
            <a:ext cx="4068980" cy="2146527"/>
          </a:xfrm>
          <a:prstGeom prst="roundRect">
            <a:avLst>
              <a:gd name="adj" fmla="val 16667"/>
            </a:avLst>
          </a:prstGeom>
          <a:noFill/>
          <a:ln w="9525" cap="flat" cmpd="sng">
            <a:solidFill>
              <a:srgbClr val="3F3F3F"/>
            </a:solidFill>
            <a:prstDash val="dot"/>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92" name="Google Shape;492;p69"/>
          <p:cNvPicPr preferRelativeResize="0"/>
          <p:nvPr/>
        </p:nvPicPr>
        <p:blipFill rotWithShape="1">
          <a:blip r:embed="rId13" cstate="email">
            <a:alphaModFix/>
            <a:extLst>
              <a:ext uri="{28A0092B-C50C-407E-A947-70E740481C1C}">
                <a14:useLocalDpi xmlns:a14="http://schemas.microsoft.com/office/drawing/2010/main"/>
              </a:ext>
            </a:extLst>
          </a:blip>
          <a:srcRect r="-2513"/>
          <a:stretch/>
        </p:blipFill>
        <p:spPr>
          <a:xfrm>
            <a:off x="606086" y="1414645"/>
            <a:ext cx="653503" cy="5022102"/>
          </a:xfrm>
          <a:prstGeom prst="rect">
            <a:avLst/>
          </a:prstGeom>
          <a:noFill/>
          <a:ln>
            <a:noFill/>
          </a:ln>
        </p:spPr>
      </p:pic>
      <p:pic>
        <p:nvPicPr>
          <p:cNvPr id="493" name="Google Shape;493;p69"/>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363377" y="1433979"/>
            <a:ext cx="601563" cy="4945482"/>
          </a:xfrm>
          <a:prstGeom prst="rect">
            <a:avLst/>
          </a:prstGeom>
          <a:noFill/>
          <a:ln>
            <a:noFill/>
          </a:ln>
        </p:spPr>
      </p:pic>
      <p:pic>
        <p:nvPicPr>
          <p:cNvPr id="494" name="Google Shape;494;p69"/>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964959" y="1408188"/>
            <a:ext cx="857363" cy="857363"/>
          </a:xfrm>
          <a:prstGeom prst="rect">
            <a:avLst/>
          </a:prstGeom>
          <a:noFill/>
          <a:ln>
            <a:noFill/>
          </a:ln>
        </p:spPr>
      </p:pic>
      <p:sp>
        <p:nvSpPr>
          <p:cNvPr id="495" name="Google Shape;495;p6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5" name="テキスト ボックス 4">
            <a:hlinkClick r:id="rId16"/>
            <a:extLst>
              <a:ext uri="{FF2B5EF4-FFF2-40B4-BE49-F238E27FC236}">
                <a16:creationId xmlns:a16="http://schemas.microsoft.com/office/drawing/2014/main" id="{ABEA1B9A-386D-F8AB-49B3-BBBAE163828B}"/>
              </a:ext>
            </a:extLst>
          </p:cNvPr>
          <p:cNvSpPr txBox="1"/>
          <p:nvPr/>
        </p:nvSpPr>
        <p:spPr>
          <a:xfrm>
            <a:off x="543736" y="990076"/>
            <a:ext cx="2880064" cy="307777"/>
          </a:xfrm>
          <a:prstGeom prst="rect">
            <a:avLst/>
          </a:prstGeom>
          <a:noFill/>
        </p:spPr>
        <p:txBody>
          <a:bodyPr wrap="square">
            <a:spAutoFit/>
          </a:bodyPr>
          <a:lstStyle/>
          <a:p>
            <a:r>
              <a:rPr lang="en-US" altLang="ja-JP" u="sng" dirty="0">
                <a:solidFill>
                  <a:schemeClr val="accent4">
                    <a:lumMod val="75000"/>
                  </a:schemeClr>
                </a:solidFill>
              </a:rPr>
              <a:t>https://ar-mag.jp/medel</a:t>
            </a:r>
            <a:endParaRPr lang="ja-JP" altLang="en-US" u="sng" dirty="0">
              <a:solidFill>
                <a:schemeClr val="accent4">
                  <a:lumMod val="75000"/>
                </a:schemeClr>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2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501" name="Google Shape;501;p2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14</a:t>
            </a:fld>
            <a:endParaRPr b="0"/>
          </a:p>
        </p:txBody>
      </p:sp>
      <p:graphicFrame>
        <p:nvGraphicFramePr>
          <p:cNvPr id="502" name="Google Shape;502;p23"/>
          <p:cNvGraphicFramePr/>
          <p:nvPr>
            <p:extLst>
              <p:ext uri="{D42A27DB-BD31-4B8C-83A1-F6EECF244321}">
                <p14:modId xmlns:p14="http://schemas.microsoft.com/office/powerpoint/2010/main" val="347761911"/>
              </p:ext>
            </p:extLst>
          </p:nvPr>
        </p:nvGraphicFramePr>
        <p:xfrm>
          <a:off x="6829560" y="2099698"/>
          <a:ext cx="4650300" cy="2290900"/>
        </p:xfrm>
        <a:graphic>
          <a:graphicData uri="http://schemas.openxmlformats.org/drawingml/2006/table">
            <a:tbl>
              <a:tblPr>
                <a:noFill/>
                <a:tableStyleId>{93979BFC-1B09-4774-AEE0-5369BBA7034D}</a:tableStyleId>
              </a:tblPr>
              <a:tblGrid>
                <a:gridCol w="3666175">
                  <a:extLst>
                    <a:ext uri="{9D8B030D-6E8A-4147-A177-3AD203B41FA5}">
                      <a16:colId xmlns:a16="http://schemas.microsoft.com/office/drawing/2014/main" val="20000"/>
                    </a:ext>
                  </a:extLst>
                </a:gridCol>
                <a:gridCol w="984125">
                  <a:extLst>
                    <a:ext uri="{9D8B030D-6E8A-4147-A177-3AD203B41FA5}">
                      <a16:colId xmlns:a16="http://schemas.microsoft.com/office/drawing/2014/main" val="20001"/>
                    </a:ext>
                  </a:extLst>
                </a:gridCol>
              </a:tblGrid>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広告メニュー</a:t>
                      </a:r>
                      <a:endParaRPr sz="1400" u="none" strike="noStrike" cap="none" dirty="0"/>
                    </a:p>
                  </a:txBody>
                  <a:tcPr marL="91450" marR="91450" marT="45725" marB="45725"/>
                </a:tc>
                <a:tc>
                  <a:txBody>
                    <a:bodyPr/>
                    <a:lstStyle/>
                    <a:p>
                      <a:pPr marL="0" marR="0" lvl="0" indent="0" algn="r" rtl="0">
                        <a:lnSpc>
                          <a:spcPct val="100000"/>
                        </a:lnSpc>
                        <a:spcBef>
                          <a:spcPts val="0"/>
                        </a:spcBef>
                        <a:spcAft>
                          <a:spcPts val="0"/>
                        </a:spcAft>
                        <a:buClr>
                          <a:srgbClr val="000000"/>
                        </a:buClr>
                        <a:buSzPts val="1800"/>
                        <a:buFont typeface="Arial"/>
                        <a:buNone/>
                      </a:pPr>
                      <a:endParaRPr sz="1800" b="1"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　タイアップメニュー</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altLang="ja-JP" sz="1800" b="1" u="sng" strike="noStrike" cap="none" dirty="0">
                          <a:solidFill>
                            <a:schemeClr val="hlink"/>
                          </a:solidFill>
                          <a:latin typeface="Arial"/>
                          <a:ea typeface="Arial"/>
                          <a:cs typeface="Arial"/>
                          <a:sym typeface="Arial"/>
                          <a:hlinkClick r:id="rId3" action="ppaction://hlinksldjump"/>
                        </a:rPr>
                        <a:t>P.16</a:t>
                      </a:r>
                      <a:endParaRPr sz="1800" b="1" u="none" strike="noStrike" cap="none"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   広告事例</a:t>
                      </a:r>
                      <a:endParaRPr sz="1400" u="none" strike="noStrike" cap="none" dirty="0"/>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altLang="ja-JP" sz="1800" b="1" u="sng" strike="noStrike" cap="none" dirty="0">
                          <a:solidFill>
                            <a:schemeClr val="hlink"/>
                          </a:solidFill>
                          <a:latin typeface="Arial"/>
                          <a:ea typeface="Arial"/>
                          <a:cs typeface="Arial"/>
                          <a:sym typeface="Arial"/>
                          <a:hlinkClick r:id="rId4" action="ppaction://hlinksldjump"/>
                        </a:rPr>
                        <a:t>P.37</a:t>
                      </a:r>
                      <a:endParaRPr sz="1800" b="1" u="none" strike="noStrike" cap="none"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a:latin typeface="Arial"/>
                          <a:ea typeface="Arial"/>
                          <a:cs typeface="Arial"/>
                          <a:sym typeface="Arial"/>
                        </a:rPr>
                        <a:t>   規約・注意事項</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800"/>
                        <a:buFont typeface="Arial"/>
                        <a:buNone/>
                      </a:pPr>
                      <a:r>
                        <a:rPr lang="en-US" altLang="ja-JP" sz="1800" b="1" u="sng" strike="noStrike" cap="none" dirty="0">
                          <a:solidFill>
                            <a:schemeClr val="hlink"/>
                          </a:solidFill>
                          <a:latin typeface="Arial"/>
                          <a:ea typeface="Arial"/>
                          <a:cs typeface="Arial"/>
                          <a:sym typeface="Arial"/>
                          <a:hlinkClick r:id="rId5" action="ppaction://hlinksldjump"/>
                        </a:rPr>
                        <a:t>P.46</a:t>
                      </a:r>
                      <a:endParaRPr sz="1800" b="1" u="none" strike="noStrike" cap="none"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503" name="Google Shape;503;p23"/>
          <p:cNvSpPr/>
          <p:nvPr/>
        </p:nvSpPr>
        <p:spPr>
          <a:xfrm>
            <a:off x="1765657" y="2206354"/>
            <a:ext cx="2489719" cy="2445297"/>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4" name="Google Shape;504;p23"/>
          <p:cNvSpPr/>
          <p:nvPr/>
        </p:nvSpPr>
        <p:spPr>
          <a:xfrm>
            <a:off x="1062568" y="1404365"/>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5" name="Google Shape;505;p23"/>
          <p:cNvSpPr/>
          <p:nvPr/>
        </p:nvSpPr>
        <p:spPr>
          <a:xfrm>
            <a:off x="204162" y="2871452"/>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6" name="Google Shape;506;p23"/>
          <p:cNvSpPr/>
          <p:nvPr/>
        </p:nvSpPr>
        <p:spPr>
          <a:xfrm>
            <a:off x="1062568" y="4465153"/>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7" name="Google Shape;507;p23"/>
          <p:cNvSpPr/>
          <p:nvPr/>
        </p:nvSpPr>
        <p:spPr>
          <a:xfrm flipH="1">
            <a:off x="3867219" y="1406680"/>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8" name="Google Shape;508;p23"/>
          <p:cNvSpPr/>
          <p:nvPr/>
        </p:nvSpPr>
        <p:spPr>
          <a:xfrm flipH="1">
            <a:off x="4725625" y="2873767"/>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09" name="Google Shape;509;p23"/>
          <p:cNvSpPr/>
          <p:nvPr/>
        </p:nvSpPr>
        <p:spPr>
          <a:xfrm flipH="1">
            <a:off x="3867219" y="4467468"/>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510" name="Google Shape;510;p23"/>
          <p:cNvCxnSpPr>
            <a:stCxn id="503" idx="1"/>
            <a:endCxn id="504" idx="5"/>
          </p:cNvCxnSpPr>
          <p:nvPr/>
        </p:nvCxnSpPr>
        <p:spPr>
          <a:xfrm rot="10800000">
            <a:off x="2006068" y="2346059"/>
            <a:ext cx="124200" cy="218400"/>
          </a:xfrm>
          <a:prstGeom prst="straightConnector1">
            <a:avLst/>
          </a:prstGeom>
          <a:noFill/>
          <a:ln w="9525" cap="flat" cmpd="sng">
            <a:solidFill>
              <a:srgbClr val="9DA1A6"/>
            </a:solidFill>
            <a:prstDash val="lgDash"/>
            <a:miter lim="800000"/>
            <a:headEnd type="none" w="sm" len="sm"/>
            <a:tailEnd type="none" w="sm" len="sm"/>
          </a:ln>
        </p:spPr>
      </p:cxnSp>
      <p:cxnSp>
        <p:nvCxnSpPr>
          <p:cNvPr id="511" name="Google Shape;511;p23"/>
          <p:cNvCxnSpPr>
            <a:stCxn id="503" idx="2"/>
            <a:endCxn id="505" idx="6"/>
          </p:cNvCxnSpPr>
          <p:nvPr/>
        </p:nvCxnSpPr>
        <p:spPr>
          <a:xfrm rot="10800000">
            <a:off x="1309357" y="3423303"/>
            <a:ext cx="456300" cy="5700"/>
          </a:xfrm>
          <a:prstGeom prst="straightConnector1">
            <a:avLst/>
          </a:prstGeom>
          <a:noFill/>
          <a:ln w="9525" cap="flat" cmpd="sng">
            <a:solidFill>
              <a:srgbClr val="9DA1A6"/>
            </a:solidFill>
            <a:prstDash val="lgDash"/>
            <a:miter lim="800000"/>
            <a:headEnd type="none" w="sm" len="sm"/>
            <a:tailEnd type="none" w="sm" len="sm"/>
          </a:ln>
        </p:spPr>
      </p:cxnSp>
      <p:cxnSp>
        <p:nvCxnSpPr>
          <p:cNvPr id="512" name="Google Shape;512;p23"/>
          <p:cNvCxnSpPr>
            <a:stCxn id="503" idx="3"/>
            <a:endCxn id="506" idx="7"/>
          </p:cNvCxnSpPr>
          <p:nvPr/>
        </p:nvCxnSpPr>
        <p:spPr>
          <a:xfrm flipH="1">
            <a:off x="2006068" y="4293546"/>
            <a:ext cx="124200" cy="333300"/>
          </a:xfrm>
          <a:prstGeom prst="straightConnector1">
            <a:avLst/>
          </a:prstGeom>
          <a:noFill/>
          <a:ln w="9525" cap="flat" cmpd="sng">
            <a:solidFill>
              <a:srgbClr val="9DA1A6"/>
            </a:solidFill>
            <a:prstDash val="lgDash"/>
            <a:miter lim="800000"/>
            <a:headEnd type="none" w="sm" len="sm"/>
            <a:tailEnd type="none" w="sm" len="sm"/>
          </a:ln>
        </p:spPr>
      </p:cxnSp>
      <p:cxnSp>
        <p:nvCxnSpPr>
          <p:cNvPr id="513" name="Google Shape;513;p23"/>
          <p:cNvCxnSpPr>
            <a:stCxn id="507" idx="5"/>
            <a:endCxn id="503" idx="7"/>
          </p:cNvCxnSpPr>
          <p:nvPr/>
        </p:nvCxnSpPr>
        <p:spPr>
          <a:xfrm flipH="1">
            <a:off x="3890780" y="2348512"/>
            <a:ext cx="138300" cy="216000"/>
          </a:xfrm>
          <a:prstGeom prst="straightConnector1">
            <a:avLst/>
          </a:prstGeom>
          <a:noFill/>
          <a:ln w="9525" cap="flat" cmpd="sng">
            <a:solidFill>
              <a:srgbClr val="9DA1A6"/>
            </a:solidFill>
            <a:prstDash val="lgDash"/>
            <a:miter lim="800000"/>
            <a:headEnd type="none" w="sm" len="sm"/>
            <a:tailEnd type="none" w="sm" len="sm"/>
          </a:ln>
        </p:spPr>
      </p:cxnSp>
      <p:cxnSp>
        <p:nvCxnSpPr>
          <p:cNvPr id="514" name="Google Shape;514;p23"/>
          <p:cNvCxnSpPr>
            <a:stCxn id="508" idx="6"/>
            <a:endCxn id="503" idx="6"/>
          </p:cNvCxnSpPr>
          <p:nvPr/>
        </p:nvCxnSpPr>
        <p:spPr>
          <a:xfrm flipH="1">
            <a:off x="4255525" y="3425480"/>
            <a:ext cx="470100" cy="3600"/>
          </a:xfrm>
          <a:prstGeom prst="straightConnector1">
            <a:avLst/>
          </a:prstGeom>
          <a:noFill/>
          <a:ln w="9525" cap="flat" cmpd="sng">
            <a:solidFill>
              <a:srgbClr val="9DA1A6"/>
            </a:solidFill>
            <a:prstDash val="lgDash"/>
            <a:miter lim="800000"/>
            <a:headEnd type="none" w="sm" len="sm"/>
            <a:tailEnd type="none" w="sm" len="sm"/>
          </a:ln>
        </p:spPr>
      </p:cxnSp>
      <p:cxnSp>
        <p:nvCxnSpPr>
          <p:cNvPr id="515" name="Google Shape;515;p23"/>
          <p:cNvCxnSpPr>
            <a:stCxn id="509" idx="7"/>
            <a:endCxn id="503" idx="5"/>
          </p:cNvCxnSpPr>
          <p:nvPr/>
        </p:nvCxnSpPr>
        <p:spPr>
          <a:xfrm rot="10800000">
            <a:off x="3890780" y="4293661"/>
            <a:ext cx="138300" cy="335400"/>
          </a:xfrm>
          <a:prstGeom prst="straightConnector1">
            <a:avLst/>
          </a:prstGeom>
          <a:noFill/>
          <a:ln w="9525" cap="flat" cmpd="sng">
            <a:solidFill>
              <a:srgbClr val="9DA1A6"/>
            </a:solidFill>
            <a:prstDash val="lgDash"/>
            <a:miter lim="800000"/>
            <a:headEnd type="none" w="sm" len="sm"/>
            <a:tailEnd type="none" w="sm" len="sm"/>
          </a:ln>
        </p:spPr>
      </p:cxnSp>
      <p:pic>
        <p:nvPicPr>
          <p:cNvPr id="516" name="Google Shape;516;p2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99798" y="1630520"/>
            <a:ext cx="630793" cy="626903"/>
          </a:xfrm>
          <a:prstGeom prst="rect">
            <a:avLst/>
          </a:prstGeom>
          <a:noFill/>
          <a:ln>
            <a:noFill/>
          </a:ln>
        </p:spPr>
      </p:pic>
      <p:pic>
        <p:nvPicPr>
          <p:cNvPr id="517" name="Google Shape;517;p2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31775" y="3088562"/>
            <a:ext cx="630793" cy="630793"/>
          </a:xfrm>
          <a:prstGeom prst="rect">
            <a:avLst/>
          </a:prstGeom>
          <a:noFill/>
          <a:ln>
            <a:noFill/>
          </a:ln>
        </p:spPr>
      </p:pic>
      <p:pic>
        <p:nvPicPr>
          <p:cNvPr id="518" name="Google Shape;518;p2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92802" y="4698903"/>
            <a:ext cx="630793" cy="630794"/>
          </a:xfrm>
          <a:prstGeom prst="rect">
            <a:avLst/>
          </a:prstGeom>
          <a:noFill/>
          <a:ln>
            <a:noFill/>
          </a:ln>
        </p:spPr>
      </p:pic>
      <p:pic>
        <p:nvPicPr>
          <p:cNvPr id="519" name="Google Shape;519;p2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143524" y="1582549"/>
            <a:ext cx="554784" cy="634039"/>
          </a:xfrm>
          <a:prstGeom prst="rect">
            <a:avLst/>
          </a:prstGeom>
          <a:noFill/>
          <a:ln>
            <a:noFill/>
          </a:ln>
        </p:spPr>
      </p:pic>
      <p:pic>
        <p:nvPicPr>
          <p:cNvPr id="520" name="Google Shape;520;p2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959041" y="3245148"/>
            <a:ext cx="701101" cy="426757"/>
          </a:xfrm>
          <a:prstGeom prst="rect">
            <a:avLst/>
          </a:prstGeom>
          <a:noFill/>
          <a:ln>
            <a:noFill/>
          </a:ln>
        </p:spPr>
      </p:pic>
      <p:sp>
        <p:nvSpPr>
          <p:cNvPr id="521" name="Google Shape;521;p23"/>
          <p:cNvSpPr/>
          <p:nvPr/>
        </p:nvSpPr>
        <p:spPr>
          <a:xfrm>
            <a:off x="75002" y="5832966"/>
            <a:ext cx="5830879" cy="642908"/>
          </a:xfrm>
          <a:prstGeom prst="rect">
            <a:avLst/>
          </a:prstGeom>
          <a:noFill/>
          <a:ln>
            <a:noFill/>
          </a:ln>
        </p:spPr>
        <p:txBody>
          <a:bodyPr spcFirstLastPara="1" wrap="square" lIns="91425" tIns="45700" rIns="91425" bIns="45700" anchor="t" anchorCtr="0">
            <a:noAutofit/>
          </a:bodyPr>
          <a:lstStyle/>
          <a:p>
            <a:pPr marL="84455" marR="0" lvl="0" indent="0" algn="ctr" rtl="0">
              <a:lnSpc>
                <a:spcPct val="100000"/>
              </a:lnSpc>
              <a:spcBef>
                <a:spcPts val="0"/>
              </a:spcBef>
              <a:spcAft>
                <a:spcPts val="0"/>
              </a:spcAft>
              <a:buClr>
                <a:srgbClr val="000000"/>
              </a:buClr>
              <a:buSzPts val="2800"/>
              <a:buFont typeface="Arial"/>
              <a:buNone/>
            </a:pPr>
            <a:r>
              <a:rPr lang="ja-JP" sz="1600" b="1" i="0" u="none" strike="noStrike" cap="none">
                <a:solidFill>
                  <a:srgbClr val="D76F85"/>
                </a:solidFill>
                <a:latin typeface="Arial"/>
                <a:ea typeface="Arial"/>
                <a:cs typeface="Arial"/>
                <a:sym typeface="Arial"/>
              </a:rPr>
              <a:t>クライアント様のブランドメッセージに合わせ</a:t>
            </a:r>
            <a:endParaRPr sz="1600" b="1" i="0" u="none" strike="noStrike" cap="none">
              <a:solidFill>
                <a:srgbClr val="D76F85"/>
              </a:solidFill>
              <a:latin typeface="Arial"/>
              <a:ea typeface="Arial"/>
              <a:cs typeface="Arial"/>
              <a:sym typeface="Arial"/>
            </a:endParaRPr>
          </a:p>
          <a:p>
            <a:pPr marL="84455" marR="0" lvl="0" indent="0" algn="ctr" rtl="0">
              <a:lnSpc>
                <a:spcPct val="100000"/>
              </a:lnSpc>
              <a:spcBef>
                <a:spcPts val="475"/>
              </a:spcBef>
              <a:spcAft>
                <a:spcPts val="0"/>
              </a:spcAft>
              <a:buClr>
                <a:srgbClr val="000000"/>
              </a:buClr>
              <a:buSzPts val="2800"/>
              <a:buFont typeface="Arial"/>
              <a:buNone/>
            </a:pPr>
            <a:r>
              <a:rPr lang="ja-JP" sz="1600" b="1" i="0" u="none" strike="noStrike" cap="none">
                <a:solidFill>
                  <a:srgbClr val="D76F85"/>
                </a:solidFill>
                <a:latin typeface="Arial"/>
                <a:ea typeface="Arial"/>
                <a:cs typeface="Arial"/>
                <a:sym typeface="Arial"/>
              </a:rPr>
              <a:t>arのブランドアセットを活用した各種お取組みが可能です</a:t>
            </a:r>
            <a:endParaRPr sz="1400" b="1" i="0" u="none" strike="noStrike" cap="none">
              <a:solidFill>
                <a:srgbClr val="D76F85"/>
              </a:solidFill>
              <a:latin typeface="Arial"/>
              <a:ea typeface="Arial"/>
              <a:cs typeface="Arial"/>
              <a:sym typeface="Arial"/>
            </a:endParaRPr>
          </a:p>
        </p:txBody>
      </p:sp>
      <p:pic>
        <p:nvPicPr>
          <p:cNvPr id="522" name="Google Shape;522;p2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132122" y="4730056"/>
            <a:ext cx="562991" cy="575423"/>
          </a:xfrm>
          <a:prstGeom prst="rect">
            <a:avLst/>
          </a:prstGeom>
          <a:noFill/>
          <a:ln>
            <a:noFill/>
          </a:ln>
        </p:spPr>
      </p:pic>
      <p:grpSp>
        <p:nvGrpSpPr>
          <p:cNvPr id="523" name="Google Shape;523;p23"/>
          <p:cNvGrpSpPr/>
          <p:nvPr/>
        </p:nvGrpSpPr>
        <p:grpSpPr>
          <a:xfrm>
            <a:off x="2243398" y="2677940"/>
            <a:ext cx="1534236" cy="1502125"/>
            <a:chOff x="2243398" y="2407887"/>
            <a:chExt cx="1534236" cy="1502125"/>
          </a:xfrm>
        </p:grpSpPr>
        <p:grpSp>
          <p:nvGrpSpPr>
            <p:cNvPr id="524" name="Google Shape;524;p23"/>
            <p:cNvGrpSpPr/>
            <p:nvPr/>
          </p:nvGrpSpPr>
          <p:grpSpPr>
            <a:xfrm>
              <a:off x="2243398" y="3149526"/>
              <a:ext cx="1534236" cy="760486"/>
              <a:chOff x="2275446" y="3149526"/>
              <a:chExt cx="1534236" cy="760486"/>
            </a:xfrm>
          </p:grpSpPr>
          <p:pic>
            <p:nvPicPr>
              <p:cNvPr id="525" name="Google Shape;525;p2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2275446" y="3169668"/>
                <a:ext cx="740344" cy="740344"/>
              </a:xfrm>
              <a:prstGeom prst="rect">
                <a:avLst/>
              </a:prstGeom>
              <a:noFill/>
              <a:ln>
                <a:noFill/>
              </a:ln>
            </p:spPr>
          </p:pic>
          <p:pic>
            <p:nvPicPr>
              <p:cNvPr id="526" name="Google Shape;526;p2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3069338" y="3149526"/>
                <a:ext cx="740344" cy="740344"/>
              </a:xfrm>
              <a:prstGeom prst="rect">
                <a:avLst/>
              </a:prstGeom>
              <a:noFill/>
              <a:ln>
                <a:noFill/>
              </a:ln>
            </p:spPr>
          </p:pic>
        </p:grpSp>
        <p:pic>
          <p:nvPicPr>
            <p:cNvPr id="527" name="Google Shape;527;p2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509256" y="2407887"/>
              <a:ext cx="1002520" cy="781184"/>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pic>
        <p:nvPicPr>
          <p:cNvPr id="18" name="図 17">
            <a:extLst>
              <a:ext uri="{FF2B5EF4-FFF2-40B4-BE49-F238E27FC236}">
                <a16:creationId xmlns:a16="http://schemas.microsoft.com/office/drawing/2014/main" id="{4ACC65BB-966E-9EA3-EDAD-2BC76B74B0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1433" y="3919689"/>
            <a:ext cx="1227285" cy="2206809"/>
          </a:xfrm>
          <a:prstGeom prst="rect">
            <a:avLst/>
          </a:prstGeom>
        </p:spPr>
      </p:pic>
      <p:pic>
        <p:nvPicPr>
          <p:cNvPr id="16" name="図 15">
            <a:extLst>
              <a:ext uri="{FF2B5EF4-FFF2-40B4-BE49-F238E27FC236}">
                <a16:creationId xmlns:a16="http://schemas.microsoft.com/office/drawing/2014/main" id="{D3FC5493-F5E0-A8E6-8D66-E297B4B1E7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28519" y="3919689"/>
            <a:ext cx="1251493" cy="2206809"/>
          </a:xfrm>
          <a:prstGeom prst="rect">
            <a:avLst/>
          </a:prstGeom>
        </p:spPr>
      </p:pic>
      <p:pic>
        <p:nvPicPr>
          <p:cNvPr id="14" name="図 13">
            <a:extLst>
              <a:ext uri="{FF2B5EF4-FFF2-40B4-BE49-F238E27FC236}">
                <a16:creationId xmlns:a16="http://schemas.microsoft.com/office/drawing/2014/main" id="{E5494A90-EFEE-53E4-1AE1-29C68261FB7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6485" y="3919689"/>
            <a:ext cx="1251493" cy="2249743"/>
          </a:xfrm>
          <a:prstGeom prst="rect">
            <a:avLst/>
          </a:prstGeom>
        </p:spPr>
      </p:pic>
      <p:pic>
        <p:nvPicPr>
          <p:cNvPr id="12" name="図 11">
            <a:extLst>
              <a:ext uri="{FF2B5EF4-FFF2-40B4-BE49-F238E27FC236}">
                <a16:creationId xmlns:a16="http://schemas.microsoft.com/office/drawing/2014/main" id="{48BABA2B-C9C4-086D-95B4-CC60C785E8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32727" y="1265830"/>
            <a:ext cx="1148032" cy="4916062"/>
          </a:xfrm>
          <a:prstGeom prst="rect">
            <a:avLst/>
          </a:prstGeom>
        </p:spPr>
      </p:pic>
      <p:pic>
        <p:nvPicPr>
          <p:cNvPr id="10" name="図 9">
            <a:extLst>
              <a:ext uri="{FF2B5EF4-FFF2-40B4-BE49-F238E27FC236}">
                <a16:creationId xmlns:a16="http://schemas.microsoft.com/office/drawing/2014/main" id="{6593E200-A7EF-B763-4B77-1191E76B9E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56275" y="1265830"/>
            <a:ext cx="1216195" cy="5024590"/>
          </a:xfrm>
          <a:prstGeom prst="rect">
            <a:avLst/>
          </a:prstGeom>
        </p:spPr>
      </p:pic>
      <p:pic>
        <p:nvPicPr>
          <p:cNvPr id="6" name="図 5">
            <a:extLst>
              <a:ext uri="{FF2B5EF4-FFF2-40B4-BE49-F238E27FC236}">
                <a16:creationId xmlns:a16="http://schemas.microsoft.com/office/drawing/2014/main" id="{24684409-2703-CFB9-1CAF-D0D542F8A0E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90034" y="1253386"/>
            <a:ext cx="1338745" cy="4966121"/>
          </a:xfrm>
          <a:prstGeom prst="rect">
            <a:avLst/>
          </a:prstGeom>
        </p:spPr>
      </p:pic>
      <p:pic>
        <p:nvPicPr>
          <p:cNvPr id="532" name="Google Shape;532;p12"/>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270685" y="1224153"/>
            <a:ext cx="1327187" cy="2299658"/>
          </a:xfrm>
          <a:prstGeom prst="rect">
            <a:avLst/>
          </a:prstGeom>
          <a:noFill/>
          <a:ln>
            <a:noFill/>
          </a:ln>
        </p:spPr>
      </p:pic>
      <p:pic>
        <p:nvPicPr>
          <p:cNvPr id="533" name="Google Shape;533;p12"/>
          <p:cNvPicPr preferRelativeResize="0"/>
          <p:nvPr/>
        </p:nvPicPr>
        <p:blipFill rotWithShape="1">
          <a:blip r:embed="rId10" cstate="email">
            <a:alphaModFix/>
            <a:extLst>
              <a:ext uri="{28A0092B-C50C-407E-A947-70E740481C1C}">
                <a14:useLocalDpi xmlns:a14="http://schemas.microsoft.com/office/drawing/2010/main"/>
              </a:ext>
            </a:extLst>
          </a:blip>
          <a:srcRect b="-1"/>
          <a:stretch/>
        </p:blipFill>
        <p:spPr>
          <a:xfrm>
            <a:off x="9760821" y="1224153"/>
            <a:ext cx="1318301" cy="2315560"/>
          </a:xfrm>
          <a:prstGeom prst="rect">
            <a:avLst/>
          </a:prstGeom>
          <a:noFill/>
          <a:ln>
            <a:noFill/>
          </a:ln>
        </p:spPr>
      </p:pic>
      <p:sp>
        <p:nvSpPr>
          <p:cNvPr id="535" name="Google Shape;535;p12"/>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a:t>ar more &amp; SNS用縦型動画が人気です！</a:t>
            </a:r>
            <a:endParaRPr/>
          </a:p>
        </p:txBody>
      </p:sp>
      <p:sp>
        <p:nvSpPr>
          <p:cNvPr id="536" name="Google Shape;536;p12"/>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15</a:t>
            </a:fld>
            <a:endParaRPr/>
          </a:p>
        </p:txBody>
      </p:sp>
      <p:pic>
        <p:nvPicPr>
          <p:cNvPr id="537" name="Google Shape;537;p12"/>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778767" y="1224153"/>
            <a:ext cx="1269211" cy="2281188"/>
          </a:xfrm>
          <a:prstGeom prst="rect">
            <a:avLst/>
          </a:prstGeom>
          <a:noFill/>
          <a:ln>
            <a:noFill/>
          </a:ln>
        </p:spPr>
      </p:pic>
      <p:pic>
        <p:nvPicPr>
          <p:cNvPr id="540" name="Google Shape;540;p12"/>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4890972" y="1224152"/>
            <a:ext cx="1113949" cy="5024590"/>
          </a:xfrm>
          <a:prstGeom prst="rect">
            <a:avLst/>
          </a:prstGeom>
          <a:noFill/>
          <a:ln>
            <a:noFill/>
          </a:ln>
        </p:spPr>
      </p:pic>
      <p:sp>
        <p:nvSpPr>
          <p:cNvPr id="541" name="Google Shape;541;p12"/>
          <p:cNvSpPr txBox="1"/>
          <p:nvPr/>
        </p:nvSpPr>
        <p:spPr>
          <a:xfrm>
            <a:off x="4803466" y="5082655"/>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かならぼ様</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Fujiko</a:t>
            </a:r>
            <a:endParaRPr sz="700" b="0" i="0" u="none" strike="noStrike" cap="none">
              <a:solidFill>
                <a:srgbClr val="000000"/>
              </a:solidFill>
              <a:latin typeface="Arial"/>
              <a:ea typeface="Arial"/>
              <a:cs typeface="Arial"/>
              <a:sym typeface="Arial"/>
            </a:endParaRPr>
          </a:p>
        </p:txBody>
      </p:sp>
      <p:sp>
        <p:nvSpPr>
          <p:cNvPr id="543" name="Google Shape;543;p12"/>
          <p:cNvSpPr txBox="1"/>
          <p:nvPr/>
        </p:nvSpPr>
        <p:spPr>
          <a:xfrm>
            <a:off x="3378582" y="5028794"/>
            <a:ext cx="1219468" cy="415458"/>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700" b="0" i="0" u="none" strike="noStrike" cap="none" dirty="0">
                <a:solidFill>
                  <a:srgbClr val="000000"/>
                </a:solidFill>
                <a:latin typeface="Arial"/>
                <a:ea typeface="Arial"/>
                <a:cs typeface="Arial"/>
                <a:sym typeface="Arial"/>
              </a:rPr>
              <a:t>コーセー</a:t>
            </a:r>
            <a:r>
              <a:rPr lang="ja-JP" sz="700" b="0" i="0" u="none" strike="noStrike" cap="none" dirty="0">
                <a:solidFill>
                  <a:srgbClr val="000000"/>
                </a:solidFill>
                <a:latin typeface="Arial"/>
                <a:ea typeface="Arial"/>
                <a:cs typeface="Arial"/>
                <a:sym typeface="Arial"/>
              </a:rPr>
              <a:t>様</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sz="700" dirty="0"/>
              <a:t>ジルスチュアート </a:t>
            </a:r>
            <a:endParaRPr lang="en-US" altLang="ja-JP" sz="700" dirty="0"/>
          </a:p>
          <a:p>
            <a:pPr marL="0" marR="0" lvl="0" indent="0" algn="ctr" rtl="0">
              <a:lnSpc>
                <a:spcPct val="100000"/>
              </a:lnSpc>
              <a:spcBef>
                <a:spcPts val="0"/>
              </a:spcBef>
              <a:spcAft>
                <a:spcPts val="0"/>
              </a:spcAft>
              <a:buClr>
                <a:srgbClr val="000000"/>
              </a:buClr>
              <a:buSzPts val="1400"/>
              <a:buFont typeface="Arial"/>
              <a:buNone/>
            </a:pPr>
            <a:r>
              <a:rPr lang="ja-JP" altLang="en-US" sz="700" dirty="0"/>
              <a:t>フローラノーティス</a:t>
            </a:r>
            <a:endParaRPr sz="700" b="0" i="0" u="none" strike="noStrike" cap="none" dirty="0">
              <a:solidFill>
                <a:srgbClr val="000000"/>
              </a:solidFill>
              <a:latin typeface="Arial"/>
              <a:ea typeface="Arial"/>
              <a:cs typeface="Arial"/>
              <a:sym typeface="Arial"/>
            </a:endParaRPr>
          </a:p>
        </p:txBody>
      </p:sp>
      <p:sp>
        <p:nvSpPr>
          <p:cNvPr id="545" name="Google Shape;545;p12"/>
          <p:cNvSpPr txBox="1"/>
          <p:nvPr/>
        </p:nvSpPr>
        <p:spPr>
          <a:xfrm>
            <a:off x="1953699" y="5082655"/>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700" dirty="0"/>
              <a:t>東武鉄道</a:t>
            </a:r>
            <a:r>
              <a:rPr lang="ja-JP" sz="700" b="0" i="0" u="none" strike="noStrike" cap="none" dirty="0">
                <a:solidFill>
                  <a:srgbClr val="000000"/>
                </a:solidFill>
                <a:latin typeface="Arial"/>
                <a:ea typeface="Arial"/>
                <a:cs typeface="Arial"/>
                <a:sym typeface="Arial"/>
              </a:rPr>
              <a:t>様</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sz="700" dirty="0"/>
              <a:t>スカイツリー</a:t>
            </a:r>
            <a:endParaRPr sz="1400" b="0" i="0" u="none" strike="noStrike" cap="none" dirty="0">
              <a:solidFill>
                <a:srgbClr val="000000"/>
              </a:solidFill>
              <a:latin typeface="Arial"/>
              <a:ea typeface="Arial"/>
              <a:cs typeface="Arial"/>
              <a:sym typeface="Arial"/>
            </a:endParaRPr>
          </a:p>
        </p:txBody>
      </p:sp>
      <p:sp>
        <p:nvSpPr>
          <p:cNvPr id="547" name="Google Shape;547;p12"/>
          <p:cNvSpPr txBox="1"/>
          <p:nvPr/>
        </p:nvSpPr>
        <p:spPr>
          <a:xfrm>
            <a:off x="528816" y="5082655"/>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700" dirty="0"/>
              <a:t>コーセーコスメポート</a:t>
            </a:r>
            <a:r>
              <a:rPr lang="ja-JP" sz="700" b="0" i="0" u="none" strike="noStrike" cap="none" dirty="0">
                <a:solidFill>
                  <a:srgbClr val="000000"/>
                </a:solidFill>
                <a:latin typeface="Arial"/>
                <a:ea typeface="Arial"/>
                <a:cs typeface="Arial"/>
                <a:sym typeface="Arial"/>
              </a:rPr>
              <a:t>様</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sz="700" dirty="0"/>
              <a:t>サンカット</a:t>
            </a:r>
            <a:endParaRPr sz="700" b="0" i="0" u="none" strike="noStrike" cap="none" dirty="0">
              <a:solidFill>
                <a:srgbClr val="000000"/>
              </a:solidFill>
              <a:latin typeface="Arial"/>
              <a:ea typeface="Arial"/>
              <a:cs typeface="Arial"/>
              <a:sym typeface="Arial"/>
            </a:endParaRPr>
          </a:p>
        </p:txBody>
      </p:sp>
      <p:sp>
        <p:nvSpPr>
          <p:cNvPr id="548" name="Google Shape;548;p12"/>
          <p:cNvSpPr txBox="1"/>
          <p:nvPr/>
        </p:nvSpPr>
        <p:spPr>
          <a:xfrm>
            <a:off x="4023062" y="6255900"/>
            <a:ext cx="2623930"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000000"/>
                </a:solidFill>
                <a:latin typeface="Arial"/>
                <a:ea typeface="Arial"/>
                <a:cs typeface="Arial"/>
                <a:sym typeface="Arial"/>
              </a:rPr>
              <a:t>ar more：</a:t>
            </a:r>
            <a:r>
              <a:rPr lang="ja-JP" sz="800" b="0" i="0" u="sng" strike="noStrike" cap="none" dirty="0">
                <a:solidFill>
                  <a:schemeClr val="accent4">
                    <a:lumMod val="75000"/>
                  </a:schemeClr>
                </a:solidFill>
                <a:latin typeface="Arial"/>
                <a:ea typeface="Arial"/>
                <a:cs typeface="Arial"/>
                <a:sym typeface="Arial"/>
                <a:hlinkClick r:id="rId13">
                  <a:extLst>
                    <a:ext uri="{A12FA001-AC4F-418D-AE19-62706E023703}">
                      <ahyp:hlinkClr xmlns:ahyp="http://schemas.microsoft.com/office/drawing/2018/hyperlinkcolor" val="tx"/>
                    </a:ext>
                  </a:extLst>
                </a:hlinkClick>
              </a:rPr>
              <a:t>https://ar-mag.jp/category/armore</a:t>
            </a:r>
            <a:endParaRPr sz="800" b="0" i="0" u="none" strike="noStrike" cap="none" dirty="0">
              <a:solidFill>
                <a:schemeClr val="accent4">
                  <a:lumMod val="75000"/>
                </a:schemeClr>
              </a:solidFill>
              <a:latin typeface="Arial"/>
              <a:ea typeface="Arial"/>
              <a:cs typeface="Arial"/>
              <a:sym typeface="Arial"/>
            </a:endParaRPr>
          </a:p>
        </p:txBody>
      </p:sp>
      <p:sp>
        <p:nvSpPr>
          <p:cNvPr id="549" name="Google Shape;549;p12"/>
          <p:cNvSpPr txBox="1"/>
          <p:nvPr/>
        </p:nvSpPr>
        <p:spPr>
          <a:xfrm>
            <a:off x="8047978" y="6199490"/>
            <a:ext cx="342568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000000"/>
                </a:solidFill>
                <a:latin typeface="Arial"/>
                <a:ea typeface="Arial"/>
                <a:cs typeface="Arial"/>
                <a:sym typeface="Arial"/>
              </a:rPr>
              <a:t>ar Instagramリール：</a:t>
            </a:r>
            <a:r>
              <a:rPr lang="ja-JP" sz="800" b="0" i="0" u="sng" strike="noStrike" cap="none" dirty="0">
                <a:solidFill>
                  <a:schemeClr val="accent4">
                    <a:lumMod val="75000"/>
                  </a:schemeClr>
                </a:solidFill>
                <a:latin typeface="Arial"/>
                <a:ea typeface="Arial"/>
                <a:cs typeface="Arial"/>
                <a:sym typeface="Arial"/>
                <a:hlinkClick r:id="rId14">
                  <a:extLst>
                    <a:ext uri="{A12FA001-AC4F-418D-AE19-62706E023703}">
                      <ahyp:hlinkClr xmlns:ahyp="http://schemas.microsoft.com/office/drawing/2018/hyperlinkcolor" val="tx"/>
                    </a:ext>
                  </a:extLst>
                </a:hlinkClick>
              </a:rPr>
              <a:t>https://www.instagram.com/ar_magazine/reels/</a:t>
            </a:r>
            <a:endParaRPr sz="800" b="0" i="0" u="none" strike="noStrike" cap="none" dirty="0">
              <a:solidFill>
                <a:schemeClr val="accent4">
                  <a:lumMod val="75000"/>
                </a:schemeClr>
              </a:solidFill>
              <a:latin typeface="Arial"/>
              <a:ea typeface="Arial"/>
              <a:cs typeface="Arial"/>
              <a:sym typeface="Arial"/>
            </a:endParaRPr>
          </a:p>
        </p:txBody>
      </p:sp>
      <p:sp>
        <p:nvSpPr>
          <p:cNvPr id="550" name="Google Shape;550;p12"/>
          <p:cNvSpPr txBox="1"/>
          <p:nvPr/>
        </p:nvSpPr>
        <p:spPr>
          <a:xfrm>
            <a:off x="6802710" y="3243036"/>
            <a:ext cx="1219468" cy="415458"/>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レキットベンキーザー・ジャパン様</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メディキュット</a:t>
            </a:r>
            <a:endParaRPr sz="700" b="0" i="0" u="none" strike="noStrike" cap="none">
              <a:solidFill>
                <a:srgbClr val="000000"/>
              </a:solidFill>
              <a:latin typeface="Arial"/>
              <a:ea typeface="Arial"/>
              <a:cs typeface="Arial"/>
              <a:sym typeface="Arial"/>
            </a:endParaRPr>
          </a:p>
        </p:txBody>
      </p:sp>
      <p:sp>
        <p:nvSpPr>
          <p:cNvPr id="551" name="Google Shape;551;p12"/>
          <p:cNvSpPr txBox="1"/>
          <p:nvPr/>
        </p:nvSpPr>
        <p:spPr>
          <a:xfrm>
            <a:off x="8296484" y="3266819"/>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中野製薬様</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enu</a:t>
            </a:r>
            <a:endParaRPr sz="700" b="0" i="0" u="none" strike="noStrike" cap="none">
              <a:solidFill>
                <a:srgbClr val="000000"/>
              </a:solidFill>
              <a:latin typeface="Arial"/>
              <a:ea typeface="Arial"/>
              <a:cs typeface="Arial"/>
              <a:sym typeface="Arial"/>
            </a:endParaRPr>
          </a:p>
        </p:txBody>
      </p:sp>
      <p:sp>
        <p:nvSpPr>
          <p:cNvPr id="552" name="Google Shape;552;p12"/>
          <p:cNvSpPr txBox="1"/>
          <p:nvPr/>
        </p:nvSpPr>
        <p:spPr>
          <a:xfrm>
            <a:off x="9803199" y="3283812"/>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ロート製薬様</a:t>
            </a:r>
            <a:endParaRPr sz="7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0" i="0" u="none" strike="noStrike" cap="none">
                <a:solidFill>
                  <a:srgbClr val="000000"/>
                </a:solidFill>
                <a:latin typeface="Arial"/>
                <a:ea typeface="Arial"/>
                <a:cs typeface="Arial"/>
                <a:sym typeface="Arial"/>
              </a:rPr>
              <a:t>ケアセラ</a:t>
            </a:r>
            <a:endParaRPr sz="700" b="0" i="0" u="none" strike="noStrike" cap="none">
              <a:solidFill>
                <a:srgbClr val="000000"/>
              </a:solidFill>
              <a:latin typeface="Arial"/>
              <a:ea typeface="Arial"/>
              <a:cs typeface="Arial"/>
              <a:sym typeface="Arial"/>
            </a:endParaRPr>
          </a:p>
        </p:txBody>
      </p:sp>
      <p:sp>
        <p:nvSpPr>
          <p:cNvPr id="553" name="Google Shape;553;p12"/>
          <p:cNvSpPr txBox="1"/>
          <p:nvPr/>
        </p:nvSpPr>
        <p:spPr>
          <a:xfrm>
            <a:off x="6800481" y="5807835"/>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700" b="0" i="0" u="none" strike="noStrike" cap="none" dirty="0">
                <a:solidFill>
                  <a:srgbClr val="000000"/>
                </a:solidFill>
                <a:latin typeface="Arial"/>
                <a:ea typeface="Arial"/>
                <a:cs typeface="Arial"/>
                <a:sym typeface="Arial"/>
              </a:rPr>
              <a:t>ネイチャーラボ</a:t>
            </a:r>
            <a:r>
              <a:rPr lang="ja-JP" sz="700" b="0" i="0" u="none" strike="noStrike" cap="none" dirty="0">
                <a:solidFill>
                  <a:srgbClr val="000000"/>
                </a:solidFill>
                <a:latin typeface="Arial"/>
                <a:ea typeface="Arial"/>
                <a:cs typeface="Arial"/>
                <a:sym typeface="Arial"/>
              </a:rPr>
              <a:t>様</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altLang="ja-JP" sz="700" dirty="0" err="1"/>
              <a:t>WetBrush</a:t>
            </a:r>
            <a:endParaRPr sz="700" b="0" i="0" u="none" strike="noStrike" cap="none" dirty="0">
              <a:solidFill>
                <a:srgbClr val="000000"/>
              </a:solidFill>
              <a:latin typeface="Arial"/>
              <a:ea typeface="Arial"/>
              <a:cs typeface="Arial"/>
              <a:sym typeface="Arial"/>
            </a:endParaRPr>
          </a:p>
        </p:txBody>
      </p:sp>
      <p:sp>
        <p:nvSpPr>
          <p:cNvPr id="554" name="Google Shape;554;p12"/>
          <p:cNvSpPr txBox="1"/>
          <p:nvPr/>
        </p:nvSpPr>
        <p:spPr>
          <a:xfrm>
            <a:off x="8303190" y="5807835"/>
            <a:ext cx="1219468" cy="307736"/>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700" dirty="0"/>
              <a:t>花王</a:t>
            </a:r>
            <a:r>
              <a:rPr lang="ja-JP" sz="700" b="0" i="0" u="none" strike="noStrike" cap="none" dirty="0">
                <a:solidFill>
                  <a:srgbClr val="000000"/>
                </a:solidFill>
                <a:latin typeface="Arial"/>
                <a:ea typeface="Arial"/>
                <a:cs typeface="Arial"/>
                <a:sym typeface="Arial"/>
              </a:rPr>
              <a:t>様</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sz="700" dirty="0"/>
              <a:t>リーゼ</a:t>
            </a:r>
            <a:endParaRPr sz="1400" b="0" i="0" u="none" strike="noStrike" cap="none" dirty="0">
              <a:solidFill>
                <a:srgbClr val="000000"/>
              </a:solidFill>
              <a:latin typeface="Arial"/>
              <a:ea typeface="Arial"/>
              <a:cs typeface="Arial"/>
              <a:sym typeface="Arial"/>
            </a:endParaRPr>
          </a:p>
        </p:txBody>
      </p:sp>
      <p:sp>
        <p:nvSpPr>
          <p:cNvPr id="555" name="Google Shape;555;p12"/>
          <p:cNvSpPr txBox="1"/>
          <p:nvPr/>
        </p:nvSpPr>
        <p:spPr>
          <a:xfrm>
            <a:off x="9803199" y="5753974"/>
            <a:ext cx="1219468" cy="415458"/>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700" dirty="0"/>
              <a:t>コーセー</a:t>
            </a:r>
            <a:r>
              <a:rPr lang="ja-JP" sz="700" b="0" i="0" u="none" strike="noStrike" cap="none" dirty="0">
                <a:solidFill>
                  <a:srgbClr val="000000"/>
                </a:solidFill>
                <a:latin typeface="Arial"/>
                <a:ea typeface="Arial"/>
                <a:cs typeface="Arial"/>
                <a:sym typeface="Arial"/>
              </a:rPr>
              <a:t>様</a:t>
            </a:r>
            <a:endParaRPr sz="7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sz="700" dirty="0"/>
              <a:t>ジルスチュアート </a:t>
            </a:r>
            <a:endParaRPr lang="en-US" altLang="ja-JP" sz="700" dirty="0"/>
          </a:p>
          <a:p>
            <a:pPr marL="0" marR="0" lvl="0" indent="0" algn="ctr" rtl="0">
              <a:lnSpc>
                <a:spcPct val="100000"/>
              </a:lnSpc>
              <a:spcBef>
                <a:spcPts val="0"/>
              </a:spcBef>
              <a:spcAft>
                <a:spcPts val="0"/>
              </a:spcAft>
              <a:buClr>
                <a:srgbClr val="000000"/>
              </a:buClr>
              <a:buSzPts val="1400"/>
              <a:buFont typeface="Arial"/>
              <a:buNone/>
            </a:pPr>
            <a:r>
              <a:rPr lang="ja-JP" altLang="en-US" sz="700" dirty="0"/>
              <a:t>フローラノーティス</a:t>
            </a:r>
            <a:endParaRPr sz="700" b="0" i="0" u="none" strike="noStrike" cap="none" dirty="0">
              <a:solidFill>
                <a:srgbClr val="000000"/>
              </a:solidFill>
              <a:latin typeface="Arial"/>
              <a:ea typeface="Arial"/>
              <a:cs typeface="Arial"/>
              <a:sym typeface="Arial"/>
            </a:endParaRPr>
          </a:p>
        </p:txBody>
      </p:sp>
      <p:sp>
        <p:nvSpPr>
          <p:cNvPr id="556" name="Google Shape;556;p12"/>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graphicFrame>
        <p:nvGraphicFramePr>
          <p:cNvPr id="561" name="Google Shape;561;p24"/>
          <p:cNvGraphicFramePr/>
          <p:nvPr>
            <p:extLst>
              <p:ext uri="{D42A27DB-BD31-4B8C-83A1-F6EECF244321}">
                <p14:modId xmlns:p14="http://schemas.microsoft.com/office/powerpoint/2010/main" val="1021262305"/>
              </p:ext>
            </p:extLst>
          </p:nvPr>
        </p:nvGraphicFramePr>
        <p:xfrm>
          <a:off x="592207" y="1082433"/>
          <a:ext cx="11007000" cy="5372270"/>
        </p:xfrm>
        <a:graphic>
          <a:graphicData uri="http://schemas.openxmlformats.org/drawingml/2006/table">
            <a:tbl>
              <a:tblPr>
                <a:noFill/>
                <a:tableStyleId>{93979BFC-1B09-4774-AEE0-5369BBA7034D}</a:tableStyleId>
              </a:tblPr>
              <a:tblGrid>
                <a:gridCol w="1703953">
                  <a:extLst>
                    <a:ext uri="{9D8B030D-6E8A-4147-A177-3AD203B41FA5}">
                      <a16:colId xmlns:a16="http://schemas.microsoft.com/office/drawing/2014/main" val="20000"/>
                    </a:ext>
                  </a:extLst>
                </a:gridCol>
                <a:gridCol w="1288347">
                  <a:extLst>
                    <a:ext uri="{9D8B030D-6E8A-4147-A177-3AD203B41FA5}">
                      <a16:colId xmlns:a16="http://schemas.microsoft.com/office/drawing/2014/main" val="20001"/>
                    </a:ext>
                  </a:extLst>
                </a:gridCol>
                <a:gridCol w="1312613">
                  <a:extLst>
                    <a:ext uri="{9D8B030D-6E8A-4147-A177-3AD203B41FA5}">
                      <a16:colId xmlns:a16="http://schemas.microsoft.com/office/drawing/2014/main" val="20002"/>
                    </a:ext>
                  </a:extLst>
                </a:gridCol>
                <a:gridCol w="1249680">
                  <a:extLst>
                    <a:ext uri="{9D8B030D-6E8A-4147-A177-3AD203B41FA5}">
                      <a16:colId xmlns:a16="http://schemas.microsoft.com/office/drawing/2014/main" val="20003"/>
                    </a:ext>
                  </a:extLst>
                </a:gridCol>
                <a:gridCol w="1381760">
                  <a:extLst>
                    <a:ext uri="{9D8B030D-6E8A-4147-A177-3AD203B41FA5}">
                      <a16:colId xmlns:a16="http://schemas.microsoft.com/office/drawing/2014/main" val="20004"/>
                    </a:ext>
                  </a:extLst>
                </a:gridCol>
                <a:gridCol w="1828800">
                  <a:extLst>
                    <a:ext uri="{9D8B030D-6E8A-4147-A177-3AD203B41FA5}">
                      <a16:colId xmlns:a16="http://schemas.microsoft.com/office/drawing/2014/main" val="20005"/>
                    </a:ext>
                  </a:extLst>
                </a:gridCol>
                <a:gridCol w="1251497">
                  <a:extLst>
                    <a:ext uri="{9D8B030D-6E8A-4147-A177-3AD203B41FA5}">
                      <a16:colId xmlns:a16="http://schemas.microsoft.com/office/drawing/2014/main" val="20006"/>
                    </a:ext>
                  </a:extLst>
                </a:gridCol>
                <a:gridCol w="990350">
                  <a:extLst>
                    <a:ext uri="{9D8B030D-6E8A-4147-A177-3AD203B41FA5}">
                      <a16:colId xmlns:a16="http://schemas.microsoft.com/office/drawing/2014/main" val="20007"/>
                    </a:ext>
                  </a:extLst>
                </a:gridCol>
              </a:tblGrid>
              <a:tr h="244101">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メニュー</a:t>
                      </a:r>
                      <a:endParaRPr sz="10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掲載費（G）</a:t>
                      </a:r>
                      <a:endParaRPr sz="1050" u="none" strike="noStrike" cap="none"/>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制作費（N）</a:t>
                      </a:r>
                      <a:endParaRPr sz="1050" u="none" strike="noStrike" cap="none"/>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dirty="0">
                          <a:solidFill>
                            <a:schemeClr val="lt1"/>
                          </a:solidFill>
                          <a:latin typeface="Arial"/>
                          <a:ea typeface="Arial"/>
                          <a:cs typeface="Arial"/>
                          <a:sym typeface="Arial"/>
                        </a:rPr>
                        <a:t>起用費（N）</a:t>
                      </a:r>
                      <a:endParaRPr sz="1050" u="none" strike="noStrike" cap="none"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合計金額</a:t>
                      </a:r>
                      <a:endParaRPr sz="1050" u="none" strike="noStrike" cap="none"/>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PV・想定再生回数</a:t>
                      </a:r>
                      <a:endParaRPr sz="11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chemeClr val="lt1"/>
                          </a:solidFill>
                        </a:rPr>
                        <a:t>オプション実施</a:t>
                      </a:r>
                      <a:endParaRPr sz="1050" b="1" u="none" strike="noStrike" cap="none">
                        <a:solidFill>
                          <a:schemeClr val="lt1"/>
                        </a:solidFil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詳細</a:t>
                      </a:r>
                      <a:endParaRPr sz="1050" u="none" strike="noStrike" cap="none"/>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extLst>
                  <a:ext uri="{0D108BD9-81ED-4DB2-BD59-A6C34878D82A}">
                    <a16:rowId xmlns:a16="http://schemas.microsoft.com/office/drawing/2014/main" val="10000"/>
                  </a:ext>
                </a:extLst>
              </a:tr>
              <a:tr h="287176">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dirty="0">
                          <a:solidFill>
                            <a:schemeClr val="dk1"/>
                          </a:solidFill>
                          <a:latin typeface="Arial"/>
                          <a:ea typeface="Arial"/>
                          <a:cs typeface="Arial"/>
                          <a:sym typeface="Arial"/>
                        </a:rPr>
                        <a:t>スポンサードポスト</a:t>
                      </a:r>
                      <a:endParaRPr sz="900" b="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900" b="1" u="none" strike="noStrike" cap="none" dirty="0">
                          <a:solidFill>
                            <a:schemeClr val="dk1"/>
                          </a:solidFill>
                          <a:latin typeface="Arial"/>
                          <a:ea typeface="Arial"/>
                          <a:cs typeface="Arial"/>
                          <a:sym typeface="Arial"/>
                        </a:rPr>
                        <a:t>（ar more　縦読み）</a:t>
                      </a:r>
                      <a:endParaRPr sz="900" b="1" u="none" strike="noStrike" cap="none"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900,000円</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900,000円</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i="0" u="none" strike="noStrike" cap="none" dirty="0">
                          <a:solidFill>
                            <a:srgbClr val="000000"/>
                          </a:solidFill>
                          <a:latin typeface="Arial"/>
                          <a:ea typeface="Arial"/>
                          <a:cs typeface="Arial"/>
                          <a:sym typeface="Arial"/>
                        </a:rPr>
                        <a:t>[プロモデル起用]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i="0" u="none" strike="noStrike" cap="none" dirty="0">
                          <a:solidFill>
                            <a:srgbClr val="000000"/>
                          </a:solidFill>
                          <a:latin typeface="Arial"/>
                          <a:ea typeface="Arial"/>
                          <a:cs typeface="Arial"/>
                          <a:sym typeface="Arial"/>
                        </a:rPr>
                        <a:t>300,000円～</a:t>
                      </a:r>
                      <a:endParaRPr sz="7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a:solidFill>
                            <a:schemeClr val="dk1"/>
                          </a:solidFill>
                          <a:latin typeface="Arial"/>
                          <a:ea typeface="Arial"/>
                          <a:cs typeface="Arial"/>
                          <a:sym typeface="Arial"/>
                        </a:rPr>
                        <a:t>計 2,100,000円～</a:t>
                      </a:r>
                      <a:endParaRPr sz="10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FF0000"/>
                        </a:buClr>
                        <a:buSzPts val="1600"/>
                        <a:buFont typeface="Arial"/>
                        <a:buNone/>
                      </a:pPr>
                      <a:r>
                        <a:rPr lang="ja-JP" sz="1050" b="1" u="none" strike="noStrike" cap="none" dirty="0">
                          <a:solidFill>
                            <a:srgbClr val="FF0000"/>
                          </a:solidFill>
                          <a:latin typeface="Arial"/>
                          <a:ea typeface="Arial"/>
                          <a:cs typeface="Arial"/>
                          <a:sym typeface="Arial"/>
                        </a:rPr>
                        <a:t>10,000PV保証</a:t>
                      </a:r>
                      <a:endParaRPr sz="105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dirty="0">
                          <a:solidFill>
                            <a:schemeClr val="dk1"/>
                          </a:solidFill>
                          <a:latin typeface="Arial"/>
                          <a:ea typeface="Arial"/>
                          <a:cs typeface="Arial"/>
                          <a:sym typeface="Arial"/>
                        </a:rPr>
                        <a:t>×</a:t>
                      </a:r>
                      <a:endParaRPr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3" action="ppaction://hlinksldjump"/>
                        </a:rPr>
                        <a:t>P.18</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287176">
                <a:tc vMerge="1">
                  <a:txBody>
                    <a:bodyPr/>
                    <a:lstStyle/>
                    <a:p>
                      <a:endParaRPr lang="ja-JP"/>
                    </a:p>
                  </a:txBody>
                  <a:tcPr/>
                </a:tc>
                <a:tc vMerge="1">
                  <a:txBody>
                    <a:bodyPr/>
                    <a:lstStyle/>
                    <a:p>
                      <a:endParaRPr lang="ja-JP"/>
                    </a:p>
                  </a:txBody>
                  <a:tcPr/>
                </a:tc>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u="none" strike="noStrike" cap="none" dirty="0">
                          <a:solidFill>
                            <a:schemeClr val="dk1"/>
                          </a:solidFill>
                          <a:latin typeface="Arial"/>
                          <a:ea typeface="Arial"/>
                          <a:cs typeface="Arial"/>
                          <a:sym typeface="Arial"/>
                        </a:rPr>
                        <a:t>[ar girl 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solidFill>
                            <a:schemeClr val="dk1"/>
                          </a:solidFill>
                          <a:latin typeface="Arial"/>
                          <a:ea typeface="Arial"/>
                          <a:cs typeface="Arial"/>
                          <a:sym typeface="Arial"/>
                        </a:rPr>
                        <a:t>100,000円～</a:t>
                      </a:r>
                      <a:endParaRPr sz="1400"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計 1,900,000円～</a:t>
                      </a:r>
                      <a:endParaRPr sz="1000" u="none" strike="noStrike" cap="none"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vMerge="1">
                  <a:txBody>
                    <a:bodyPr/>
                    <a:lstStyle/>
                    <a:p>
                      <a:endParaRPr lang="ja-JP"/>
                    </a:p>
                  </a:txBody>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2"/>
                  </a:ext>
                </a:extLst>
              </a:tr>
              <a:tr h="287176">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dirty="0">
                          <a:solidFill>
                            <a:schemeClr val="dk1"/>
                          </a:solidFill>
                          <a:latin typeface="Arial"/>
                          <a:ea typeface="Arial"/>
                          <a:cs typeface="Arial"/>
                          <a:sym typeface="Arial"/>
                        </a:rPr>
                        <a:t>スポンサードポスト</a:t>
                      </a:r>
                      <a:endParaRPr sz="900" b="1" u="none" strike="noStrike" cap="none" dirty="0">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4">
                  <a:txBody>
                    <a:bodyPr/>
                    <a:lstStyle/>
                    <a:p>
                      <a:pPr marL="0" marR="0" lvl="0" indent="0" algn="ctr" rtl="0">
                        <a:lnSpc>
                          <a:spcPct val="100000"/>
                        </a:lnSpc>
                        <a:spcBef>
                          <a:spcPts val="0"/>
                        </a:spcBef>
                        <a:spcAft>
                          <a:spcPts val="0"/>
                        </a:spcAft>
                        <a:buClr>
                          <a:srgbClr val="000000"/>
                        </a:buClr>
                        <a:buSzPts val="1400"/>
                        <a:buFont typeface="Arial"/>
                        <a:buNone/>
                      </a:pPr>
                      <a:r>
                        <a:rPr lang="ja-JP" sz="1000" b="1" dirty="0"/>
                        <a:t>9</a:t>
                      </a:r>
                      <a:r>
                        <a:rPr lang="ja-JP" sz="1000" b="1" u="none" strike="noStrike" cap="none" dirty="0">
                          <a:latin typeface="Arial"/>
                          <a:ea typeface="Arial"/>
                          <a:cs typeface="Arial"/>
                          <a:sym typeface="Arial"/>
                        </a:rPr>
                        <a:t>00,000円</a:t>
                      </a:r>
                      <a:endParaRPr sz="1000" b="1" u="none" strike="noStrike" cap="none" dirty="0">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dirty="0"/>
                        <a:t>6</a:t>
                      </a:r>
                      <a:r>
                        <a:rPr lang="ja-JP" sz="1000" b="1" u="none" strike="noStrike" cap="none" dirty="0">
                          <a:latin typeface="Arial"/>
                          <a:ea typeface="Arial"/>
                          <a:cs typeface="Arial"/>
                          <a:sym typeface="Arial"/>
                        </a:rPr>
                        <a:t>00,000円</a:t>
                      </a:r>
                      <a:endParaRPr sz="1000" b="1" u="none" strike="noStrike" cap="none" dirty="0">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700" b="1" u="none" strike="noStrike" cap="none" dirty="0">
                          <a:latin typeface="Arial"/>
                          <a:ea typeface="Arial"/>
                          <a:cs typeface="Arial"/>
                          <a:sym typeface="Arial"/>
                        </a:rPr>
                        <a:t>[</a:t>
                      </a:r>
                      <a:r>
                        <a:rPr lang="ja-JP" altLang="en-US" sz="700" b="1" u="none" strike="noStrike" cap="none" dirty="0">
                          <a:latin typeface="Arial"/>
                          <a:ea typeface="Arial"/>
                          <a:cs typeface="Arial"/>
                          <a:sym typeface="Arial"/>
                        </a:rPr>
                        <a:t>プロモデル起用</a:t>
                      </a:r>
                      <a:r>
                        <a:rPr lang="en-US" altLang="ja-JP" sz="700" b="1" u="none" strike="noStrike" cap="none" dirty="0">
                          <a:latin typeface="Arial"/>
                          <a:ea typeface="Arial"/>
                          <a:cs typeface="Arial"/>
                          <a:sym typeface="Arial"/>
                        </a:rPr>
                        <a:t>]</a:t>
                      </a:r>
                      <a:endParaRPr lang="ja-JP" altLang="en-US"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altLang="ja-JP" sz="700" b="1" u="none" strike="noStrike" cap="none" dirty="0">
                          <a:latin typeface="Arial"/>
                          <a:ea typeface="Arial"/>
                          <a:cs typeface="Arial"/>
                          <a:sym typeface="Arial"/>
                        </a:rPr>
                        <a:t>300,000</a:t>
                      </a:r>
                      <a:r>
                        <a:rPr lang="ja-JP" altLang="en-US" sz="700" b="1" u="none" strike="noStrike" cap="none" dirty="0">
                          <a:latin typeface="Arial"/>
                          <a:ea typeface="Arial"/>
                          <a:cs typeface="Arial"/>
                          <a:sym typeface="Arial"/>
                        </a:rPr>
                        <a:t>円～</a:t>
                      </a:r>
                      <a:endParaRPr lang="ja-JP" altLang="en-US" sz="1400"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計 1,</a:t>
                      </a:r>
                      <a:r>
                        <a:rPr lang="ja-JP" sz="1000" b="1" dirty="0">
                          <a:solidFill>
                            <a:schemeClr val="dk1"/>
                          </a:solidFill>
                        </a:rPr>
                        <a:t>8</a:t>
                      </a:r>
                      <a:r>
                        <a:rPr lang="ja-JP" sz="1000" b="1" u="none" strike="noStrike" cap="none" dirty="0">
                          <a:solidFill>
                            <a:schemeClr val="dk1"/>
                          </a:solidFill>
                          <a:latin typeface="Arial"/>
                          <a:ea typeface="Arial"/>
                          <a:cs typeface="Arial"/>
                          <a:sym typeface="Arial"/>
                        </a:rPr>
                        <a:t>00,000円～</a:t>
                      </a:r>
                      <a:endParaRPr sz="100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dirty="0">
                          <a:solidFill>
                            <a:srgbClr val="FF0000"/>
                          </a:solidFill>
                          <a:latin typeface="Arial"/>
                          <a:ea typeface="Arial"/>
                          <a:cs typeface="Arial"/>
                          <a:sym typeface="Arial"/>
                        </a:rPr>
                        <a:t>10,000PV保証</a:t>
                      </a:r>
                      <a:endParaRPr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dirty="0">
                          <a:solidFill>
                            <a:schemeClr val="dk1"/>
                          </a:solidFill>
                          <a:latin typeface="Arial"/>
                          <a:ea typeface="Arial"/>
                          <a:cs typeface="Arial"/>
                          <a:sym typeface="Arial"/>
                        </a:rPr>
                        <a:t>×</a:t>
                      </a:r>
                      <a:endParaRPr sz="12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4" action="ppaction://hlinksldjump"/>
                        </a:rPr>
                        <a:t>P.19</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287176">
                <a:tc vMerge="1">
                  <a:txBody>
                    <a:bodyPr/>
                    <a:lstStyle/>
                    <a:p>
                      <a:endParaRPr lang="ja-JP"/>
                    </a:p>
                  </a:txBody>
                  <a:tcPr/>
                </a:tc>
                <a:tc vMerge="1">
                  <a:txBody>
                    <a:bodyPr/>
                    <a:lstStyle/>
                    <a:p>
                      <a:endParaRPr lang="ja-JP"/>
                    </a:p>
                  </a:txBody>
                  <a:tcPr/>
                </a:tc>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u="none" strike="noStrike" cap="none" dirty="0">
                          <a:solidFill>
                            <a:schemeClr val="dk1"/>
                          </a:solidFill>
                          <a:latin typeface="Arial"/>
                          <a:ea typeface="Arial"/>
                          <a:cs typeface="Arial"/>
                          <a:sym typeface="Arial"/>
                        </a:rPr>
                        <a:t>[ar girl 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solidFill>
                            <a:schemeClr val="dk1"/>
                          </a:solidFill>
                          <a:latin typeface="Arial"/>
                          <a:ea typeface="Arial"/>
                          <a:cs typeface="Arial"/>
                          <a:sym typeface="Arial"/>
                        </a:rPr>
                        <a:t>100,000円～</a:t>
                      </a:r>
                      <a:endParaRPr sz="1400"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計 1,</a:t>
                      </a:r>
                      <a:r>
                        <a:rPr lang="ja-JP" sz="1000" b="1" dirty="0">
                          <a:solidFill>
                            <a:schemeClr val="dk1"/>
                          </a:solidFill>
                        </a:rPr>
                        <a:t>6</a:t>
                      </a:r>
                      <a:r>
                        <a:rPr lang="ja-JP" sz="1000" b="1" u="none" strike="noStrike" cap="none" dirty="0">
                          <a:solidFill>
                            <a:schemeClr val="dk1"/>
                          </a:solidFill>
                          <a:latin typeface="Arial"/>
                          <a:ea typeface="Arial"/>
                          <a:cs typeface="Arial"/>
                          <a:sym typeface="Arial"/>
                        </a:rPr>
                        <a:t>00,000円～</a:t>
                      </a:r>
                      <a:endParaRPr sz="100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vMerge="1">
                  <a:txBody>
                    <a:bodyPr/>
                    <a:lstStyle/>
                    <a:p>
                      <a:endParaRPr lang="ja-JP"/>
                    </a:p>
                  </a:txBody>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4"/>
                  </a:ext>
                </a:extLst>
              </a:tr>
              <a:tr h="287176">
                <a:tc rowSpan="2">
                  <a:txBody>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900" b="1" u="none" strike="noStrike" cap="none" dirty="0">
                          <a:solidFill>
                            <a:schemeClr val="dk1"/>
                          </a:solidFill>
                          <a:latin typeface="Arial"/>
                          <a:ea typeface="Arial"/>
                          <a:cs typeface="Arial"/>
                          <a:sym typeface="Arial"/>
                        </a:rPr>
                        <a:t>スポンサードポスト</a:t>
                      </a:r>
                      <a:endParaRPr lang="en-US" altLang="ja-JP" sz="900" b="1" u="none" strike="noStrike" cap="none" dirty="0">
                        <a:solidFill>
                          <a:schemeClr val="dk1"/>
                        </a:solidFill>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900" b="1" u="none" strike="noStrike" cap="none" dirty="0">
                          <a:solidFill>
                            <a:schemeClr val="dk1"/>
                          </a:solidFill>
                          <a:latin typeface="Arial"/>
                          <a:ea typeface="Arial"/>
                          <a:cs typeface="Arial"/>
                          <a:sym typeface="Arial"/>
                        </a:rPr>
                        <a:t>（診断型）</a:t>
                      </a:r>
                      <a:endParaRPr lang="ja-JP" altLang="en-US" sz="900" b="1" u="none" strike="noStrike" cap="none"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vMerge="1">
                  <a:txBody>
                    <a:bodyPr/>
                    <a:lstStyle/>
                    <a:p>
                      <a:pPr marL="0" marR="0" lvl="0" indent="0" algn="ctr" rtl="0">
                        <a:lnSpc>
                          <a:spcPct val="100000"/>
                        </a:lnSpc>
                        <a:spcBef>
                          <a:spcPts val="0"/>
                        </a:spcBef>
                        <a:spcAft>
                          <a:spcPts val="0"/>
                        </a:spcAft>
                        <a:buClr>
                          <a:srgbClr val="000000"/>
                        </a:buClr>
                        <a:buSzPts val="1400"/>
                        <a:buFont typeface="Arial"/>
                        <a:buNone/>
                      </a:pPr>
                      <a:endParaRPr sz="800" b="1" u="none" strike="noStrike" cap="none" dirty="0">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en-US" altLang="ja-JP" sz="1000" b="1" u="none" strike="noStrike" cap="none" dirty="0">
                          <a:latin typeface="Arial"/>
                          <a:ea typeface="Arial"/>
                          <a:cs typeface="Arial"/>
                          <a:sym typeface="Arial"/>
                        </a:rPr>
                        <a:t>900,000</a:t>
                      </a:r>
                      <a:r>
                        <a:rPr lang="ja-JP" altLang="en-US" sz="1000" b="1" u="none" strike="noStrike" cap="none" dirty="0">
                          <a:latin typeface="Arial"/>
                          <a:ea typeface="Arial"/>
                          <a:cs typeface="Arial"/>
                          <a:sym typeface="Arial"/>
                        </a:rPr>
                        <a:t>円</a:t>
                      </a:r>
                      <a:endParaRPr sz="1000" b="1" u="none" strike="noStrike" cap="none" dirty="0">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altLang="ja-JP" sz="700" b="1" u="none" strike="noStrike" cap="none" dirty="0">
                          <a:latin typeface="Arial"/>
                          <a:ea typeface="Arial"/>
                          <a:cs typeface="Arial"/>
                          <a:sym typeface="Arial"/>
                        </a:rPr>
                        <a:t>[</a:t>
                      </a:r>
                      <a:r>
                        <a:rPr lang="ja-JP" altLang="en-US" sz="700" b="1" u="none" strike="noStrike" cap="none" dirty="0">
                          <a:latin typeface="Arial"/>
                          <a:ea typeface="Arial"/>
                          <a:cs typeface="Arial"/>
                          <a:sym typeface="Arial"/>
                        </a:rPr>
                        <a:t>プロモデル起用</a:t>
                      </a:r>
                      <a:r>
                        <a:rPr lang="en-US" altLang="ja-JP" sz="700" b="1" u="none" strike="noStrike" cap="none" dirty="0">
                          <a:latin typeface="Arial"/>
                          <a:ea typeface="Arial"/>
                          <a:cs typeface="Arial"/>
                          <a:sym typeface="Arial"/>
                        </a:rPr>
                        <a:t>]</a:t>
                      </a:r>
                      <a:endParaRPr lang="ja-JP" altLang="en-US"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altLang="ja-JP" sz="700" b="1" u="none" strike="noStrike" cap="none" dirty="0">
                          <a:latin typeface="Arial"/>
                          <a:ea typeface="Arial"/>
                          <a:cs typeface="Arial"/>
                          <a:sym typeface="Arial"/>
                        </a:rPr>
                        <a:t>300,000</a:t>
                      </a:r>
                      <a:r>
                        <a:rPr lang="ja-JP" altLang="en-US" sz="700" b="1" u="none" strike="noStrike" cap="none" dirty="0">
                          <a:latin typeface="Arial"/>
                          <a:ea typeface="Arial"/>
                          <a:cs typeface="Arial"/>
                          <a:sym typeface="Arial"/>
                        </a:rPr>
                        <a:t>円～</a:t>
                      </a:r>
                      <a:endParaRPr lang="ja-JP" altLang="en-US" sz="1400" dirty="0"/>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ja-JP" altLang="en-US" sz="1000" b="1" u="none" strike="noStrike" cap="none" dirty="0">
                          <a:solidFill>
                            <a:schemeClr val="dk1"/>
                          </a:solidFill>
                          <a:latin typeface="Arial"/>
                          <a:ea typeface="Arial"/>
                          <a:cs typeface="Arial"/>
                          <a:sym typeface="Arial"/>
                        </a:rPr>
                        <a:t>計 </a:t>
                      </a:r>
                      <a:r>
                        <a:rPr lang="en-US" altLang="ja-JP" sz="1000" b="1" u="none" strike="noStrike" cap="none" dirty="0">
                          <a:solidFill>
                            <a:schemeClr val="dk1"/>
                          </a:solidFill>
                          <a:latin typeface="Arial"/>
                          <a:ea typeface="Arial"/>
                          <a:cs typeface="Arial"/>
                          <a:sym typeface="Arial"/>
                        </a:rPr>
                        <a:t>2,100,000</a:t>
                      </a:r>
                      <a:r>
                        <a:rPr lang="ja-JP" altLang="en-US" sz="1000" b="1" u="none" strike="noStrike" cap="none" dirty="0">
                          <a:solidFill>
                            <a:schemeClr val="dk1"/>
                          </a:solidFill>
                          <a:latin typeface="Arial"/>
                          <a:ea typeface="Arial"/>
                          <a:cs typeface="Arial"/>
                          <a:sym typeface="Arial"/>
                        </a:rPr>
                        <a:t>円～</a:t>
                      </a:r>
                      <a:endParaRPr lang="ja-JP" altLang="en-US" sz="1000" b="1" u="none" strike="noStrike" cap="none" dirty="0">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en-US" altLang="ja-JP" sz="1050" b="1" u="none" strike="noStrike" cap="none" dirty="0">
                          <a:solidFill>
                            <a:srgbClr val="FF0000"/>
                          </a:solidFill>
                          <a:latin typeface="Arial"/>
                          <a:ea typeface="Arial"/>
                          <a:cs typeface="Arial"/>
                          <a:sym typeface="Arial"/>
                        </a:rPr>
                        <a:t>10,000PV</a:t>
                      </a:r>
                      <a:r>
                        <a:rPr lang="ja-JP" altLang="en-US" sz="1050" b="1" u="none" strike="noStrike" cap="none" dirty="0">
                          <a:solidFill>
                            <a:srgbClr val="FF0000"/>
                          </a:solidFill>
                          <a:latin typeface="Arial"/>
                          <a:ea typeface="Arial"/>
                          <a:cs typeface="Arial"/>
                          <a:sym typeface="Arial"/>
                        </a:rPr>
                        <a:t>保証</a:t>
                      </a:r>
                      <a:endParaRPr lang="ja-JP" altLang="en-US" sz="1050" dirty="0"/>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ja-JP" altLang="ja-JP" sz="1200" b="1" u="none" strike="noStrike" cap="none" dirty="0">
                          <a:solidFill>
                            <a:schemeClr val="dk1"/>
                          </a:solidFill>
                          <a:latin typeface="Arial"/>
                          <a:ea typeface="Arial"/>
                          <a:cs typeface="Arial"/>
                          <a:sym typeface="Arial"/>
                        </a:rPr>
                        <a:t>×</a:t>
                      </a:r>
                      <a:endParaRPr sz="1200" b="1" u="none" strike="noStrike" cap="none" dirty="0">
                        <a:solidFill>
                          <a:schemeClr val="dk1"/>
                        </a:solidFill>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Arial"/>
                        <a:buNone/>
                        <a:tabLst/>
                        <a:defRPr/>
                      </a:pPr>
                      <a:r>
                        <a:rPr lang="en-US" altLang="ja-JP" sz="1050" u="sng" strike="noStrike" cap="none" dirty="0">
                          <a:solidFill>
                            <a:schemeClr val="accent4">
                              <a:lumMod val="75000"/>
                            </a:schemeClr>
                          </a:solidFill>
                          <a:latin typeface="Arial"/>
                          <a:ea typeface="Arial"/>
                          <a:cs typeface="Arial"/>
                          <a:sym typeface="Arial"/>
                          <a:hlinkClick r:id="rId5" action="ppaction://hlinksldjump"/>
                        </a:rPr>
                        <a:t>P.20</a:t>
                      </a:r>
                      <a:endParaRPr lang="en-US" altLang="ja-JP"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extLst>
                  <a:ext uri="{0D108BD9-81ED-4DB2-BD59-A6C34878D82A}">
                    <a16:rowId xmlns:a16="http://schemas.microsoft.com/office/drawing/2014/main" val="2485740106"/>
                  </a:ext>
                </a:extLst>
              </a:tr>
              <a:tr h="287176">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u="none" strike="noStrike" cap="none" dirty="0">
                          <a:solidFill>
                            <a:schemeClr val="dk1"/>
                          </a:solidFill>
                          <a:latin typeface="Arial"/>
                          <a:ea typeface="Arial"/>
                          <a:cs typeface="Arial"/>
                          <a:sym typeface="Arial"/>
                        </a:rPr>
                        <a:t>[ar girl 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solidFill>
                            <a:schemeClr val="dk1"/>
                          </a:solidFill>
                          <a:latin typeface="Arial"/>
                          <a:ea typeface="Arial"/>
                          <a:cs typeface="Arial"/>
                          <a:sym typeface="Arial"/>
                        </a:rPr>
                        <a:t>100,000円～</a:t>
                      </a:r>
                      <a:endParaRPr sz="1400" dirty="0"/>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lang="ja-JP" altLang="en-US" sz="1000" b="1" u="none" strike="noStrike" cap="none" dirty="0">
                          <a:solidFill>
                            <a:schemeClr val="dk1"/>
                          </a:solidFill>
                          <a:latin typeface="Arial"/>
                          <a:ea typeface="Arial"/>
                          <a:cs typeface="Arial"/>
                          <a:sym typeface="Arial"/>
                        </a:rPr>
                        <a:t>計 </a:t>
                      </a:r>
                      <a:r>
                        <a:rPr lang="en-US" altLang="ja-JP" sz="1000" b="1" u="none" strike="noStrike" cap="none" dirty="0">
                          <a:solidFill>
                            <a:schemeClr val="dk1"/>
                          </a:solidFill>
                          <a:latin typeface="Arial"/>
                          <a:ea typeface="Arial"/>
                          <a:cs typeface="Arial"/>
                          <a:sym typeface="Arial"/>
                        </a:rPr>
                        <a:t>1,900,000</a:t>
                      </a:r>
                      <a:r>
                        <a:rPr lang="ja-JP" altLang="en-US" sz="1000" b="1" u="none" strike="noStrike" cap="none" dirty="0">
                          <a:solidFill>
                            <a:schemeClr val="dk1"/>
                          </a:solidFill>
                          <a:latin typeface="Arial"/>
                          <a:ea typeface="Arial"/>
                          <a:cs typeface="Arial"/>
                          <a:sym typeface="Arial"/>
                        </a:rPr>
                        <a:t>円～</a:t>
                      </a:r>
                      <a:endParaRPr lang="ja-JP" altLang="en-US" sz="1000" u="none" strike="noStrike" cap="none" dirty="0"/>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009341156"/>
                  </a:ext>
                </a:extLst>
              </a:tr>
              <a:tr h="34461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dirty="0">
                          <a:solidFill>
                            <a:schemeClr val="dk1"/>
                          </a:solidFill>
                          <a:latin typeface="Arial"/>
                          <a:ea typeface="Arial"/>
                          <a:cs typeface="Arial"/>
                          <a:sym typeface="Arial"/>
                        </a:rPr>
                        <a:t>ニュースペイド</a:t>
                      </a:r>
                      <a:endParaRPr sz="900" b="1" u="none" strike="noStrike" cap="none"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dirty="0">
                          <a:solidFill>
                            <a:schemeClr val="dk1"/>
                          </a:solidFill>
                          <a:latin typeface="Arial"/>
                          <a:ea typeface="Arial"/>
                          <a:cs typeface="Arial"/>
                          <a:sym typeface="Arial"/>
                        </a:rPr>
                        <a:t>650,000円</a:t>
                      </a:r>
                      <a:endParaRPr sz="1000" b="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800" b="1" u="none" strike="noStrike" cap="none" dirty="0">
                          <a:latin typeface="Arial"/>
                          <a:ea typeface="Arial"/>
                          <a:cs typeface="Arial"/>
                          <a:sym typeface="Arial"/>
                        </a:rPr>
                        <a:t>(制作費含む)</a:t>
                      </a:r>
                      <a:endParaRPr sz="80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dirty="0">
                          <a:latin typeface="Arial"/>
                          <a:ea typeface="Arial"/>
                          <a:cs typeface="Arial"/>
                          <a:sym typeface="Arial"/>
                        </a:rPr>
                        <a:t>―</a:t>
                      </a:r>
                      <a:endParaRPr sz="100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latin typeface="Arial"/>
                          <a:ea typeface="Arial"/>
                          <a:cs typeface="Arial"/>
                          <a:sym typeface="Arial"/>
                        </a:rPr>
                        <a:t>―</a:t>
                      </a:r>
                      <a:endParaRPr sz="1400"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lgn="ctr">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 650,000円(G)</a:t>
                      </a:r>
                      <a:endParaRPr sz="1000" u="none" strike="noStrike" cap="none"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dirty="0">
                          <a:solidFill>
                            <a:schemeClr val="dk1"/>
                          </a:solidFill>
                          <a:latin typeface="Arial"/>
                          <a:ea typeface="Arial"/>
                          <a:cs typeface="Arial"/>
                          <a:sym typeface="Arial"/>
                        </a:rPr>
                        <a:t>～3,000PV想定</a:t>
                      </a:r>
                      <a:endParaRPr sz="105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dirty="0">
                          <a:solidFill>
                            <a:schemeClr val="dk1"/>
                          </a:solidFill>
                          <a:latin typeface="Arial"/>
                          <a:ea typeface="Arial"/>
                          <a:cs typeface="Arial"/>
                          <a:sym typeface="Arial"/>
                        </a:rPr>
                        <a:t>×</a:t>
                      </a:r>
                      <a:endParaRPr sz="12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P.22</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287176">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縦型1分動画制作＋SNS配信</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900,000円</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900,000円</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i="0" u="none" strike="noStrike" cap="none" dirty="0">
                          <a:solidFill>
                            <a:srgbClr val="000000"/>
                          </a:solidFill>
                          <a:latin typeface="Arial"/>
                          <a:ea typeface="Arial"/>
                          <a:cs typeface="Arial"/>
                          <a:sym typeface="Arial"/>
                        </a:rPr>
                        <a:t>[プロモデル起用]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i="0" u="none" strike="noStrike" cap="none" dirty="0">
                          <a:solidFill>
                            <a:srgbClr val="000000"/>
                          </a:solidFill>
                          <a:latin typeface="Arial"/>
                          <a:ea typeface="Arial"/>
                          <a:cs typeface="Arial"/>
                          <a:sym typeface="Arial"/>
                        </a:rPr>
                        <a:t>300,000円～</a:t>
                      </a:r>
                      <a:endParaRPr sz="7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計 2,</a:t>
                      </a:r>
                      <a:r>
                        <a:rPr lang="en-US" altLang="ja-JP" sz="1000" b="1" u="none" strike="noStrike" cap="none" dirty="0">
                          <a:solidFill>
                            <a:schemeClr val="dk1"/>
                          </a:solidFill>
                          <a:latin typeface="Arial"/>
                          <a:ea typeface="Arial"/>
                          <a:cs typeface="Arial"/>
                          <a:sym typeface="Arial"/>
                        </a:rPr>
                        <a:t>1</a:t>
                      </a:r>
                      <a:r>
                        <a:rPr lang="ja-JP" sz="1000" b="1" u="none" strike="noStrike" cap="none" dirty="0">
                          <a:solidFill>
                            <a:schemeClr val="dk1"/>
                          </a:solidFill>
                          <a:latin typeface="Arial"/>
                          <a:ea typeface="Arial"/>
                          <a:cs typeface="Arial"/>
                          <a:sym typeface="Arial"/>
                        </a:rPr>
                        <a:t>00,000円～</a:t>
                      </a:r>
                      <a:endParaRPr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rgbClr val="FF0000"/>
                          </a:solidFill>
                          <a:latin typeface="Arial"/>
                          <a:ea typeface="Arial"/>
                          <a:cs typeface="Arial"/>
                          <a:sym typeface="Arial"/>
                        </a:rPr>
                        <a:t>合計 300,000回再生保証</a:t>
                      </a:r>
                      <a:endParaRPr sz="1050" b="1" u="none" strike="noStrike" cap="none">
                        <a:solidFill>
                          <a:srgbClr val="FF0000"/>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a:solidFill>
                            <a:schemeClr val="dk1"/>
                          </a:solidFill>
                          <a:latin typeface="Arial"/>
                          <a:ea typeface="Arial"/>
                          <a:cs typeface="Arial"/>
                          <a:sym typeface="Arial"/>
                        </a:rPr>
                        <a:t>〇</a:t>
                      </a:r>
                      <a:endParaRPr sz="12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7" action="ppaction://hlinksldjump"/>
                        </a:rPr>
                        <a:t>P.24</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287176">
                <a:tc vMerge="1">
                  <a:txBody>
                    <a:bodyPr/>
                    <a:lstStyle/>
                    <a:p>
                      <a:endParaRPr lang="ja-JP"/>
                    </a:p>
                  </a:txBody>
                  <a:tcPr/>
                </a:tc>
                <a:tc vMerge="1">
                  <a:txBody>
                    <a:bodyPr/>
                    <a:lstStyle/>
                    <a:p>
                      <a:endParaRPr lang="ja-JP"/>
                    </a:p>
                  </a:txBody>
                  <a:tcPr/>
                </a:tc>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u="none" strike="noStrike" cap="none" dirty="0">
                          <a:solidFill>
                            <a:schemeClr val="dk1"/>
                          </a:solidFill>
                          <a:latin typeface="Arial"/>
                          <a:ea typeface="Arial"/>
                          <a:cs typeface="Arial"/>
                          <a:sym typeface="Arial"/>
                        </a:rPr>
                        <a:t>[ar girl 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solidFill>
                            <a:schemeClr val="dk1"/>
                          </a:solidFill>
                          <a:latin typeface="Arial"/>
                          <a:ea typeface="Arial"/>
                          <a:cs typeface="Arial"/>
                          <a:sym typeface="Arial"/>
                        </a:rPr>
                        <a:t>100,000円～</a:t>
                      </a:r>
                      <a:endParaRPr sz="7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計 1,900,000円～</a:t>
                      </a:r>
                      <a:endParaRPr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vMerge="1">
                  <a:txBody>
                    <a:bodyPr/>
                    <a:lstStyle/>
                    <a:p>
                      <a:endParaRPr lang="ja-JP"/>
                    </a:p>
                  </a:txBody>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7"/>
                  </a:ext>
                </a:extLst>
              </a:tr>
              <a:tr h="287176">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動画制作＋SNS配信</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600,000円</a:t>
                      </a:r>
                      <a:endParaRPr sz="1000" b="1" u="none" strike="noStrike" cap="none">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1,300,000円</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i="0" u="none" strike="noStrike" cap="none" dirty="0">
                          <a:solidFill>
                            <a:srgbClr val="000000"/>
                          </a:solidFill>
                          <a:latin typeface="Arial"/>
                          <a:ea typeface="Arial"/>
                          <a:cs typeface="Arial"/>
                          <a:sym typeface="Arial"/>
                        </a:rPr>
                        <a:t>[プロモデル起用]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i="0" u="none" strike="noStrike" cap="none" dirty="0">
                          <a:solidFill>
                            <a:srgbClr val="000000"/>
                          </a:solidFill>
                          <a:latin typeface="Arial"/>
                          <a:ea typeface="Arial"/>
                          <a:cs typeface="Arial"/>
                          <a:sym typeface="Arial"/>
                        </a:rPr>
                        <a:t>300,000円～</a:t>
                      </a:r>
                      <a:endParaRPr sz="700" b="1" u="none" strike="noStrike" cap="none" dirty="0">
                        <a:solidFill>
                          <a:schemeClr val="dk1"/>
                        </a:solidFill>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a:solidFill>
                            <a:schemeClr val="dk1"/>
                          </a:solidFill>
                          <a:latin typeface="Arial"/>
                          <a:ea typeface="Arial"/>
                          <a:cs typeface="Arial"/>
                          <a:sym typeface="Arial"/>
                        </a:rPr>
                        <a:t>計 2,200,000円～</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dirty="0">
                          <a:latin typeface="Arial"/>
                          <a:ea typeface="Arial"/>
                          <a:cs typeface="Arial"/>
                          <a:sym typeface="Arial"/>
                        </a:rPr>
                        <a:t>合計 30,000回再生想定</a:t>
                      </a:r>
                      <a:endParaRPr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a:solidFill>
                            <a:schemeClr val="dk1"/>
                          </a:solidFill>
                          <a:latin typeface="Arial"/>
                          <a:ea typeface="Arial"/>
                          <a:cs typeface="Arial"/>
                          <a:sym typeface="Arial"/>
                        </a:rPr>
                        <a:t>〇</a:t>
                      </a:r>
                      <a:endParaRPr sz="12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2">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8" action="ppaction://hlinksldjump"/>
                        </a:rPr>
                        <a:t>P.25</a:t>
                      </a:r>
                      <a:endParaRPr sz="1050" u="sng"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8"/>
                  </a:ext>
                </a:extLst>
              </a:tr>
              <a:tr h="287176">
                <a:tc vMerge="1">
                  <a:txBody>
                    <a:bodyPr/>
                    <a:lstStyle/>
                    <a:p>
                      <a:endParaRPr lang="ja-JP"/>
                    </a:p>
                  </a:txBody>
                  <a:tcPr/>
                </a:tc>
                <a:tc vMerge="1">
                  <a:txBody>
                    <a:bodyPr/>
                    <a:lstStyle/>
                    <a:p>
                      <a:endParaRPr lang="ja-JP"/>
                    </a:p>
                  </a:txBody>
                  <a:tcPr/>
                </a:tc>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100"/>
                        <a:buFont typeface="Arial"/>
                        <a:buNone/>
                      </a:pPr>
                      <a:r>
                        <a:rPr lang="ja-JP" sz="700" b="1" u="none" strike="noStrike" cap="none" dirty="0">
                          <a:solidFill>
                            <a:schemeClr val="dk1"/>
                          </a:solidFill>
                          <a:latin typeface="Arial"/>
                          <a:ea typeface="Arial"/>
                          <a:cs typeface="Arial"/>
                          <a:sym typeface="Arial"/>
                        </a:rPr>
                        <a:t>[ar girl 起用]</a:t>
                      </a:r>
                      <a:endParaRPr sz="7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solidFill>
                            <a:schemeClr val="dk1"/>
                          </a:solidFill>
                          <a:latin typeface="Arial"/>
                          <a:ea typeface="Arial"/>
                          <a:cs typeface="Arial"/>
                          <a:sym typeface="Arial"/>
                        </a:rPr>
                        <a:t>100,000円～</a:t>
                      </a:r>
                      <a:endParaRPr sz="700" b="1" u="none" strike="noStrike" cap="none" dirty="0">
                        <a:solidFill>
                          <a:schemeClr val="dk1"/>
                        </a:solidFill>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a:solidFill>
                            <a:schemeClr val="dk1"/>
                          </a:solidFill>
                          <a:latin typeface="Arial"/>
                          <a:ea typeface="Arial"/>
                          <a:cs typeface="Arial"/>
                          <a:sym typeface="Arial"/>
                        </a:rPr>
                        <a:t>計 2,000,000円～</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vMerge="1">
                  <a:txBody>
                    <a:bodyPr/>
                    <a:lstStyle/>
                    <a:p>
                      <a:endParaRPr lang="ja-JP"/>
                    </a:p>
                  </a:txBody>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9"/>
                  </a:ext>
                </a:extLst>
              </a:tr>
              <a:tr h="344610">
                <a:tc>
                  <a:txBody>
                    <a:bodyPr/>
                    <a:lstStyle/>
                    <a:p>
                      <a:pPr marL="0" marR="0" lvl="0" indent="0" algn="ctr" rtl="0">
                        <a:lnSpc>
                          <a:spcPct val="100000"/>
                        </a:lnSpc>
                        <a:spcBef>
                          <a:spcPts val="0"/>
                        </a:spcBef>
                        <a:spcAft>
                          <a:spcPts val="0"/>
                        </a:spcAft>
                        <a:buClr>
                          <a:srgbClr val="000000"/>
                        </a:buClr>
                        <a:buSzPts val="1400"/>
                        <a:buFont typeface="Arial"/>
                        <a:buNone/>
                      </a:pPr>
                      <a:r>
                        <a:rPr lang="en-US" altLang="ja-JP" sz="900" b="1" u="none" strike="noStrike" cap="none" dirty="0" err="1">
                          <a:latin typeface="Arial"/>
                          <a:ea typeface="Arial"/>
                          <a:cs typeface="Arial"/>
                          <a:sym typeface="Arial"/>
                        </a:rPr>
                        <a:t>ar</a:t>
                      </a:r>
                      <a:r>
                        <a:rPr lang="ja-JP" altLang="en-US" sz="900" b="1" u="none" strike="noStrike" cap="none" dirty="0">
                          <a:latin typeface="Arial"/>
                          <a:ea typeface="Arial"/>
                          <a:cs typeface="Arial"/>
                          <a:sym typeface="Arial"/>
                        </a:rPr>
                        <a:t>公式</a:t>
                      </a:r>
                      <a:r>
                        <a:rPr lang="en-US" altLang="ja-JP" sz="900" b="1" u="none" strike="noStrike" cap="none" dirty="0">
                          <a:latin typeface="Arial"/>
                          <a:ea typeface="Arial"/>
                          <a:cs typeface="Arial"/>
                          <a:sym typeface="Arial"/>
                        </a:rPr>
                        <a:t>SNS</a:t>
                      </a:r>
                      <a:r>
                        <a:rPr lang="ja-JP" altLang="en-US" sz="900" b="1" u="none" strike="noStrike" cap="none" dirty="0">
                          <a:latin typeface="Arial"/>
                          <a:ea typeface="Arial"/>
                          <a:cs typeface="Arial"/>
                          <a:sym typeface="Arial"/>
                        </a:rPr>
                        <a:t>モデル縦型動画</a:t>
                      </a:r>
                      <a:endParaRPr sz="900" b="1" u="none" strike="noStrike" cap="none" dirty="0">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altLang="ja-JP" sz="1000" b="1" u="none" strike="noStrike" cap="none" dirty="0">
                          <a:solidFill>
                            <a:schemeClr val="dk1"/>
                          </a:solidFill>
                          <a:latin typeface="Arial"/>
                          <a:ea typeface="Arial"/>
                          <a:cs typeface="Arial"/>
                          <a:sym typeface="Arial"/>
                        </a:rPr>
                        <a:t>900,000</a:t>
                      </a:r>
                      <a:r>
                        <a:rPr lang="ja-JP" altLang="en-US" sz="1000" b="1" u="none" strike="noStrike" cap="none" dirty="0">
                          <a:solidFill>
                            <a:schemeClr val="dk1"/>
                          </a:solidFill>
                          <a:latin typeface="Arial"/>
                          <a:ea typeface="Arial"/>
                          <a:cs typeface="Arial"/>
                          <a:sym typeface="Arial"/>
                        </a:rPr>
                        <a:t>円</a:t>
                      </a:r>
                    </a:p>
                    <a:p>
                      <a:pPr marL="0" marR="0" lvl="0" indent="0" algn="ctr" rtl="0">
                        <a:lnSpc>
                          <a:spcPct val="100000"/>
                        </a:lnSpc>
                        <a:spcBef>
                          <a:spcPts val="0"/>
                        </a:spcBef>
                        <a:spcAft>
                          <a:spcPts val="0"/>
                        </a:spcAft>
                        <a:buClr>
                          <a:srgbClr val="000000"/>
                        </a:buClr>
                        <a:buSzPts val="1400"/>
                        <a:buFont typeface="Arial"/>
                        <a:buNone/>
                      </a:pPr>
                      <a:r>
                        <a:rPr lang="en-US" altLang="ja-JP" sz="800" b="1" u="none" strike="noStrike" cap="none" dirty="0">
                          <a:latin typeface="Arial"/>
                          <a:ea typeface="Arial"/>
                          <a:cs typeface="Arial"/>
                          <a:sym typeface="Arial"/>
                        </a:rPr>
                        <a:t>(</a:t>
                      </a:r>
                      <a:r>
                        <a:rPr lang="ja-JP" altLang="en-US" sz="800" b="1" u="none" strike="noStrike" cap="none" dirty="0">
                          <a:latin typeface="Arial"/>
                          <a:ea typeface="Arial"/>
                          <a:cs typeface="Arial"/>
                          <a:sym typeface="Arial"/>
                        </a:rPr>
                        <a:t>制作費含む</a:t>
                      </a:r>
                      <a:r>
                        <a:rPr lang="en-US" altLang="ja-JP" sz="800" b="1" u="none" strike="noStrike" cap="none" dirty="0">
                          <a:latin typeface="Arial"/>
                          <a:ea typeface="Arial"/>
                          <a:cs typeface="Arial"/>
                          <a:sym typeface="Arial"/>
                        </a:rPr>
                        <a:t>)</a:t>
                      </a:r>
                      <a:endParaRPr lang="ja-JP" altLang="en-US" sz="1000" b="1" u="none" strike="noStrike" cap="none" dirty="0">
                        <a:latin typeface="Arial"/>
                        <a:ea typeface="Arial"/>
                        <a:cs typeface="Arial"/>
                        <a:sym typeface="Arial"/>
                      </a:endParaRPr>
                    </a:p>
                  </a:txBody>
                  <a:tcPr marL="83125" marR="83125"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000" b="1" u="none" strike="noStrike" cap="none" dirty="0">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600" b="1" u="none" strike="noStrike" cap="none" dirty="0">
                        <a:latin typeface="Arial"/>
                        <a:ea typeface="Arial"/>
                        <a:cs typeface="Arial"/>
                        <a:sym typeface="Arial"/>
                      </a:endParaRPr>
                    </a:p>
                  </a:txBody>
                  <a:tcPr marL="83125" marR="83125"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800" b="1" u="none" strike="noStrike" cap="none" dirty="0">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altLang="zh-TW" sz="800" b="1" u="none" strike="noStrike" cap="none" dirty="0">
                          <a:solidFill>
                            <a:schemeClr val="dk1"/>
                          </a:solidFill>
                          <a:latin typeface="Arial"/>
                          <a:ea typeface="Arial"/>
                          <a:cs typeface="Arial"/>
                          <a:sym typeface="Arial"/>
                        </a:rPr>
                        <a:t>30,000</a:t>
                      </a:r>
                      <a:r>
                        <a:rPr lang="ja-JP" altLang="en-US" sz="800" b="1" u="none" strike="noStrike" cap="none" dirty="0">
                          <a:solidFill>
                            <a:schemeClr val="dk1"/>
                          </a:solidFill>
                          <a:latin typeface="Arial"/>
                          <a:ea typeface="Arial"/>
                          <a:cs typeface="Arial"/>
                          <a:sym typeface="Arial"/>
                        </a:rPr>
                        <a:t>回想定</a:t>
                      </a:r>
                      <a:endParaRPr sz="800" b="1" u="none" strike="noStrike" cap="none" dirty="0">
                        <a:solidFill>
                          <a:schemeClr val="dk1"/>
                        </a:solidFill>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ja-JP" altLang="en-US" sz="1200" b="1" u="none" strike="noStrike" cap="none" dirty="0">
                          <a:solidFill>
                            <a:schemeClr val="dk1"/>
                          </a:solidFill>
                          <a:latin typeface="Arial"/>
                          <a:ea typeface="Arial"/>
                          <a:cs typeface="Arial"/>
                          <a:sym typeface="Arial"/>
                        </a:rPr>
                        <a:t>✕</a:t>
                      </a:r>
                      <a:endParaRPr sz="1200" b="1" u="none" strike="noStrike" cap="none" dirty="0">
                        <a:solidFill>
                          <a:schemeClr val="dk1"/>
                        </a:solidFill>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lgn="ctr">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400"/>
                        <a:buFont typeface="Arial"/>
                        <a:buNone/>
                        <a:tabLst/>
                        <a:defRPr/>
                      </a:pPr>
                      <a:r>
                        <a:rPr lang="en-US" altLang="ja-JP" sz="1050" u="sng" strike="noStrike" cap="none" dirty="0">
                          <a:solidFill>
                            <a:schemeClr val="accent4">
                              <a:lumMod val="75000"/>
                            </a:schemeClr>
                          </a:solidFill>
                          <a:latin typeface="Arial"/>
                          <a:ea typeface="Arial"/>
                          <a:cs typeface="Arial"/>
                          <a:sym typeface="Arial"/>
                          <a:hlinkClick r:id="rId9" action="ppaction://hlinksldjump"/>
                        </a:rPr>
                        <a:t>P.26</a:t>
                      </a:r>
                      <a:endParaRPr lang="en-US" altLang="ja-JP"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lgn="ctr">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lgn="ctr">
                      <a:solidFill>
                        <a:schemeClr val="dk1"/>
                      </a:solidFill>
                      <a:prstDash val="dot"/>
                      <a:round/>
                      <a:headEnd type="none" w="sm" len="sm"/>
                      <a:tailEnd type="none" w="sm" len="sm"/>
                    </a:lnB>
                  </a:tcPr>
                </a:tc>
                <a:extLst>
                  <a:ext uri="{0D108BD9-81ED-4DB2-BD59-A6C34878D82A}">
                    <a16:rowId xmlns:a16="http://schemas.microsoft.com/office/drawing/2014/main" val="4285424217"/>
                  </a:ext>
                </a:extLst>
              </a:tr>
              <a:tr h="351789">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dirty="0">
                          <a:latin typeface="Arial"/>
                          <a:ea typeface="Arial"/>
                          <a:cs typeface="Arial"/>
                          <a:sym typeface="Arial"/>
                        </a:rPr>
                        <a:t>インスタライブ</a:t>
                      </a:r>
                      <a:endParaRPr sz="900" b="1" u="none" strike="noStrike" cap="none" dirty="0">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dirty="0">
                          <a:solidFill>
                            <a:schemeClr val="dk1"/>
                          </a:solidFill>
                          <a:latin typeface="Arial"/>
                          <a:ea typeface="Arial"/>
                          <a:cs typeface="Arial"/>
                          <a:sym typeface="Arial"/>
                        </a:rPr>
                        <a:t>2,000,000円</a:t>
                      </a:r>
                      <a:endParaRPr sz="1000" b="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800" b="1" u="none" strike="noStrike" cap="none" dirty="0">
                          <a:latin typeface="Arial"/>
                          <a:ea typeface="Arial"/>
                          <a:cs typeface="Arial"/>
                          <a:sym typeface="Arial"/>
                        </a:rPr>
                        <a:t>(制作費含む)</a:t>
                      </a:r>
                      <a:endParaRPr sz="1000" b="1" u="none" strike="noStrike" cap="none" dirty="0">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dirty="0">
                          <a:latin typeface="Arial"/>
                          <a:ea typeface="Arial"/>
                          <a:cs typeface="Arial"/>
                          <a:sym typeface="Arial"/>
                        </a:rPr>
                        <a:t>―</a:t>
                      </a:r>
                      <a:endParaRPr sz="100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dirty="0">
                          <a:latin typeface="Arial"/>
                          <a:ea typeface="Arial"/>
                          <a:cs typeface="Arial"/>
                          <a:sym typeface="Arial"/>
                        </a:rPr>
                        <a:t>要相談</a:t>
                      </a:r>
                      <a:endParaRPr sz="700" b="1" u="none" strike="noStrike" cap="none" dirty="0">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dirty="0">
                          <a:solidFill>
                            <a:schemeClr val="dk1"/>
                          </a:solidFill>
                          <a:latin typeface="Arial"/>
                          <a:ea typeface="Arial"/>
                          <a:cs typeface="Arial"/>
                          <a:sym typeface="Arial"/>
                        </a:rPr>
                        <a:t>2</a:t>
                      </a:r>
                      <a:r>
                        <a:rPr lang="ja-JP" sz="1000" b="1" u="none" strike="noStrike" cap="none" dirty="0">
                          <a:latin typeface="Arial"/>
                          <a:ea typeface="Arial"/>
                          <a:cs typeface="Arial"/>
                          <a:sym typeface="Arial"/>
                        </a:rPr>
                        <a:t>,000,000円(G)</a:t>
                      </a:r>
                      <a:endParaRPr sz="1000" b="1"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800" b="1" i="0" u="none" strike="noStrike" cap="none" dirty="0">
                          <a:solidFill>
                            <a:srgbClr val="000000"/>
                          </a:solidFill>
                          <a:latin typeface="Arial"/>
                          <a:ea typeface="Arial"/>
                          <a:cs typeface="Arial"/>
                          <a:sym typeface="Arial"/>
                        </a:rPr>
                        <a:t>＋別途起用費</a:t>
                      </a:r>
                      <a:endParaRPr sz="80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dirty="0">
                          <a:solidFill>
                            <a:schemeClr val="dk1"/>
                          </a:solidFill>
                          <a:latin typeface="Arial"/>
                          <a:ea typeface="Arial"/>
                          <a:cs typeface="Arial"/>
                          <a:sym typeface="Arial"/>
                        </a:rPr>
                        <a:t>10,000回再生想定</a:t>
                      </a:r>
                      <a:endParaRPr sz="1050" b="1"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800" b="1" u="none" strike="noStrike" cap="none" dirty="0">
                          <a:solidFill>
                            <a:schemeClr val="dk1"/>
                          </a:solidFill>
                          <a:latin typeface="Arial"/>
                          <a:ea typeface="Arial"/>
                          <a:cs typeface="Arial"/>
                          <a:sym typeface="Arial"/>
                        </a:rPr>
                        <a:t>(リアルタイム＋アーカイブ)</a:t>
                      </a:r>
                      <a:endParaRPr sz="8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dirty="0">
                          <a:solidFill>
                            <a:schemeClr val="dk1"/>
                          </a:solidFill>
                          <a:latin typeface="Arial"/>
                          <a:ea typeface="Arial"/>
                          <a:cs typeface="Arial"/>
                          <a:sym typeface="Arial"/>
                        </a:rPr>
                        <a:t>〇</a:t>
                      </a:r>
                      <a:endParaRPr sz="1200" b="1" u="none" strike="noStrike" cap="none" dirty="0">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10" action="ppaction://hlinksldjump"/>
                        </a:rPr>
                        <a:t>P.27</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10"/>
                  </a:ext>
                </a:extLst>
              </a:tr>
              <a:tr h="34461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Instagramフィードマガジン</a:t>
                      </a:r>
                      <a:endParaRPr sz="9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(素材提供)</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1,000,000円</a:t>
                      </a:r>
                      <a:endParaRPr sz="1000" b="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800" b="1" u="none" strike="noStrike" cap="none">
                          <a:latin typeface="Arial"/>
                          <a:ea typeface="Arial"/>
                          <a:cs typeface="Arial"/>
                          <a:sym typeface="Arial"/>
                        </a:rPr>
                        <a:t>(制作費含む)</a:t>
                      </a:r>
                      <a:endParaRPr sz="800" b="1" u="none" strike="noStrike" cap="none">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latin typeface="Arial"/>
                          <a:ea typeface="Arial"/>
                          <a:cs typeface="Arial"/>
                          <a:sym typeface="Arial"/>
                        </a:rPr>
                        <a:t>―</a:t>
                      </a:r>
                      <a:endParaRPr sz="700" b="1" u="none" strike="noStrike" cap="none" dirty="0">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1,000,000円(G)</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050" b="1" u="none" strike="noStrike" cap="none" dirty="0">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a:solidFill>
                            <a:schemeClr val="dk1"/>
                          </a:solidFill>
                          <a:latin typeface="Arial"/>
                          <a:ea typeface="Arial"/>
                          <a:cs typeface="Arial"/>
                          <a:sym typeface="Arial"/>
                        </a:rPr>
                        <a:t>〇</a:t>
                      </a:r>
                      <a:endParaRPr sz="12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11" action="ppaction://hlinksldjump"/>
                        </a:rPr>
                        <a:t>P.28</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11"/>
                  </a:ext>
                </a:extLst>
              </a:tr>
              <a:tr h="34461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Instagramフィード投稿</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600,000円</a:t>
                      </a:r>
                      <a:endParaRPr sz="1000" b="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800" b="1" u="none" strike="noStrike" cap="none">
                          <a:latin typeface="Arial"/>
                          <a:ea typeface="Arial"/>
                          <a:cs typeface="Arial"/>
                          <a:sym typeface="Arial"/>
                        </a:rPr>
                        <a:t>(制作費含む)</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700" b="1" u="none" strike="noStrike" cap="none" dirty="0">
                          <a:latin typeface="Arial"/>
                          <a:ea typeface="Arial"/>
                          <a:cs typeface="Arial"/>
                          <a:sym typeface="Arial"/>
                        </a:rPr>
                        <a:t>―</a:t>
                      </a:r>
                      <a:endParaRPr sz="700" b="1" u="none" strike="noStrike" cap="none" dirty="0">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00" b="1" u="none" strike="noStrike" cap="none">
                          <a:solidFill>
                            <a:schemeClr val="dk1"/>
                          </a:solidFill>
                          <a:latin typeface="Arial"/>
                          <a:ea typeface="Arial"/>
                          <a:cs typeface="Arial"/>
                          <a:sym typeface="Arial"/>
                        </a:rPr>
                        <a:t>600,000円(G)</a:t>
                      </a:r>
                      <a:endParaRPr sz="100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05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ja-JP" sz="1200" b="1" u="none" strike="noStrike" cap="none">
                          <a:solidFill>
                            <a:schemeClr val="dk1"/>
                          </a:solidFill>
                          <a:latin typeface="Arial"/>
                          <a:ea typeface="Arial"/>
                          <a:cs typeface="Arial"/>
                          <a:sym typeface="Arial"/>
                        </a:rPr>
                        <a:t>〇</a:t>
                      </a:r>
                      <a:endParaRPr sz="120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12" action="ppaction://hlinksldjump"/>
                        </a:rPr>
                        <a:t>P.29</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12"/>
                  </a:ext>
                </a:extLst>
              </a:tr>
              <a:tr h="21664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dirty="0">
                          <a:latin typeface="Arial"/>
                          <a:ea typeface="Arial"/>
                          <a:cs typeface="Arial"/>
                          <a:sym typeface="Arial"/>
                        </a:rPr>
                        <a:t>HTMLタイアップ</a:t>
                      </a:r>
                      <a:endParaRPr sz="900" b="1" u="none" strike="noStrike" cap="none" dirty="0">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gridSpan="7">
                  <a:txBody>
                    <a:bodyPr/>
                    <a:lstStyle/>
                    <a:p>
                      <a:pPr marL="0" marR="0" lvl="0" indent="0" algn="l" rtl="0">
                        <a:lnSpc>
                          <a:spcPct val="100000"/>
                        </a:lnSpc>
                        <a:spcBef>
                          <a:spcPts val="0"/>
                        </a:spcBef>
                        <a:spcAft>
                          <a:spcPts val="0"/>
                        </a:spcAft>
                        <a:buClr>
                          <a:srgbClr val="000000"/>
                        </a:buClr>
                        <a:buSzPts val="1400"/>
                        <a:buFont typeface="Arial"/>
                        <a:buNone/>
                      </a:pPr>
                      <a:r>
                        <a:rPr lang="ja-JP" sz="800" b="1" u="none" strike="noStrike" cap="none" dirty="0">
                          <a:latin typeface="Arial"/>
                          <a:ea typeface="Arial"/>
                          <a:cs typeface="Arial"/>
                          <a:sym typeface="Arial"/>
                        </a:rPr>
                        <a:t>ご要望内容によって金額が変動するためお問い合わせください。</a:t>
                      </a:r>
                      <a:endParaRPr dirty="0"/>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tc hMerge="1">
                  <a:txBody>
                    <a:bodyPr/>
                    <a:lstStyle/>
                    <a:p>
                      <a:endParaRPr lang="ja-JP"/>
                    </a:p>
                  </a:txBody>
                  <a:tcPr/>
                </a:tc>
                <a:extLst>
                  <a:ext uri="{0D108BD9-81ED-4DB2-BD59-A6C34878D82A}">
                    <a16:rowId xmlns:a16="http://schemas.microsoft.com/office/drawing/2014/main" val="10013"/>
                  </a:ext>
                </a:extLst>
              </a:tr>
            </a:tbl>
          </a:graphicData>
        </a:graphic>
      </p:graphicFrame>
      <p:sp>
        <p:nvSpPr>
          <p:cNvPr id="562" name="Google Shape;562;p24"/>
          <p:cNvSpPr txBox="1">
            <a:spLocks noGrp="1"/>
          </p:cNvSpPr>
          <p:nvPr>
            <p:ph type="body" idx="1"/>
          </p:nvPr>
        </p:nvSpPr>
        <p:spPr>
          <a:xfrm>
            <a:off x="592220" y="795236"/>
            <a:ext cx="11006987" cy="347492"/>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4E3428"/>
              </a:buClr>
              <a:buSzPts val="1600"/>
              <a:buNone/>
            </a:pPr>
            <a:r>
              <a:rPr lang="ja-JP" sz="1400" b="0" dirty="0"/>
              <a:t>編集部が記事を制作し掲載します。</a:t>
            </a:r>
            <a:endParaRPr sz="1400" dirty="0"/>
          </a:p>
        </p:txBody>
      </p:sp>
      <p:sp>
        <p:nvSpPr>
          <p:cNvPr id="563" name="Google Shape;563;p24"/>
          <p:cNvSpPr txBox="1">
            <a:spLocks noGrp="1"/>
          </p:cNvSpPr>
          <p:nvPr>
            <p:ph type="title"/>
          </p:nvPr>
        </p:nvSpPr>
        <p:spPr>
          <a:xfrm>
            <a:off x="2357791" y="454050"/>
            <a:ext cx="7476419" cy="4660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2400"/>
              <a:buFont typeface="Arial"/>
              <a:buNone/>
            </a:pPr>
            <a:r>
              <a:rPr lang="ja-JP" sz="2400" b="1" u="sng" dirty="0">
                <a:latin typeface="Arial"/>
                <a:ea typeface="Arial"/>
                <a:cs typeface="Arial"/>
                <a:sym typeface="Arial"/>
              </a:rPr>
              <a:t>タイアップメニュー価格表</a:t>
            </a:r>
            <a:endParaRPr dirty="0"/>
          </a:p>
        </p:txBody>
      </p:sp>
      <p:sp>
        <p:nvSpPr>
          <p:cNvPr id="564" name="Google Shape;564;p24"/>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565" name="Google Shape;565;p24"/>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16</a:t>
            </a:fld>
            <a:endParaRPr/>
          </a:p>
        </p:txBody>
      </p:sp>
      <p:sp>
        <p:nvSpPr>
          <p:cNvPr id="566" name="Google Shape;566;p24"/>
          <p:cNvSpPr txBox="1"/>
          <p:nvPr/>
        </p:nvSpPr>
        <p:spPr>
          <a:xfrm>
            <a:off x="6778581" y="6502535"/>
            <a:ext cx="5058131" cy="151965"/>
          </a:xfrm>
          <a:prstGeom prst="rect">
            <a:avLst/>
          </a:prstGeom>
          <a:noFill/>
          <a:ln>
            <a:noFill/>
          </a:ln>
        </p:spPr>
        <p:txBody>
          <a:bodyPr spcFirstLastPara="1" wrap="square" lIns="0" tIns="13325" rIns="0" bIns="0" anchor="ctr" anchorCtr="0">
            <a:spAutoFit/>
          </a:bodyPr>
          <a:lstStyle/>
          <a:p>
            <a:pPr marL="0" marR="5080" lvl="0" indent="0" algn="r" rtl="0">
              <a:lnSpc>
                <a:spcPct val="100000"/>
              </a:lnSpc>
              <a:spcBef>
                <a:spcPts val="0"/>
              </a:spcBef>
              <a:spcAft>
                <a:spcPts val="0"/>
              </a:spcAft>
              <a:buClr>
                <a:srgbClr val="000000"/>
              </a:buClr>
              <a:buSzPts val="900"/>
              <a:buFont typeface="Arial"/>
              <a:buNone/>
            </a:pPr>
            <a:r>
              <a:rPr lang="ja-JP" sz="900" b="0" i="0" u="none" strike="noStrike" cap="none" dirty="0">
                <a:solidFill>
                  <a:srgbClr val="5D393C"/>
                </a:solidFill>
                <a:latin typeface="Arial"/>
                <a:ea typeface="Arial"/>
                <a:cs typeface="Arial"/>
                <a:sym typeface="Arial"/>
              </a:rPr>
              <a:t>※費用はすべて税別です。詳細は各ページをご覧ください。</a:t>
            </a:r>
            <a:endParaRPr sz="900" b="0" i="0" u="none" strike="noStrike" cap="none" dirty="0">
              <a:solidFill>
                <a:srgbClr val="5D393C"/>
              </a:solidFill>
              <a:latin typeface="Arial"/>
              <a:ea typeface="Arial"/>
              <a:cs typeface="Arial"/>
              <a:sym typeface="Arial"/>
            </a:endParaRPr>
          </a:p>
        </p:txBody>
      </p:sp>
      <p:sp>
        <p:nvSpPr>
          <p:cNvPr id="3" name="テキスト ボックス 2">
            <a:extLst>
              <a:ext uri="{FF2B5EF4-FFF2-40B4-BE49-F238E27FC236}">
                <a16:creationId xmlns:a16="http://schemas.microsoft.com/office/drawing/2014/main" id="{497B259A-3EF2-AE68-E36F-355122ED94D2}"/>
              </a:ext>
            </a:extLst>
          </p:cNvPr>
          <p:cNvSpPr txBox="1"/>
          <p:nvPr/>
        </p:nvSpPr>
        <p:spPr>
          <a:xfrm>
            <a:off x="408147" y="2413332"/>
            <a:ext cx="892333" cy="307777"/>
          </a:xfrm>
          <a:prstGeom prst="rect">
            <a:avLst/>
          </a:prstGeom>
          <a:noFill/>
        </p:spPr>
        <p:txBody>
          <a:bodyPr wrap="square" rtlCol="0">
            <a:spAutoFit/>
          </a:bodyPr>
          <a:lstStyle/>
          <a:p>
            <a:r>
              <a:rPr kumimoji="1" lang="en-US" altLang="ja-JP" b="1" dirty="0">
                <a:solidFill>
                  <a:srgbClr val="FF0000"/>
                </a:solidFill>
              </a:rPr>
              <a:t>NEW‼</a:t>
            </a:r>
          </a:p>
        </p:txBody>
      </p:sp>
      <p:sp>
        <p:nvSpPr>
          <p:cNvPr id="4" name="テキスト ボックス 3">
            <a:extLst>
              <a:ext uri="{FF2B5EF4-FFF2-40B4-BE49-F238E27FC236}">
                <a16:creationId xmlns:a16="http://schemas.microsoft.com/office/drawing/2014/main" id="{012EC61B-5CD6-118D-7582-0BB9D3DD8E77}"/>
              </a:ext>
            </a:extLst>
          </p:cNvPr>
          <p:cNvSpPr txBox="1"/>
          <p:nvPr/>
        </p:nvSpPr>
        <p:spPr>
          <a:xfrm>
            <a:off x="408147" y="4612125"/>
            <a:ext cx="2068830" cy="307777"/>
          </a:xfrm>
          <a:prstGeom prst="rect">
            <a:avLst/>
          </a:prstGeom>
          <a:noFill/>
        </p:spPr>
        <p:txBody>
          <a:bodyPr wrap="square" rtlCol="0">
            <a:spAutoFit/>
          </a:bodyPr>
          <a:lstStyle/>
          <a:p>
            <a:r>
              <a:rPr kumimoji="1" lang="en-US" altLang="ja-JP" b="1" dirty="0">
                <a:solidFill>
                  <a:srgbClr val="FF0000"/>
                </a:solidFill>
              </a:rPr>
              <a:t>NEW‼</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aphicFrame>
        <p:nvGraphicFramePr>
          <p:cNvPr id="571" name="Google Shape;571;p25"/>
          <p:cNvGraphicFramePr/>
          <p:nvPr>
            <p:extLst>
              <p:ext uri="{D42A27DB-BD31-4B8C-83A1-F6EECF244321}">
                <p14:modId xmlns:p14="http://schemas.microsoft.com/office/powerpoint/2010/main" val="952061619"/>
              </p:ext>
            </p:extLst>
          </p:nvPr>
        </p:nvGraphicFramePr>
        <p:xfrm>
          <a:off x="1006016" y="1469030"/>
          <a:ext cx="10158175" cy="4754010"/>
        </p:xfrm>
        <a:graphic>
          <a:graphicData uri="http://schemas.openxmlformats.org/drawingml/2006/table">
            <a:tbl>
              <a:tblPr>
                <a:noFill/>
                <a:tableStyleId>{93979BFC-1B09-4774-AEE0-5369BBA7034D}</a:tableStyleId>
              </a:tblPr>
              <a:tblGrid>
                <a:gridCol w="3416475">
                  <a:extLst>
                    <a:ext uri="{9D8B030D-6E8A-4147-A177-3AD203B41FA5}">
                      <a16:colId xmlns:a16="http://schemas.microsoft.com/office/drawing/2014/main" val="20000"/>
                    </a:ext>
                  </a:extLst>
                </a:gridCol>
                <a:gridCol w="2537550">
                  <a:extLst>
                    <a:ext uri="{9D8B030D-6E8A-4147-A177-3AD203B41FA5}">
                      <a16:colId xmlns:a16="http://schemas.microsoft.com/office/drawing/2014/main" val="20001"/>
                    </a:ext>
                  </a:extLst>
                </a:gridCol>
                <a:gridCol w="3169750">
                  <a:extLst>
                    <a:ext uri="{9D8B030D-6E8A-4147-A177-3AD203B41FA5}">
                      <a16:colId xmlns:a16="http://schemas.microsoft.com/office/drawing/2014/main" val="20002"/>
                    </a:ext>
                  </a:extLst>
                </a:gridCol>
                <a:gridCol w="1034400">
                  <a:extLst>
                    <a:ext uri="{9D8B030D-6E8A-4147-A177-3AD203B41FA5}">
                      <a16:colId xmlns:a16="http://schemas.microsoft.com/office/drawing/2014/main" val="20003"/>
                    </a:ext>
                  </a:extLst>
                </a:gridCol>
              </a:tblGrid>
              <a:tr h="252800">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メニュー</a:t>
                      </a:r>
                      <a:endParaRPr sz="105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オプション費</a:t>
                      </a:r>
                      <a:endParaRPr sz="1050" u="none" strike="noStrike" cap="none"/>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a:solidFill>
                            <a:schemeClr val="lt1"/>
                          </a:solidFill>
                          <a:latin typeface="Arial"/>
                          <a:ea typeface="Arial"/>
                          <a:cs typeface="Arial"/>
                          <a:sym typeface="Arial"/>
                        </a:rPr>
                        <a:t>PV・想定再生回数など</a:t>
                      </a:r>
                      <a:endParaRPr sz="11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100" b="1" u="none" strike="noStrike" cap="none" dirty="0">
                          <a:solidFill>
                            <a:schemeClr val="lt1"/>
                          </a:solidFill>
                          <a:latin typeface="Arial"/>
                          <a:ea typeface="Arial"/>
                          <a:cs typeface="Arial"/>
                          <a:sym typeface="Arial"/>
                        </a:rPr>
                        <a:t>詳細</a:t>
                      </a:r>
                      <a:endParaRPr sz="1050" u="none" strike="noStrike" cap="none" dirty="0"/>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solidFill>
                      <a:srgbClr val="62829A"/>
                    </a:solidFill>
                  </a:tcPr>
                </a:tc>
                <a:extLst>
                  <a:ext uri="{0D108BD9-81ED-4DB2-BD59-A6C34878D82A}">
                    <a16:rowId xmlns:a16="http://schemas.microsoft.com/office/drawing/2014/main" val="10000"/>
                  </a:ext>
                </a:extLst>
              </a:tr>
              <a:tr h="358125">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本誌タイアップ転載</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a:t>9</a:t>
                      </a:r>
                      <a:r>
                        <a:rPr lang="ja-JP" sz="1000" b="1" u="none" strike="noStrike" cap="none">
                          <a:latin typeface="Arial"/>
                          <a:ea typeface="Arial"/>
                          <a:cs typeface="Arial"/>
                          <a:sym typeface="Arial"/>
                        </a:rPr>
                        <a:t>00,000円(G)</a:t>
                      </a:r>
                      <a:endParaRPr/>
                    </a:p>
                    <a:p>
                      <a:pPr marL="0" marR="0" lvl="0" indent="0" algn="ctr" rtl="0">
                        <a:lnSpc>
                          <a:spcPct val="100000"/>
                        </a:lnSpc>
                        <a:spcBef>
                          <a:spcPts val="0"/>
                        </a:spcBef>
                        <a:spcAft>
                          <a:spcPts val="0"/>
                        </a:spcAft>
                        <a:buClr>
                          <a:srgbClr val="000000"/>
                        </a:buClr>
                        <a:buSzPts val="1400"/>
                        <a:buFont typeface="Arial"/>
                        <a:buNone/>
                      </a:pPr>
                      <a:r>
                        <a:rPr lang="ja-JP" sz="800" b="1" u="none" strike="noStrike" cap="none">
                          <a:latin typeface="Arial"/>
                          <a:ea typeface="Arial"/>
                          <a:cs typeface="Arial"/>
                          <a:sym typeface="Arial"/>
                        </a:rPr>
                        <a:t>(掲載費・制作費含む)</a:t>
                      </a:r>
                      <a:endParaRPr sz="800" b="1" u="none" strike="noStrike" cap="none">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3">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t>8,000PV想定</a:t>
                      </a:r>
                      <a:endParaRPr sz="1050" b="1" u="none" strike="noStrike" cap="none"/>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rowSpan="3">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3" action="ppaction://hlinksldjump">
                            <a:extLst>
                              <a:ext uri="{A12FA001-AC4F-418D-AE19-62706E023703}">
                                <ahyp:hlinkClr xmlns:ahyp="http://schemas.microsoft.com/office/drawing/2018/hyperlinkcolor" val="tx"/>
                              </a:ext>
                            </a:extLst>
                          </a:hlinkClick>
                        </a:rPr>
                        <a:t>P.21</a:t>
                      </a:r>
                      <a:endParaRPr sz="1050" u="sng"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467375">
                <a:tc rowSpan="2">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本誌タイアップ　縦読み転載</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900,000円(G)</a:t>
                      </a:r>
                      <a:endParaRPr sz="10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(掲載費)</a:t>
                      </a:r>
                      <a:endParaRPr sz="1000" b="1" u="none" strike="noStrike" cap="none">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2"/>
                  </a:ext>
                </a:extLst>
              </a:tr>
              <a:tr h="40387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300,000円(G)</a:t>
                      </a:r>
                      <a:endParaRPr sz="10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latin typeface="Arial"/>
                          <a:ea typeface="Arial"/>
                          <a:cs typeface="Arial"/>
                          <a:sym typeface="Arial"/>
                        </a:rPr>
                        <a:t>(制作費)</a:t>
                      </a:r>
                      <a:endParaRPr sz="1000" b="1" u="none" strike="noStrike" cap="none">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vMerge="1">
                  <a:txBody>
                    <a:bodyPr/>
                    <a:lstStyle/>
                    <a:p>
                      <a:endParaRPr lang="ja-JP"/>
                    </a:p>
                  </a:txBody>
                  <a:tcPr/>
                </a:tc>
                <a:tc vMerge="1">
                  <a:txBody>
                    <a:bodyPr/>
                    <a:lstStyle/>
                    <a:p>
                      <a:endParaRPr lang="ja-JP"/>
                    </a:p>
                  </a:txBody>
                  <a:tcPr/>
                </a:tc>
                <a:extLst>
                  <a:ext uri="{0D108BD9-81ED-4DB2-BD59-A6C34878D82A}">
                    <a16:rowId xmlns:a16="http://schemas.microsoft.com/office/drawing/2014/main" val="10003"/>
                  </a:ext>
                </a:extLst>
              </a:tr>
              <a:tr h="44110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縦型1分動画制作＋SNS配信</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1,300,000円(G)</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rgbClr val="FF0000"/>
                          </a:solidFill>
                          <a:latin typeface="Arial"/>
                          <a:ea typeface="Arial"/>
                          <a:cs typeface="Arial"/>
                          <a:sym typeface="Arial"/>
                        </a:rPr>
                        <a:t>合計 300,000回再生保証</a:t>
                      </a:r>
                      <a:endParaRPr sz="1050" b="1" u="none" strike="noStrike" cap="none">
                        <a:solidFill>
                          <a:srgbClr val="FF0000"/>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4" action="ppaction://hlinksldjump">
                            <a:extLst>
                              <a:ext uri="{A12FA001-AC4F-418D-AE19-62706E023703}">
                                <ahyp:hlinkClr xmlns:ahyp="http://schemas.microsoft.com/office/drawing/2018/hyperlinkcolor" val="tx"/>
                              </a:ext>
                            </a:extLst>
                          </a:hlinkClick>
                        </a:rPr>
                        <a:t>P.24</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44110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動画制作＋SNS配信</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1,500,000円(G)</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chemeClr val="dk1"/>
                          </a:solidFill>
                          <a:latin typeface="Arial"/>
                          <a:ea typeface="Arial"/>
                          <a:cs typeface="Arial"/>
                          <a:sym typeface="Arial"/>
                        </a:rPr>
                        <a:t>合計 30,000回再生想定</a:t>
                      </a:r>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5" action="ppaction://hlinksldjump">
                            <a:extLst>
                              <a:ext uri="{A12FA001-AC4F-418D-AE19-62706E023703}">
                                <ahyp:hlinkClr xmlns:ahyp="http://schemas.microsoft.com/office/drawing/2018/hyperlinkcolor" val="tx"/>
                              </a:ext>
                            </a:extLst>
                          </a:hlinkClick>
                        </a:rPr>
                        <a:t>P.25</a:t>
                      </a:r>
                      <a:endParaRPr sz="1050" u="sng"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39325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インスタライブ</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1,000,000円(N)</a:t>
                      </a:r>
                      <a:endParaRPr/>
                    </a:p>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＋起用費</a:t>
                      </a:r>
                      <a:endParaRPr sz="1000" b="1" u="none" strike="noStrike" cap="none">
                        <a:solidFill>
                          <a:schemeClr val="dk1"/>
                        </a:solidFill>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chemeClr val="dk1"/>
                          </a:solidFill>
                          <a:latin typeface="Arial"/>
                          <a:ea typeface="Arial"/>
                          <a:cs typeface="Arial"/>
                          <a:sym typeface="Arial"/>
                        </a:rPr>
                        <a:t>10,000回再生想定</a:t>
                      </a:r>
                      <a:endParaRPr sz="1050" b="1"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chemeClr val="dk1"/>
                          </a:solidFill>
                          <a:latin typeface="Arial"/>
                          <a:ea typeface="Arial"/>
                          <a:cs typeface="Arial"/>
                          <a:sym typeface="Arial"/>
                        </a:rPr>
                        <a:t>(リアルタイム＋アーカイブ)</a:t>
                      </a:r>
                      <a:endParaRPr sz="105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6" action="ppaction://hlinksldjump">
                            <a:extLst>
                              <a:ext uri="{A12FA001-AC4F-418D-AE19-62706E023703}">
                                <ahyp:hlinkClr xmlns:ahyp="http://schemas.microsoft.com/office/drawing/2018/hyperlinkcolor" val="tx"/>
                              </a:ext>
                            </a:extLst>
                          </a:hlinkClick>
                        </a:rPr>
                        <a:t>P.27</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36515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Instagramフィードマガジン</a:t>
                      </a:r>
                      <a:endParaRPr sz="9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(素材提供)</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800,000円(G)</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05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7" action="ppaction://hlinksldjump">
                            <a:extLst>
                              <a:ext uri="{A12FA001-AC4F-418D-AE19-62706E023703}">
                                <ahyp:hlinkClr xmlns:ahyp="http://schemas.microsoft.com/office/drawing/2018/hyperlinkcolor" val="tx"/>
                              </a:ext>
                            </a:extLst>
                          </a:hlinkClick>
                        </a:rPr>
                        <a:t>P.28</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7"/>
                  </a:ext>
                </a:extLst>
              </a:tr>
              <a:tr h="23875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Instagramフィード投稿</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300,000円(G)</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05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8" action="ppaction://hlinksldjump">
                            <a:extLst>
                              <a:ext uri="{A12FA001-AC4F-418D-AE19-62706E023703}">
                                <ahyp:hlinkClr xmlns:ahyp="http://schemas.microsoft.com/office/drawing/2018/hyperlinkcolor" val="tx"/>
                              </a:ext>
                            </a:extLst>
                          </a:hlinkClick>
                        </a:rPr>
                        <a:t>P.29</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8"/>
                  </a:ext>
                </a:extLst>
              </a:tr>
              <a:tr h="37920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インフルエンサーサンプリング＋Instagram投稿</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300,000円(N)～750,000円(N)</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solidFill>
                            <a:schemeClr val="dk1"/>
                          </a:solidFill>
                          <a:latin typeface="Arial"/>
                          <a:ea typeface="Arial"/>
                          <a:cs typeface="Arial"/>
                          <a:sym typeface="Arial"/>
                        </a:rPr>
                        <a:t>フォロワー　50,000人～150,000人</a:t>
                      </a:r>
                      <a:endParaRPr sz="1050" b="1" u="none" strike="noStrike" cap="none">
                        <a:solidFill>
                          <a:schemeClr val="dk1"/>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9" action="ppaction://hlinksldjump">
                            <a:extLst>
                              <a:ext uri="{A12FA001-AC4F-418D-AE19-62706E023703}">
                                <ahyp:hlinkClr xmlns:ahyp="http://schemas.microsoft.com/office/drawing/2018/hyperlinkcolor" val="tx"/>
                              </a:ext>
                            </a:extLst>
                          </a:hlinkClick>
                        </a:rPr>
                        <a:t>P.30</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9"/>
                  </a:ext>
                </a:extLst>
              </a:tr>
              <a:tr h="23875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ar公式SNS広告配信（ダークポスト）</a:t>
                      </a:r>
                      <a:endParaRPr sz="9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X・Instagram</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1,000,000円(G)</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latin typeface="Arial"/>
                          <a:ea typeface="Arial"/>
                          <a:cs typeface="Arial"/>
                          <a:sym typeface="Arial"/>
                        </a:rPr>
                        <a:t>X：2,800クリック / Instagram：4,500クリック</a:t>
                      </a:r>
                      <a:endParaRPr sz="1050" b="1" u="none" strike="noStrike" cap="none">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10" action="ppaction://hlinksldjump">
                            <a:extLst>
                              <a:ext uri="{A12FA001-AC4F-418D-AE19-62706E023703}">
                                <ahyp:hlinkClr xmlns:ahyp="http://schemas.microsoft.com/office/drawing/2018/hyperlinkcolor" val="tx"/>
                              </a:ext>
                            </a:extLst>
                          </a:hlinkClick>
                        </a:rPr>
                        <a:t>P.31</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10"/>
                  </a:ext>
                </a:extLst>
              </a:tr>
              <a:tr h="23875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LINE DIGEST SPOT 配信</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000" b="1" u="none" strike="noStrike" cap="none">
                          <a:solidFill>
                            <a:schemeClr val="dk1"/>
                          </a:solidFill>
                          <a:latin typeface="Arial"/>
                          <a:ea typeface="Arial"/>
                          <a:cs typeface="Arial"/>
                          <a:sym typeface="Arial"/>
                        </a:rPr>
                        <a:t>1,000,000円(G)</a:t>
                      </a:r>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050" b="1" u="none" strike="noStrike" cap="none">
                          <a:latin typeface="Arial"/>
                          <a:ea typeface="Arial"/>
                          <a:cs typeface="Arial"/>
                          <a:sym typeface="Arial"/>
                        </a:rPr>
                        <a:t>お友達</a:t>
                      </a:r>
                      <a:r>
                        <a:rPr lang="ja-JP" sz="1050" b="0" u="none" strike="noStrike" cap="none">
                          <a:latin typeface="Arial"/>
                          <a:ea typeface="Arial"/>
                          <a:cs typeface="Arial"/>
                          <a:sym typeface="Arial"/>
                        </a:rPr>
                        <a:t>1,300,000人(2023年11月時点)にリーチ</a:t>
                      </a:r>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11" action="ppaction://hlinksldjump">
                            <a:extLst>
                              <a:ext uri="{A12FA001-AC4F-418D-AE19-62706E023703}">
                                <ahyp:hlinkClr xmlns:ahyp="http://schemas.microsoft.com/office/drawing/2018/hyperlinkcolor" val="tx"/>
                              </a:ext>
                            </a:extLst>
                          </a:hlinkClick>
                        </a:rPr>
                        <a:t>P.32</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11"/>
                  </a:ext>
                </a:extLst>
              </a:tr>
              <a:tr h="238750">
                <a:tc>
                  <a:txBody>
                    <a:bodyPr/>
                    <a:lstStyle/>
                    <a:p>
                      <a:pPr marL="0" marR="0" lvl="0" indent="0" algn="ctr" rtl="0">
                        <a:lnSpc>
                          <a:spcPct val="100000"/>
                        </a:lnSpc>
                        <a:spcBef>
                          <a:spcPts val="0"/>
                        </a:spcBef>
                        <a:spcAft>
                          <a:spcPts val="0"/>
                        </a:spcAft>
                        <a:buClr>
                          <a:srgbClr val="000000"/>
                        </a:buClr>
                        <a:buSzPts val="1400"/>
                        <a:buFont typeface="Arial"/>
                        <a:buNone/>
                      </a:pPr>
                      <a:r>
                        <a:rPr lang="ja-JP" sz="900" b="1" u="none" strike="noStrike" cap="none">
                          <a:latin typeface="Arial"/>
                          <a:ea typeface="Arial"/>
                          <a:cs typeface="Arial"/>
                          <a:sym typeface="Arial"/>
                        </a:rPr>
                        <a:t>そのほか</a:t>
                      </a:r>
                      <a:endParaRPr sz="900" b="1" u="none" strike="noStrike" cap="none">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800" b="1" u="none" strike="noStrike" cap="none">
                          <a:latin typeface="Arial"/>
                          <a:ea typeface="Arial"/>
                          <a:cs typeface="Arial"/>
                          <a:sym typeface="Arial"/>
                        </a:rPr>
                        <a:t>(アンケート、キャンペーン・制作・アサイン・読者イベントなど）</a:t>
                      </a:r>
                      <a:endParaRPr sz="900" b="1" u="none" strike="noStrike" cap="none">
                        <a:latin typeface="Arial"/>
                        <a:ea typeface="Arial"/>
                        <a:cs typeface="Arial"/>
                        <a:sym typeface="Arial"/>
                      </a:endParaRPr>
                    </a:p>
                  </a:txBody>
                  <a:tcPr marL="83125" marR="83125" marT="45725" marB="45725" anchor="ctr">
                    <a:lnL w="12700" cap="flat" cmpd="sng">
                      <a:solidFill>
                        <a:schemeClr val="dk1"/>
                      </a:solidFill>
                      <a:prstDash val="solid"/>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900" b="1" u="none" strike="noStrike" cap="none" dirty="0">
                          <a:latin typeface="Arial"/>
                          <a:ea typeface="Arial"/>
                          <a:cs typeface="Arial"/>
                          <a:sym typeface="Arial"/>
                        </a:rPr>
                        <a:t>ご要望内容によって金額が変動するためお問い合わせください。</a:t>
                      </a:r>
                      <a:endParaRPr sz="900" b="1" u="none" strike="noStrike" cap="none" dirty="0">
                        <a:solidFill>
                          <a:schemeClr val="dk1"/>
                        </a:solidFill>
                        <a:latin typeface="Arial"/>
                        <a:ea typeface="Arial"/>
                        <a:cs typeface="Arial"/>
                        <a:sym typeface="Arial"/>
                      </a:endParaRPr>
                    </a:p>
                  </a:txBody>
                  <a:tcPr marL="83125" marR="83125" marT="45725" marB="45725" anchor="ctr">
                    <a:lnL w="12700" cap="flat" cmpd="sng">
                      <a:solidFill>
                        <a:schemeClr val="dk1"/>
                      </a:solidFill>
                      <a:prstDash val="dot"/>
                      <a:round/>
                      <a:headEnd type="none" w="sm" len="sm"/>
                      <a:tailEnd type="none" w="sm" len="sm"/>
                    </a:lnL>
                    <a:lnR w="12700" cap="flat" cmpd="sng">
                      <a:solidFill>
                        <a:schemeClr val="dk1"/>
                      </a:solidFill>
                      <a:prstDash val="dot"/>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tc>
                  <a:txBody>
                    <a:bodyPr/>
                    <a:lstStyle/>
                    <a:p>
                      <a:pPr marL="0" marR="0" lvl="0" indent="0" algn="ctr" rtl="0">
                        <a:lnSpc>
                          <a:spcPct val="100000"/>
                        </a:lnSpc>
                        <a:spcBef>
                          <a:spcPts val="0"/>
                        </a:spcBef>
                        <a:spcAft>
                          <a:spcPts val="0"/>
                        </a:spcAft>
                        <a:buClr>
                          <a:schemeClr val="dk1"/>
                        </a:buClr>
                        <a:buSzPts val="1400"/>
                        <a:buFont typeface="Arial"/>
                        <a:buNone/>
                      </a:pPr>
                      <a:r>
                        <a:rPr lang="en-US" altLang="ja-JP" sz="1050" u="sng" strike="noStrike" cap="none" dirty="0">
                          <a:solidFill>
                            <a:schemeClr val="accent4">
                              <a:lumMod val="75000"/>
                            </a:schemeClr>
                          </a:solidFill>
                          <a:latin typeface="Arial"/>
                          <a:ea typeface="Arial"/>
                          <a:cs typeface="Arial"/>
                          <a:sym typeface="Arial"/>
                          <a:hlinkClick r:id="rId12" action="ppaction://hlinksldjump">
                            <a:extLst>
                              <a:ext uri="{A12FA001-AC4F-418D-AE19-62706E023703}">
                                <ahyp:hlinkClr xmlns:ahyp="http://schemas.microsoft.com/office/drawing/2018/hyperlinkcolor" val="tx"/>
                              </a:ext>
                            </a:extLst>
                          </a:hlinkClick>
                        </a:rPr>
                        <a:t>P.33</a:t>
                      </a:r>
                      <a:endParaRPr sz="1050" u="none" strike="noStrike" cap="none" dirty="0">
                        <a:solidFill>
                          <a:schemeClr val="accent4">
                            <a:lumMod val="75000"/>
                          </a:schemeClr>
                        </a:solidFill>
                        <a:latin typeface="Arial"/>
                        <a:ea typeface="Arial"/>
                        <a:cs typeface="Arial"/>
                        <a:sym typeface="Arial"/>
                      </a:endParaRPr>
                    </a:p>
                  </a:txBody>
                  <a:tcPr marL="91450" marR="91450" marT="45725" marB="45725" anchor="ctr">
                    <a:lnL w="12700" cap="flat" cmpd="sng">
                      <a:solidFill>
                        <a:schemeClr val="dk1"/>
                      </a:solidFill>
                      <a:prstDash val="dot"/>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572" name="Google Shape;572;p25"/>
          <p:cNvSpPr txBox="1">
            <a:spLocks noGrp="1"/>
          </p:cNvSpPr>
          <p:nvPr>
            <p:ph type="title"/>
          </p:nvPr>
        </p:nvSpPr>
        <p:spPr>
          <a:xfrm>
            <a:off x="2357791" y="494690"/>
            <a:ext cx="7476419" cy="4660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2400"/>
              <a:buFont typeface="Arial"/>
              <a:buNone/>
            </a:pPr>
            <a:r>
              <a:rPr lang="ja-JP"/>
              <a:t>オプション</a:t>
            </a:r>
            <a:r>
              <a:rPr lang="ja-JP" sz="2400" b="1" u="sng">
                <a:latin typeface="Arial"/>
                <a:ea typeface="Arial"/>
                <a:cs typeface="Arial"/>
                <a:sym typeface="Arial"/>
              </a:rPr>
              <a:t>メニュー価格表</a:t>
            </a:r>
            <a:endParaRPr/>
          </a:p>
        </p:txBody>
      </p:sp>
      <p:sp>
        <p:nvSpPr>
          <p:cNvPr id="573" name="Google Shape;573;p25"/>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574" name="Google Shape;574;p25"/>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17</a:t>
            </a:fld>
            <a:endParaRPr/>
          </a:p>
        </p:txBody>
      </p:sp>
      <p:sp>
        <p:nvSpPr>
          <p:cNvPr id="575" name="Google Shape;575;p25"/>
          <p:cNvSpPr txBox="1"/>
          <p:nvPr/>
        </p:nvSpPr>
        <p:spPr>
          <a:xfrm>
            <a:off x="6735296" y="6363310"/>
            <a:ext cx="5058131" cy="151965"/>
          </a:xfrm>
          <a:prstGeom prst="rect">
            <a:avLst/>
          </a:prstGeom>
          <a:noFill/>
          <a:ln>
            <a:noFill/>
          </a:ln>
        </p:spPr>
        <p:txBody>
          <a:bodyPr spcFirstLastPara="1" wrap="square" lIns="0" tIns="13325" rIns="0" bIns="0" anchor="ctr" anchorCtr="0">
            <a:spAutoFit/>
          </a:bodyPr>
          <a:lstStyle/>
          <a:p>
            <a:pPr marL="0" marR="5080" lvl="0" indent="0" algn="r" rtl="0">
              <a:lnSpc>
                <a:spcPct val="100000"/>
              </a:lnSpc>
              <a:spcBef>
                <a:spcPts val="0"/>
              </a:spcBef>
              <a:spcAft>
                <a:spcPts val="0"/>
              </a:spcAft>
              <a:buClr>
                <a:srgbClr val="000000"/>
              </a:buClr>
              <a:buSzPts val="900"/>
              <a:buFont typeface="Arial"/>
              <a:buNone/>
            </a:pPr>
            <a:r>
              <a:rPr lang="ja-JP" sz="900" b="0" i="0" u="none" strike="noStrike" cap="none">
                <a:solidFill>
                  <a:srgbClr val="5D393C"/>
                </a:solidFill>
                <a:latin typeface="Arial"/>
                <a:ea typeface="Arial"/>
                <a:cs typeface="Arial"/>
                <a:sym typeface="Arial"/>
              </a:rPr>
              <a:t>※費用はすべて税別です。詳細は各ページをご覧ください。</a:t>
            </a:r>
            <a:endParaRPr sz="900" b="0" i="0" u="none" strike="noStrike" cap="none">
              <a:solidFill>
                <a:srgbClr val="5D393C"/>
              </a:solidFill>
              <a:latin typeface="Arial"/>
              <a:ea typeface="Arial"/>
              <a:cs typeface="Arial"/>
              <a:sym typeface="Arial"/>
            </a:endParaRPr>
          </a:p>
        </p:txBody>
      </p:sp>
      <p:sp>
        <p:nvSpPr>
          <p:cNvPr id="576" name="Google Shape;576;p25"/>
          <p:cNvSpPr txBox="1"/>
          <p:nvPr/>
        </p:nvSpPr>
        <p:spPr>
          <a:xfrm>
            <a:off x="592218" y="932259"/>
            <a:ext cx="11006987" cy="347492"/>
          </a:xfrm>
          <a:prstGeom prst="rect">
            <a:avLst/>
          </a:prstGeom>
          <a:noFill/>
          <a:ln>
            <a:noFill/>
          </a:ln>
        </p:spPr>
        <p:txBody>
          <a:bodyPr spcFirstLastPara="1" wrap="square" lIns="91425" tIns="45700" rIns="91425" bIns="45700" anchor="ctr" anchorCtr="0">
            <a:noAutofit/>
          </a:bodyPr>
          <a:lstStyle/>
          <a:p>
            <a:pPr marL="228600" marR="0" lvl="0" indent="-228600" algn="ctr" rtl="0">
              <a:lnSpc>
                <a:spcPct val="90000"/>
              </a:lnSpc>
              <a:spcBef>
                <a:spcPts val="0"/>
              </a:spcBef>
              <a:spcAft>
                <a:spcPts val="0"/>
              </a:spcAft>
              <a:buClr>
                <a:srgbClr val="4E3428"/>
              </a:buClr>
              <a:buSzPts val="1600"/>
              <a:buFont typeface="Arial"/>
              <a:buNone/>
            </a:pPr>
            <a:r>
              <a:rPr lang="ja-JP" sz="1400" b="0" i="0" u="none" strike="noStrike" cap="none">
                <a:solidFill>
                  <a:srgbClr val="4E3428"/>
                </a:solidFill>
                <a:latin typeface="Arial"/>
                <a:ea typeface="Arial"/>
                <a:cs typeface="Arial"/>
                <a:sym typeface="Arial"/>
              </a:rPr>
              <a:t>タイアップと連動したSNS～リアルでの展開や、タイアップ記事を外部配信しさらに拡散するオプションメニューです。</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7"/>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スポンサードポスト（ar more/縦読み）</a:t>
            </a:r>
            <a:endParaRPr/>
          </a:p>
        </p:txBody>
      </p:sp>
      <p:sp>
        <p:nvSpPr>
          <p:cNvPr id="582" name="Google Shape;582;p27"/>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583" name="Google Shape;583;p27"/>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18</a:t>
            </a:fld>
            <a:endParaRPr/>
          </a:p>
        </p:txBody>
      </p:sp>
      <p:sp>
        <p:nvSpPr>
          <p:cNvPr id="584" name="Google Shape;584;p27"/>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取材・撮影を行い、 SP閲覧に最適な縦読み形式で記事を制作します。</a:t>
            </a:r>
            <a:endParaRPr/>
          </a:p>
        </p:txBody>
      </p:sp>
      <p:graphicFrame>
        <p:nvGraphicFramePr>
          <p:cNvPr id="585" name="Google Shape;585;p27"/>
          <p:cNvGraphicFramePr/>
          <p:nvPr>
            <p:extLst>
              <p:ext uri="{D42A27DB-BD31-4B8C-83A1-F6EECF244321}">
                <p14:modId xmlns:p14="http://schemas.microsoft.com/office/powerpoint/2010/main" val="723381791"/>
              </p:ext>
            </p:extLst>
          </p:nvPr>
        </p:nvGraphicFramePr>
        <p:xfrm>
          <a:off x="5827635" y="1175189"/>
          <a:ext cx="6320525" cy="5509350"/>
        </p:xfrm>
        <a:graphic>
          <a:graphicData uri="http://schemas.openxmlformats.org/drawingml/2006/table">
            <a:tbl>
              <a:tblPr>
                <a:noFill/>
                <a:tableStyleId>{93979BFC-1B09-4774-AEE0-5369BBA7034D}</a:tableStyleId>
              </a:tblPr>
              <a:tblGrid>
                <a:gridCol w="1133235">
                  <a:extLst>
                    <a:ext uri="{9D8B030D-6E8A-4147-A177-3AD203B41FA5}">
                      <a16:colId xmlns:a16="http://schemas.microsoft.com/office/drawing/2014/main" val="20000"/>
                    </a:ext>
                  </a:extLst>
                </a:gridCol>
                <a:gridCol w="5187290">
                  <a:extLst>
                    <a:ext uri="{9D8B030D-6E8A-4147-A177-3AD203B41FA5}">
                      <a16:colId xmlns:a16="http://schemas.microsoft.com/office/drawing/2014/main" val="20001"/>
                    </a:ext>
                  </a:extLst>
                </a:gridCol>
              </a:tblGrid>
              <a:tr h="9402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chemeClr val="dk1"/>
                          </a:solidFill>
                          <a:latin typeface="Arial"/>
                          <a:ea typeface="Arial"/>
                          <a:cs typeface="Arial"/>
                          <a:sym typeface="Arial"/>
                        </a:rPr>
                        <a:t>料金</a:t>
                      </a:r>
                      <a:endParaRPr lang="en-US" altLang="ja-JP" sz="1400" b="1"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dirty="0">
                          <a:latin typeface="Arial"/>
                          <a:ea typeface="Arial"/>
                          <a:cs typeface="Arial"/>
                          <a:sym typeface="Arial"/>
                        </a:rPr>
                        <a:t>（税別）</a:t>
                      </a:r>
                      <a:endParaRPr sz="1400" b="1" u="none" strike="noStrike" cap="none" dirty="0">
                        <a:solidFill>
                          <a:schemeClr val="dk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計 </a:t>
                      </a:r>
                      <a:r>
                        <a:rPr lang="ja-JP" sz="2800" b="1" u="none" strike="noStrike" cap="none">
                          <a:latin typeface="Arial"/>
                          <a:ea typeface="Arial"/>
                          <a:cs typeface="Arial"/>
                          <a:sym typeface="Arial"/>
                        </a:rPr>
                        <a:t>1,900,000</a:t>
                      </a:r>
                      <a:r>
                        <a:rPr lang="ja-JP" sz="1400" b="1" u="none" strike="noStrike" cap="none">
                          <a:latin typeface="Arial"/>
                          <a:ea typeface="Arial"/>
                          <a:cs typeface="Arial"/>
                          <a:sym typeface="Arial"/>
                        </a:rPr>
                        <a:t> 円～</a:t>
                      </a:r>
                      <a:endParaRPr sz="1200" b="0" u="none" strike="noStrike" cap="none"/>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・掲載費　G 900,000円</a:t>
                      </a:r>
                      <a:endParaRPr sz="1200" b="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・制作費　N 900,000円</a:t>
                      </a:r>
                      <a:endParaRPr sz="1200" b="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・起用費　N 100,000円～（ar girlの場合）</a:t>
                      </a:r>
                      <a:endParaRPr sz="1200" b="0" u="none" strike="noStrike" cap="none">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　　　　　N 300,000円～（プロモデルの場合）</a:t>
                      </a:r>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PV</a:t>
                      </a:r>
                      <a:endParaRPr sz="12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rgbClr val="FF0000"/>
                          </a:solidFill>
                        </a:rPr>
                        <a:t>10,000PV保証（縦読み＋遷移先記事の合算）</a:t>
                      </a:r>
                      <a:endParaRPr sz="1200" b="1"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実施内容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t>オリジナル撮影タイアップページ</a:t>
                      </a:r>
                      <a:endParaRPr sz="1200" u="none" strike="noStrike" cap="none"/>
                    </a:p>
                    <a:p>
                      <a:pPr marL="0" marR="0" lvl="0" indent="0" algn="l" rtl="0">
                        <a:lnSpc>
                          <a:spcPct val="100000"/>
                        </a:lnSpc>
                        <a:spcBef>
                          <a:spcPts val="0"/>
                        </a:spcBef>
                        <a:spcAft>
                          <a:spcPts val="0"/>
                        </a:spcAft>
                        <a:buClr>
                          <a:srgbClr val="000000"/>
                        </a:buClr>
                        <a:buSzPts val="1400"/>
                        <a:buFont typeface="Arial"/>
                        <a:buNone/>
                      </a:pPr>
                      <a:r>
                        <a:rPr lang="ja-JP" sz="1200" u="none" strike="noStrike" cap="none">
                          <a:solidFill>
                            <a:schemeClr val="dk1"/>
                          </a:solidFill>
                        </a:rPr>
                        <a:t>オリジナルデザインページ</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X(旧 Twitter) サービスポスト×1回</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IG（ストーリーズ）サービスポスト×1回</a:t>
                      </a:r>
                      <a:endParaRPr sz="10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計測期間</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記事公開日より28日間</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3"/>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記事公開日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平日任意</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4"/>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記事公開日より45営業日前</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u="none" strike="noStrike" cap="none">
                          <a:solidFill>
                            <a:schemeClr val="dk1"/>
                          </a:solidFill>
                        </a:rPr>
                        <a:t>PV・UU数、クリック数、CTR、読了数、読者属性</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6"/>
                  </a:ext>
                </a:extLst>
              </a:tr>
              <a:tr h="2503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デバイス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PC/SP</a:t>
                      </a:r>
                      <a:endParaRPr sz="12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7"/>
                  </a:ext>
                </a:extLst>
              </a:tr>
              <a:tr h="9835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注意事項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50"/>
                        <a:buFont typeface="Arial"/>
                        <a:buNone/>
                      </a:pPr>
                      <a:r>
                        <a:rPr lang="ja-JP" sz="1050" b="1" u="none" strike="noStrike" cap="none" dirty="0">
                          <a:latin typeface="Arial"/>
                          <a:ea typeface="Arial"/>
                          <a:cs typeface="Arial"/>
                          <a:sym typeface="Arial"/>
                        </a:rPr>
                        <a:t>・縦読みTUに配置するバナーからの遷移は3本までとなります。</a:t>
                      </a:r>
                      <a:endParaRPr sz="1050" b="1"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・外部遷移バナーは記事巻末のみ設置可能です。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・掲載可否は予めお問い合わせください。記事中にはPR表記が入ります。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・記事タイトルおよびサムネイルは公開後にも変更する場合がございます。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・外部配信を行う場合がございます。</a:t>
                      </a:r>
                      <a:endParaRPr lang="en-US" altLang="ja-JP"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altLang="en-US" sz="1050" b="0" u="none" strike="noStrike" cap="none" dirty="0"/>
                        <a:t>・運用広告の配信用入稿物については、生成</a:t>
                      </a:r>
                      <a:r>
                        <a:rPr lang="en-US" altLang="ja-JP" sz="1050" b="0" u="none" strike="noStrike" cap="none" dirty="0"/>
                        <a:t>AI</a:t>
                      </a:r>
                      <a:r>
                        <a:rPr lang="ja-JP" altLang="en-US" sz="1050" b="0" u="none" strike="noStrike" cap="none" dirty="0"/>
                        <a:t>を活用する場合がございます。</a:t>
                      </a:r>
                      <a:endParaRPr lang="en-US" altLang="ja-JP" sz="105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t>・起用モデルによりアーカイブ不可になる場合がございます。</a:t>
                      </a:r>
                      <a:endParaRPr sz="105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t>・著名人起用の場合は別途費用が発生する場合がございます。</a:t>
                      </a:r>
                      <a:endParaRPr sz="105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t>・遠方での取材・撮影が必要な場合は別途費用が発生いたします。</a:t>
                      </a:r>
                      <a:endParaRPr sz="105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t>・二次利用の可否、金額は営業担当までご相談ください。</a:t>
                      </a:r>
                      <a:endParaRPr sz="1400" u="none" strike="noStrike" cap="none" dirty="0"/>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t>・サービスポストの内容は編集部にお任せいただきます。</a:t>
                      </a:r>
                      <a:endParaRPr sz="14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586" name="Google Shape;586;p27"/>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縦読み形式でデザイン性の高い記事を制作</a:t>
            </a:r>
            <a:endParaRPr sz="1400" b="0" i="0" u="none" strike="noStrike" cap="none">
              <a:solidFill>
                <a:srgbClr val="000000"/>
              </a:solidFill>
              <a:latin typeface="Arial"/>
              <a:ea typeface="Arial"/>
              <a:cs typeface="Arial"/>
              <a:sym typeface="Arial"/>
            </a:endParaRPr>
          </a:p>
        </p:txBody>
      </p:sp>
      <p:sp>
        <p:nvSpPr>
          <p:cNvPr id="587" name="Google Shape;587;p27"/>
          <p:cNvSpPr txBox="1"/>
          <p:nvPr/>
        </p:nvSpPr>
        <p:spPr>
          <a:xfrm>
            <a:off x="5785930" y="671220"/>
            <a:ext cx="6047788"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オリジナルのデザインページをWEBでも再現！</a:t>
            </a:r>
            <a:r>
              <a:rPr lang="ja-JP" sz="1600" b="1" i="0" u="none" strike="noStrike" cap="none">
                <a:solidFill>
                  <a:srgbClr val="FF0000"/>
                </a:solidFill>
                <a:latin typeface="Arial"/>
                <a:ea typeface="Arial"/>
                <a:cs typeface="Arial"/>
                <a:sym typeface="Arial"/>
              </a:rPr>
              <a:t> 10,000PV保証</a:t>
            </a:r>
            <a:endParaRPr sz="1600" b="1" i="0" u="none" strike="noStrike" cap="none">
              <a:solidFill>
                <a:srgbClr val="A0B870"/>
              </a:solidFill>
              <a:latin typeface="Arial"/>
              <a:ea typeface="Arial"/>
              <a:cs typeface="Arial"/>
              <a:sym typeface="Arial"/>
            </a:endParaRPr>
          </a:p>
        </p:txBody>
      </p:sp>
      <p:sp>
        <p:nvSpPr>
          <p:cNvPr id="588" name="Google Shape;588;p27"/>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pic>
        <p:nvPicPr>
          <p:cNvPr id="589" name="Google Shape;589;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00446" y="2050632"/>
            <a:ext cx="1008708" cy="4365558"/>
          </a:xfrm>
          <a:prstGeom prst="rect">
            <a:avLst/>
          </a:prstGeom>
          <a:noFill/>
          <a:ln w="9525" cap="flat" cmpd="sng">
            <a:solidFill>
              <a:srgbClr val="C1C2C7"/>
            </a:solidFill>
            <a:prstDash val="solid"/>
            <a:round/>
            <a:headEnd type="none" w="sm" len="sm"/>
            <a:tailEnd type="none" w="sm" len="sm"/>
          </a:ln>
        </p:spPr>
      </p:pic>
      <p:pic>
        <p:nvPicPr>
          <p:cNvPr id="590" name="Google Shape;590;p2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2495" y="2050632"/>
            <a:ext cx="895864" cy="4365558"/>
          </a:xfrm>
          <a:prstGeom prst="rect">
            <a:avLst/>
          </a:prstGeom>
          <a:noFill/>
          <a:ln w="9525" cap="flat" cmpd="sng">
            <a:solidFill>
              <a:srgbClr val="C1C2C7"/>
            </a:solidFill>
            <a:prstDash val="solid"/>
            <a:round/>
            <a:headEnd type="none" w="sm" len="sm"/>
            <a:tailEnd type="none" w="sm" len="sm"/>
          </a:ln>
        </p:spPr>
      </p:pic>
      <p:pic>
        <p:nvPicPr>
          <p:cNvPr id="591" name="Google Shape;591;p2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16911" y="2050632"/>
            <a:ext cx="855000" cy="4272899"/>
          </a:xfrm>
          <a:prstGeom prst="rect">
            <a:avLst/>
          </a:prstGeom>
          <a:noFill/>
          <a:ln w="9525" cap="flat" cmpd="sng">
            <a:solidFill>
              <a:srgbClr val="C1C2C7"/>
            </a:solidFill>
            <a:prstDash val="solid"/>
            <a:round/>
            <a:headEnd type="none" w="sm" len="sm"/>
            <a:tailEnd type="none" w="sm" len="sm"/>
          </a:ln>
        </p:spPr>
      </p:pic>
      <p:pic>
        <p:nvPicPr>
          <p:cNvPr id="592" name="Google Shape;592;p2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07401" y="2050631"/>
            <a:ext cx="864291" cy="4272899"/>
          </a:xfrm>
          <a:prstGeom prst="rect">
            <a:avLst/>
          </a:prstGeom>
          <a:noFill/>
          <a:ln w="9525" cap="flat" cmpd="sng">
            <a:solidFill>
              <a:srgbClr val="C1C2C7"/>
            </a:solidFill>
            <a:prstDash val="solid"/>
            <a:round/>
            <a:headEnd type="none" w="sm" len="sm"/>
            <a:tailEnd type="none" w="sm" len="sm"/>
          </a:ln>
        </p:spPr>
      </p:pic>
      <p:sp>
        <p:nvSpPr>
          <p:cNvPr id="593" name="Google Shape;593;p27"/>
          <p:cNvSpPr/>
          <p:nvPr/>
        </p:nvSpPr>
        <p:spPr>
          <a:xfrm>
            <a:off x="1594166" y="3376718"/>
            <a:ext cx="884193" cy="255482"/>
          </a:xfrm>
          <a:prstGeom prst="rect">
            <a:avLst/>
          </a:prstGeom>
          <a:noFill/>
          <a:ln w="222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4" name="Google Shape;594;p27"/>
          <p:cNvSpPr/>
          <p:nvPr/>
        </p:nvSpPr>
        <p:spPr>
          <a:xfrm>
            <a:off x="1594166" y="3674382"/>
            <a:ext cx="884193" cy="255482"/>
          </a:xfrm>
          <a:prstGeom prst="rect">
            <a:avLst/>
          </a:prstGeom>
          <a:noFill/>
          <a:ln w="222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95" name="Google Shape;595;p27"/>
          <p:cNvCxnSpPr/>
          <p:nvPr/>
        </p:nvCxnSpPr>
        <p:spPr>
          <a:xfrm>
            <a:off x="2274266" y="3802123"/>
            <a:ext cx="1815134" cy="0"/>
          </a:xfrm>
          <a:prstGeom prst="straightConnector1">
            <a:avLst/>
          </a:prstGeom>
          <a:noFill/>
          <a:ln w="9525" cap="flat" cmpd="sng">
            <a:solidFill>
              <a:srgbClr val="FF0000"/>
            </a:solidFill>
            <a:prstDash val="solid"/>
            <a:round/>
            <a:headEnd type="none" w="sm" len="sm"/>
            <a:tailEnd type="triangle" w="med" len="med"/>
          </a:ln>
        </p:spPr>
      </p:cxnSp>
      <p:cxnSp>
        <p:nvCxnSpPr>
          <p:cNvPr id="596" name="Google Shape;596;p27"/>
          <p:cNvCxnSpPr/>
          <p:nvPr/>
        </p:nvCxnSpPr>
        <p:spPr>
          <a:xfrm rot="10800000" flipH="1">
            <a:off x="2044210" y="2972541"/>
            <a:ext cx="929453" cy="531918"/>
          </a:xfrm>
          <a:prstGeom prst="straightConnector1">
            <a:avLst/>
          </a:prstGeom>
          <a:noFill/>
          <a:ln w="9525" cap="flat" cmpd="sng">
            <a:solidFill>
              <a:srgbClr val="FF0000"/>
            </a:solidFill>
            <a:prstDash val="solid"/>
            <a:round/>
            <a:headEnd type="none" w="sm" len="sm"/>
            <a:tailEnd type="triangle" w="med" len="med"/>
          </a:ln>
        </p:spPr>
      </p:cxnSp>
      <p:sp>
        <p:nvSpPr>
          <p:cNvPr id="597" name="Google Shape;597;p27"/>
          <p:cNvSpPr txBox="1"/>
          <p:nvPr/>
        </p:nvSpPr>
        <p:spPr>
          <a:xfrm>
            <a:off x="1684775" y="6399532"/>
            <a:ext cx="1005403"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800" b="0" i="0" u="none" strike="noStrike" cap="none">
                <a:solidFill>
                  <a:srgbClr val="000000"/>
                </a:solidFill>
                <a:latin typeface="Arial"/>
                <a:ea typeface="Arial"/>
                <a:cs typeface="Arial"/>
                <a:sym typeface="Arial"/>
              </a:rPr>
              <a:t>※外部遷移バナー</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79"/>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スポンサードポスト</a:t>
            </a:r>
            <a:endParaRPr/>
          </a:p>
        </p:txBody>
      </p:sp>
      <p:sp>
        <p:nvSpPr>
          <p:cNvPr id="603" name="Google Shape;603;p7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604" name="Google Shape;604;p7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19</a:t>
            </a:fld>
            <a:endParaRPr/>
          </a:p>
        </p:txBody>
      </p:sp>
      <p:sp>
        <p:nvSpPr>
          <p:cNvPr id="605" name="Google Shape;605;p79"/>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取材・撮影を行い、編集部オリジナルの切り口で記事を制作します。</a:t>
            </a:r>
            <a:endParaRPr/>
          </a:p>
        </p:txBody>
      </p:sp>
      <p:graphicFrame>
        <p:nvGraphicFramePr>
          <p:cNvPr id="606" name="Google Shape;606;p79"/>
          <p:cNvGraphicFramePr/>
          <p:nvPr>
            <p:extLst>
              <p:ext uri="{D42A27DB-BD31-4B8C-83A1-F6EECF244321}">
                <p14:modId xmlns:p14="http://schemas.microsoft.com/office/powerpoint/2010/main" val="4142333769"/>
              </p:ext>
            </p:extLst>
          </p:nvPr>
        </p:nvGraphicFramePr>
        <p:xfrm>
          <a:off x="5875325" y="1383738"/>
          <a:ext cx="6316675" cy="4946075"/>
        </p:xfrm>
        <a:graphic>
          <a:graphicData uri="http://schemas.openxmlformats.org/drawingml/2006/table">
            <a:tbl>
              <a:tblPr>
                <a:noFill/>
                <a:tableStyleId>{93979BFC-1B09-4774-AEE0-5369BBA7034D}</a:tableStyleId>
              </a:tblPr>
              <a:tblGrid>
                <a:gridCol w="1370725">
                  <a:extLst>
                    <a:ext uri="{9D8B030D-6E8A-4147-A177-3AD203B41FA5}">
                      <a16:colId xmlns:a16="http://schemas.microsoft.com/office/drawing/2014/main" val="20000"/>
                    </a:ext>
                  </a:extLst>
                </a:gridCol>
                <a:gridCol w="4945950">
                  <a:extLst>
                    <a:ext uri="{9D8B030D-6E8A-4147-A177-3AD203B41FA5}">
                      <a16:colId xmlns:a16="http://schemas.microsoft.com/office/drawing/2014/main" val="20001"/>
                    </a:ext>
                  </a:extLst>
                </a:gridCol>
              </a:tblGrid>
              <a:tr h="617825">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a:t>
                      </a:r>
                      <a:r>
                        <a:rPr lang="ja-JP" sz="1200" b="1" u="none" strike="noStrike" cap="none">
                          <a:latin typeface="Arial"/>
                          <a:ea typeface="Arial"/>
                          <a:cs typeface="Arial"/>
                          <a:sym typeface="Arial"/>
                        </a:rPr>
                        <a:t>（税別）</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計 </a:t>
                      </a:r>
                      <a:r>
                        <a:rPr lang="ja-JP" sz="2800" b="1" i="0" u="none" strike="noStrike" cap="none">
                          <a:solidFill>
                            <a:srgbClr val="000000"/>
                          </a:solidFill>
                          <a:latin typeface="Arial"/>
                          <a:ea typeface="Arial"/>
                          <a:cs typeface="Arial"/>
                          <a:sym typeface="Arial"/>
                        </a:rPr>
                        <a:t>1,600,000</a:t>
                      </a:r>
                      <a:r>
                        <a:rPr lang="ja-JP" sz="1400" b="1" i="0" u="none" strike="noStrike" cap="none">
                          <a:solidFill>
                            <a:srgbClr val="000000"/>
                          </a:solidFill>
                          <a:latin typeface="Arial"/>
                          <a:ea typeface="Arial"/>
                          <a:cs typeface="Arial"/>
                          <a:sym typeface="Arial"/>
                        </a:rPr>
                        <a:t> 円～</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549175">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・掲載費　G 900,000円</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・制作費　N 600,000円</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・起用費　</a:t>
                      </a:r>
                      <a:r>
                        <a:rPr lang="ja-JP" sz="1200" b="0" u="none" strike="noStrike" cap="none"/>
                        <a:t>N 100,000円～(ar girl)／N 300,000円～(プロモデル)</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PV</a:t>
                      </a:r>
                      <a:endParaRPr sz="12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rgbClr val="FF0000"/>
                          </a:solidFill>
                        </a:rPr>
                        <a:t>10,000PV保証</a:t>
                      </a:r>
                      <a:endParaRPr sz="1200" b="1"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t>実施内容</a:t>
                      </a:r>
                      <a:endParaRPr sz="1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t>オリジナル撮影タイアップページ</a:t>
                      </a:r>
                      <a:endParaRPr sz="1200" u="none" strike="noStrike" cap="none"/>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X(旧 Twitter) サービスポスト×1回</a:t>
                      </a:r>
                      <a:endParaRPr sz="10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IG（ストーリーズ）サービスポスト×1回</a:t>
                      </a:r>
                      <a:endParaRPr sz="10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3"/>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計測期間</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記事公開日より28日間</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4"/>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記事公開日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平日任意</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記事公開日より45営業日前</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6"/>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u="none" strike="noStrike" cap="none">
                          <a:solidFill>
                            <a:schemeClr val="dk1"/>
                          </a:solidFill>
                        </a:rPr>
                        <a:t>PV・UU数、クリック数、CTR、読了数、読者属性</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7"/>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デバイス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PC/SP</a:t>
                      </a:r>
                      <a:endParaRPr sz="12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8"/>
                  </a:ext>
                </a:extLst>
              </a:tr>
              <a:tr h="10297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latin typeface="Arial"/>
                          <a:ea typeface="Arial"/>
                          <a:cs typeface="Arial"/>
                          <a:sym typeface="Arial"/>
                        </a:rPr>
                        <a:t>・掲載可否は予めお問い合わせください。</a:t>
                      </a:r>
                      <a:endParaRPr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latin typeface="Arial"/>
                          <a:ea typeface="Arial"/>
                          <a:cs typeface="Arial"/>
                          <a:sym typeface="Arial"/>
                        </a:rPr>
                        <a:t>・記事中にはPR表記が入ります。</a:t>
                      </a:r>
                      <a:endParaRPr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00" b="0" u="none" strike="noStrike" cap="none" dirty="0">
                          <a:latin typeface="Arial"/>
                          <a:ea typeface="Arial"/>
                          <a:cs typeface="Arial"/>
                          <a:sym typeface="Arial"/>
                        </a:rPr>
                        <a:t>・記事タイトルおよびサムネイルは公開後にも変更する場合がございます。</a:t>
                      </a:r>
                      <a:endParaRPr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00" b="0" u="none" strike="noStrike" cap="none" dirty="0">
                          <a:latin typeface="Arial"/>
                          <a:ea typeface="Arial"/>
                          <a:cs typeface="Arial"/>
                          <a:sym typeface="Arial"/>
                        </a:rPr>
                        <a:t>・外部配信を行う場合がございます。</a:t>
                      </a:r>
                      <a:endParaRPr lang="en-US" altLang="ja-JP"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altLang="en-US" sz="900" b="0" u="none" strike="noStrike" cap="none" dirty="0"/>
                        <a:t>・運用広告の配信用入稿物については、生成</a:t>
                      </a:r>
                      <a:r>
                        <a:rPr lang="en-US" altLang="ja-JP" sz="900" b="0" u="none" strike="noStrike" cap="none" dirty="0"/>
                        <a:t>AI</a:t>
                      </a:r>
                      <a:r>
                        <a:rPr lang="ja-JP" altLang="en-US" sz="900" b="0" u="none" strike="noStrike" cap="none" dirty="0"/>
                        <a:t>を活用する場合がございます。</a:t>
                      </a:r>
                      <a:endParaRPr lang="en-US" altLang="ja-JP" sz="90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・起用モデルによりアーカイブ不可になる場合がございます。</a:t>
                      </a:r>
                      <a:endParaRPr sz="90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・著名人起用の場合は別途費用が発生する場合がございます。</a:t>
                      </a:r>
                      <a:endParaRPr sz="900" b="0" u="none" strike="noStrike" cap="none" dirty="0"/>
                    </a:p>
                    <a:p>
                      <a:pPr marL="0" marR="0" lvl="0" indent="0" algn="l" rtl="0">
                        <a:lnSpc>
                          <a:spcPct val="100000"/>
                        </a:lnSpc>
                        <a:spcBef>
                          <a:spcPts val="0"/>
                        </a:spcBef>
                        <a:spcAft>
                          <a:spcPts val="0"/>
                        </a:spcAft>
                        <a:buClr>
                          <a:srgbClr val="000000"/>
                        </a:buClr>
                        <a:buSzPts val="1050"/>
                        <a:buFont typeface="Arial"/>
                        <a:buNone/>
                      </a:pPr>
                      <a:r>
                        <a:rPr lang="ja-JP" sz="900" b="0" u="none" strike="noStrike" cap="none" dirty="0"/>
                        <a:t>・遠方での取材・撮影が必要な場合は別途費用が発生いたします。</a:t>
                      </a:r>
                      <a:endParaRPr sz="90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・二次利用の可否、金額は営業担当までご相談ください。</a:t>
                      </a:r>
                      <a:endParaRPr sz="110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・サービスポストの内容は編集部にお任せいただきます。</a:t>
                      </a:r>
                      <a:endParaRPr sz="12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607" name="Google Shape;607;p79"/>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取材・撮影を行い記事を制作</a:t>
            </a:r>
            <a:endParaRPr sz="1400" b="0" i="0" u="none" strike="noStrike" cap="none">
              <a:solidFill>
                <a:srgbClr val="000000"/>
              </a:solidFill>
              <a:latin typeface="Arial"/>
              <a:ea typeface="Arial"/>
              <a:cs typeface="Arial"/>
              <a:sym typeface="Arial"/>
            </a:endParaRPr>
          </a:p>
        </p:txBody>
      </p:sp>
      <p:sp>
        <p:nvSpPr>
          <p:cNvPr id="608" name="Google Shape;608;p79"/>
          <p:cNvSpPr txBox="1"/>
          <p:nvPr/>
        </p:nvSpPr>
        <p:spPr>
          <a:xfrm>
            <a:off x="3416968" y="643016"/>
            <a:ext cx="678581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不動の1番人気メニュー！</a:t>
            </a:r>
            <a:r>
              <a:rPr lang="ja-JP" sz="1600" b="1" i="0" u="none" strike="noStrike" cap="none">
                <a:solidFill>
                  <a:srgbClr val="FF0000"/>
                </a:solidFill>
                <a:latin typeface="Arial"/>
                <a:ea typeface="Arial"/>
                <a:cs typeface="Arial"/>
                <a:sym typeface="Arial"/>
              </a:rPr>
              <a:t>10,000PV保証</a:t>
            </a:r>
            <a:endParaRPr sz="1400" b="0" i="0" u="none" strike="noStrike" cap="none">
              <a:solidFill>
                <a:srgbClr val="000000"/>
              </a:solidFill>
              <a:latin typeface="Arial"/>
              <a:ea typeface="Arial"/>
              <a:cs typeface="Arial"/>
              <a:sym typeface="Arial"/>
            </a:endParaRPr>
          </a:p>
        </p:txBody>
      </p:sp>
      <p:pic>
        <p:nvPicPr>
          <p:cNvPr id="610" name="Google Shape;610;p7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81914" y="2321789"/>
            <a:ext cx="1580548" cy="1906632"/>
          </a:xfrm>
          <a:prstGeom prst="rect">
            <a:avLst/>
          </a:prstGeom>
          <a:noFill/>
          <a:ln w="9525" cap="flat" cmpd="sng">
            <a:solidFill>
              <a:srgbClr val="C1C2C7"/>
            </a:solidFill>
            <a:prstDash val="solid"/>
            <a:round/>
            <a:headEnd type="none" w="sm" len="sm"/>
            <a:tailEnd type="none" w="sm" len="sm"/>
          </a:ln>
        </p:spPr>
      </p:pic>
      <p:pic>
        <p:nvPicPr>
          <p:cNvPr id="611" name="Google Shape;611;p7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329314" y="2321789"/>
            <a:ext cx="892304" cy="4326455"/>
          </a:xfrm>
          <a:prstGeom prst="rect">
            <a:avLst/>
          </a:prstGeom>
          <a:noFill/>
          <a:ln w="9525" cap="flat" cmpd="sng">
            <a:solidFill>
              <a:srgbClr val="C1C2C7"/>
            </a:solidFill>
            <a:prstDash val="solid"/>
            <a:round/>
            <a:headEnd type="none" w="sm" len="sm"/>
            <a:tailEnd type="none" w="sm" len="sm"/>
          </a:ln>
        </p:spPr>
      </p:pic>
      <p:pic>
        <p:nvPicPr>
          <p:cNvPr id="612" name="Google Shape;612;p7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49857" y="2321789"/>
            <a:ext cx="1038074" cy="4356863"/>
          </a:xfrm>
          <a:prstGeom prst="rect">
            <a:avLst/>
          </a:prstGeom>
          <a:noFill/>
          <a:ln w="9525" cap="flat" cmpd="sng">
            <a:solidFill>
              <a:srgbClr val="C1C2C7"/>
            </a:solidFill>
            <a:prstDash val="solid"/>
            <a:round/>
            <a:headEnd type="none" w="sm" len="sm"/>
            <a:tailEnd type="none" w="sm" len="sm"/>
          </a:ln>
        </p:spPr>
      </p:pic>
      <p:sp>
        <p:nvSpPr>
          <p:cNvPr id="3" name="Google Shape;588;p27">
            <a:extLst>
              <a:ext uri="{FF2B5EF4-FFF2-40B4-BE49-F238E27FC236}">
                <a16:creationId xmlns:a16="http://schemas.microsoft.com/office/drawing/2014/main" id="{7762AE60-22F8-30C2-8C60-F461C60DD2D0}"/>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2" name="図 1">
            <a:extLst>
              <a:ext uri="{FF2B5EF4-FFF2-40B4-BE49-F238E27FC236}">
                <a16:creationId xmlns:a16="http://schemas.microsoft.com/office/drawing/2014/main" id="{1E102162-4599-2B3E-1A3C-56F99DF7DC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3" name="正方形/長方形 2">
            <a:extLst>
              <a:ext uri="{FF2B5EF4-FFF2-40B4-BE49-F238E27FC236}">
                <a16:creationId xmlns:a16="http://schemas.microsoft.com/office/drawing/2014/main" id="{7083029B-1134-8496-4A01-A5C42B3DD40B}"/>
              </a:ext>
            </a:extLst>
          </p:cNvPr>
          <p:cNvSpPr/>
          <p:nvPr/>
        </p:nvSpPr>
        <p:spPr>
          <a:xfrm>
            <a:off x="6096000" y="0"/>
            <a:ext cx="6087792" cy="68514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Google Shape;170;p4"/>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171" name="Google Shape;171;p4"/>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a:t>
            </a:fld>
            <a:endParaRPr b="0"/>
          </a:p>
        </p:txBody>
      </p:sp>
      <p:graphicFrame>
        <p:nvGraphicFramePr>
          <p:cNvPr id="172" name="Google Shape;172;p4"/>
          <p:cNvGraphicFramePr/>
          <p:nvPr>
            <p:extLst>
              <p:ext uri="{D42A27DB-BD31-4B8C-83A1-F6EECF244321}">
                <p14:modId xmlns:p14="http://schemas.microsoft.com/office/powerpoint/2010/main" val="1298599033"/>
              </p:ext>
            </p:extLst>
          </p:nvPr>
        </p:nvGraphicFramePr>
        <p:xfrm>
          <a:off x="6755642" y="1196134"/>
          <a:ext cx="4650300" cy="2893050"/>
        </p:xfrm>
        <a:graphic>
          <a:graphicData uri="http://schemas.openxmlformats.org/drawingml/2006/table">
            <a:tbl>
              <a:tblPr>
                <a:noFill/>
                <a:tableStyleId>{93979BFC-1B09-4774-AEE0-5369BBA7034D}</a:tableStyleId>
              </a:tblPr>
              <a:tblGrid>
                <a:gridCol w="3724800">
                  <a:extLst>
                    <a:ext uri="{9D8B030D-6E8A-4147-A177-3AD203B41FA5}">
                      <a16:colId xmlns:a16="http://schemas.microsoft.com/office/drawing/2014/main" val="20000"/>
                    </a:ext>
                  </a:extLst>
                </a:gridCol>
                <a:gridCol w="925500">
                  <a:extLst>
                    <a:ext uri="{9D8B030D-6E8A-4147-A177-3AD203B41FA5}">
                      <a16:colId xmlns:a16="http://schemas.microsoft.com/office/drawing/2014/main" val="20001"/>
                    </a:ext>
                  </a:extLst>
                </a:gridCol>
              </a:tblGrid>
              <a:tr h="602150">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媒体概要</a:t>
                      </a:r>
                      <a:endParaRPr sz="1400" u="none" strike="noStrike" cap="none" dirty="0"/>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1800"/>
                        <a:buFont typeface="Arial"/>
                        <a:buNone/>
                      </a:pPr>
                      <a:r>
                        <a:rPr lang="ja-JP" sz="1800" u="sng" strike="noStrike" cap="none" dirty="0">
                          <a:solidFill>
                            <a:schemeClr val="hlink"/>
                          </a:solidFill>
                          <a:latin typeface="Arial"/>
                          <a:ea typeface="Arial"/>
                          <a:cs typeface="Arial"/>
                          <a:sym typeface="Arial"/>
                          <a:hlinkClick r:id="rId4" action="ppaction://hlinksldjump"/>
                        </a:rPr>
                        <a:t>P.03</a:t>
                      </a:r>
                      <a:endParaRPr sz="1800" u="none" strike="noStrike" cap="none" dirty="0"/>
                    </a:p>
                  </a:txBody>
                  <a:tcPr marL="91450" marR="91450" marT="45725" marB="45725" anchor="ctr"/>
                </a:tc>
                <a:extLst>
                  <a:ext uri="{0D108BD9-81ED-4DB2-BD59-A6C34878D82A}">
                    <a16:rowId xmlns:a16="http://schemas.microsoft.com/office/drawing/2014/main" val="10000"/>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コンテンツ</a:t>
                      </a:r>
                      <a:endParaRPr sz="1400" u="none" strike="noStrike" cap="none" dirty="0"/>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1800"/>
                        <a:buFont typeface="Arial"/>
                        <a:buNone/>
                      </a:pPr>
                      <a:r>
                        <a:rPr lang="ja-JP" sz="1800" u="sng" strike="noStrike" cap="none" dirty="0">
                          <a:solidFill>
                            <a:schemeClr val="hlink"/>
                          </a:solidFill>
                          <a:latin typeface="Arial"/>
                          <a:ea typeface="Arial"/>
                          <a:cs typeface="Arial"/>
                          <a:sym typeface="Arial"/>
                          <a:hlinkClick r:id="rId5" action="ppaction://hlinksldjump"/>
                        </a:rPr>
                        <a:t>P.09</a:t>
                      </a:r>
                      <a:endParaRPr sz="1800" u="none" strike="noStrike" cap="none" dirty="0"/>
                    </a:p>
                  </a:txBody>
                  <a:tcPr marL="91450" marR="91450" marT="45725" marB="45725" anchor="ctr"/>
                </a:tc>
                <a:extLst>
                  <a:ext uri="{0D108BD9-81ED-4DB2-BD59-A6C34878D82A}">
                    <a16:rowId xmlns:a16="http://schemas.microsoft.com/office/drawing/2014/main" val="10001"/>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広告メニュー</a:t>
                      </a:r>
                      <a:endParaRPr sz="1400" u="none" strike="noStrike" cap="none" dirty="0"/>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1800"/>
                        <a:buFont typeface="Arial"/>
                        <a:buNone/>
                      </a:pPr>
                      <a:r>
                        <a:rPr lang="ja-JP" sz="1800" u="sng" strike="noStrike" cap="none" dirty="0">
                          <a:solidFill>
                            <a:schemeClr val="hlink"/>
                          </a:solidFill>
                          <a:latin typeface="Arial"/>
                          <a:ea typeface="Arial"/>
                          <a:cs typeface="Arial"/>
                          <a:sym typeface="Arial"/>
                          <a:hlinkClick r:id="rId6" action="ppaction://hlinksldjump"/>
                        </a:rPr>
                        <a:t>P.14</a:t>
                      </a:r>
                      <a:endParaRPr sz="1800" u="none" strike="noStrike" cap="none" dirty="0"/>
                    </a:p>
                  </a:txBody>
                  <a:tcPr marL="91450" marR="91450" marT="45725" marB="45725" anchor="ctr"/>
                </a:tc>
                <a:extLst>
                  <a:ext uri="{0D108BD9-81ED-4DB2-BD59-A6C34878D82A}">
                    <a16:rowId xmlns:a16="http://schemas.microsoft.com/office/drawing/2014/main" val="10002"/>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広告事例</a:t>
                      </a:r>
                      <a:endParaRPr sz="1400" u="none" strike="noStrike" cap="none" dirty="0"/>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altLang="ja-JP" sz="1800" u="sng" strike="noStrike" cap="none" dirty="0">
                          <a:solidFill>
                            <a:schemeClr val="hlink"/>
                          </a:solidFill>
                          <a:hlinkClick r:id="rId7" action="ppaction://hlinksldjump"/>
                        </a:rPr>
                        <a:t>P.37</a:t>
                      </a:r>
                      <a:endParaRPr sz="1800" u="none" strike="noStrike" cap="none" dirty="0"/>
                    </a:p>
                  </a:txBody>
                  <a:tcPr marL="91450" marR="91450" marT="45725" marB="45725" anchor="ctr"/>
                </a:tc>
                <a:extLst>
                  <a:ext uri="{0D108BD9-81ED-4DB2-BD59-A6C34878D82A}">
                    <a16:rowId xmlns:a16="http://schemas.microsoft.com/office/drawing/2014/main" val="10003"/>
                  </a:ext>
                </a:extLst>
              </a:tr>
              <a:tr h="572725">
                <a:tc>
                  <a:txBody>
                    <a:bodyPr/>
                    <a:lstStyle/>
                    <a:p>
                      <a:pPr marL="0" marR="0" lvl="0" indent="0" algn="l" rtl="0">
                        <a:lnSpc>
                          <a:spcPct val="100000"/>
                        </a:lnSpc>
                        <a:spcBef>
                          <a:spcPts val="0"/>
                        </a:spcBef>
                        <a:spcAft>
                          <a:spcPts val="0"/>
                        </a:spcAft>
                        <a:buClr>
                          <a:srgbClr val="000000"/>
                        </a:buClr>
                        <a:buSzPts val="1800"/>
                        <a:buFont typeface="Arial"/>
                        <a:buNone/>
                      </a:pPr>
                      <a:r>
                        <a:rPr lang="ja-JP" sz="1800" b="1" u="none" strike="noStrike" cap="none" dirty="0">
                          <a:latin typeface="Arial"/>
                          <a:ea typeface="Arial"/>
                          <a:cs typeface="Arial"/>
                          <a:sym typeface="Arial"/>
                        </a:rPr>
                        <a:t>規約・注意事項</a:t>
                      </a:r>
                      <a:endParaRPr sz="1400" u="none" strike="noStrike" cap="none" dirty="0"/>
                    </a:p>
                  </a:txBody>
                  <a:tcPr marL="91450" marR="91450" marT="45725" marB="45725" anchor="ctr"/>
                </a:tc>
                <a:tc>
                  <a:txBody>
                    <a:bodyPr/>
                    <a:lstStyle/>
                    <a:p>
                      <a:pPr marL="0" marR="0" lvl="0" indent="0" algn="r" rtl="0">
                        <a:lnSpc>
                          <a:spcPct val="100000"/>
                        </a:lnSpc>
                        <a:spcBef>
                          <a:spcPts val="0"/>
                        </a:spcBef>
                        <a:spcAft>
                          <a:spcPts val="0"/>
                        </a:spcAft>
                        <a:buClr>
                          <a:srgbClr val="000000"/>
                        </a:buClr>
                        <a:buSzPts val="1800"/>
                        <a:buFont typeface="Arial"/>
                        <a:buNone/>
                      </a:pPr>
                      <a:r>
                        <a:rPr lang="en-US" altLang="ja-JP" sz="1800" u="sng" strike="noStrike" cap="none" dirty="0">
                          <a:solidFill>
                            <a:schemeClr val="hlink"/>
                          </a:solidFill>
                          <a:latin typeface="Arial"/>
                          <a:ea typeface="Arial"/>
                          <a:cs typeface="Arial"/>
                          <a:sym typeface="Arial"/>
                          <a:hlinkClick r:id="rId8" action="ppaction://hlinksldjump"/>
                        </a:rPr>
                        <a:t>P.46</a:t>
                      </a:r>
                      <a:endParaRPr sz="1800" u="none" strike="noStrike" cap="none" dirty="0"/>
                    </a:p>
                  </a:txBody>
                  <a:tcPr marL="91450" marR="91450" marT="45725" marB="45725"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19917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7" name="図 6">
            <a:extLst>
              <a:ext uri="{FF2B5EF4-FFF2-40B4-BE49-F238E27FC236}">
                <a16:creationId xmlns:a16="http://schemas.microsoft.com/office/drawing/2014/main" id="{88DAD96C-1B9D-20B4-5E62-12AF27D11E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5202" y="1979954"/>
            <a:ext cx="1895512" cy="2741800"/>
          </a:xfrm>
          <a:prstGeom prst="rect">
            <a:avLst/>
          </a:prstGeom>
          <a:ln>
            <a:solidFill>
              <a:schemeClr val="tx2"/>
            </a:solidFill>
          </a:ln>
        </p:spPr>
      </p:pic>
      <p:pic>
        <p:nvPicPr>
          <p:cNvPr id="5" name="図 4">
            <a:extLst>
              <a:ext uri="{FF2B5EF4-FFF2-40B4-BE49-F238E27FC236}">
                <a16:creationId xmlns:a16="http://schemas.microsoft.com/office/drawing/2014/main" id="{3707615F-371F-FCB7-CB6B-A551E8BE49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2786" y="5004772"/>
            <a:ext cx="1076180" cy="1515011"/>
          </a:xfrm>
          <a:prstGeom prst="rect">
            <a:avLst/>
          </a:prstGeom>
          <a:ln>
            <a:solidFill>
              <a:schemeClr val="bg1">
                <a:lumMod val="75000"/>
              </a:schemeClr>
            </a:solidFill>
          </a:ln>
        </p:spPr>
      </p:pic>
      <p:pic>
        <p:nvPicPr>
          <p:cNvPr id="6" name="図 5">
            <a:extLst>
              <a:ext uri="{FF2B5EF4-FFF2-40B4-BE49-F238E27FC236}">
                <a16:creationId xmlns:a16="http://schemas.microsoft.com/office/drawing/2014/main" id="{4F9B2BC4-B849-0862-B038-E0018ED4A4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386" y="4823786"/>
            <a:ext cx="1076180" cy="1515011"/>
          </a:xfrm>
          <a:prstGeom prst="rect">
            <a:avLst/>
          </a:prstGeom>
          <a:ln>
            <a:solidFill>
              <a:schemeClr val="bg1">
                <a:lumMod val="75000"/>
              </a:schemeClr>
            </a:solidFill>
          </a:ln>
        </p:spPr>
      </p:pic>
      <p:pic>
        <p:nvPicPr>
          <p:cNvPr id="8" name="図 7">
            <a:extLst>
              <a:ext uri="{FF2B5EF4-FFF2-40B4-BE49-F238E27FC236}">
                <a16:creationId xmlns:a16="http://schemas.microsoft.com/office/drawing/2014/main" id="{C0A5FB87-0E9E-A51C-7004-5137D537A0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986" y="4699972"/>
            <a:ext cx="1076180" cy="1515011"/>
          </a:xfrm>
          <a:prstGeom prst="rect">
            <a:avLst/>
          </a:prstGeom>
          <a:ln>
            <a:solidFill>
              <a:schemeClr val="bg1">
                <a:lumMod val="75000"/>
              </a:schemeClr>
            </a:solidFill>
          </a:ln>
        </p:spPr>
      </p:pic>
      <p:sp>
        <p:nvSpPr>
          <p:cNvPr id="602" name="Google Shape;602;p79"/>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dirty="0"/>
              <a:t>スポンサードポスト</a:t>
            </a:r>
            <a:r>
              <a:rPr lang="ja-JP" altLang="en-US" dirty="0"/>
              <a:t>（診断型）</a:t>
            </a:r>
            <a:endParaRPr dirty="0"/>
          </a:p>
        </p:txBody>
      </p:sp>
      <p:sp>
        <p:nvSpPr>
          <p:cNvPr id="603" name="Google Shape;603;p7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604" name="Google Shape;604;p7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20</a:t>
            </a:fld>
            <a:endParaRPr/>
          </a:p>
        </p:txBody>
      </p:sp>
      <p:sp>
        <p:nvSpPr>
          <p:cNvPr id="605" name="Google Shape;605;p79"/>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ltLang="en-US" dirty="0"/>
              <a:t>人気の「診断コンテンツ」をタイアップメニュー化！ユニークな手法でユーザーへの興味・関心へアプローチします！</a:t>
            </a:r>
            <a:endParaRPr dirty="0"/>
          </a:p>
        </p:txBody>
      </p:sp>
      <p:graphicFrame>
        <p:nvGraphicFramePr>
          <p:cNvPr id="606" name="Google Shape;606;p79"/>
          <p:cNvGraphicFramePr/>
          <p:nvPr>
            <p:extLst>
              <p:ext uri="{D42A27DB-BD31-4B8C-83A1-F6EECF244321}">
                <p14:modId xmlns:p14="http://schemas.microsoft.com/office/powerpoint/2010/main" val="282438579"/>
              </p:ext>
            </p:extLst>
          </p:nvPr>
        </p:nvGraphicFramePr>
        <p:xfrm>
          <a:off x="5875325" y="1383738"/>
          <a:ext cx="6316675" cy="4946075"/>
        </p:xfrm>
        <a:graphic>
          <a:graphicData uri="http://schemas.openxmlformats.org/drawingml/2006/table">
            <a:tbl>
              <a:tblPr>
                <a:noFill/>
                <a:tableStyleId>{93979BFC-1B09-4774-AEE0-5369BBA7034D}</a:tableStyleId>
              </a:tblPr>
              <a:tblGrid>
                <a:gridCol w="1370725">
                  <a:extLst>
                    <a:ext uri="{9D8B030D-6E8A-4147-A177-3AD203B41FA5}">
                      <a16:colId xmlns:a16="http://schemas.microsoft.com/office/drawing/2014/main" val="20000"/>
                    </a:ext>
                  </a:extLst>
                </a:gridCol>
                <a:gridCol w="4945950">
                  <a:extLst>
                    <a:ext uri="{9D8B030D-6E8A-4147-A177-3AD203B41FA5}">
                      <a16:colId xmlns:a16="http://schemas.microsoft.com/office/drawing/2014/main" val="20001"/>
                    </a:ext>
                  </a:extLst>
                </a:gridCol>
              </a:tblGrid>
              <a:tr h="617825">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a:t>
                      </a:r>
                      <a:r>
                        <a:rPr lang="ja-JP" sz="1200" b="1" u="none" strike="noStrike" cap="none">
                          <a:latin typeface="Arial"/>
                          <a:ea typeface="Arial"/>
                          <a:cs typeface="Arial"/>
                          <a:sym typeface="Arial"/>
                        </a:rPr>
                        <a:t>（税別）</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Arial"/>
                          <a:ea typeface="Arial"/>
                          <a:cs typeface="Arial"/>
                          <a:sym typeface="Arial"/>
                        </a:rPr>
                        <a:t>計 </a:t>
                      </a:r>
                      <a:r>
                        <a:rPr lang="ja-JP" sz="2800" b="1" i="0" u="none" strike="noStrike" cap="none" dirty="0">
                          <a:solidFill>
                            <a:srgbClr val="000000"/>
                          </a:solidFill>
                          <a:latin typeface="Arial"/>
                          <a:ea typeface="Arial"/>
                          <a:cs typeface="Arial"/>
                          <a:sym typeface="Arial"/>
                        </a:rPr>
                        <a:t>1,</a:t>
                      </a:r>
                      <a:r>
                        <a:rPr lang="en-US" altLang="ja-JP" sz="2800" b="1" i="0" u="none" strike="noStrike" cap="none" dirty="0">
                          <a:solidFill>
                            <a:srgbClr val="000000"/>
                          </a:solidFill>
                          <a:latin typeface="Arial"/>
                          <a:ea typeface="Arial"/>
                          <a:cs typeface="Arial"/>
                          <a:sym typeface="Arial"/>
                        </a:rPr>
                        <a:t>9</a:t>
                      </a:r>
                      <a:r>
                        <a:rPr lang="ja-JP" sz="2800" b="1" i="0" u="none" strike="noStrike" cap="none" dirty="0">
                          <a:solidFill>
                            <a:srgbClr val="000000"/>
                          </a:solidFill>
                          <a:latin typeface="Arial"/>
                          <a:ea typeface="Arial"/>
                          <a:cs typeface="Arial"/>
                          <a:sym typeface="Arial"/>
                        </a:rPr>
                        <a:t>00,000</a:t>
                      </a:r>
                      <a:r>
                        <a:rPr lang="ja-JP" sz="1400" b="1" i="0" u="none" strike="noStrike" cap="none" dirty="0">
                          <a:solidFill>
                            <a:srgbClr val="000000"/>
                          </a:solidFill>
                          <a:latin typeface="Arial"/>
                          <a:ea typeface="Arial"/>
                          <a:cs typeface="Arial"/>
                          <a:sym typeface="Arial"/>
                        </a:rPr>
                        <a:t> 円～</a:t>
                      </a:r>
                      <a:endParaRPr sz="1200" b="0" i="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549175">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・掲載費　G 900,000円</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・制作費　N </a:t>
                      </a:r>
                      <a:r>
                        <a:rPr lang="en-US" altLang="ja-JP" sz="1200" b="0" i="0" u="none" strike="noStrike" cap="none" dirty="0">
                          <a:solidFill>
                            <a:srgbClr val="000000"/>
                          </a:solidFill>
                          <a:latin typeface="Arial"/>
                          <a:ea typeface="Arial"/>
                          <a:cs typeface="Arial"/>
                          <a:sym typeface="Arial"/>
                        </a:rPr>
                        <a:t>9</a:t>
                      </a:r>
                      <a:r>
                        <a:rPr lang="ja-JP" sz="1200" b="0" i="0" u="none" strike="noStrike" cap="none" dirty="0">
                          <a:solidFill>
                            <a:srgbClr val="000000"/>
                          </a:solidFill>
                          <a:latin typeface="Arial"/>
                          <a:ea typeface="Arial"/>
                          <a:cs typeface="Arial"/>
                          <a:sym typeface="Arial"/>
                        </a:rPr>
                        <a:t>00,000円</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・起用費　</a:t>
                      </a:r>
                      <a:r>
                        <a:rPr lang="ja-JP" sz="1200" b="0" u="none" strike="noStrike" cap="none" dirty="0"/>
                        <a:t>N 100,000円～(ar girl)／N 300,000円～(プロモデル)</a:t>
                      </a:r>
                      <a:endParaRPr sz="1200" b="0" i="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PV</a:t>
                      </a:r>
                      <a:endParaRPr sz="12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dirty="0">
                          <a:solidFill>
                            <a:srgbClr val="FF0000"/>
                          </a:solidFill>
                        </a:rPr>
                        <a:t>10,000PV保証</a:t>
                      </a:r>
                      <a:r>
                        <a:rPr lang="en-US" altLang="ja-JP" sz="1200" b="1" u="none" strike="noStrike" cap="none" dirty="0">
                          <a:solidFill>
                            <a:srgbClr val="FF0000"/>
                          </a:solidFill>
                        </a:rPr>
                        <a:t>(</a:t>
                      </a:r>
                      <a:r>
                        <a:rPr lang="ja-JP" altLang="en-US" sz="1200" b="1" u="none" strike="noStrike" cap="none" dirty="0">
                          <a:solidFill>
                            <a:srgbClr val="FF0000"/>
                          </a:solidFill>
                        </a:rPr>
                        <a:t>診断スタートページ）</a:t>
                      </a:r>
                      <a:endParaRPr sz="1200" b="1"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t>実施内容</a:t>
                      </a:r>
                      <a:endParaRPr sz="1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t>オリジナル撮影タイアップページ</a:t>
                      </a:r>
                      <a:endParaRPr sz="1200" u="none" strike="noStrike" cap="none"/>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X(旧 Twitter) サービスポスト×1回</a:t>
                      </a:r>
                      <a:endParaRPr sz="10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IG（ストーリーズ）サービスポスト×1回</a:t>
                      </a:r>
                      <a:endParaRPr sz="10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3"/>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計測期間</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記事公開日より28日間</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4"/>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記事公開日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平日任意</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記事公開日より45営業日前</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6"/>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400"/>
                        <a:buFont typeface="Arial"/>
                        <a:buNone/>
                      </a:pPr>
                      <a:r>
                        <a:rPr lang="ja-JP" sz="1200" u="none" strike="noStrike" cap="none">
                          <a:solidFill>
                            <a:schemeClr val="dk1"/>
                          </a:solidFill>
                        </a:rPr>
                        <a:t>PV・UU数、クリック数、CTR、読了数、読者属性</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7"/>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デバイス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PC/SP</a:t>
                      </a:r>
                      <a:endParaRPr sz="12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8"/>
                  </a:ext>
                </a:extLst>
              </a:tr>
              <a:tr h="10297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Arial"/>
                          <a:ea typeface="Arial"/>
                          <a:cs typeface="Arial"/>
                          <a:sym typeface="Arial"/>
                        </a:rPr>
                        <a:t>注意事項</a:t>
                      </a:r>
                      <a:endParaRPr sz="1400" u="none" strike="noStrike" cap="none" dirty="0"/>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latin typeface="Arial"/>
                          <a:ea typeface="Arial"/>
                          <a:cs typeface="Arial"/>
                          <a:sym typeface="Arial"/>
                        </a:rPr>
                        <a:t>・掲載可否は予めお問い合わせください。</a:t>
                      </a:r>
                      <a:endParaRPr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latin typeface="Arial"/>
                          <a:ea typeface="Arial"/>
                          <a:cs typeface="Arial"/>
                          <a:sym typeface="Arial"/>
                        </a:rPr>
                        <a:t>・記事中にはPR表記が入ります。</a:t>
                      </a:r>
                      <a:endParaRPr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00" b="0" u="none" strike="noStrike" cap="none" dirty="0">
                          <a:latin typeface="Arial"/>
                          <a:ea typeface="Arial"/>
                          <a:cs typeface="Arial"/>
                          <a:sym typeface="Arial"/>
                        </a:rPr>
                        <a:t>・記事タイトルおよびサムネイルは公開後にも変更する場合がございます。</a:t>
                      </a:r>
                      <a:endParaRPr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900" b="0" u="none" strike="noStrike" cap="none" dirty="0">
                          <a:latin typeface="Arial"/>
                          <a:ea typeface="Arial"/>
                          <a:cs typeface="Arial"/>
                          <a:sym typeface="Arial"/>
                        </a:rPr>
                        <a:t>・外部配信を行う場合がございます。</a:t>
                      </a:r>
                      <a:endParaRPr lang="en-US" altLang="ja-JP"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altLang="en-US" sz="900" b="0" u="none" strike="noStrike" cap="none" dirty="0"/>
                        <a:t>・運用広告の配信用入稿物については、生成</a:t>
                      </a:r>
                      <a:r>
                        <a:rPr lang="en-US" altLang="ja-JP" sz="900" b="0" u="none" strike="noStrike" cap="none" dirty="0"/>
                        <a:t>AI</a:t>
                      </a:r>
                      <a:r>
                        <a:rPr lang="ja-JP" altLang="en-US" sz="900" b="0" u="none" strike="noStrike" cap="none" dirty="0"/>
                        <a:t>を活用する場合がございます。</a:t>
                      </a:r>
                      <a:endParaRPr lang="en-US" altLang="ja-JP" sz="90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・起用モデルによりアーカイブ不可になる場合がございます。</a:t>
                      </a:r>
                      <a:endParaRPr sz="90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・著名人起用の場合は別途費用が発生する場合がございます。</a:t>
                      </a:r>
                      <a:endParaRPr sz="900" b="0" u="none" strike="noStrike" cap="none" dirty="0"/>
                    </a:p>
                    <a:p>
                      <a:pPr marL="0" marR="0" lvl="0" indent="0" algn="l" rtl="0">
                        <a:lnSpc>
                          <a:spcPct val="100000"/>
                        </a:lnSpc>
                        <a:spcBef>
                          <a:spcPts val="0"/>
                        </a:spcBef>
                        <a:spcAft>
                          <a:spcPts val="0"/>
                        </a:spcAft>
                        <a:buClr>
                          <a:srgbClr val="000000"/>
                        </a:buClr>
                        <a:buSzPts val="1050"/>
                        <a:buFont typeface="Arial"/>
                        <a:buNone/>
                      </a:pPr>
                      <a:r>
                        <a:rPr lang="ja-JP" sz="900" b="0" u="none" strike="noStrike" cap="none" dirty="0"/>
                        <a:t>・遠方での取材・撮影が必要な場合は別途費用が発生いたします。</a:t>
                      </a:r>
                      <a:endParaRPr sz="90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・二次利用の可否、金額は営業担当までご相談ください。</a:t>
                      </a:r>
                      <a:endParaRPr sz="1100" u="none" strike="noStrike" cap="none"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・サービスポストの内容は編集部にお任せいただきます。</a:t>
                      </a:r>
                      <a:endParaRPr sz="12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
        <p:nvSpPr>
          <p:cNvPr id="607" name="Google Shape;607;p79"/>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取材・撮影を行い記事を制作</a:t>
            </a:r>
            <a:endParaRPr sz="1400" b="0" i="0" u="none" strike="noStrike" cap="none">
              <a:solidFill>
                <a:srgbClr val="000000"/>
              </a:solidFill>
              <a:latin typeface="Arial"/>
              <a:ea typeface="Arial"/>
              <a:cs typeface="Arial"/>
              <a:sym typeface="Arial"/>
            </a:endParaRPr>
          </a:p>
        </p:txBody>
      </p:sp>
      <p:sp>
        <p:nvSpPr>
          <p:cNvPr id="608" name="Google Shape;608;p79"/>
          <p:cNvSpPr txBox="1"/>
          <p:nvPr/>
        </p:nvSpPr>
        <p:spPr>
          <a:xfrm>
            <a:off x="4704740" y="643016"/>
            <a:ext cx="6785811"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dirty="0">
                <a:solidFill>
                  <a:srgbClr val="A0B870"/>
                </a:solidFill>
                <a:latin typeface="Arial"/>
                <a:ea typeface="Arial"/>
                <a:cs typeface="Arial"/>
                <a:sym typeface="Arial"/>
              </a:rPr>
              <a:t>不動の1番人気メニュー！</a:t>
            </a:r>
            <a:r>
              <a:rPr lang="ja-JP" sz="1600" b="1" i="0" u="none" strike="noStrike" cap="none" dirty="0">
                <a:solidFill>
                  <a:srgbClr val="FF0000"/>
                </a:solidFill>
                <a:latin typeface="Arial"/>
                <a:ea typeface="Arial"/>
                <a:cs typeface="Arial"/>
                <a:sym typeface="Arial"/>
              </a:rPr>
              <a:t>10,000PV保証</a:t>
            </a:r>
            <a:endParaRPr sz="1400" b="0" i="0" u="none" strike="noStrike" cap="none" dirty="0">
              <a:solidFill>
                <a:srgbClr val="000000"/>
              </a:solidFill>
              <a:latin typeface="Arial"/>
              <a:ea typeface="Arial"/>
              <a:cs typeface="Arial"/>
              <a:sym typeface="Arial"/>
            </a:endParaRPr>
          </a:p>
        </p:txBody>
      </p:sp>
      <p:pic>
        <p:nvPicPr>
          <p:cNvPr id="9" name="図 8">
            <a:extLst>
              <a:ext uri="{FF2B5EF4-FFF2-40B4-BE49-F238E27FC236}">
                <a16:creationId xmlns:a16="http://schemas.microsoft.com/office/drawing/2014/main" id="{2539F1C4-62ED-A9D3-E2D4-97AA632602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89676" y="2944997"/>
            <a:ext cx="657376" cy="2483227"/>
          </a:xfrm>
          <a:prstGeom prst="rect">
            <a:avLst/>
          </a:prstGeom>
        </p:spPr>
      </p:pic>
      <p:pic>
        <p:nvPicPr>
          <p:cNvPr id="10" name="図 9">
            <a:extLst>
              <a:ext uri="{FF2B5EF4-FFF2-40B4-BE49-F238E27FC236}">
                <a16:creationId xmlns:a16="http://schemas.microsoft.com/office/drawing/2014/main" id="{04691A79-7240-05B4-028B-C1AEB27A109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91231" y="2944997"/>
            <a:ext cx="657376" cy="2462784"/>
          </a:xfrm>
          <a:prstGeom prst="rect">
            <a:avLst/>
          </a:prstGeom>
        </p:spPr>
      </p:pic>
      <p:pic>
        <p:nvPicPr>
          <p:cNvPr id="11" name="図 10">
            <a:extLst>
              <a:ext uri="{FF2B5EF4-FFF2-40B4-BE49-F238E27FC236}">
                <a16:creationId xmlns:a16="http://schemas.microsoft.com/office/drawing/2014/main" id="{148327D7-0A57-A4DE-1CE5-965CC581CF8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5765" y="2944998"/>
            <a:ext cx="657071" cy="2478672"/>
          </a:xfrm>
          <a:prstGeom prst="rect">
            <a:avLst/>
          </a:prstGeom>
        </p:spPr>
      </p:pic>
      <p:cxnSp>
        <p:nvCxnSpPr>
          <p:cNvPr id="25" name="直線矢印コネクタ 24">
            <a:extLst>
              <a:ext uri="{FF2B5EF4-FFF2-40B4-BE49-F238E27FC236}">
                <a16:creationId xmlns:a16="http://schemas.microsoft.com/office/drawing/2014/main" id="{AB24E48F-C0C0-89BF-209A-6D564962B26C}"/>
              </a:ext>
            </a:extLst>
          </p:cNvPr>
          <p:cNvCxnSpPr>
            <a:cxnSpLocks/>
          </p:cNvCxnSpPr>
          <p:nvPr/>
        </p:nvCxnSpPr>
        <p:spPr>
          <a:xfrm>
            <a:off x="1097400" y="4133162"/>
            <a:ext cx="0" cy="690624"/>
          </a:xfrm>
          <a:prstGeom prst="straightConnector1">
            <a:avLst/>
          </a:prstGeom>
          <a:ln w="31750">
            <a:solidFill>
              <a:srgbClr val="FF9999"/>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152DB284-AADF-0EBC-0077-84F66D6FBE77}"/>
              </a:ext>
            </a:extLst>
          </p:cNvPr>
          <p:cNvCxnSpPr>
            <a:cxnSpLocks/>
          </p:cNvCxnSpPr>
          <p:nvPr/>
        </p:nvCxnSpPr>
        <p:spPr>
          <a:xfrm>
            <a:off x="3902624" y="2454442"/>
            <a:ext cx="0" cy="365594"/>
          </a:xfrm>
          <a:prstGeom prst="straightConnector1">
            <a:avLst/>
          </a:prstGeom>
          <a:ln w="31750">
            <a:solidFill>
              <a:srgbClr val="FF9999"/>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E7FE4600-DEBC-509F-25A0-956D5D23F6DC}"/>
              </a:ext>
            </a:extLst>
          </p:cNvPr>
          <p:cNvCxnSpPr>
            <a:cxnSpLocks/>
          </p:cNvCxnSpPr>
          <p:nvPr/>
        </p:nvCxnSpPr>
        <p:spPr>
          <a:xfrm>
            <a:off x="1752215" y="5762278"/>
            <a:ext cx="774836" cy="1109"/>
          </a:xfrm>
          <a:prstGeom prst="line">
            <a:avLst/>
          </a:prstGeom>
          <a:ln w="25400">
            <a:solidFill>
              <a:srgbClr val="FF9999"/>
            </a:solidFill>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A5CAB1CC-ECFE-8F48-889D-18399514BF88}"/>
              </a:ext>
            </a:extLst>
          </p:cNvPr>
          <p:cNvCxnSpPr>
            <a:cxnSpLocks/>
          </p:cNvCxnSpPr>
          <p:nvPr/>
        </p:nvCxnSpPr>
        <p:spPr>
          <a:xfrm flipH="1">
            <a:off x="2512515" y="2454442"/>
            <a:ext cx="14536" cy="3308945"/>
          </a:xfrm>
          <a:prstGeom prst="line">
            <a:avLst/>
          </a:prstGeom>
          <a:ln w="25400">
            <a:solidFill>
              <a:srgbClr val="FF9999"/>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B67C8FE7-6153-C227-C169-C66A292D2562}"/>
              </a:ext>
            </a:extLst>
          </p:cNvPr>
          <p:cNvCxnSpPr>
            <a:cxnSpLocks/>
          </p:cNvCxnSpPr>
          <p:nvPr/>
        </p:nvCxnSpPr>
        <p:spPr>
          <a:xfrm>
            <a:off x="2512515" y="2454442"/>
            <a:ext cx="1390109" cy="0"/>
          </a:xfrm>
          <a:prstGeom prst="line">
            <a:avLst/>
          </a:prstGeom>
          <a:ln w="25400">
            <a:solidFill>
              <a:srgbClr val="FF9999"/>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CB0A297F-0A9A-E922-F83C-946F9B4D55C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81164" y="3768520"/>
            <a:ext cx="2237136" cy="2255374"/>
          </a:xfrm>
          <a:prstGeom prst="rect">
            <a:avLst/>
          </a:prstGeom>
        </p:spPr>
      </p:pic>
      <p:sp>
        <p:nvSpPr>
          <p:cNvPr id="45" name="正方形/長方形 44">
            <a:extLst>
              <a:ext uri="{FF2B5EF4-FFF2-40B4-BE49-F238E27FC236}">
                <a16:creationId xmlns:a16="http://schemas.microsoft.com/office/drawing/2014/main" id="{85723BE6-3ABC-F88B-186F-B6721C5B1C52}"/>
              </a:ext>
            </a:extLst>
          </p:cNvPr>
          <p:cNvSpPr/>
          <p:nvPr/>
        </p:nvSpPr>
        <p:spPr>
          <a:xfrm>
            <a:off x="2789676" y="2944997"/>
            <a:ext cx="655724" cy="3078897"/>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FE89585D-6796-B606-B2A1-65A43394BBE4}"/>
              </a:ext>
            </a:extLst>
          </p:cNvPr>
          <p:cNvSpPr/>
          <p:nvPr/>
        </p:nvSpPr>
        <p:spPr>
          <a:xfrm>
            <a:off x="3592883" y="2934505"/>
            <a:ext cx="655724" cy="3078897"/>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65B0831E-6FB8-509B-7DD6-53DA08BDE1BB}"/>
              </a:ext>
            </a:extLst>
          </p:cNvPr>
          <p:cNvSpPr/>
          <p:nvPr/>
        </p:nvSpPr>
        <p:spPr>
          <a:xfrm>
            <a:off x="4349257" y="2944997"/>
            <a:ext cx="655724" cy="3078897"/>
          </a:xfrm>
          <a:prstGeom prst="rect">
            <a:avLst/>
          </a:prstGeom>
          <a:noFill/>
          <a:ln w="63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483491A-3C27-7C88-8450-21D5F40F6CF0}"/>
              </a:ext>
            </a:extLst>
          </p:cNvPr>
          <p:cNvSpPr txBox="1"/>
          <p:nvPr/>
        </p:nvSpPr>
        <p:spPr>
          <a:xfrm>
            <a:off x="0" y="504516"/>
            <a:ext cx="2068830" cy="307777"/>
          </a:xfrm>
          <a:prstGeom prst="rect">
            <a:avLst/>
          </a:prstGeom>
          <a:noFill/>
        </p:spPr>
        <p:txBody>
          <a:bodyPr wrap="square" rtlCol="0">
            <a:spAutoFit/>
          </a:bodyPr>
          <a:lstStyle/>
          <a:p>
            <a:r>
              <a:rPr kumimoji="1" lang="en-US" altLang="ja-JP" b="1" dirty="0">
                <a:solidFill>
                  <a:srgbClr val="FF0000"/>
                </a:solidFill>
              </a:rPr>
              <a:t>NEW‼</a:t>
            </a:r>
          </a:p>
        </p:txBody>
      </p:sp>
      <p:sp>
        <p:nvSpPr>
          <p:cNvPr id="13" name="Google Shape;588;p27">
            <a:extLst>
              <a:ext uri="{FF2B5EF4-FFF2-40B4-BE49-F238E27FC236}">
                <a16:creationId xmlns:a16="http://schemas.microsoft.com/office/drawing/2014/main" id="{BC1E587A-1AE1-B040-74CF-51E0B0F3646E}"/>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4284664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82"/>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本誌タイアップ転載</a:t>
            </a:r>
            <a:endParaRPr/>
          </a:p>
        </p:txBody>
      </p:sp>
      <p:sp>
        <p:nvSpPr>
          <p:cNvPr id="618" name="Google Shape;618;p82"/>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619" name="Google Shape;619;p82"/>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21</a:t>
            </a:fld>
            <a:endParaRPr/>
          </a:p>
        </p:txBody>
      </p:sp>
      <p:sp>
        <p:nvSpPr>
          <p:cNvPr id="620" name="Google Shape;620;p82"/>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dirty="0"/>
              <a:t>本誌タイアップをWEB用に再構成し、ar</a:t>
            </a:r>
            <a:r>
              <a:rPr lang="en-US" altLang="ja-JP" dirty="0"/>
              <a:t> </a:t>
            </a:r>
            <a:r>
              <a:rPr lang="ja-JP" dirty="0"/>
              <a:t>webへ転載します。</a:t>
            </a:r>
            <a:r>
              <a:rPr lang="ja-JP" b="1" u="sng" dirty="0">
                <a:latin typeface="Arial"/>
                <a:ea typeface="Arial"/>
                <a:cs typeface="Arial"/>
                <a:sym typeface="Arial"/>
              </a:rPr>
              <a:t>本誌のデザインを活かせる縦読み形式</a:t>
            </a:r>
            <a:r>
              <a:rPr lang="ja-JP" dirty="0"/>
              <a:t>もオススメです。</a:t>
            </a:r>
            <a:endParaRPr dirty="0"/>
          </a:p>
        </p:txBody>
      </p:sp>
      <p:graphicFrame>
        <p:nvGraphicFramePr>
          <p:cNvPr id="621" name="Google Shape;621;p82"/>
          <p:cNvGraphicFramePr/>
          <p:nvPr>
            <p:extLst>
              <p:ext uri="{D42A27DB-BD31-4B8C-83A1-F6EECF244321}">
                <p14:modId xmlns:p14="http://schemas.microsoft.com/office/powerpoint/2010/main" val="1279652677"/>
              </p:ext>
            </p:extLst>
          </p:nvPr>
        </p:nvGraphicFramePr>
        <p:xfrm>
          <a:off x="5682933" y="1558273"/>
          <a:ext cx="6320500" cy="5108670"/>
        </p:xfrm>
        <a:graphic>
          <a:graphicData uri="http://schemas.openxmlformats.org/drawingml/2006/table">
            <a:tbl>
              <a:tblPr>
                <a:noFill/>
                <a:tableStyleId>{93979BFC-1B09-4774-AEE0-5369BBA7034D}</a:tableStyleId>
              </a:tblPr>
              <a:tblGrid>
                <a:gridCol w="1051858">
                  <a:extLst>
                    <a:ext uri="{9D8B030D-6E8A-4147-A177-3AD203B41FA5}">
                      <a16:colId xmlns:a16="http://schemas.microsoft.com/office/drawing/2014/main" val="20000"/>
                    </a:ext>
                  </a:extLst>
                </a:gridCol>
                <a:gridCol w="2795667">
                  <a:extLst>
                    <a:ext uri="{9D8B030D-6E8A-4147-A177-3AD203B41FA5}">
                      <a16:colId xmlns:a16="http://schemas.microsoft.com/office/drawing/2014/main" val="20001"/>
                    </a:ext>
                  </a:extLst>
                </a:gridCol>
                <a:gridCol w="2472975">
                  <a:extLst>
                    <a:ext uri="{9D8B030D-6E8A-4147-A177-3AD203B41FA5}">
                      <a16:colId xmlns:a16="http://schemas.microsoft.com/office/drawing/2014/main" val="20002"/>
                    </a:ext>
                  </a:extLst>
                </a:gridCol>
              </a:tblGrid>
              <a:tr h="124775">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i="0" u="none" strike="noStrike" cap="none" dirty="0">
                          <a:solidFill>
                            <a:srgbClr val="000000"/>
                          </a:solidFill>
                          <a:latin typeface="Arial"/>
                          <a:ea typeface="Arial"/>
                          <a:cs typeface="Arial"/>
                          <a:sym typeface="Arial"/>
                        </a:rPr>
                        <a:t>料金</a:t>
                      </a:r>
                      <a:endParaRPr lang="en-US" altLang="ja-JP"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i="0" u="none" strike="noStrike" cap="none" dirty="0">
                          <a:solidFill>
                            <a:srgbClr val="000000"/>
                          </a:solidFill>
                          <a:latin typeface="Arial"/>
                          <a:ea typeface="Arial"/>
                          <a:cs typeface="Arial"/>
                          <a:sym typeface="Arial"/>
                        </a:rPr>
                        <a:t>（税別）</a:t>
                      </a:r>
                      <a:endParaRPr sz="1400" b="1" i="0" u="none" strike="noStrike" cap="none" dirty="0">
                        <a:solidFill>
                          <a:srgbClr val="00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通常転載</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縦読み転載</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6656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2800"/>
                        <a:buFont typeface="Arial"/>
                        <a:buNone/>
                      </a:pPr>
                      <a:r>
                        <a:rPr lang="ja-JP" sz="2800" b="1" i="0" u="none" strike="noStrike" cap="none">
                          <a:solidFill>
                            <a:srgbClr val="000000"/>
                          </a:solidFill>
                          <a:latin typeface="Arial"/>
                          <a:ea typeface="Arial"/>
                          <a:cs typeface="Arial"/>
                          <a:sym typeface="Arial"/>
                        </a:rPr>
                        <a:t>G 900,000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・掲載費、制作費含む</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000000"/>
                          </a:solidFill>
                          <a:latin typeface="Arial"/>
                          <a:ea typeface="Arial"/>
                          <a:cs typeface="Arial"/>
                          <a:sym typeface="Arial"/>
                        </a:rPr>
                        <a:t>計 </a:t>
                      </a:r>
                      <a:r>
                        <a:rPr lang="ja-JP" sz="2800" b="1" i="0" u="none" strike="noStrike" cap="none">
                          <a:solidFill>
                            <a:srgbClr val="000000"/>
                          </a:solidFill>
                          <a:latin typeface="Arial"/>
                          <a:ea typeface="Arial"/>
                          <a:cs typeface="Arial"/>
                          <a:sym typeface="Arial"/>
                        </a:rPr>
                        <a:t>1,200,000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・掲載費　G 900,000円</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・制作費　N 300,000円</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想定PV</a:t>
                      </a:r>
                      <a:endParaRPr sz="12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8,000PV</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2"/>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実施内容</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t>本誌タイアップ転載ページ</a:t>
                      </a:r>
                      <a:endParaRPr sz="1200" u="none" strike="noStrike" cap="none"/>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X(旧 Twitter) サービスポスト×1回</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IG（ストーリーズ）サービスポスト×1回</a:t>
                      </a:r>
                      <a:endParaRPr sz="10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計測期間</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記事公開日より28日間</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記事公開日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平日任意</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5"/>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本誌タイアップお申込み時</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6"/>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1400"/>
                        <a:buFont typeface="Arial"/>
                        <a:buNone/>
                      </a:pPr>
                      <a:r>
                        <a:rPr lang="ja-JP" sz="1200" u="none" strike="noStrike" cap="none">
                          <a:solidFill>
                            <a:schemeClr val="dk1"/>
                          </a:solidFill>
                        </a:rPr>
                        <a:t>PV・UU数、クリック数、CTR、読了数、読者属性</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7"/>
                  </a:ext>
                </a:extLst>
              </a:tr>
              <a:tr h="29630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デバイス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PC/SP</a:t>
                      </a:r>
                      <a:endParaRPr sz="12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8"/>
                  </a:ext>
                </a:extLst>
              </a:tr>
              <a:tr h="7123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t>・別途、本誌タイアップ費用が発生いたします。</a:t>
                      </a:r>
                      <a:endParaRPr sz="1050" b="0" u="none" strike="noStrike" cap="none" dirty="0"/>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t>・本誌タイアップを再構成し制作するため、新規撮影は行いません。</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・記事中にはPR表記が入ります。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・記事タイトルおよびサムネイルは公開後にも変更する場合がございます。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・外部配信を行う場合がございます。</a:t>
                      </a:r>
                      <a:endParaRPr lang="en-US" altLang="ja-JP"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altLang="en-US" sz="1050" b="0" u="none" strike="noStrike" cap="none" dirty="0">
                          <a:latin typeface="Arial"/>
                          <a:ea typeface="Arial"/>
                          <a:cs typeface="Arial"/>
                          <a:sym typeface="Arial"/>
                        </a:rPr>
                        <a:t>・運用広告の配信用入稿物については、生成</a:t>
                      </a:r>
                      <a:r>
                        <a:rPr lang="en-US" altLang="ja-JP" sz="1050" b="0" u="none" strike="noStrike" cap="none" dirty="0">
                          <a:latin typeface="Arial"/>
                          <a:ea typeface="Arial"/>
                          <a:cs typeface="Arial"/>
                          <a:sym typeface="Arial"/>
                        </a:rPr>
                        <a:t>AI</a:t>
                      </a:r>
                      <a:r>
                        <a:rPr lang="ja-JP" altLang="en-US" sz="1050" b="0" u="none" strike="noStrike" cap="none" dirty="0">
                          <a:latin typeface="Arial"/>
                          <a:ea typeface="Arial"/>
                          <a:cs typeface="Arial"/>
                          <a:sym typeface="Arial"/>
                        </a:rPr>
                        <a:t>を活用する場合がございます。</a:t>
                      </a:r>
                      <a:endParaRPr lang="en-US" altLang="ja-JP"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・起用モデルによりアーカイブ不可になる場合がございます。</a:t>
                      </a:r>
                      <a:endParaRPr sz="1050" b="0" u="none" strike="noStrike" cap="none" dirty="0"/>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t>・サービスポストの内容は編集部にお任せいただきます。</a:t>
                      </a:r>
                      <a:endParaRPr sz="14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9"/>
                  </a:ext>
                </a:extLst>
              </a:tr>
            </a:tbl>
          </a:graphicData>
        </a:graphic>
      </p:graphicFrame>
      <p:sp>
        <p:nvSpPr>
          <p:cNvPr id="622" name="Google Shape;622;p82"/>
          <p:cNvSpPr/>
          <p:nvPr/>
        </p:nvSpPr>
        <p:spPr>
          <a:xfrm>
            <a:off x="481914" y="1600462"/>
            <a:ext cx="2069935"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通常転載</a:t>
            </a:r>
            <a:endParaRPr sz="1400" b="0" i="0" u="none" strike="noStrike" cap="none">
              <a:solidFill>
                <a:srgbClr val="000000"/>
              </a:solidFill>
              <a:latin typeface="Arial"/>
              <a:ea typeface="Arial"/>
              <a:cs typeface="Arial"/>
              <a:sym typeface="Arial"/>
            </a:endParaRPr>
          </a:p>
        </p:txBody>
      </p:sp>
      <p:sp>
        <p:nvSpPr>
          <p:cNvPr id="623" name="Google Shape;623;p82"/>
          <p:cNvSpPr/>
          <p:nvPr/>
        </p:nvSpPr>
        <p:spPr>
          <a:xfrm>
            <a:off x="2693773" y="1606994"/>
            <a:ext cx="1930750"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縦読み転載</a:t>
            </a:r>
            <a:endParaRPr sz="1400" b="0" i="0" u="none" strike="noStrike" cap="none">
              <a:solidFill>
                <a:srgbClr val="000000"/>
              </a:solidFill>
              <a:latin typeface="Arial"/>
              <a:ea typeface="Arial"/>
              <a:cs typeface="Arial"/>
              <a:sym typeface="Arial"/>
            </a:endParaRPr>
          </a:p>
        </p:txBody>
      </p:sp>
      <p:sp>
        <p:nvSpPr>
          <p:cNvPr id="624" name="Google Shape;624;p82"/>
          <p:cNvSpPr/>
          <p:nvPr/>
        </p:nvSpPr>
        <p:spPr>
          <a:xfrm>
            <a:off x="4146637" y="3312466"/>
            <a:ext cx="430822" cy="2788308"/>
          </a:xfrm>
          <a:prstGeom prst="downArrow">
            <a:avLst>
              <a:gd name="adj1" fmla="val 33995"/>
              <a:gd name="adj2" fmla="val 54655"/>
            </a:avLst>
          </a:prstGeom>
          <a:solidFill>
            <a:srgbClr val="A0B87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5" name="Google Shape;625;p82"/>
          <p:cNvSpPr txBox="1"/>
          <p:nvPr/>
        </p:nvSpPr>
        <p:spPr>
          <a:xfrm>
            <a:off x="3573379" y="643016"/>
            <a:ext cx="813670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雑誌だけでなくWEBでも配信、拡散したい！</a:t>
            </a:r>
            <a:endParaRPr sz="1600" b="1" i="0" u="none" strike="noStrike" cap="none">
              <a:solidFill>
                <a:srgbClr val="A0B870"/>
              </a:solidFill>
              <a:latin typeface="Arial"/>
              <a:ea typeface="Arial"/>
              <a:cs typeface="Arial"/>
              <a:sym typeface="Arial"/>
            </a:endParaRPr>
          </a:p>
        </p:txBody>
      </p:sp>
      <p:pic>
        <p:nvPicPr>
          <p:cNvPr id="626" name="Google Shape;626;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10250" y="3312465"/>
            <a:ext cx="936387" cy="2788308"/>
          </a:xfrm>
          <a:prstGeom prst="rect">
            <a:avLst/>
          </a:prstGeom>
          <a:noFill/>
          <a:ln>
            <a:noFill/>
          </a:ln>
        </p:spPr>
      </p:pic>
      <p:grpSp>
        <p:nvGrpSpPr>
          <p:cNvPr id="627" name="Google Shape;627;p82"/>
          <p:cNvGrpSpPr/>
          <p:nvPr/>
        </p:nvGrpSpPr>
        <p:grpSpPr>
          <a:xfrm>
            <a:off x="2885182" y="2194484"/>
            <a:ext cx="1547931" cy="996390"/>
            <a:chOff x="2003664" y="3111189"/>
            <a:chExt cx="3695391" cy="2412268"/>
          </a:xfrm>
        </p:grpSpPr>
        <p:pic>
          <p:nvPicPr>
            <p:cNvPr id="628" name="Google Shape;628;p8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03664" y="3111189"/>
              <a:ext cx="1847696" cy="2412268"/>
            </a:xfrm>
            <a:prstGeom prst="rect">
              <a:avLst/>
            </a:prstGeom>
            <a:noFill/>
            <a:ln w="9525" cap="flat" cmpd="sng">
              <a:solidFill>
                <a:srgbClr val="002060"/>
              </a:solidFill>
              <a:prstDash val="solid"/>
              <a:round/>
              <a:headEnd type="none" w="sm" len="sm"/>
              <a:tailEnd type="none" w="sm" len="sm"/>
            </a:ln>
          </p:spPr>
        </p:pic>
        <p:pic>
          <p:nvPicPr>
            <p:cNvPr id="629" name="Google Shape;629;p8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51360" y="3111189"/>
              <a:ext cx="1847695" cy="2412268"/>
            </a:xfrm>
            <a:prstGeom prst="rect">
              <a:avLst/>
            </a:prstGeom>
            <a:noFill/>
            <a:ln w="9525" cap="flat" cmpd="sng">
              <a:solidFill>
                <a:srgbClr val="002060"/>
              </a:solidFill>
              <a:prstDash val="solid"/>
              <a:round/>
              <a:headEnd type="none" w="sm" len="sm"/>
              <a:tailEnd type="none" w="sm" len="sm"/>
            </a:ln>
          </p:spPr>
        </p:pic>
      </p:grpSp>
      <p:pic>
        <p:nvPicPr>
          <p:cNvPr id="630" name="Google Shape;630;p8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39147" y="3400333"/>
            <a:ext cx="1555467" cy="2612572"/>
          </a:xfrm>
          <a:prstGeom prst="rect">
            <a:avLst/>
          </a:prstGeom>
          <a:noFill/>
          <a:ln w="9525" cap="flat" cmpd="sng">
            <a:solidFill>
              <a:srgbClr val="D8D8D8"/>
            </a:solidFill>
            <a:prstDash val="solid"/>
            <a:round/>
            <a:headEnd type="none" w="sm" len="sm"/>
            <a:tailEnd type="none" w="sm" len="sm"/>
          </a:ln>
        </p:spPr>
      </p:pic>
      <p:pic>
        <p:nvPicPr>
          <p:cNvPr id="631" name="Google Shape;631;p8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5649" y="2191951"/>
            <a:ext cx="1491849" cy="998923"/>
          </a:xfrm>
          <a:prstGeom prst="rect">
            <a:avLst/>
          </a:prstGeom>
          <a:noFill/>
          <a:ln w="9525" cap="flat" cmpd="sng">
            <a:solidFill>
              <a:srgbClr val="002060"/>
            </a:solidFill>
            <a:prstDash val="solid"/>
            <a:round/>
            <a:headEnd type="none" w="sm" len="sm"/>
            <a:tailEnd type="none" w="sm" len="sm"/>
          </a:ln>
        </p:spPr>
      </p:pic>
      <p:sp>
        <p:nvSpPr>
          <p:cNvPr id="632" name="Google Shape;632;p82"/>
          <p:cNvSpPr/>
          <p:nvPr/>
        </p:nvSpPr>
        <p:spPr>
          <a:xfrm>
            <a:off x="383140"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78"/>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ニュースペイド</a:t>
            </a:r>
            <a:endParaRPr/>
          </a:p>
        </p:txBody>
      </p:sp>
      <p:sp>
        <p:nvSpPr>
          <p:cNvPr id="638" name="Google Shape;638;p78"/>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639" name="Google Shape;639;p78"/>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22</a:t>
            </a:fld>
            <a:endParaRPr/>
          </a:p>
        </p:txBody>
      </p:sp>
      <p:sp>
        <p:nvSpPr>
          <p:cNvPr id="640" name="Google Shape;640;p78"/>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リリース・写真素材をお申し込みと同時にいただき記事を制作します。</a:t>
            </a:r>
            <a:endParaRPr/>
          </a:p>
        </p:txBody>
      </p:sp>
      <p:graphicFrame>
        <p:nvGraphicFramePr>
          <p:cNvPr id="641" name="Google Shape;641;p78"/>
          <p:cNvGraphicFramePr/>
          <p:nvPr/>
        </p:nvGraphicFramePr>
        <p:xfrm>
          <a:off x="6086604" y="1470840"/>
          <a:ext cx="6097200" cy="3977765"/>
        </p:xfrm>
        <a:graphic>
          <a:graphicData uri="http://schemas.openxmlformats.org/drawingml/2006/table">
            <a:tbl>
              <a:tblPr>
                <a:noFill/>
                <a:tableStyleId>{93979BFC-1B09-4774-AEE0-5369BBA7034D}</a:tableStyleId>
              </a:tblPr>
              <a:tblGrid>
                <a:gridCol w="1190975">
                  <a:extLst>
                    <a:ext uri="{9D8B030D-6E8A-4147-A177-3AD203B41FA5}">
                      <a16:colId xmlns:a16="http://schemas.microsoft.com/office/drawing/2014/main" val="20000"/>
                    </a:ext>
                  </a:extLst>
                </a:gridCol>
                <a:gridCol w="4906225">
                  <a:extLst>
                    <a:ext uri="{9D8B030D-6E8A-4147-A177-3AD203B41FA5}">
                      <a16:colId xmlns:a16="http://schemas.microsoft.com/office/drawing/2014/main" val="20001"/>
                    </a:ext>
                  </a:extLst>
                </a:gridCol>
              </a:tblGrid>
              <a:tr h="3771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a:t>
                      </a:r>
                      <a:r>
                        <a:rPr lang="ja-JP" sz="1200" b="1" u="none" strike="noStrike" cap="none">
                          <a:latin typeface="Arial"/>
                          <a:ea typeface="Arial"/>
                          <a:cs typeface="Arial"/>
                          <a:sym typeface="Arial"/>
                        </a:rPr>
                        <a:t>（税別）</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800"/>
                        <a:buFont typeface="Arial"/>
                        <a:buNone/>
                      </a:pPr>
                      <a:r>
                        <a:rPr lang="ja-JP" sz="2800" b="1" u="none" strike="noStrike" cap="none">
                          <a:latin typeface="Arial"/>
                          <a:ea typeface="Arial"/>
                          <a:cs typeface="Arial"/>
                          <a:sym typeface="Arial"/>
                        </a:rPr>
                        <a:t>G 650,000</a:t>
                      </a:r>
                      <a:r>
                        <a:rPr lang="ja-JP" sz="1400" b="1" u="none" strike="noStrike" cap="none">
                          <a:latin typeface="Arial"/>
                          <a:ea typeface="Arial"/>
                          <a:cs typeface="Arial"/>
                          <a:sym typeface="Arial"/>
                        </a:rPr>
                        <a:t> 円　※掲載費・制作費込み</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221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PV</a:t>
                      </a:r>
                      <a:endParaRPr sz="12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～3,000PV想定</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21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t>実施内容</a:t>
                      </a:r>
                      <a:endParaRPr sz="1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素材提供型タイアップページ</a:t>
                      </a:r>
                      <a:endParaRPr sz="12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 X(旧 Twitter) サービスポスト×1回</a:t>
                      </a:r>
                      <a:endParaRPr sz="1000" b="0"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000" b="0" u="none" strike="noStrike" cap="none">
                          <a:latin typeface="Arial"/>
                          <a:ea typeface="Arial"/>
                          <a:cs typeface="Arial"/>
                          <a:sym typeface="Arial"/>
                        </a:rPr>
                        <a:t>・公式IG（ストーリーズ）サービスポスト×1回</a:t>
                      </a:r>
                      <a:endParaRPr sz="10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21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計測期間</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記事公開日より28日間</a:t>
                      </a:r>
                      <a:endParaRPr sz="12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3"/>
                  </a:ext>
                </a:extLst>
              </a:tr>
              <a:tr h="221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記事公開日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平日任意</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4"/>
                  </a:ext>
                </a:extLst>
              </a:tr>
              <a:tr h="2972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記事公開日より10営業日前</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221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solidFill>
                            <a:schemeClr val="dk1"/>
                          </a:solidFill>
                        </a:rPr>
                        <a:t>PV・UU数、クリック数　※数値のみ</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6"/>
                  </a:ext>
                </a:extLst>
              </a:tr>
              <a:tr h="221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デバイス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latin typeface="Arial"/>
                          <a:ea typeface="Arial"/>
                          <a:cs typeface="Arial"/>
                          <a:sym typeface="Arial"/>
                        </a:rPr>
                        <a:t>PC/SP</a:t>
                      </a:r>
                      <a:endParaRPr sz="1200" b="0"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7"/>
                  </a:ext>
                </a:extLst>
              </a:tr>
              <a:tr h="11147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・撮影は実施せず、いただいた素材で制作いたします。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・校正は1回、ファクトチェックのみとなります。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・写真点数はトータル5点までとさせていただきます。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・掲載可否は予めお問い合わせください。</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b="0" u="none" strike="noStrike" cap="none" dirty="0">
                          <a:latin typeface="Arial"/>
                          <a:ea typeface="Arial"/>
                          <a:cs typeface="Arial"/>
                          <a:sym typeface="Arial"/>
                        </a:rPr>
                        <a:t>・記事中にはPR表記が入ります。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・記事タイトルおよびサムネイルは公開後にも変更する場合がございます。</a:t>
                      </a:r>
                      <a:endParaRPr sz="1050" b="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dirty="0">
                          <a:latin typeface="Arial"/>
                          <a:ea typeface="Arial"/>
                          <a:cs typeface="Arial"/>
                          <a:sym typeface="Arial"/>
                        </a:rPr>
                        <a:t>・サービスポストの内容は編集部にお任せいただきます。</a:t>
                      </a:r>
                      <a:endParaRPr sz="1400" u="none" strike="noStrike" cap="none" dirty="0">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642" name="Google Shape;642;p78"/>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リリース素材（写真・文章）をもとに制作</a:t>
            </a:r>
            <a:endParaRPr sz="1400" b="0" i="0" u="none" strike="noStrike" cap="none">
              <a:solidFill>
                <a:srgbClr val="000000"/>
              </a:solidFill>
              <a:latin typeface="Arial"/>
              <a:ea typeface="Arial"/>
              <a:cs typeface="Arial"/>
              <a:sym typeface="Arial"/>
            </a:endParaRPr>
          </a:p>
        </p:txBody>
      </p:sp>
      <p:sp>
        <p:nvSpPr>
          <p:cNvPr id="643" name="Google Shape;643;p78"/>
          <p:cNvSpPr txBox="1"/>
          <p:nvPr/>
        </p:nvSpPr>
        <p:spPr>
          <a:xfrm>
            <a:off x="2863516" y="643016"/>
            <a:ext cx="494497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取材/撮影無し 校正1回の短納期メニュー！</a:t>
            </a:r>
            <a:endParaRPr sz="1400" b="0" i="0" u="none" strike="noStrike" cap="none">
              <a:solidFill>
                <a:srgbClr val="000000"/>
              </a:solidFill>
              <a:latin typeface="Arial"/>
              <a:ea typeface="Arial"/>
              <a:cs typeface="Arial"/>
              <a:sym typeface="Arial"/>
            </a:endParaRPr>
          </a:p>
        </p:txBody>
      </p:sp>
      <p:pic>
        <p:nvPicPr>
          <p:cNvPr id="645" name="Google Shape;645;p7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94090" y="2441367"/>
            <a:ext cx="1418998" cy="1899627"/>
          </a:xfrm>
          <a:prstGeom prst="rect">
            <a:avLst/>
          </a:prstGeom>
          <a:noFill/>
          <a:ln w="9525" cap="flat" cmpd="sng">
            <a:solidFill>
              <a:srgbClr val="C1C2C7"/>
            </a:solidFill>
            <a:prstDash val="solid"/>
            <a:round/>
            <a:headEnd type="none" w="sm" len="sm"/>
            <a:tailEnd type="none" w="sm" len="sm"/>
          </a:ln>
        </p:spPr>
      </p:pic>
      <p:pic>
        <p:nvPicPr>
          <p:cNvPr id="646" name="Google Shape;646;p7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2781" y="2441367"/>
            <a:ext cx="1130879" cy="3205313"/>
          </a:xfrm>
          <a:prstGeom prst="rect">
            <a:avLst/>
          </a:prstGeom>
          <a:noFill/>
          <a:ln w="9525" cap="flat" cmpd="sng">
            <a:solidFill>
              <a:srgbClr val="C1C2C7"/>
            </a:solidFill>
            <a:prstDash val="solid"/>
            <a:round/>
            <a:headEnd type="none" w="sm" len="sm"/>
            <a:tailEnd type="none" w="sm" len="sm"/>
          </a:ln>
        </p:spPr>
      </p:pic>
      <p:pic>
        <p:nvPicPr>
          <p:cNvPr id="647" name="Google Shape;647;p7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18283" y="2441367"/>
            <a:ext cx="1214364" cy="3120722"/>
          </a:xfrm>
          <a:prstGeom prst="rect">
            <a:avLst/>
          </a:prstGeom>
          <a:noFill/>
          <a:ln w="9525" cap="flat" cmpd="sng">
            <a:solidFill>
              <a:srgbClr val="C1C2C7"/>
            </a:solidFill>
            <a:prstDash val="solid"/>
            <a:round/>
            <a:headEnd type="none" w="sm" len="sm"/>
            <a:tailEnd type="none" w="sm" len="sm"/>
          </a:ln>
        </p:spPr>
      </p:pic>
      <p:sp>
        <p:nvSpPr>
          <p:cNvPr id="2" name="Google Shape;588;p27">
            <a:extLst>
              <a:ext uri="{FF2B5EF4-FFF2-40B4-BE49-F238E27FC236}">
                <a16:creationId xmlns:a16="http://schemas.microsoft.com/office/drawing/2014/main" id="{CBE80CB1-CE31-DBE0-F517-3AE7F64A8A4B}"/>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84"/>
          <p:cNvPicPr preferRelativeResize="0"/>
          <p:nvPr/>
        </p:nvPicPr>
        <p:blipFill rotWithShape="1">
          <a:blip r:embed="rId3" cstate="email">
            <a:alphaModFix/>
            <a:extLst>
              <a:ext uri="{28A0092B-C50C-407E-A947-70E740481C1C}">
                <a14:useLocalDpi xmlns:a14="http://schemas.microsoft.com/office/drawing/2010/main"/>
              </a:ext>
            </a:extLst>
          </a:blip>
          <a:srcRect b="10265"/>
          <a:stretch/>
        </p:blipFill>
        <p:spPr>
          <a:xfrm>
            <a:off x="6565071" y="1818128"/>
            <a:ext cx="665312" cy="4112571"/>
          </a:xfrm>
          <a:prstGeom prst="rect">
            <a:avLst/>
          </a:prstGeom>
          <a:noFill/>
          <a:ln w="9525" cap="flat" cmpd="sng">
            <a:solidFill>
              <a:schemeClr val="dk1"/>
            </a:solidFill>
            <a:prstDash val="solid"/>
            <a:round/>
            <a:headEnd type="none" w="sm" len="sm"/>
            <a:tailEnd type="none" w="sm" len="sm"/>
          </a:ln>
        </p:spPr>
      </p:pic>
      <p:pic>
        <p:nvPicPr>
          <p:cNvPr id="653" name="Google Shape;653;p8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17879" y="1818129"/>
            <a:ext cx="2411563" cy="4433815"/>
          </a:xfrm>
          <a:prstGeom prst="rect">
            <a:avLst/>
          </a:prstGeom>
          <a:noFill/>
          <a:ln w="9525" cap="flat" cmpd="sng">
            <a:solidFill>
              <a:schemeClr val="dk1"/>
            </a:solidFill>
            <a:prstDash val="solid"/>
            <a:round/>
            <a:headEnd type="none" w="sm" len="sm"/>
            <a:tailEnd type="none" w="sm" len="sm"/>
          </a:ln>
        </p:spPr>
      </p:pic>
      <p:pic>
        <p:nvPicPr>
          <p:cNvPr id="654" name="Google Shape;654;p84"/>
          <p:cNvPicPr preferRelativeResize="0"/>
          <p:nvPr/>
        </p:nvPicPr>
        <p:blipFill rotWithShape="1">
          <a:blip r:embed="rId5" cstate="email">
            <a:alphaModFix/>
            <a:extLst>
              <a:ext uri="{28A0092B-C50C-407E-A947-70E740481C1C}">
                <a14:useLocalDpi xmlns:a14="http://schemas.microsoft.com/office/drawing/2010/main"/>
              </a:ext>
            </a:extLst>
          </a:blip>
          <a:srcRect b="14066"/>
          <a:stretch/>
        </p:blipFill>
        <p:spPr>
          <a:xfrm>
            <a:off x="5173914" y="1818130"/>
            <a:ext cx="975445" cy="4112571"/>
          </a:xfrm>
          <a:prstGeom prst="rect">
            <a:avLst/>
          </a:prstGeom>
          <a:noFill/>
          <a:ln w="9525" cap="flat" cmpd="sng">
            <a:solidFill>
              <a:schemeClr val="dk1"/>
            </a:solidFill>
            <a:prstDash val="solid"/>
            <a:round/>
            <a:headEnd type="none" w="sm" len="sm"/>
            <a:tailEnd type="none" w="sm" len="sm"/>
          </a:ln>
        </p:spPr>
      </p:pic>
      <p:sp>
        <p:nvSpPr>
          <p:cNvPr id="655" name="Google Shape;655;p84"/>
          <p:cNvSpPr txBox="1">
            <a:spLocks noGrp="1"/>
          </p:cNvSpPr>
          <p:nvPr>
            <p:ph type="body" idx="1"/>
          </p:nvPr>
        </p:nvSpPr>
        <p:spPr>
          <a:xfrm>
            <a:off x="592220" y="1052169"/>
            <a:ext cx="11006987" cy="347492"/>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4E3428"/>
              </a:buClr>
              <a:buSzPts val="1600"/>
              <a:buNone/>
            </a:pPr>
            <a:r>
              <a:rPr lang="ja-JP"/>
              <a:t>タイアップ記事はTOPページ/記事下の誘導枠に掲出されるほか、編集部SNSにてサービスポストを行います</a:t>
            </a:r>
            <a:endParaRPr/>
          </a:p>
        </p:txBody>
      </p:sp>
      <p:sp>
        <p:nvSpPr>
          <p:cNvPr id="656" name="Google Shape;656;p84"/>
          <p:cNvSpPr txBox="1">
            <a:spLocks noGrp="1"/>
          </p:cNvSpPr>
          <p:nvPr>
            <p:ph type="title"/>
          </p:nvPr>
        </p:nvSpPr>
        <p:spPr>
          <a:xfrm>
            <a:off x="2357791" y="586130"/>
            <a:ext cx="7476419" cy="4660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Arial"/>
              <a:buNone/>
            </a:pPr>
            <a:r>
              <a:rPr lang="ja-JP"/>
              <a:t>タイアップ記事 誘導枠</a:t>
            </a:r>
            <a:endParaRPr/>
          </a:p>
        </p:txBody>
      </p:sp>
      <p:sp>
        <p:nvSpPr>
          <p:cNvPr id="657" name="Google Shape;657;p84"/>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658" name="Google Shape;658;p84"/>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23</a:t>
            </a:fld>
            <a:endParaRPr/>
          </a:p>
        </p:txBody>
      </p:sp>
      <p:sp>
        <p:nvSpPr>
          <p:cNvPr id="659" name="Google Shape;659;p84"/>
          <p:cNvSpPr/>
          <p:nvPr/>
        </p:nvSpPr>
        <p:spPr>
          <a:xfrm>
            <a:off x="816042" y="3003699"/>
            <a:ext cx="923881" cy="1132366"/>
          </a:xfrm>
          <a:prstGeom prst="rect">
            <a:avLst/>
          </a:prstGeom>
          <a:solidFill>
            <a:srgbClr val="D76F85">
              <a:alpha val="40000"/>
            </a:srgbClr>
          </a:solidFill>
          <a:ln w="12700" cap="flat" cmpd="sng">
            <a:solidFill>
              <a:srgbClr val="D76F8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0" name="Google Shape;660;p84"/>
          <p:cNvSpPr/>
          <p:nvPr/>
        </p:nvSpPr>
        <p:spPr>
          <a:xfrm>
            <a:off x="5185946" y="3392313"/>
            <a:ext cx="948569" cy="1492085"/>
          </a:xfrm>
          <a:prstGeom prst="rect">
            <a:avLst/>
          </a:prstGeom>
          <a:solidFill>
            <a:srgbClr val="D76F85">
              <a:alpha val="40000"/>
            </a:srgbClr>
          </a:solidFill>
          <a:ln w="12700" cap="flat" cmpd="sng">
            <a:solidFill>
              <a:srgbClr val="D76F8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1" name="Google Shape;661;p84"/>
          <p:cNvSpPr/>
          <p:nvPr/>
        </p:nvSpPr>
        <p:spPr>
          <a:xfrm>
            <a:off x="1895647" y="3226981"/>
            <a:ext cx="923881" cy="909084"/>
          </a:xfrm>
          <a:prstGeom prst="rect">
            <a:avLst/>
          </a:prstGeom>
          <a:solidFill>
            <a:srgbClr val="FFFF00">
              <a:alpha val="40000"/>
            </a:srgbClr>
          </a:solidFill>
          <a:ln w="1270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62" name="Google Shape;662;p8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227632" y="1818130"/>
            <a:ext cx="1201863" cy="4433814"/>
          </a:xfrm>
          <a:prstGeom prst="rect">
            <a:avLst/>
          </a:prstGeom>
          <a:noFill/>
          <a:ln w="9525" cap="flat" cmpd="sng">
            <a:solidFill>
              <a:schemeClr val="dk1"/>
            </a:solidFill>
            <a:prstDash val="solid"/>
            <a:round/>
            <a:headEnd type="none" w="sm" len="sm"/>
            <a:tailEnd type="none" w="sm" len="sm"/>
          </a:ln>
        </p:spPr>
      </p:pic>
      <p:sp>
        <p:nvSpPr>
          <p:cNvPr id="663" name="Google Shape;663;p84"/>
          <p:cNvSpPr txBox="1"/>
          <p:nvPr/>
        </p:nvSpPr>
        <p:spPr>
          <a:xfrm>
            <a:off x="3188213" y="1679629"/>
            <a:ext cx="1280699" cy="276999"/>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&lt;PC&gt; 記事下</a:t>
            </a:r>
            <a:endParaRPr sz="1400" b="0" i="0" u="none" strike="noStrike" cap="none">
              <a:solidFill>
                <a:srgbClr val="000000"/>
              </a:solidFill>
              <a:latin typeface="Arial"/>
              <a:ea typeface="Arial"/>
              <a:cs typeface="Arial"/>
              <a:sym typeface="Arial"/>
            </a:endParaRPr>
          </a:p>
        </p:txBody>
      </p:sp>
      <p:sp>
        <p:nvSpPr>
          <p:cNvPr id="664" name="Google Shape;664;p84"/>
          <p:cNvSpPr/>
          <p:nvPr/>
        </p:nvSpPr>
        <p:spPr>
          <a:xfrm>
            <a:off x="3322082" y="5330745"/>
            <a:ext cx="663855" cy="448687"/>
          </a:xfrm>
          <a:prstGeom prst="rect">
            <a:avLst/>
          </a:prstGeom>
          <a:solidFill>
            <a:srgbClr val="D76F85">
              <a:alpha val="40000"/>
            </a:srgbClr>
          </a:solidFill>
          <a:ln w="12700" cap="flat" cmpd="sng">
            <a:solidFill>
              <a:srgbClr val="D76F8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65" name="Google Shape;665;p84"/>
          <p:cNvSpPr txBox="1"/>
          <p:nvPr/>
        </p:nvSpPr>
        <p:spPr>
          <a:xfrm>
            <a:off x="5151429" y="1679629"/>
            <a:ext cx="1007619" cy="276999"/>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&lt;SP&gt; TOP</a:t>
            </a:r>
            <a:endParaRPr sz="1200" b="0" i="0" u="none" strike="noStrike" cap="none">
              <a:solidFill>
                <a:schemeClr val="dk1"/>
              </a:solidFill>
              <a:latin typeface="Arial"/>
              <a:ea typeface="Arial"/>
              <a:cs typeface="Arial"/>
              <a:sym typeface="Arial"/>
            </a:endParaRPr>
          </a:p>
        </p:txBody>
      </p:sp>
      <p:cxnSp>
        <p:nvCxnSpPr>
          <p:cNvPr id="666" name="Google Shape;666;p84"/>
          <p:cNvCxnSpPr/>
          <p:nvPr/>
        </p:nvCxnSpPr>
        <p:spPr>
          <a:xfrm>
            <a:off x="4795912" y="1679630"/>
            <a:ext cx="0" cy="4572314"/>
          </a:xfrm>
          <a:prstGeom prst="straightConnector1">
            <a:avLst/>
          </a:prstGeom>
          <a:noFill/>
          <a:ln w="9525" cap="flat" cmpd="sng">
            <a:solidFill>
              <a:schemeClr val="dk1"/>
            </a:solidFill>
            <a:prstDash val="dot"/>
            <a:miter lim="800000"/>
            <a:headEnd type="none" w="sm" len="sm"/>
            <a:tailEnd type="none" w="sm" len="sm"/>
          </a:ln>
        </p:spPr>
      </p:cxnSp>
      <p:sp>
        <p:nvSpPr>
          <p:cNvPr id="667" name="Google Shape;667;p84"/>
          <p:cNvSpPr txBox="1"/>
          <p:nvPr/>
        </p:nvSpPr>
        <p:spPr>
          <a:xfrm>
            <a:off x="1317695" y="1679629"/>
            <a:ext cx="1007614" cy="276999"/>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&lt;PC&gt; TOP</a:t>
            </a:r>
            <a:endParaRPr sz="1200" b="0" i="0" u="none" strike="noStrike" cap="none">
              <a:solidFill>
                <a:schemeClr val="dk1"/>
              </a:solidFill>
              <a:latin typeface="Arial"/>
              <a:ea typeface="Arial"/>
              <a:cs typeface="Arial"/>
              <a:sym typeface="Arial"/>
            </a:endParaRPr>
          </a:p>
        </p:txBody>
      </p:sp>
      <p:sp>
        <p:nvSpPr>
          <p:cNvPr id="668" name="Google Shape;668;p84"/>
          <p:cNvSpPr txBox="1"/>
          <p:nvPr/>
        </p:nvSpPr>
        <p:spPr>
          <a:xfrm>
            <a:off x="6336288" y="1679629"/>
            <a:ext cx="1179265" cy="276999"/>
          </a:xfrm>
          <a:prstGeom prst="rect">
            <a:avLst/>
          </a:prstGeom>
          <a:solidFill>
            <a:schemeClr val="lt1"/>
          </a:solidFill>
          <a:ln w="9525" cap="flat" cmpd="sng">
            <a:solidFill>
              <a:schemeClr val="dk1"/>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&lt;SP&gt; 記事下</a:t>
            </a:r>
            <a:endParaRPr sz="1400" b="0" i="0" u="none" strike="noStrike" cap="none">
              <a:solidFill>
                <a:srgbClr val="000000"/>
              </a:solidFill>
              <a:latin typeface="Arial"/>
              <a:ea typeface="Arial"/>
              <a:cs typeface="Arial"/>
              <a:sym typeface="Arial"/>
            </a:endParaRPr>
          </a:p>
        </p:txBody>
      </p:sp>
      <p:sp>
        <p:nvSpPr>
          <p:cNvPr id="669" name="Google Shape;669;p84"/>
          <p:cNvSpPr/>
          <p:nvPr/>
        </p:nvSpPr>
        <p:spPr>
          <a:xfrm>
            <a:off x="6566144" y="4997183"/>
            <a:ext cx="665312" cy="740677"/>
          </a:xfrm>
          <a:prstGeom prst="rect">
            <a:avLst/>
          </a:prstGeom>
          <a:solidFill>
            <a:srgbClr val="D76F85">
              <a:alpha val="40000"/>
            </a:srgbClr>
          </a:solidFill>
          <a:ln w="12700" cap="flat" cmpd="sng">
            <a:solidFill>
              <a:srgbClr val="D76F85"/>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70" name="Google Shape;670;p84"/>
          <p:cNvPicPr preferRelativeResize="0"/>
          <p:nvPr/>
        </p:nvPicPr>
        <p:blipFill rotWithShape="1">
          <a:blip r:embed="rId7" cstate="email">
            <a:alphaModFix/>
            <a:extLst>
              <a:ext uri="{28A0092B-C50C-407E-A947-70E740481C1C}">
                <a14:useLocalDpi xmlns:a14="http://schemas.microsoft.com/office/drawing/2010/main"/>
              </a:ext>
            </a:extLst>
          </a:blip>
          <a:srcRect r="36758" b="-11380"/>
          <a:stretch/>
        </p:blipFill>
        <p:spPr>
          <a:xfrm>
            <a:off x="3121406" y="4064714"/>
            <a:ext cx="1464241" cy="142701"/>
          </a:xfrm>
          <a:prstGeom prst="rect">
            <a:avLst/>
          </a:prstGeom>
          <a:noFill/>
          <a:ln>
            <a:noFill/>
          </a:ln>
        </p:spPr>
      </p:pic>
      <p:pic>
        <p:nvPicPr>
          <p:cNvPr id="671" name="Google Shape;671;p84"/>
          <p:cNvPicPr preferRelativeResize="0"/>
          <p:nvPr/>
        </p:nvPicPr>
        <p:blipFill rotWithShape="1">
          <a:blip r:embed="rId7" cstate="email">
            <a:alphaModFix/>
            <a:extLst>
              <a:ext uri="{28A0092B-C50C-407E-A947-70E740481C1C}">
                <a14:useLocalDpi xmlns:a14="http://schemas.microsoft.com/office/drawing/2010/main"/>
              </a:ext>
            </a:extLst>
          </a:blip>
          <a:srcRect r="36758" b="-11380"/>
          <a:stretch/>
        </p:blipFill>
        <p:spPr>
          <a:xfrm>
            <a:off x="6323492" y="3238786"/>
            <a:ext cx="1157266" cy="112784"/>
          </a:xfrm>
          <a:prstGeom prst="rect">
            <a:avLst/>
          </a:prstGeom>
          <a:noFill/>
          <a:ln>
            <a:noFill/>
          </a:ln>
        </p:spPr>
      </p:pic>
      <p:pic>
        <p:nvPicPr>
          <p:cNvPr id="672" name="Google Shape;672;p84"/>
          <p:cNvPicPr preferRelativeResize="0"/>
          <p:nvPr/>
        </p:nvPicPr>
        <p:blipFill rotWithShape="1">
          <a:blip r:embed="rId7" cstate="email">
            <a:alphaModFix/>
            <a:extLst>
              <a:ext uri="{28A0092B-C50C-407E-A947-70E740481C1C}">
                <a14:useLocalDpi xmlns:a14="http://schemas.microsoft.com/office/drawing/2010/main"/>
              </a:ext>
            </a:extLst>
          </a:blip>
          <a:srcRect r="36758" b="-11380"/>
          <a:stretch/>
        </p:blipFill>
        <p:spPr>
          <a:xfrm>
            <a:off x="6336288" y="4884399"/>
            <a:ext cx="1157266" cy="112784"/>
          </a:xfrm>
          <a:prstGeom prst="rect">
            <a:avLst/>
          </a:prstGeom>
          <a:noFill/>
          <a:ln>
            <a:noFill/>
          </a:ln>
        </p:spPr>
      </p:pic>
      <p:sp>
        <p:nvSpPr>
          <p:cNvPr id="673" name="Google Shape;673;p84"/>
          <p:cNvSpPr/>
          <p:nvPr/>
        </p:nvSpPr>
        <p:spPr>
          <a:xfrm>
            <a:off x="5184524" y="5178371"/>
            <a:ext cx="948569" cy="724628"/>
          </a:xfrm>
          <a:prstGeom prst="rect">
            <a:avLst/>
          </a:prstGeom>
          <a:solidFill>
            <a:srgbClr val="FFFF00">
              <a:alpha val="40000"/>
            </a:srgbClr>
          </a:solidFill>
          <a:ln w="12700" cap="flat" cmpd="sng">
            <a:solidFill>
              <a:srgbClr val="FFFF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graphicFrame>
        <p:nvGraphicFramePr>
          <p:cNvPr id="674" name="Google Shape;674;p84"/>
          <p:cNvGraphicFramePr/>
          <p:nvPr/>
        </p:nvGraphicFramePr>
        <p:xfrm>
          <a:off x="8114323" y="1678739"/>
          <a:ext cx="3459800" cy="2182530"/>
        </p:xfrm>
        <a:graphic>
          <a:graphicData uri="http://schemas.openxmlformats.org/drawingml/2006/table">
            <a:tbl>
              <a:tblPr>
                <a:noFill/>
                <a:tableStyleId>{93979BFC-1B09-4774-AEE0-5369BBA7034D}</a:tableStyleId>
              </a:tblPr>
              <a:tblGrid>
                <a:gridCol w="2087875">
                  <a:extLst>
                    <a:ext uri="{9D8B030D-6E8A-4147-A177-3AD203B41FA5}">
                      <a16:colId xmlns:a16="http://schemas.microsoft.com/office/drawing/2014/main" val="20000"/>
                    </a:ext>
                  </a:extLst>
                </a:gridCol>
                <a:gridCol w="1371925">
                  <a:extLst>
                    <a:ext uri="{9D8B030D-6E8A-4147-A177-3AD203B41FA5}">
                      <a16:colId xmlns:a16="http://schemas.microsoft.com/office/drawing/2014/main" val="20001"/>
                    </a:ext>
                  </a:extLst>
                </a:gridCol>
              </a:tblGrid>
              <a:tr h="468000">
                <a:tc gridSpan="2">
                  <a:txBody>
                    <a:bodyPr/>
                    <a:lstStyle/>
                    <a:p>
                      <a:pPr marL="0" marR="0" lvl="0" indent="0" algn="l" rtl="0">
                        <a:lnSpc>
                          <a:spcPct val="100000"/>
                        </a:lnSpc>
                        <a:spcBef>
                          <a:spcPts val="0"/>
                        </a:spcBef>
                        <a:spcAft>
                          <a:spcPts val="0"/>
                        </a:spcAft>
                        <a:buClr>
                          <a:srgbClr val="4E3428"/>
                        </a:buClr>
                        <a:buSzPts val="1600"/>
                        <a:buFont typeface="Arial"/>
                        <a:buNone/>
                      </a:pPr>
                      <a:r>
                        <a:rPr lang="ja-JP" sz="1600" b="1" i="0" u="sng" strike="noStrike" cap="none">
                          <a:solidFill>
                            <a:srgbClr val="4E3428"/>
                          </a:solidFill>
                          <a:latin typeface="Arial"/>
                          <a:ea typeface="Arial"/>
                          <a:cs typeface="Arial"/>
                          <a:sym typeface="Arial"/>
                        </a:rPr>
                        <a:t>タイアップ記事 誘導枠</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1174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①PICK UP NEWS</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　</a:t>
                      </a:r>
                      <a:r>
                        <a:rPr lang="ja-JP" sz="1200" b="0" u="none" strike="noStrike" cap="none">
                          <a:latin typeface="Arial"/>
                          <a:ea typeface="Arial"/>
                          <a:cs typeface="Arial"/>
                          <a:sym typeface="Arial"/>
                        </a:rPr>
                        <a:t>（スライダー/28日間）</a:t>
                      </a:r>
                      <a:endParaRPr sz="1400" b="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CE4E69">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t>PC/SP TOP</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ja-JP" sz="1400" b="0" u="none" strike="noStrike" cap="none"/>
                        <a:t>PC/SP 記事下</a:t>
                      </a:r>
                      <a:endParaRPr sz="1400" b="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2596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②新着記事</a:t>
                      </a:r>
                      <a:endParaRPr sz="1400" b="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u="none" strike="noStrike" cap="none">
                          <a:latin typeface="Arial"/>
                          <a:ea typeface="Arial"/>
                          <a:cs typeface="Arial"/>
                          <a:sym typeface="Arial"/>
                        </a:rPr>
                        <a:t>　</a:t>
                      </a:r>
                      <a:r>
                        <a:rPr lang="ja-JP" sz="1200" b="0" u="none" strike="noStrike" cap="none">
                          <a:latin typeface="Arial"/>
                          <a:ea typeface="Arial"/>
                          <a:cs typeface="Arial"/>
                          <a:sym typeface="Arial"/>
                        </a:rPr>
                        <a:t>（公開日順に繰り下げ）</a:t>
                      </a:r>
                      <a:endParaRPr sz="1050" b="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solidFill>
                      <a:srgbClr val="FFFF00">
                        <a:alpha val="40000"/>
                      </a:srgbClr>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t>PC/SP TOP</a:t>
                      </a:r>
                      <a:endParaRPr sz="1400" b="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648000">
                <a:tc gridSpan="2">
                  <a:txBody>
                    <a:bodyPr/>
                    <a:lstStyle/>
                    <a:p>
                      <a:pPr marL="0" marR="5080" lvl="0" indent="0" algn="l" rtl="0">
                        <a:lnSpc>
                          <a:spcPct val="100000"/>
                        </a:lnSpc>
                        <a:spcBef>
                          <a:spcPts val="0"/>
                        </a:spcBef>
                        <a:spcAft>
                          <a:spcPts val="0"/>
                        </a:spcAft>
                        <a:buClr>
                          <a:srgbClr val="000000"/>
                        </a:buClr>
                        <a:buSzPts val="900"/>
                        <a:buFont typeface="Arial"/>
                        <a:buNone/>
                      </a:pPr>
                      <a:r>
                        <a:rPr lang="ja-JP" sz="900" u="none" strike="noStrike" cap="none">
                          <a:solidFill>
                            <a:srgbClr val="5D393C"/>
                          </a:solidFill>
                          <a:latin typeface="PMingLiU"/>
                          <a:ea typeface="PMingLiU"/>
                          <a:cs typeface="PMingLiU"/>
                          <a:sym typeface="PMingLiU"/>
                        </a:rPr>
                        <a:t>※</a:t>
                      </a:r>
                      <a:r>
                        <a:rPr lang="ja-JP" sz="900" u="none" strike="noStrike" cap="none">
                          <a:solidFill>
                            <a:srgbClr val="5D393C"/>
                          </a:solidFill>
                        </a:rPr>
                        <a:t>①の掲載順はローテーションとなり順番の指定はできません。</a:t>
                      </a:r>
                      <a:endParaRPr sz="1400" u="none" strike="noStrike" cap="none"/>
                    </a:p>
                    <a:p>
                      <a:pPr marL="0" marR="5080" lvl="0" indent="0" algn="l" rtl="0">
                        <a:lnSpc>
                          <a:spcPct val="100000"/>
                        </a:lnSpc>
                        <a:spcBef>
                          <a:spcPts val="105"/>
                        </a:spcBef>
                        <a:spcAft>
                          <a:spcPts val="0"/>
                        </a:spcAft>
                        <a:buClr>
                          <a:srgbClr val="000000"/>
                        </a:buClr>
                        <a:buSzPts val="900"/>
                        <a:buFont typeface="Arial"/>
                        <a:buNone/>
                      </a:pPr>
                      <a:r>
                        <a:rPr lang="ja-JP" sz="900" u="none" strike="noStrike" cap="none">
                          <a:solidFill>
                            <a:srgbClr val="5D393C"/>
                          </a:solidFill>
                          <a:latin typeface="PMingLiU"/>
                          <a:ea typeface="PMingLiU"/>
                          <a:cs typeface="PMingLiU"/>
                          <a:sym typeface="PMingLiU"/>
                        </a:rPr>
                        <a:t>※</a:t>
                      </a:r>
                      <a:r>
                        <a:rPr lang="ja-JP" sz="900" u="none" strike="noStrike" cap="none">
                          <a:solidFill>
                            <a:srgbClr val="5D393C"/>
                          </a:solidFill>
                        </a:rPr>
                        <a:t>他の誘導枠を活用する場合もございます。</a:t>
                      </a:r>
                      <a:endParaRPr sz="900" u="none" strike="noStrike" cap="none">
                        <a:solidFill>
                          <a:srgbClr val="5D393C"/>
                        </a:solidFill>
                      </a:endParaRPr>
                    </a:p>
                    <a:p>
                      <a:pPr marL="0" marR="5080" lvl="0" indent="0" algn="l" rtl="0">
                        <a:lnSpc>
                          <a:spcPct val="100000"/>
                        </a:lnSpc>
                        <a:spcBef>
                          <a:spcPts val="105"/>
                        </a:spcBef>
                        <a:spcAft>
                          <a:spcPts val="0"/>
                        </a:spcAft>
                        <a:buClr>
                          <a:srgbClr val="000000"/>
                        </a:buClr>
                        <a:buSzPts val="900"/>
                        <a:buFont typeface="Arial"/>
                        <a:buNone/>
                      </a:pPr>
                      <a:r>
                        <a:rPr lang="ja-JP" sz="900" u="none" strike="noStrike" cap="none">
                          <a:solidFill>
                            <a:srgbClr val="5D393C"/>
                          </a:solidFill>
                          <a:latin typeface="PMingLiU"/>
                          <a:ea typeface="PMingLiU"/>
                          <a:cs typeface="PMingLiU"/>
                          <a:sym typeface="PMingLiU"/>
                        </a:rPr>
                        <a:t>※</a:t>
                      </a:r>
                      <a:r>
                        <a:rPr lang="ja-JP" sz="900" u="none" strike="noStrike" cap="none">
                          <a:solidFill>
                            <a:srgbClr val="5D393C"/>
                          </a:solidFill>
                        </a:rPr>
                        <a:t>誘導枠に表示する画像・文言は編集部が制作いたします。</a:t>
                      </a:r>
                      <a:endParaRPr sz="900" u="none" strike="noStrike" cap="none">
                        <a:solidFill>
                          <a:srgbClr val="5D393C"/>
                        </a:solidFill>
                      </a:endParaRPr>
                    </a:p>
                    <a:p>
                      <a:pPr marL="0" marR="5080" lvl="0" indent="0" algn="l" rtl="0">
                        <a:lnSpc>
                          <a:spcPct val="100000"/>
                        </a:lnSpc>
                        <a:spcBef>
                          <a:spcPts val="105"/>
                        </a:spcBef>
                        <a:spcAft>
                          <a:spcPts val="0"/>
                        </a:spcAft>
                        <a:buClr>
                          <a:srgbClr val="000000"/>
                        </a:buClr>
                        <a:buSzPts val="900"/>
                        <a:buFont typeface="Arial"/>
                        <a:buNone/>
                      </a:pPr>
                      <a:r>
                        <a:rPr lang="ja-JP" sz="900" u="none" strike="noStrike" cap="none">
                          <a:solidFill>
                            <a:srgbClr val="5D393C"/>
                          </a:solidFill>
                          <a:latin typeface="Arial"/>
                          <a:ea typeface="Arial"/>
                          <a:cs typeface="Arial"/>
                          <a:sym typeface="Arial"/>
                        </a:rPr>
                        <a:t>※場合により期間を延長する場合がございます。</a:t>
                      </a:r>
                      <a:endParaRPr sz="900" u="none" strike="noStrike" cap="none">
                        <a:solidFill>
                          <a:srgbClr val="5D393C"/>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bl>
          </a:graphicData>
        </a:graphic>
      </p:graphicFrame>
      <p:graphicFrame>
        <p:nvGraphicFramePr>
          <p:cNvPr id="675" name="Google Shape;675;p84"/>
          <p:cNvGraphicFramePr/>
          <p:nvPr/>
        </p:nvGraphicFramePr>
        <p:xfrm>
          <a:off x="8104310" y="4086104"/>
          <a:ext cx="3732400" cy="1728500"/>
        </p:xfrm>
        <a:graphic>
          <a:graphicData uri="http://schemas.openxmlformats.org/drawingml/2006/table">
            <a:tbl>
              <a:tblPr>
                <a:noFill/>
                <a:tableStyleId>{93979BFC-1B09-4774-AEE0-5369BBA7034D}</a:tableStyleId>
              </a:tblPr>
              <a:tblGrid>
                <a:gridCol w="2252375">
                  <a:extLst>
                    <a:ext uri="{9D8B030D-6E8A-4147-A177-3AD203B41FA5}">
                      <a16:colId xmlns:a16="http://schemas.microsoft.com/office/drawing/2014/main" val="20000"/>
                    </a:ext>
                  </a:extLst>
                </a:gridCol>
                <a:gridCol w="1480025">
                  <a:extLst>
                    <a:ext uri="{9D8B030D-6E8A-4147-A177-3AD203B41FA5}">
                      <a16:colId xmlns:a16="http://schemas.microsoft.com/office/drawing/2014/main" val="20001"/>
                    </a:ext>
                  </a:extLst>
                </a:gridCol>
              </a:tblGrid>
              <a:tr h="468000">
                <a:tc gridSpan="2">
                  <a:txBody>
                    <a:bodyPr/>
                    <a:lstStyle/>
                    <a:p>
                      <a:pPr marL="0" marR="0" lvl="0" indent="0" algn="l" rtl="0">
                        <a:lnSpc>
                          <a:spcPct val="100000"/>
                        </a:lnSpc>
                        <a:spcBef>
                          <a:spcPts val="0"/>
                        </a:spcBef>
                        <a:spcAft>
                          <a:spcPts val="0"/>
                        </a:spcAft>
                        <a:buClr>
                          <a:srgbClr val="4E3428"/>
                        </a:buClr>
                        <a:buSzPts val="1600"/>
                        <a:buFont typeface="Arial"/>
                        <a:buNone/>
                      </a:pPr>
                      <a:r>
                        <a:rPr lang="ja-JP" sz="1600" b="1" i="0" u="sng" strike="noStrike" cap="none">
                          <a:solidFill>
                            <a:srgbClr val="4E3428"/>
                          </a:solidFill>
                          <a:latin typeface="Arial"/>
                          <a:ea typeface="Arial"/>
                          <a:cs typeface="Arial"/>
                          <a:sym typeface="Arial"/>
                        </a:rPr>
                        <a:t>サービスポスト</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1174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・X(旧Twitter)×1回</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t>@ar_mesugirl</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2596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・Instagram×1回</a:t>
                      </a:r>
                      <a:endParaRPr sz="1400" b="1" u="none" strike="noStrike" cap="none">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b="0" u="none" strike="noStrike" cap="none">
                          <a:latin typeface="Arial"/>
                          <a:ea typeface="Arial"/>
                          <a:cs typeface="Arial"/>
                          <a:sym typeface="Arial"/>
                        </a:rPr>
                        <a:t>　</a:t>
                      </a:r>
                      <a:r>
                        <a:rPr lang="ja-JP" sz="1200" b="0" u="none" strike="noStrike" cap="none">
                          <a:latin typeface="Arial"/>
                          <a:ea typeface="Arial"/>
                          <a:cs typeface="Arial"/>
                          <a:sym typeface="Arial"/>
                        </a:rPr>
                        <a:t>（ストーリーズ投稿）</a:t>
                      </a:r>
                      <a:endParaRPr sz="1050" b="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t>@ar_magazine</a:t>
                      </a:r>
                      <a:endParaRPr sz="1400" b="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468000">
                <a:tc gridSpan="2">
                  <a:txBody>
                    <a:bodyPr/>
                    <a:lstStyle/>
                    <a:p>
                      <a:pPr marL="0" marR="5080" lvl="0" indent="0" algn="l" rtl="0">
                        <a:lnSpc>
                          <a:spcPct val="100000"/>
                        </a:lnSpc>
                        <a:spcBef>
                          <a:spcPts val="0"/>
                        </a:spcBef>
                        <a:spcAft>
                          <a:spcPts val="0"/>
                        </a:spcAft>
                        <a:buClr>
                          <a:srgbClr val="5D393C"/>
                        </a:buClr>
                        <a:buSzPts val="900"/>
                        <a:buFont typeface="Arial"/>
                        <a:buNone/>
                      </a:pPr>
                      <a:r>
                        <a:rPr lang="ja-JP" sz="900" b="0" i="0" u="none" strike="noStrike" cap="none">
                          <a:solidFill>
                            <a:srgbClr val="5D393C"/>
                          </a:solidFill>
                          <a:latin typeface="Arial"/>
                          <a:ea typeface="Arial"/>
                          <a:cs typeface="Arial"/>
                          <a:sym typeface="Arial"/>
                        </a:rPr>
                        <a:t>※投稿内容、タイミングは編集部にお任せいただきます。</a:t>
                      </a:r>
                      <a:endParaRPr sz="900" b="0" i="0" u="none" strike="noStrike" cap="none">
                        <a:solidFill>
                          <a:srgbClr val="5D393C"/>
                        </a:solidFill>
                        <a:latin typeface="Arial"/>
                        <a:ea typeface="Arial"/>
                        <a:cs typeface="Arial"/>
                        <a:sym typeface="Arial"/>
                      </a:endParaRPr>
                    </a:p>
                    <a:p>
                      <a:pPr marL="0" marR="5080" lvl="0" indent="0" algn="l" rtl="0">
                        <a:lnSpc>
                          <a:spcPct val="100000"/>
                        </a:lnSpc>
                        <a:spcBef>
                          <a:spcPts val="105"/>
                        </a:spcBef>
                        <a:spcAft>
                          <a:spcPts val="0"/>
                        </a:spcAft>
                        <a:buClr>
                          <a:schemeClr val="dk1"/>
                        </a:buClr>
                        <a:buSzPts val="900"/>
                        <a:buFont typeface="Arial"/>
                        <a:buNone/>
                      </a:pPr>
                      <a:endParaRPr sz="900" b="0" i="0" u="none" strike="noStrike" cap="none">
                        <a:solidFill>
                          <a:srgbClr val="5D393C"/>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bl>
          </a:graphicData>
        </a:graphic>
      </p:graphicFrame>
      <p:cxnSp>
        <p:nvCxnSpPr>
          <p:cNvPr id="676" name="Google Shape;676;p84"/>
          <p:cNvCxnSpPr/>
          <p:nvPr/>
        </p:nvCxnSpPr>
        <p:spPr>
          <a:xfrm>
            <a:off x="7773398" y="1679630"/>
            <a:ext cx="0" cy="4572314"/>
          </a:xfrm>
          <a:prstGeom prst="straightConnector1">
            <a:avLst/>
          </a:prstGeom>
          <a:noFill/>
          <a:ln w="9525" cap="flat" cmpd="sng">
            <a:solidFill>
              <a:schemeClr val="dk1"/>
            </a:solidFill>
            <a:prstDash val="dot"/>
            <a:miter lim="800000"/>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28"/>
          <p:cNvSpPr/>
          <p:nvPr/>
        </p:nvSpPr>
        <p:spPr>
          <a:xfrm>
            <a:off x="431321" y="2055512"/>
            <a:ext cx="2110810" cy="72376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SNS向け縦型動画制作</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※60秒以内</a:t>
            </a:r>
            <a:endParaRPr sz="1400" b="0" i="0" u="none" strike="noStrike" cap="none">
              <a:solidFill>
                <a:schemeClr val="lt1"/>
              </a:solidFill>
              <a:latin typeface="Arial"/>
              <a:ea typeface="Arial"/>
              <a:cs typeface="Arial"/>
              <a:sym typeface="Arial"/>
            </a:endParaRPr>
          </a:p>
        </p:txBody>
      </p:sp>
      <p:sp>
        <p:nvSpPr>
          <p:cNvPr id="683" name="Google Shape;683;p28"/>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ja-JP"/>
              <a:t>縦型1分動画制作＋SNS配信</a:t>
            </a:r>
            <a:endParaRPr/>
          </a:p>
        </p:txBody>
      </p:sp>
      <p:sp>
        <p:nvSpPr>
          <p:cNvPr id="684" name="Google Shape;684;p28"/>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24</a:t>
            </a:fld>
            <a:endParaRPr/>
          </a:p>
        </p:txBody>
      </p:sp>
      <p:sp>
        <p:nvSpPr>
          <p:cNvPr id="685" name="Google Shape;685;p28"/>
          <p:cNvSpPr txBox="1">
            <a:spLocks noGrp="1"/>
          </p:cNvSpPr>
          <p:nvPr>
            <p:ph type="body" idx="1"/>
          </p:nvPr>
        </p:nvSpPr>
        <p:spPr>
          <a:xfrm>
            <a:off x="23002" y="929555"/>
            <a:ext cx="7139798" cy="440526"/>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90000"/>
              </a:lnSpc>
              <a:spcBef>
                <a:spcPts val="1000"/>
              </a:spcBef>
              <a:spcAft>
                <a:spcPts val="0"/>
              </a:spcAft>
              <a:buClr>
                <a:schemeClr val="dk1"/>
              </a:buClr>
              <a:buSzPct val="100000"/>
              <a:buFont typeface="Arial"/>
              <a:buNone/>
            </a:pPr>
            <a:r>
              <a:rPr lang="ja-JP" sz="1400" dirty="0"/>
              <a:t>スマホ閲覧に特化した縦型動画を制作・投稿し、拡散＆話題化を狙います。</a:t>
            </a:r>
            <a:endParaRPr sz="300" dirty="0"/>
          </a:p>
          <a:p>
            <a:pPr marL="457200" marR="0" lvl="0" indent="-228600" algn="l" rtl="0">
              <a:lnSpc>
                <a:spcPct val="90000"/>
              </a:lnSpc>
              <a:spcBef>
                <a:spcPts val="1000"/>
              </a:spcBef>
              <a:spcAft>
                <a:spcPts val="0"/>
              </a:spcAft>
              <a:buClr>
                <a:schemeClr val="dk1"/>
              </a:buClr>
              <a:buSzPts val="1600"/>
              <a:buFont typeface="Arial"/>
              <a:buNone/>
            </a:pPr>
            <a:endParaRPr sz="300" dirty="0"/>
          </a:p>
        </p:txBody>
      </p:sp>
      <p:pic>
        <p:nvPicPr>
          <p:cNvPr id="686" name="Google Shape;686;p2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9187" y="4895525"/>
            <a:ext cx="590648" cy="590648"/>
          </a:xfrm>
          <a:prstGeom prst="rect">
            <a:avLst/>
          </a:prstGeom>
          <a:noFill/>
          <a:ln>
            <a:noFill/>
          </a:ln>
        </p:spPr>
      </p:pic>
      <p:pic>
        <p:nvPicPr>
          <p:cNvPr id="687" name="Google Shape;687;p2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84856" y="4301412"/>
            <a:ext cx="504410" cy="504410"/>
          </a:xfrm>
          <a:prstGeom prst="rect">
            <a:avLst/>
          </a:prstGeom>
          <a:noFill/>
          <a:ln>
            <a:noFill/>
          </a:ln>
        </p:spPr>
      </p:pic>
      <p:pic>
        <p:nvPicPr>
          <p:cNvPr id="688" name="Google Shape;688;p28" descr="Microsoft App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15425" y="3637202"/>
            <a:ext cx="504410" cy="504410"/>
          </a:xfrm>
          <a:prstGeom prst="rect">
            <a:avLst/>
          </a:prstGeom>
          <a:noFill/>
          <a:ln>
            <a:noFill/>
          </a:ln>
        </p:spPr>
      </p:pic>
      <p:sp>
        <p:nvSpPr>
          <p:cNvPr id="689" name="Google Shape;689;p28"/>
          <p:cNvSpPr/>
          <p:nvPr/>
        </p:nvSpPr>
        <p:spPr>
          <a:xfrm>
            <a:off x="2609016" y="4172124"/>
            <a:ext cx="580144" cy="439948"/>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90" name="Google Shape;690;p28"/>
          <p:cNvSpPr txBox="1"/>
          <p:nvPr/>
        </p:nvSpPr>
        <p:spPr>
          <a:xfrm>
            <a:off x="3886485" y="3723557"/>
            <a:ext cx="14017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@ar_magazine　</a:t>
            </a:r>
            <a:endParaRPr sz="1400" b="0" i="0" u="none" strike="noStrike" cap="none">
              <a:solidFill>
                <a:srgbClr val="000000"/>
              </a:solidFill>
              <a:latin typeface="Arial"/>
              <a:ea typeface="Arial"/>
              <a:cs typeface="Arial"/>
              <a:sym typeface="Arial"/>
            </a:endParaRPr>
          </a:p>
        </p:txBody>
      </p:sp>
      <p:sp>
        <p:nvSpPr>
          <p:cNvPr id="691" name="Google Shape;691;p28"/>
          <p:cNvSpPr txBox="1"/>
          <p:nvPr/>
        </p:nvSpPr>
        <p:spPr>
          <a:xfrm>
            <a:off x="3995314" y="4406244"/>
            <a:ext cx="1384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ar_magazine　</a:t>
            </a:r>
            <a:endParaRPr sz="1400" b="0" i="0" u="none" strike="noStrike" cap="none">
              <a:solidFill>
                <a:srgbClr val="000000"/>
              </a:solidFill>
              <a:latin typeface="Arial"/>
              <a:ea typeface="Arial"/>
              <a:cs typeface="Arial"/>
              <a:sym typeface="Arial"/>
            </a:endParaRPr>
          </a:p>
        </p:txBody>
      </p:sp>
      <p:sp>
        <p:nvSpPr>
          <p:cNvPr id="692" name="Google Shape;692;p28"/>
          <p:cNvSpPr txBox="1"/>
          <p:nvPr/>
        </p:nvSpPr>
        <p:spPr>
          <a:xfrm>
            <a:off x="3977173" y="5036486"/>
            <a:ext cx="10751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 channel</a:t>
            </a:r>
            <a:endParaRPr sz="1400" b="0" i="0" u="none" strike="noStrike" cap="none">
              <a:solidFill>
                <a:srgbClr val="000000"/>
              </a:solidFill>
              <a:latin typeface="Arial"/>
              <a:ea typeface="Arial"/>
              <a:cs typeface="Arial"/>
              <a:sym typeface="Arial"/>
            </a:endParaRPr>
          </a:p>
        </p:txBody>
      </p:sp>
      <p:sp>
        <p:nvSpPr>
          <p:cNvPr id="693" name="Google Shape;693;p28"/>
          <p:cNvSpPr/>
          <p:nvPr/>
        </p:nvSpPr>
        <p:spPr>
          <a:xfrm>
            <a:off x="1133262" y="1557668"/>
            <a:ext cx="4311135" cy="311026"/>
          </a:xfrm>
          <a:prstGeom prst="rect">
            <a:avLst/>
          </a:prstGeom>
          <a:solidFill>
            <a:srgbClr val="62829A"/>
          </a:solidFill>
          <a:ln>
            <a:noFill/>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縦型動画の制作・各SNS投稿</a:t>
            </a:r>
            <a:endParaRPr sz="1400" b="0" i="0" u="none" strike="noStrike" cap="none">
              <a:solidFill>
                <a:schemeClr val="lt1"/>
              </a:solidFill>
              <a:latin typeface="Arial"/>
              <a:ea typeface="Arial"/>
              <a:cs typeface="Arial"/>
              <a:sym typeface="Arial"/>
            </a:endParaRPr>
          </a:p>
        </p:txBody>
      </p:sp>
      <p:sp>
        <p:nvSpPr>
          <p:cNvPr id="694" name="Google Shape;694;p28"/>
          <p:cNvSpPr txBox="1"/>
          <p:nvPr/>
        </p:nvSpPr>
        <p:spPr>
          <a:xfrm>
            <a:off x="2609016" y="5486173"/>
            <a:ext cx="34246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各SNS・編集部アカウントにて投稿</a:t>
            </a:r>
            <a:endParaRPr sz="1200" b="0" i="0" u="none" strike="noStrike" cap="none">
              <a:solidFill>
                <a:srgbClr val="000000"/>
              </a:solidFill>
              <a:latin typeface="Arial"/>
              <a:ea typeface="Arial"/>
              <a:cs typeface="Arial"/>
              <a:sym typeface="Arial"/>
            </a:endParaRPr>
          </a:p>
        </p:txBody>
      </p:sp>
      <p:sp>
        <p:nvSpPr>
          <p:cNvPr id="695" name="Google Shape;695;p28"/>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graphicFrame>
        <p:nvGraphicFramePr>
          <p:cNvPr id="696" name="Google Shape;696;p28"/>
          <p:cNvGraphicFramePr/>
          <p:nvPr>
            <p:extLst>
              <p:ext uri="{D42A27DB-BD31-4B8C-83A1-F6EECF244321}">
                <p14:modId xmlns:p14="http://schemas.microsoft.com/office/powerpoint/2010/main" val="1015305700"/>
              </p:ext>
            </p:extLst>
          </p:nvPr>
        </p:nvGraphicFramePr>
        <p:xfrm>
          <a:off x="5831738" y="819506"/>
          <a:ext cx="6316675" cy="5852260"/>
        </p:xfrm>
        <a:graphic>
          <a:graphicData uri="http://schemas.openxmlformats.org/drawingml/2006/table">
            <a:tbl>
              <a:tblPr>
                <a:noFill/>
                <a:tableStyleId>{93979BFC-1B09-4774-AEE0-5369BBA7034D}</a:tableStyleId>
              </a:tblPr>
              <a:tblGrid>
                <a:gridCol w="1370725">
                  <a:extLst>
                    <a:ext uri="{9D8B030D-6E8A-4147-A177-3AD203B41FA5}">
                      <a16:colId xmlns:a16="http://schemas.microsoft.com/office/drawing/2014/main" val="20000"/>
                    </a:ext>
                  </a:extLst>
                </a:gridCol>
                <a:gridCol w="2472975">
                  <a:extLst>
                    <a:ext uri="{9D8B030D-6E8A-4147-A177-3AD203B41FA5}">
                      <a16:colId xmlns:a16="http://schemas.microsoft.com/office/drawing/2014/main" val="20001"/>
                    </a:ext>
                  </a:extLst>
                </a:gridCol>
                <a:gridCol w="2472975">
                  <a:extLst>
                    <a:ext uri="{9D8B030D-6E8A-4147-A177-3AD203B41FA5}">
                      <a16:colId xmlns:a16="http://schemas.microsoft.com/office/drawing/2014/main" val="20002"/>
                    </a:ext>
                  </a:extLst>
                </a:gridCol>
              </a:tblGrid>
              <a:tr h="228825">
                <a:tc rowSpan="3">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料金（税別）</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オプション</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単体実施</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38900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2400" b="1" u="none" strike="noStrike" cap="none">
                          <a:latin typeface="Arial"/>
                          <a:ea typeface="Arial"/>
                          <a:cs typeface="Arial"/>
                          <a:sym typeface="Arial"/>
                        </a:rPr>
                        <a:t>G 1,300,000</a:t>
                      </a:r>
                      <a:r>
                        <a:rPr lang="ja-JP" sz="1200" b="1" u="none" strike="noStrike" cap="none">
                          <a:latin typeface="Arial"/>
                          <a:ea typeface="Arial"/>
                          <a:cs typeface="Arial"/>
                          <a:sym typeface="Arial"/>
                        </a:rPr>
                        <a:t> 円</a:t>
                      </a:r>
                      <a:endParaRPr sz="1100" b="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dirty="0">
                          <a:latin typeface="Arial"/>
                          <a:ea typeface="Arial"/>
                          <a:cs typeface="Arial"/>
                          <a:sym typeface="Arial"/>
                        </a:rPr>
                        <a:t>計 </a:t>
                      </a:r>
                      <a:r>
                        <a:rPr lang="ja-JP" sz="2400" b="1" i="0" u="none" strike="noStrike" cap="none" dirty="0">
                          <a:solidFill>
                            <a:srgbClr val="000000"/>
                          </a:solidFill>
                          <a:latin typeface="Arial"/>
                          <a:ea typeface="Arial"/>
                          <a:cs typeface="Arial"/>
                          <a:sym typeface="Arial"/>
                        </a:rPr>
                        <a:t>1,900,000</a:t>
                      </a:r>
                      <a:r>
                        <a:rPr lang="ja-JP" sz="1200" b="1" i="0" u="none" strike="noStrike" cap="none" dirty="0">
                          <a:solidFill>
                            <a:srgbClr val="000000"/>
                          </a:solidFill>
                          <a:latin typeface="Arial"/>
                          <a:ea typeface="Arial"/>
                          <a:cs typeface="Arial"/>
                          <a:sym typeface="Arial"/>
                        </a:rPr>
                        <a:t> 円～</a:t>
                      </a:r>
                      <a:endParaRPr sz="1100" b="0" i="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54917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掲載費・制作費込み</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・掲載費　G 900,000円</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・制作費　N 900,000円</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a:t>
                      </a:r>
                      <a:r>
                        <a:rPr lang="ja-JP" sz="1200" b="0" u="none" strike="noStrike" cap="none" dirty="0"/>
                        <a:t>起用費　</a:t>
                      </a:r>
                      <a:endParaRPr sz="1200" b="0" u="none" strike="noStrike" cap="none" dirty="0"/>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t>   N 100,000円～(ar girl)</a:t>
                      </a:r>
                      <a:endParaRPr dirty="0"/>
                    </a:p>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t>   N 300,000円～(プロモデル)</a:t>
                      </a:r>
                      <a:endParaRPr sz="1200" b="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再生回数</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solidFill>
                            <a:srgbClr val="FF0000"/>
                          </a:solidFill>
                        </a:rPr>
                        <a:t>合計300,000回保証</a:t>
                      </a:r>
                      <a:endParaRPr sz="1400" b="0" u="none" strike="noStrike" cap="none">
                        <a:solidFill>
                          <a:srgbClr val="FF0000"/>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t>実施内容</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縦型動画×1本制作（60秒以内）</a:t>
                      </a:r>
                      <a:endParaRPr dirty="0"/>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・IGリール投稿×1回（フィードシェア込み）</a:t>
                      </a:r>
                      <a:endParaRPr dirty="0"/>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・TikTok投稿×1回</a:t>
                      </a:r>
                      <a:endParaRPr dirty="0"/>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・You</a:t>
                      </a:r>
                      <a:r>
                        <a:rPr lang="en-US" altLang="ja-JP" sz="1200" b="0" i="0" u="none" strike="noStrike" cap="none" dirty="0">
                          <a:solidFill>
                            <a:schemeClr val="dk1"/>
                          </a:solidFill>
                          <a:latin typeface="Arial"/>
                          <a:ea typeface="Arial"/>
                          <a:cs typeface="Arial"/>
                          <a:sym typeface="Arial"/>
                        </a:rPr>
                        <a:t>T</a:t>
                      </a:r>
                      <a:r>
                        <a:rPr lang="ja-JP" sz="1200" b="0" i="0" u="none" strike="noStrike" cap="none" dirty="0">
                          <a:solidFill>
                            <a:schemeClr val="dk1"/>
                          </a:solidFill>
                          <a:latin typeface="Arial"/>
                          <a:ea typeface="Arial"/>
                          <a:cs typeface="Arial"/>
                          <a:sym typeface="Arial"/>
                        </a:rPr>
                        <a:t>ube ショート投稿×1回</a:t>
                      </a:r>
                      <a:endParaRPr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計測期間</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記事公開日より28日間</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5"/>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記事公開日</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タイアップ掲載後</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平日任意</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6"/>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お申込み期限</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タイアップ申し込みと同時</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掲載希望日より45営業日前</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7"/>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レポート項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None/>
                      </a:pPr>
                      <a:r>
                        <a:rPr lang="ja-JP" sz="1200" b="0" u="none" strike="noStrike" cap="none">
                          <a:solidFill>
                            <a:schemeClr val="dk1"/>
                          </a:solidFill>
                        </a:rPr>
                        <a:t>Imp数、リーチ数、再生回数、各SNSエンゲージメント</a:t>
                      </a:r>
                      <a:endParaRPr sz="1200" b="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8"/>
                  </a:ext>
                </a:extLst>
              </a:tr>
              <a:tr h="10297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900"/>
                        <a:buFont typeface="Arial"/>
                        <a:buNone/>
                      </a:pPr>
                      <a:r>
                        <a:rPr lang="ja-JP" sz="900" b="0" u="none" strike="noStrike" cap="none" dirty="0">
                          <a:solidFill>
                            <a:schemeClr val="dk1"/>
                          </a:solidFill>
                          <a:latin typeface="Arial"/>
                          <a:ea typeface="Arial"/>
                          <a:cs typeface="Arial"/>
                          <a:sym typeface="Arial"/>
                        </a:rPr>
                        <a:t>・オプションはタイアップと同時撮影となります。</a:t>
                      </a:r>
                      <a:endParaRPr sz="9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sz="900" b="0" u="none" strike="noStrike" cap="none" dirty="0">
                          <a:solidFill>
                            <a:schemeClr val="dk1"/>
                          </a:solidFill>
                          <a:latin typeface="Arial"/>
                          <a:ea typeface="Arial"/>
                          <a:cs typeface="Arial"/>
                          <a:sym typeface="Arial"/>
                        </a:rPr>
                        <a:t>・動画の確認は1回までとなります。</a:t>
                      </a:r>
                      <a:endParaRPr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rPr>
                        <a:t>・投稿には『＃PR（大文字） ＃貴社名もしくは正式なサービス/商品名』の順にて、 </a:t>
                      </a:r>
                      <a:endParaRPr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rPr>
                        <a:t>   ハッシュタグ列冒頭に記載します。</a:t>
                      </a:r>
                      <a:endParaRPr sz="900" b="0" u="none" strike="noStrike" cap="none" dirty="0">
                        <a:solidFill>
                          <a:schemeClr val="dk1"/>
                        </a:solidFil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rPr>
                        <a:t>・Meta社の提供するブランドコンテンツタグの紐づけを行います。</a:t>
                      </a:r>
                      <a:endParaRPr sz="900" b="0" u="none" strike="noStrike" cap="none" dirty="0">
                        <a:solidFill>
                          <a:schemeClr val="dk1"/>
                        </a:solidFil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・起用モデルにより別途いただく場合があります。</a:t>
                      </a:r>
                      <a:endParaRPr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・二次利用の可否、金額は営業担当までご相談ください。</a:t>
                      </a:r>
                      <a:endParaRPr sz="1100" u="none" strike="noStrike" cap="none"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・制作に関わる希望（撮影場所や仕様）により追加費用が発生する場合があります。</a:t>
                      </a:r>
                      <a:endParaRPr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・業種、商材によりお受けできない場合がございます。</a:t>
                      </a:r>
                      <a:endParaRPr sz="9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・ブースト使用媒体は一任させていただきます。</a:t>
                      </a:r>
                      <a:endParaRPr sz="9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latin typeface="Arial"/>
                          <a:ea typeface="Arial"/>
                          <a:cs typeface="Arial"/>
                          <a:sym typeface="Arial"/>
                        </a:rPr>
                        <a:t>・外部配信を行う場合がございます。</a:t>
                      </a:r>
                      <a:endParaRPr lang="en-US" altLang="ja-JP"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altLang="en-US" sz="900" b="0" u="none" strike="noStrike" cap="none" dirty="0">
                          <a:latin typeface="Arial"/>
                          <a:ea typeface="Arial"/>
                          <a:cs typeface="Arial"/>
                          <a:sym typeface="Arial"/>
                        </a:rPr>
                        <a:t>・運用広告の配信用入稿物については、生成</a:t>
                      </a:r>
                      <a:r>
                        <a:rPr lang="en-US" altLang="ja-JP" sz="900" b="0" u="none" strike="noStrike" cap="none" dirty="0">
                          <a:latin typeface="Arial"/>
                          <a:ea typeface="Arial"/>
                          <a:cs typeface="Arial"/>
                          <a:sym typeface="Arial"/>
                        </a:rPr>
                        <a:t>AI</a:t>
                      </a:r>
                      <a:r>
                        <a:rPr lang="ja-JP" altLang="en-US" sz="900" b="0" u="none" strike="noStrike" cap="none" dirty="0">
                          <a:latin typeface="Arial"/>
                          <a:ea typeface="Arial"/>
                          <a:cs typeface="Arial"/>
                          <a:sym typeface="Arial"/>
                        </a:rPr>
                        <a:t>を活用する場合がございます。</a:t>
                      </a: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9"/>
                  </a:ext>
                </a:extLst>
              </a:tr>
            </a:tbl>
          </a:graphicData>
        </a:graphic>
      </p:graphicFrame>
      <p:pic>
        <p:nvPicPr>
          <p:cNvPr id="699" name="Google Shape;699;p2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34950" y="2824920"/>
            <a:ext cx="1746340" cy="3314870"/>
          </a:xfrm>
          <a:prstGeom prst="rect">
            <a:avLst/>
          </a:prstGeom>
          <a:noFill/>
          <a:ln>
            <a:noFill/>
          </a:ln>
        </p:spPr>
      </p:pic>
      <p:sp>
        <p:nvSpPr>
          <p:cNvPr id="700" name="Google Shape;700;p28"/>
          <p:cNvSpPr txBox="1"/>
          <p:nvPr/>
        </p:nvSpPr>
        <p:spPr>
          <a:xfrm>
            <a:off x="2952631" y="5800201"/>
            <a:ext cx="2875099" cy="969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u="sng" dirty="0">
                <a:solidFill>
                  <a:srgbClr val="D76F85"/>
                </a:solidFill>
              </a:rPr>
              <a:t>オプション</a:t>
            </a:r>
            <a:endParaRPr lang="en-US" altLang="ja-JP" sz="1200" b="1" u="sng" dirty="0">
              <a:solidFill>
                <a:srgbClr val="D76F85"/>
              </a:solidFill>
            </a:endParaRPr>
          </a:p>
          <a:p>
            <a:pPr marL="0" marR="0" lvl="0" indent="0" algn="l" rtl="0">
              <a:lnSpc>
                <a:spcPct val="100000"/>
              </a:lnSpc>
              <a:spcBef>
                <a:spcPts val="0"/>
              </a:spcBef>
              <a:spcAft>
                <a:spcPts val="0"/>
              </a:spcAft>
              <a:buClr>
                <a:srgbClr val="000000"/>
              </a:buClr>
              <a:buSzPts val="1400"/>
              <a:buFont typeface="Arial"/>
              <a:buNone/>
            </a:pPr>
            <a:r>
              <a:rPr lang="ja-JP" sz="1200" b="1" i="0" u="sng" strike="noStrike" cap="none" dirty="0">
                <a:solidFill>
                  <a:srgbClr val="D76F85"/>
                </a:solidFill>
                <a:latin typeface="Arial"/>
                <a:ea typeface="Arial"/>
                <a:cs typeface="Arial"/>
                <a:sym typeface="Arial"/>
              </a:rPr>
              <a:t>IGリール共同投稿 プラスG30万円</a:t>
            </a:r>
            <a:endParaRPr lang="en-US" altLang="ja-JP" sz="1200" b="1" i="0" u="sng" strike="noStrike" cap="none" dirty="0">
              <a:solidFill>
                <a:srgbClr val="D76F8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tLang="ja-JP" sz="1100" b="1" dirty="0">
                <a:solidFill>
                  <a:srgbClr val="D76F85"/>
                </a:solidFill>
              </a:rPr>
              <a:t>※</a:t>
            </a:r>
            <a:r>
              <a:rPr lang="ja-JP" altLang="en-US" sz="1100" b="1" dirty="0">
                <a:solidFill>
                  <a:srgbClr val="D76F85"/>
                </a:solidFill>
              </a:rPr>
              <a:t>期間は</a:t>
            </a:r>
            <a:r>
              <a:rPr lang="en-US" altLang="ja-JP" sz="1100" b="1" dirty="0">
                <a:solidFill>
                  <a:srgbClr val="D76F85"/>
                </a:solidFill>
              </a:rPr>
              <a:t>1</a:t>
            </a:r>
            <a:r>
              <a:rPr lang="ja-JP" altLang="en-US" sz="1100" b="1" dirty="0">
                <a:solidFill>
                  <a:srgbClr val="D76F85"/>
                </a:solidFill>
              </a:rPr>
              <a:t>か月間を保証。アーカイブ化しますが、モデルによっては解除をお願いする場合がございます。</a:t>
            </a:r>
            <a:endParaRPr sz="1100" b="1" i="0" u="none" strike="noStrike" cap="none" dirty="0">
              <a:solidFill>
                <a:srgbClr val="D76F85"/>
              </a:solidFill>
              <a:latin typeface="Arial"/>
              <a:ea typeface="Arial"/>
              <a:cs typeface="Arial"/>
              <a:sym typeface="Arial"/>
            </a:endParaRPr>
          </a:p>
        </p:txBody>
      </p:sp>
      <p:sp>
        <p:nvSpPr>
          <p:cNvPr id="2" name="Google Shape;588;p27">
            <a:extLst>
              <a:ext uri="{FF2B5EF4-FFF2-40B4-BE49-F238E27FC236}">
                <a16:creationId xmlns:a16="http://schemas.microsoft.com/office/drawing/2014/main" id="{9E4B5B62-4231-A57E-C7AC-D1AA8ACA6A76}"/>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
        <p:nvSpPr>
          <p:cNvPr id="3" name="Google Shape;632;p82">
            <a:extLst>
              <a:ext uri="{FF2B5EF4-FFF2-40B4-BE49-F238E27FC236}">
                <a16:creationId xmlns:a16="http://schemas.microsoft.com/office/drawing/2014/main" id="{42AB2198-4F67-7AAB-58E7-AEC2DA7257CA}"/>
              </a:ext>
            </a:extLst>
          </p:cNvPr>
          <p:cNvSpPr/>
          <p:nvPr/>
        </p:nvSpPr>
        <p:spPr>
          <a:xfrm>
            <a:off x="163726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15"/>
          <p:cNvSpPr/>
          <p:nvPr/>
        </p:nvSpPr>
        <p:spPr>
          <a:xfrm>
            <a:off x="431321" y="2055512"/>
            <a:ext cx="2110810" cy="72376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動画制作</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10分以内</a:t>
            </a:r>
            <a:endParaRPr sz="1400" b="0" i="0" u="none" strike="noStrike" cap="none">
              <a:solidFill>
                <a:schemeClr val="lt1"/>
              </a:solidFill>
              <a:latin typeface="Arial"/>
              <a:ea typeface="Arial"/>
              <a:cs typeface="Arial"/>
              <a:sym typeface="Arial"/>
            </a:endParaRPr>
          </a:p>
        </p:txBody>
      </p:sp>
      <p:sp>
        <p:nvSpPr>
          <p:cNvPr id="707" name="Google Shape;707;p15"/>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ja-JP" dirty="0"/>
              <a:t>動画制作＋SNS配信</a:t>
            </a:r>
            <a:endParaRPr dirty="0"/>
          </a:p>
        </p:txBody>
      </p:sp>
      <p:sp>
        <p:nvSpPr>
          <p:cNvPr id="708" name="Google Shape;708;p15"/>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25</a:t>
            </a:fld>
            <a:endParaRPr/>
          </a:p>
        </p:txBody>
      </p:sp>
      <p:sp>
        <p:nvSpPr>
          <p:cNvPr id="709" name="Google Shape;709;p15"/>
          <p:cNvSpPr txBox="1">
            <a:spLocks noGrp="1"/>
          </p:cNvSpPr>
          <p:nvPr>
            <p:ph type="body" idx="1"/>
          </p:nvPr>
        </p:nvSpPr>
        <p:spPr>
          <a:xfrm>
            <a:off x="345165" y="929555"/>
            <a:ext cx="7718918" cy="492732"/>
          </a:xfrm>
          <a:prstGeom prst="rect">
            <a:avLst/>
          </a:prstGeom>
          <a:noFill/>
          <a:ln>
            <a:noFill/>
          </a:ln>
        </p:spPr>
        <p:txBody>
          <a:bodyPr spcFirstLastPara="1" wrap="square" lIns="91425" tIns="45700" rIns="91425" bIns="45700" anchor="t" anchorCtr="0">
            <a:normAutofit/>
          </a:bodyPr>
          <a:lstStyle/>
          <a:p>
            <a:pPr marL="457200" marR="0" lvl="0" indent="-228600" algn="l" rtl="0">
              <a:lnSpc>
                <a:spcPct val="90000"/>
              </a:lnSpc>
              <a:spcBef>
                <a:spcPts val="1000"/>
              </a:spcBef>
              <a:spcAft>
                <a:spcPts val="0"/>
              </a:spcAft>
              <a:buClr>
                <a:schemeClr val="dk1"/>
              </a:buClr>
              <a:buSzPct val="100000"/>
              <a:buFont typeface="Arial"/>
              <a:buNone/>
            </a:pPr>
            <a:r>
              <a:rPr lang="ja-JP" sz="1400" dirty="0"/>
              <a:t>内容に特化し、しっかりと動画で紹介するプラン。SNS拡散で拡散を狙います。</a:t>
            </a:r>
            <a:endParaRPr sz="300" dirty="0"/>
          </a:p>
          <a:p>
            <a:pPr marL="457200" marR="0" lvl="0" indent="-228600" algn="l" rtl="0">
              <a:lnSpc>
                <a:spcPct val="90000"/>
              </a:lnSpc>
              <a:spcBef>
                <a:spcPts val="1000"/>
              </a:spcBef>
              <a:spcAft>
                <a:spcPts val="0"/>
              </a:spcAft>
              <a:buClr>
                <a:schemeClr val="dk1"/>
              </a:buClr>
              <a:buSzPts val="1600"/>
              <a:buFont typeface="Arial"/>
              <a:buNone/>
            </a:pPr>
            <a:endParaRPr sz="300" dirty="0"/>
          </a:p>
        </p:txBody>
      </p:sp>
      <p:pic>
        <p:nvPicPr>
          <p:cNvPr id="710" name="Google Shape;710;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29187" y="4895525"/>
            <a:ext cx="590648" cy="590648"/>
          </a:xfrm>
          <a:prstGeom prst="rect">
            <a:avLst/>
          </a:prstGeom>
          <a:noFill/>
          <a:ln>
            <a:noFill/>
          </a:ln>
        </p:spPr>
      </p:pic>
      <p:pic>
        <p:nvPicPr>
          <p:cNvPr id="711" name="Google Shape;711;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84856" y="4301412"/>
            <a:ext cx="504410" cy="504410"/>
          </a:xfrm>
          <a:prstGeom prst="rect">
            <a:avLst/>
          </a:prstGeom>
          <a:noFill/>
          <a:ln>
            <a:noFill/>
          </a:ln>
        </p:spPr>
      </p:pic>
      <p:pic>
        <p:nvPicPr>
          <p:cNvPr id="712" name="Google Shape;712;p15" descr="Microsoft App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415425" y="3637202"/>
            <a:ext cx="504410" cy="504410"/>
          </a:xfrm>
          <a:prstGeom prst="rect">
            <a:avLst/>
          </a:prstGeom>
          <a:noFill/>
          <a:ln>
            <a:noFill/>
          </a:ln>
        </p:spPr>
      </p:pic>
      <p:sp>
        <p:nvSpPr>
          <p:cNvPr id="713" name="Google Shape;713;p15"/>
          <p:cNvSpPr/>
          <p:nvPr/>
        </p:nvSpPr>
        <p:spPr>
          <a:xfrm>
            <a:off x="2609016" y="4172124"/>
            <a:ext cx="580144" cy="439948"/>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4" name="Google Shape;714;p15"/>
          <p:cNvSpPr txBox="1"/>
          <p:nvPr/>
        </p:nvSpPr>
        <p:spPr>
          <a:xfrm>
            <a:off x="3886485" y="3723557"/>
            <a:ext cx="14017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@ar_magazine　</a:t>
            </a:r>
            <a:endParaRPr sz="1400" b="0" i="0" u="none" strike="noStrike" cap="none">
              <a:solidFill>
                <a:srgbClr val="000000"/>
              </a:solidFill>
              <a:latin typeface="Arial"/>
              <a:ea typeface="Arial"/>
              <a:cs typeface="Arial"/>
              <a:sym typeface="Arial"/>
            </a:endParaRPr>
          </a:p>
        </p:txBody>
      </p:sp>
      <p:sp>
        <p:nvSpPr>
          <p:cNvPr id="715" name="Google Shape;715;p15"/>
          <p:cNvSpPr txBox="1"/>
          <p:nvPr/>
        </p:nvSpPr>
        <p:spPr>
          <a:xfrm>
            <a:off x="3995314" y="4406244"/>
            <a:ext cx="1384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ar_magazine　</a:t>
            </a:r>
            <a:endParaRPr sz="1400" b="0" i="0" u="none" strike="noStrike" cap="none">
              <a:solidFill>
                <a:srgbClr val="000000"/>
              </a:solidFill>
              <a:latin typeface="Arial"/>
              <a:ea typeface="Arial"/>
              <a:cs typeface="Arial"/>
              <a:sym typeface="Arial"/>
            </a:endParaRPr>
          </a:p>
        </p:txBody>
      </p:sp>
      <p:sp>
        <p:nvSpPr>
          <p:cNvPr id="716" name="Google Shape;716;p15"/>
          <p:cNvSpPr txBox="1"/>
          <p:nvPr/>
        </p:nvSpPr>
        <p:spPr>
          <a:xfrm>
            <a:off x="3977173" y="5036486"/>
            <a:ext cx="10751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 channel</a:t>
            </a:r>
            <a:endParaRPr sz="1400" b="0" i="0" u="none" strike="noStrike" cap="none">
              <a:solidFill>
                <a:srgbClr val="000000"/>
              </a:solidFill>
              <a:latin typeface="Arial"/>
              <a:ea typeface="Arial"/>
              <a:cs typeface="Arial"/>
              <a:sym typeface="Arial"/>
            </a:endParaRPr>
          </a:p>
        </p:txBody>
      </p:sp>
      <p:sp>
        <p:nvSpPr>
          <p:cNvPr id="717" name="Google Shape;717;p15"/>
          <p:cNvSpPr txBox="1"/>
          <p:nvPr/>
        </p:nvSpPr>
        <p:spPr>
          <a:xfrm>
            <a:off x="2609016" y="5486173"/>
            <a:ext cx="34246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各SNS・編集部アカウントにて投稿</a:t>
            </a:r>
            <a:endParaRPr sz="1200" b="0" i="0" u="none" strike="noStrike" cap="none">
              <a:solidFill>
                <a:srgbClr val="000000"/>
              </a:solidFill>
              <a:latin typeface="Arial"/>
              <a:ea typeface="Arial"/>
              <a:cs typeface="Arial"/>
              <a:sym typeface="Arial"/>
            </a:endParaRPr>
          </a:p>
        </p:txBody>
      </p:sp>
      <p:sp>
        <p:nvSpPr>
          <p:cNvPr id="718" name="Google Shape;718;p15"/>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pic>
        <p:nvPicPr>
          <p:cNvPr id="719" name="Google Shape;719;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7017" y="3412498"/>
            <a:ext cx="2457576" cy="1917799"/>
          </a:xfrm>
          <a:prstGeom prst="rect">
            <a:avLst/>
          </a:prstGeom>
          <a:noFill/>
          <a:ln>
            <a:noFill/>
          </a:ln>
        </p:spPr>
      </p:pic>
      <p:graphicFrame>
        <p:nvGraphicFramePr>
          <p:cNvPr id="720" name="Google Shape;720;p15"/>
          <p:cNvGraphicFramePr/>
          <p:nvPr>
            <p:extLst>
              <p:ext uri="{D42A27DB-BD31-4B8C-83A1-F6EECF244321}">
                <p14:modId xmlns:p14="http://schemas.microsoft.com/office/powerpoint/2010/main" val="3895067933"/>
              </p:ext>
            </p:extLst>
          </p:nvPr>
        </p:nvGraphicFramePr>
        <p:xfrm>
          <a:off x="5867117" y="797427"/>
          <a:ext cx="6316675" cy="5852260"/>
        </p:xfrm>
        <a:graphic>
          <a:graphicData uri="http://schemas.openxmlformats.org/drawingml/2006/table">
            <a:tbl>
              <a:tblPr>
                <a:noFill/>
                <a:tableStyleId>{93979BFC-1B09-4774-AEE0-5369BBA7034D}</a:tableStyleId>
              </a:tblPr>
              <a:tblGrid>
                <a:gridCol w="1370725">
                  <a:extLst>
                    <a:ext uri="{9D8B030D-6E8A-4147-A177-3AD203B41FA5}">
                      <a16:colId xmlns:a16="http://schemas.microsoft.com/office/drawing/2014/main" val="20000"/>
                    </a:ext>
                  </a:extLst>
                </a:gridCol>
                <a:gridCol w="2472975">
                  <a:extLst>
                    <a:ext uri="{9D8B030D-6E8A-4147-A177-3AD203B41FA5}">
                      <a16:colId xmlns:a16="http://schemas.microsoft.com/office/drawing/2014/main" val="20001"/>
                    </a:ext>
                  </a:extLst>
                </a:gridCol>
                <a:gridCol w="2472975">
                  <a:extLst>
                    <a:ext uri="{9D8B030D-6E8A-4147-A177-3AD203B41FA5}">
                      <a16:colId xmlns:a16="http://schemas.microsoft.com/office/drawing/2014/main" val="20002"/>
                    </a:ext>
                  </a:extLst>
                </a:gridCol>
              </a:tblGrid>
              <a:tr h="228825">
                <a:tc rowSpan="3">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料金（税別）</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オプション</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単体実施</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38900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2400" b="1" u="none" strike="noStrike" cap="none" dirty="0">
                          <a:latin typeface="Arial"/>
                          <a:ea typeface="Arial"/>
                          <a:cs typeface="Arial"/>
                          <a:sym typeface="Arial"/>
                        </a:rPr>
                        <a:t>G 1,500,000</a:t>
                      </a:r>
                      <a:r>
                        <a:rPr lang="ja-JP" sz="1200" b="1" u="none" strike="noStrike" cap="none" dirty="0">
                          <a:latin typeface="Arial"/>
                          <a:ea typeface="Arial"/>
                          <a:cs typeface="Arial"/>
                          <a:sym typeface="Arial"/>
                        </a:rPr>
                        <a:t> 円</a:t>
                      </a:r>
                      <a:endParaRPr sz="1100" b="0" u="none" strike="noStrike" cap="none" dirty="0"/>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計 </a:t>
                      </a:r>
                      <a:r>
                        <a:rPr lang="ja-JP" sz="2400" b="1" i="0" u="none" strike="noStrike" cap="none">
                          <a:solidFill>
                            <a:srgbClr val="000000"/>
                          </a:solidFill>
                          <a:latin typeface="Arial"/>
                          <a:ea typeface="Arial"/>
                          <a:cs typeface="Arial"/>
                          <a:sym typeface="Arial"/>
                        </a:rPr>
                        <a:t>2,000,000</a:t>
                      </a:r>
                      <a:r>
                        <a:rPr lang="ja-JP" sz="1200" b="1" i="0" u="none" strike="noStrike" cap="none">
                          <a:solidFill>
                            <a:srgbClr val="000000"/>
                          </a:solidFill>
                          <a:latin typeface="Arial"/>
                          <a:ea typeface="Arial"/>
                          <a:cs typeface="Arial"/>
                          <a:sym typeface="Arial"/>
                        </a:rPr>
                        <a:t> 円～</a:t>
                      </a:r>
                      <a:endParaRPr sz="11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54917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0" i="0" u="none" strike="noStrike" cap="none" dirty="0">
                          <a:solidFill>
                            <a:srgbClr val="000000"/>
                          </a:solidFill>
                          <a:latin typeface="Arial"/>
                          <a:ea typeface="Arial"/>
                          <a:cs typeface="Arial"/>
                          <a:sym typeface="Arial"/>
                        </a:rPr>
                        <a:t>掲載費・制作費込み</a:t>
                      </a:r>
                      <a:endParaRPr sz="1200" b="0" i="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・掲載費　G 600,000円</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・制作費　N 1,300,000円</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a:solidFill>
                            <a:srgbClr val="000000"/>
                          </a:solidFill>
                          <a:latin typeface="Arial"/>
                          <a:ea typeface="Arial"/>
                          <a:cs typeface="Arial"/>
                          <a:sym typeface="Arial"/>
                        </a:rPr>
                        <a:t>・</a:t>
                      </a:r>
                      <a:r>
                        <a:rPr lang="ja-JP" sz="1200" b="0" u="none" strike="noStrike" cap="none"/>
                        <a:t>起用費　</a:t>
                      </a:r>
                      <a:endParaRPr sz="1200" b="0" u="none" strike="noStrike" cap="none"/>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t>   N 100,000円～(ar girl)</a:t>
                      </a:r>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t>   N 300,000円～(プロモデル)</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再生回数</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solidFill>
                            <a:schemeClr val="dk1"/>
                          </a:solidFill>
                        </a:rPr>
                        <a:t>合計30,000回想定</a:t>
                      </a:r>
                      <a:endParaRPr sz="1400" b="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t>実施内容</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動画×1本制作（10分以内）</a:t>
                      </a:r>
                      <a:endParaRPr dirty="0"/>
                    </a:p>
                    <a:p>
                      <a:pPr marL="0" marR="0" lvl="0" indent="0" algn="l" rtl="0">
                        <a:lnSpc>
                          <a:spcPct val="100000"/>
                        </a:lnSpc>
                        <a:spcBef>
                          <a:spcPts val="0"/>
                        </a:spcBef>
                        <a:spcAft>
                          <a:spcPts val="0"/>
                        </a:spcAft>
                        <a:buClr>
                          <a:srgbClr val="000000"/>
                        </a:buClr>
                        <a:buSzPts val="1400"/>
                        <a:buFont typeface="Arial"/>
                        <a:buNone/>
                      </a:pPr>
                      <a:r>
                        <a:rPr lang="ja-JP" sz="1200" b="0" i="0" u="none" strike="noStrike" cap="none" dirty="0">
                          <a:solidFill>
                            <a:schemeClr val="dk1"/>
                          </a:solidFill>
                          <a:latin typeface="Arial"/>
                          <a:ea typeface="Arial"/>
                          <a:cs typeface="Arial"/>
                          <a:sym typeface="Arial"/>
                        </a:rPr>
                        <a:t>・IG</a:t>
                      </a:r>
                      <a:r>
                        <a:rPr lang="ja-JP" altLang="en-US" sz="1200" b="0" i="0" u="none" strike="noStrike" cap="none" dirty="0">
                          <a:solidFill>
                            <a:schemeClr val="dk1"/>
                          </a:solidFill>
                          <a:latin typeface="Arial"/>
                          <a:ea typeface="Arial"/>
                          <a:cs typeface="Arial"/>
                          <a:sym typeface="Arial"/>
                        </a:rPr>
                        <a:t>フィード</a:t>
                      </a:r>
                      <a:r>
                        <a:rPr lang="ja-JP" sz="1200" b="0" i="0" u="none" strike="noStrike" cap="none" dirty="0">
                          <a:solidFill>
                            <a:schemeClr val="dk1"/>
                          </a:solidFill>
                          <a:latin typeface="Arial"/>
                          <a:ea typeface="Arial"/>
                          <a:cs typeface="Arial"/>
                          <a:sym typeface="Arial"/>
                        </a:rPr>
                        <a:t>投稿×1回</a:t>
                      </a:r>
                      <a:endParaRPr lang="en-US" dirty="0"/>
                    </a:p>
                    <a:p>
                      <a:pPr marL="0" marR="0" lvl="0" indent="0" algn="l" rtl="0">
                        <a:lnSpc>
                          <a:spcPct val="100000"/>
                        </a:lnSpc>
                        <a:spcBef>
                          <a:spcPts val="0"/>
                        </a:spcBef>
                        <a:spcAft>
                          <a:spcPts val="0"/>
                        </a:spcAft>
                        <a:buClr>
                          <a:srgbClr val="000000"/>
                        </a:buClr>
                        <a:buSzPts val="1400"/>
                        <a:buFont typeface="Arial"/>
                        <a:buNone/>
                      </a:pPr>
                      <a:r>
                        <a:rPr lang="ja-JP" altLang="en-US" sz="1200" b="0" i="0" u="none" strike="noStrike" cap="none" dirty="0">
                          <a:solidFill>
                            <a:schemeClr val="dk1"/>
                          </a:solidFill>
                          <a:latin typeface="Arial"/>
                          <a:ea typeface="Arial"/>
                          <a:cs typeface="Arial"/>
                          <a:sym typeface="Arial"/>
                        </a:rPr>
                        <a:t>・</a:t>
                      </a:r>
                      <a:r>
                        <a:rPr lang="en-US" altLang="ja-JP" sz="1200" b="0" i="0" u="none" strike="noStrike" cap="none" dirty="0">
                          <a:solidFill>
                            <a:schemeClr val="dk1"/>
                          </a:solidFill>
                          <a:latin typeface="Arial"/>
                          <a:ea typeface="Arial"/>
                          <a:cs typeface="Arial"/>
                          <a:sym typeface="Arial"/>
                        </a:rPr>
                        <a:t>TikTok</a:t>
                      </a:r>
                      <a:r>
                        <a:rPr lang="ja-JP" altLang="en-US" sz="1200" b="0" i="0" u="none" strike="noStrike" cap="none" dirty="0">
                          <a:solidFill>
                            <a:schemeClr val="dk1"/>
                          </a:solidFill>
                          <a:latin typeface="Arial"/>
                          <a:ea typeface="Arial"/>
                          <a:cs typeface="Arial"/>
                          <a:sym typeface="Arial"/>
                        </a:rPr>
                        <a:t>投稿</a:t>
                      </a:r>
                      <a:r>
                        <a:rPr lang="en-US" altLang="ja-JP" sz="1200" b="0" i="0" u="none" strike="noStrike" cap="none" dirty="0">
                          <a:solidFill>
                            <a:schemeClr val="dk1"/>
                          </a:solidFill>
                          <a:latin typeface="Arial"/>
                          <a:ea typeface="Arial"/>
                          <a:cs typeface="Arial"/>
                          <a:sym typeface="Arial"/>
                        </a:rPr>
                        <a:t>×1</a:t>
                      </a:r>
                      <a:r>
                        <a:rPr lang="ja-JP" altLang="en-US" sz="1200" b="0" i="0" u="none" strike="noStrike" cap="none" dirty="0">
                          <a:solidFill>
                            <a:schemeClr val="dk1"/>
                          </a:solidFill>
                          <a:latin typeface="Arial"/>
                          <a:ea typeface="Arial"/>
                          <a:cs typeface="Arial"/>
                          <a:sym typeface="Arial"/>
                        </a:rPr>
                        <a:t>回</a:t>
                      </a:r>
                      <a:endParaRPr lang="ja-JP" altLang="en-US" dirty="0"/>
                    </a:p>
                    <a:p>
                      <a:pPr marL="0" marR="0" lvl="0" indent="0" algn="l" rtl="0">
                        <a:lnSpc>
                          <a:spcPct val="100000"/>
                        </a:lnSpc>
                        <a:spcBef>
                          <a:spcPts val="0"/>
                        </a:spcBef>
                        <a:spcAft>
                          <a:spcPts val="0"/>
                        </a:spcAft>
                        <a:buClr>
                          <a:srgbClr val="000000"/>
                        </a:buClr>
                        <a:buSzPts val="1400"/>
                        <a:buFont typeface="Arial"/>
                        <a:buNone/>
                      </a:pPr>
                      <a:r>
                        <a:rPr lang="ja-JP" altLang="en-US" sz="1200" b="0" i="0" u="none" strike="noStrike" cap="none" dirty="0">
                          <a:solidFill>
                            <a:schemeClr val="dk1"/>
                          </a:solidFill>
                          <a:latin typeface="Arial"/>
                          <a:ea typeface="Arial"/>
                          <a:cs typeface="Arial"/>
                          <a:sym typeface="Arial"/>
                        </a:rPr>
                        <a:t>・</a:t>
                      </a:r>
                      <a:r>
                        <a:rPr lang="en-US" altLang="ja-JP" sz="1200" b="0" i="0" u="none" strike="noStrike" cap="none" dirty="0">
                          <a:solidFill>
                            <a:schemeClr val="dk1"/>
                          </a:solidFill>
                          <a:latin typeface="Arial"/>
                          <a:ea typeface="Arial"/>
                          <a:cs typeface="Arial"/>
                          <a:sym typeface="Arial"/>
                        </a:rPr>
                        <a:t>YouTube </a:t>
                      </a:r>
                      <a:r>
                        <a:rPr lang="ja-JP" altLang="en-US" sz="1200" b="0" i="0" u="none" strike="noStrike" cap="none" dirty="0">
                          <a:solidFill>
                            <a:schemeClr val="dk1"/>
                          </a:solidFill>
                          <a:latin typeface="Arial"/>
                          <a:ea typeface="Arial"/>
                          <a:cs typeface="Arial"/>
                          <a:sym typeface="Arial"/>
                        </a:rPr>
                        <a:t>投稿</a:t>
                      </a:r>
                      <a:r>
                        <a:rPr lang="en-US" altLang="ja-JP" sz="1200" b="0" i="0" u="none" strike="noStrike" cap="none" dirty="0">
                          <a:solidFill>
                            <a:schemeClr val="dk1"/>
                          </a:solidFill>
                          <a:latin typeface="Arial"/>
                          <a:ea typeface="Arial"/>
                          <a:cs typeface="Arial"/>
                          <a:sym typeface="Arial"/>
                        </a:rPr>
                        <a:t>×1</a:t>
                      </a:r>
                      <a:r>
                        <a:rPr lang="ja-JP" altLang="en-US" sz="1200" b="0" i="0" u="none" strike="noStrike" cap="none" dirty="0">
                          <a:solidFill>
                            <a:schemeClr val="dk1"/>
                          </a:solidFill>
                          <a:latin typeface="Arial"/>
                          <a:ea typeface="Arial"/>
                          <a:cs typeface="Arial"/>
                          <a:sym typeface="Arial"/>
                        </a:rPr>
                        <a:t>回</a:t>
                      </a:r>
                      <a:endParaRPr lang="ja-JP" altLang="en-US"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計測期間</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記事公開日より28日間</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5"/>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記事公開日</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タイアップ掲載後</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平日任意</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6"/>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お申込み期限</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タイアップ申し込みと同時</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掲載希望日より45営業日前</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7"/>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レポート項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None/>
                      </a:pPr>
                      <a:r>
                        <a:rPr lang="ja-JP" sz="1200" b="0" u="none" strike="noStrike" cap="none">
                          <a:solidFill>
                            <a:schemeClr val="dk1"/>
                          </a:solidFill>
                        </a:rPr>
                        <a:t>Imp数、リーチ数、再生回数、各SNSエンゲージメント</a:t>
                      </a:r>
                      <a:endParaRPr sz="1200" b="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8"/>
                  </a:ext>
                </a:extLst>
              </a:tr>
              <a:tr h="10297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900"/>
                        <a:buFont typeface="Arial"/>
                        <a:buNone/>
                      </a:pPr>
                      <a:r>
                        <a:rPr lang="ja-JP" sz="900" b="0" u="none" strike="noStrike" cap="none" dirty="0">
                          <a:solidFill>
                            <a:schemeClr val="dk1"/>
                          </a:solidFill>
                          <a:latin typeface="Arial"/>
                          <a:ea typeface="Arial"/>
                          <a:cs typeface="Arial"/>
                          <a:sym typeface="Arial"/>
                        </a:rPr>
                        <a:t>・動画の確認は1回までとなります。</a:t>
                      </a:r>
                      <a:endParaRPr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rPr>
                        <a:t>・投稿には『＃PR（大文字） ＃貴社名もしくは正式なサービス/商品名』の順にて、 </a:t>
                      </a:r>
                      <a:endParaRPr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rPr>
                        <a:t>   ハッシュタグ列冒頭に記載します。</a:t>
                      </a:r>
                      <a:endParaRPr sz="900" b="0" u="none" strike="noStrike" cap="none" dirty="0">
                        <a:solidFill>
                          <a:schemeClr val="dk1"/>
                        </a:solidFil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rPr>
                        <a:t>・Meta社の提供するブランドコンテンツタグの紐づけを行います。</a:t>
                      </a:r>
                      <a:endParaRPr sz="900" b="0" u="none" strike="noStrike" cap="none" dirty="0">
                        <a:solidFill>
                          <a:schemeClr val="dk1"/>
                        </a:solidFil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・起用モデルにより別途いただく場合があります。</a:t>
                      </a:r>
                      <a:endParaRPr dirty="0"/>
                    </a:p>
                    <a:p>
                      <a:pPr marL="0" marR="0" lvl="0" indent="0" algn="l" rtl="0">
                        <a:lnSpc>
                          <a:spcPct val="100000"/>
                        </a:lnSpc>
                        <a:spcBef>
                          <a:spcPts val="0"/>
                        </a:spcBef>
                        <a:spcAft>
                          <a:spcPts val="0"/>
                        </a:spcAft>
                        <a:buClr>
                          <a:schemeClr val="dk1"/>
                        </a:buClr>
                        <a:buSzPts val="1050"/>
                        <a:buFont typeface="Arial"/>
                        <a:buNone/>
                      </a:pPr>
                      <a:r>
                        <a:rPr lang="ja-JP" sz="900" b="0" u="none" strike="noStrike" cap="none" dirty="0"/>
                        <a:t>・二次利用の可否、金額は営業担当までご相談ください。</a:t>
                      </a:r>
                      <a:endParaRPr sz="1100" u="none" strike="noStrike" cap="none"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・制作に関わる希望（撮影場所や仕様）により追加費用が発生する場合があります。</a:t>
                      </a:r>
                      <a:endParaRPr dirty="0"/>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solidFill>
                            <a:schemeClr val="dk1"/>
                          </a:solidFill>
                          <a:latin typeface="Arial"/>
                          <a:ea typeface="Arial"/>
                          <a:cs typeface="Arial"/>
                          <a:sym typeface="Arial"/>
                        </a:rPr>
                        <a:t>・業種、商材によりお受けできない場合がございます。</a:t>
                      </a:r>
                      <a:endParaRPr sz="9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900" b="0" u="none" strike="noStrike" cap="none" dirty="0">
                          <a:latin typeface="Arial"/>
                          <a:ea typeface="Arial"/>
                          <a:cs typeface="Arial"/>
                          <a:sym typeface="Arial"/>
                        </a:rPr>
                        <a:t>・外部配信を行う場合がございます。</a:t>
                      </a:r>
                      <a:endParaRPr lang="en-US" altLang="ja-JP" sz="900" b="0" u="none" strike="noStrike" cap="none" dirty="0">
                        <a:latin typeface="Arial"/>
                        <a:ea typeface="Arial"/>
                        <a:cs typeface="Arial"/>
                        <a:sym typeface="Arial"/>
                      </a:endParaRPr>
                    </a:p>
                    <a:p>
                      <a:pPr marL="0" marR="0" lvl="0" indent="0" algn="l" rtl="0">
                        <a:lnSpc>
                          <a:spcPct val="100000"/>
                        </a:lnSpc>
                        <a:spcBef>
                          <a:spcPts val="0"/>
                        </a:spcBef>
                        <a:spcAft>
                          <a:spcPts val="0"/>
                        </a:spcAft>
                        <a:buClr>
                          <a:schemeClr val="dk1"/>
                        </a:buClr>
                        <a:buSzPts val="800"/>
                        <a:buFont typeface="Arial"/>
                        <a:buNone/>
                      </a:pPr>
                      <a:r>
                        <a:rPr lang="ja-JP" altLang="en-US" sz="900" b="0" u="none" strike="noStrike" cap="none" dirty="0"/>
                        <a:t>・運用広告の配信用入稿物については、生成</a:t>
                      </a:r>
                      <a:r>
                        <a:rPr lang="en-US" altLang="ja-JP" sz="900" b="0" u="none" strike="noStrike" cap="none" dirty="0"/>
                        <a:t>AI</a:t>
                      </a:r>
                      <a:r>
                        <a:rPr lang="ja-JP" altLang="en-US" sz="900" b="0" u="none" strike="noStrike" cap="none" dirty="0"/>
                        <a:t>を活用する場合がございます。</a:t>
                      </a:r>
                      <a:endParaRPr lang="en-US" altLang="ja-JP" sz="9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900" b="0" u="none" strike="noStrike" cap="none" dirty="0"/>
                        <a:t>・動画のクオリティや尺、拘束時間等により料金が変動する場合がございます。</a:t>
                      </a:r>
                      <a:endParaRPr sz="9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900" b="0" u="none" strike="noStrike" cap="none" dirty="0">
                          <a:solidFill>
                            <a:schemeClr val="dk1"/>
                          </a:solidFill>
                          <a:latin typeface="Arial"/>
                          <a:ea typeface="Arial"/>
                          <a:cs typeface="Arial"/>
                          <a:sym typeface="Arial"/>
                        </a:rPr>
                        <a:t>・別途広告運用も可能です。お問合せください。</a:t>
                      </a:r>
                      <a:endParaRPr sz="900" b="0" u="none" strike="noStrike" cap="none" dirty="0">
                        <a:solidFill>
                          <a:schemeClr val="dk1"/>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9"/>
                  </a:ext>
                </a:extLst>
              </a:tr>
            </a:tbl>
          </a:graphicData>
        </a:graphic>
      </p:graphicFrame>
      <p:sp>
        <p:nvSpPr>
          <p:cNvPr id="723" name="Google Shape;723;p15"/>
          <p:cNvSpPr/>
          <p:nvPr/>
        </p:nvSpPr>
        <p:spPr>
          <a:xfrm>
            <a:off x="1124068" y="1425132"/>
            <a:ext cx="4311135" cy="549027"/>
          </a:xfrm>
          <a:prstGeom prst="rect">
            <a:avLst/>
          </a:prstGeom>
          <a:solidFill>
            <a:srgbClr val="62829A"/>
          </a:solidFill>
          <a:ln>
            <a:noFill/>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YOUTUBEやモニターを想定した</a:t>
            </a:r>
            <a:endParaRPr sz="1400"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動画の制作・各SNS投稿</a:t>
            </a:r>
            <a:endParaRPr sz="1400" b="0" i="0" u="none" strike="noStrike" cap="none">
              <a:solidFill>
                <a:schemeClr val="lt1"/>
              </a:solidFill>
              <a:latin typeface="Arial"/>
              <a:ea typeface="Arial"/>
              <a:cs typeface="Arial"/>
              <a:sym typeface="Arial"/>
            </a:endParaRPr>
          </a:p>
        </p:txBody>
      </p:sp>
      <p:sp>
        <p:nvSpPr>
          <p:cNvPr id="4" name="Google Shape;700;p28">
            <a:extLst>
              <a:ext uri="{FF2B5EF4-FFF2-40B4-BE49-F238E27FC236}">
                <a16:creationId xmlns:a16="http://schemas.microsoft.com/office/drawing/2014/main" id="{800BF1FD-AEAF-2E81-E0A1-D65B5C4CDF55}"/>
              </a:ext>
            </a:extLst>
          </p:cNvPr>
          <p:cNvSpPr txBox="1"/>
          <p:nvPr/>
        </p:nvSpPr>
        <p:spPr>
          <a:xfrm>
            <a:off x="2952631" y="5800201"/>
            <a:ext cx="2875099" cy="969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u="sng" dirty="0">
                <a:solidFill>
                  <a:srgbClr val="D76F85"/>
                </a:solidFill>
              </a:rPr>
              <a:t>オプション</a:t>
            </a:r>
            <a:endParaRPr lang="en-US" altLang="ja-JP" sz="1200" b="1" u="sng" dirty="0">
              <a:solidFill>
                <a:srgbClr val="D76F85"/>
              </a:solidFill>
            </a:endParaRPr>
          </a:p>
          <a:p>
            <a:pPr marL="0" marR="0" lvl="0" indent="0" algn="l" rtl="0">
              <a:lnSpc>
                <a:spcPct val="100000"/>
              </a:lnSpc>
              <a:spcBef>
                <a:spcPts val="0"/>
              </a:spcBef>
              <a:spcAft>
                <a:spcPts val="0"/>
              </a:spcAft>
              <a:buClr>
                <a:srgbClr val="000000"/>
              </a:buClr>
              <a:buSzPts val="1400"/>
              <a:buFont typeface="Arial"/>
              <a:buNone/>
            </a:pPr>
            <a:r>
              <a:rPr lang="ja-JP" sz="1200" b="1" i="0" u="sng" strike="noStrike" cap="none" dirty="0">
                <a:solidFill>
                  <a:srgbClr val="D76F85"/>
                </a:solidFill>
                <a:latin typeface="Arial"/>
                <a:ea typeface="Arial"/>
                <a:cs typeface="Arial"/>
                <a:sym typeface="Arial"/>
              </a:rPr>
              <a:t>IG共同投稿 プラスG30万円</a:t>
            </a:r>
            <a:endParaRPr lang="en-US" altLang="ja-JP" sz="1200" b="1" i="0" u="sng" strike="noStrike" cap="none" dirty="0">
              <a:solidFill>
                <a:srgbClr val="D76F8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tLang="ja-JP" sz="1100" b="1" dirty="0">
                <a:solidFill>
                  <a:srgbClr val="D76F85"/>
                </a:solidFill>
              </a:rPr>
              <a:t>※</a:t>
            </a:r>
            <a:r>
              <a:rPr lang="ja-JP" altLang="en-US" sz="1100" b="1" dirty="0">
                <a:solidFill>
                  <a:srgbClr val="D76F85"/>
                </a:solidFill>
              </a:rPr>
              <a:t>期間は</a:t>
            </a:r>
            <a:r>
              <a:rPr lang="en-US" altLang="ja-JP" sz="1100" b="1" dirty="0">
                <a:solidFill>
                  <a:srgbClr val="D76F85"/>
                </a:solidFill>
              </a:rPr>
              <a:t>1</a:t>
            </a:r>
            <a:r>
              <a:rPr lang="ja-JP" altLang="en-US" sz="1100" b="1" dirty="0">
                <a:solidFill>
                  <a:srgbClr val="D76F85"/>
                </a:solidFill>
              </a:rPr>
              <a:t>か月間を保証。アーカイブ化しますが、モデルによっては解除をお願いする場合がございます。</a:t>
            </a:r>
            <a:endParaRPr sz="1100" b="1" i="0" u="none" strike="noStrike" cap="none" dirty="0">
              <a:solidFill>
                <a:srgbClr val="D76F85"/>
              </a:solidFill>
              <a:latin typeface="Arial"/>
              <a:ea typeface="Arial"/>
              <a:cs typeface="Arial"/>
              <a:sym typeface="Arial"/>
            </a:endParaRPr>
          </a:p>
        </p:txBody>
      </p:sp>
      <p:sp>
        <p:nvSpPr>
          <p:cNvPr id="2" name="Google Shape;588;p27">
            <a:extLst>
              <a:ext uri="{FF2B5EF4-FFF2-40B4-BE49-F238E27FC236}">
                <a16:creationId xmlns:a16="http://schemas.microsoft.com/office/drawing/2014/main" id="{E207EBAA-14AE-99A9-73B4-B47CBA068075}"/>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
        <p:nvSpPr>
          <p:cNvPr id="3" name="Google Shape;632;p82">
            <a:extLst>
              <a:ext uri="{FF2B5EF4-FFF2-40B4-BE49-F238E27FC236}">
                <a16:creationId xmlns:a16="http://schemas.microsoft.com/office/drawing/2014/main" id="{B3EA83DB-381C-624A-D27E-3C6A1CD0B27D}"/>
              </a:ext>
            </a:extLst>
          </p:cNvPr>
          <p:cNvSpPr/>
          <p:nvPr/>
        </p:nvSpPr>
        <p:spPr>
          <a:xfrm>
            <a:off x="163726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12" name="図 11">
            <a:extLst>
              <a:ext uri="{FF2B5EF4-FFF2-40B4-BE49-F238E27FC236}">
                <a16:creationId xmlns:a16="http://schemas.microsoft.com/office/drawing/2014/main" id="{78972276-A6A0-684D-6855-DB4D054B3FD9}"/>
              </a:ext>
            </a:extLst>
          </p:cNvPr>
          <p:cNvPicPr>
            <a:picLocks noChangeAspect="1"/>
          </p:cNvPicPr>
          <p:nvPr/>
        </p:nvPicPr>
        <p:blipFill>
          <a:blip r:embed="rId3"/>
          <a:stretch>
            <a:fillRect/>
          </a:stretch>
        </p:blipFill>
        <p:spPr>
          <a:xfrm>
            <a:off x="524123" y="2967557"/>
            <a:ext cx="1771897" cy="2753109"/>
          </a:xfrm>
          <a:prstGeom prst="rect">
            <a:avLst/>
          </a:prstGeom>
        </p:spPr>
      </p:pic>
      <p:sp>
        <p:nvSpPr>
          <p:cNvPr id="9" name="正方形/長方形 8">
            <a:extLst>
              <a:ext uri="{FF2B5EF4-FFF2-40B4-BE49-F238E27FC236}">
                <a16:creationId xmlns:a16="http://schemas.microsoft.com/office/drawing/2014/main" id="{DC160738-8342-F711-9A97-14570C0FD3AF}"/>
              </a:ext>
            </a:extLst>
          </p:cNvPr>
          <p:cNvSpPr/>
          <p:nvPr/>
        </p:nvSpPr>
        <p:spPr>
          <a:xfrm>
            <a:off x="326653" y="295347"/>
            <a:ext cx="11510059" cy="61718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見出し"/>
              <a:ea typeface="+mj-ea"/>
            </a:endParaRPr>
          </a:p>
        </p:txBody>
      </p:sp>
      <p:sp>
        <p:nvSpPr>
          <p:cNvPr id="578" name="Google Shape;578;p15"/>
          <p:cNvSpPr/>
          <p:nvPr/>
        </p:nvSpPr>
        <p:spPr>
          <a:xfrm>
            <a:off x="431321" y="2055512"/>
            <a:ext cx="2110810" cy="723761"/>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tLang="ja-JP" sz="1400" b="0" i="0" u="none" strike="noStrike" cap="none" dirty="0">
                <a:solidFill>
                  <a:schemeClr val="lt1"/>
                </a:solidFill>
                <a:latin typeface="游ゴシック" panose="020B0400000000000000" pitchFamily="50" charset="-128"/>
                <a:ea typeface="游ゴシック" panose="020B0400000000000000" pitchFamily="50" charset="-128"/>
                <a:sym typeface="Arial"/>
              </a:rPr>
              <a:t>SNS</a:t>
            </a:r>
            <a:r>
              <a:rPr lang="ja-JP" altLang="en-US" sz="1400" b="0" i="0" u="none" strike="noStrike" cap="none" dirty="0">
                <a:solidFill>
                  <a:schemeClr val="lt1"/>
                </a:solidFill>
                <a:latin typeface="游ゴシック" panose="020B0400000000000000" pitchFamily="50" charset="-128"/>
                <a:ea typeface="游ゴシック" panose="020B0400000000000000" pitchFamily="50" charset="-128"/>
                <a:sym typeface="Arial"/>
              </a:rPr>
              <a:t>向け</a:t>
            </a:r>
            <a:r>
              <a:rPr lang="ja-JP" altLang="en-US" dirty="0">
                <a:solidFill>
                  <a:schemeClr val="lt1"/>
                </a:solidFill>
                <a:latin typeface="游ゴシック" panose="020B0400000000000000" pitchFamily="50" charset="-128"/>
                <a:ea typeface="游ゴシック" panose="020B0400000000000000" pitchFamily="50" charset="-128"/>
              </a:rPr>
              <a:t>縦型動画制作</a:t>
            </a:r>
            <a:endParaRPr lang="en-US" altLang="ja-JP" dirty="0">
              <a:solidFill>
                <a:schemeClr val="lt1"/>
              </a:solidFill>
              <a:latin typeface="游ゴシック" panose="020B0400000000000000" pitchFamily="50" charset="-128"/>
              <a:ea typeface="游ゴシック" panose="020B0400000000000000" pitchFamily="50" charset="-128"/>
            </a:endParaRPr>
          </a:p>
          <a:p>
            <a:pPr marL="0" marR="0" lvl="0" indent="0" algn="ctr" rtl="0">
              <a:lnSpc>
                <a:spcPct val="100000"/>
              </a:lnSpc>
              <a:spcBef>
                <a:spcPts val="0"/>
              </a:spcBef>
              <a:spcAft>
                <a:spcPts val="0"/>
              </a:spcAft>
              <a:buClr>
                <a:srgbClr val="000000"/>
              </a:buClr>
              <a:buSzPts val="1400"/>
              <a:buFont typeface="Arial"/>
              <a:buNone/>
            </a:pPr>
            <a:r>
              <a:rPr lang="en-US" altLang="ja-JP" sz="1400" b="0" i="0" u="none" strike="noStrike" cap="none" dirty="0">
                <a:solidFill>
                  <a:schemeClr val="lt1"/>
                </a:solidFill>
                <a:latin typeface="游ゴシック" panose="020B0400000000000000" pitchFamily="50" charset="-128"/>
                <a:ea typeface="游ゴシック" panose="020B0400000000000000" pitchFamily="50" charset="-128"/>
                <a:sym typeface="Arial"/>
              </a:rPr>
              <a:t>※</a:t>
            </a:r>
            <a:r>
              <a:rPr lang="en-US" altLang="ja-JP" dirty="0">
                <a:solidFill>
                  <a:schemeClr val="lt1"/>
                </a:solidFill>
                <a:latin typeface="游ゴシック" panose="020B0400000000000000" pitchFamily="50" charset="-128"/>
                <a:ea typeface="游ゴシック" panose="020B0400000000000000" pitchFamily="50" charset="-128"/>
              </a:rPr>
              <a:t>30</a:t>
            </a:r>
            <a:r>
              <a:rPr lang="ja-JP" altLang="en-US" dirty="0">
                <a:solidFill>
                  <a:schemeClr val="lt1"/>
                </a:solidFill>
                <a:latin typeface="游ゴシック" panose="020B0400000000000000" pitchFamily="50" charset="-128"/>
                <a:ea typeface="游ゴシック" panose="020B0400000000000000" pitchFamily="50" charset="-128"/>
              </a:rPr>
              <a:t>秒以内推奨</a:t>
            </a:r>
            <a:endParaRPr sz="1400" b="0" i="0" u="none" strike="noStrike" cap="none" dirty="0">
              <a:solidFill>
                <a:schemeClr val="lt1"/>
              </a:solidFill>
              <a:latin typeface="游ゴシック" panose="020B0400000000000000" pitchFamily="50" charset="-128"/>
              <a:ea typeface="游ゴシック" panose="020B0400000000000000" pitchFamily="50" charset="-128"/>
              <a:sym typeface="Arial"/>
            </a:endParaRPr>
          </a:p>
        </p:txBody>
      </p:sp>
      <p:sp>
        <p:nvSpPr>
          <p:cNvPr id="579" name="Google Shape;579;p15"/>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rial"/>
              <a:buNone/>
            </a:pPr>
            <a:r>
              <a:rPr lang="en-US" altLang="ja-JP" dirty="0" err="1"/>
              <a:t>ar</a:t>
            </a:r>
            <a:r>
              <a:rPr lang="ja-JP" altLang="en-US" dirty="0"/>
              <a:t>公式</a:t>
            </a:r>
            <a:r>
              <a:rPr lang="en-US" altLang="ja-JP" dirty="0"/>
              <a:t>SNS</a:t>
            </a:r>
            <a:r>
              <a:rPr lang="ja-JP" altLang="en-US" dirty="0">
                <a:latin typeface="ＭＳ Ｐゴシック 見出し"/>
                <a:ea typeface="游ゴシック" panose="020B0400000000000000" pitchFamily="50" charset="-128"/>
              </a:rPr>
              <a:t>モデル</a:t>
            </a:r>
            <a:r>
              <a:rPr lang="ja-JP" dirty="0">
                <a:latin typeface="ＭＳ Ｐゴシック 見出し"/>
                <a:ea typeface="游ゴシック" panose="020B0400000000000000" pitchFamily="50" charset="-128"/>
              </a:rPr>
              <a:t>縦型動画</a:t>
            </a:r>
            <a:endParaRPr dirty="0">
              <a:latin typeface="ＭＳ Ｐゴシック 見出し"/>
              <a:ea typeface="游ゴシック" panose="020B0400000000000000" pitchFamily="50" charset="-128"/>
            </a:endParaRPr>
          </a:p>
        </p:txBody>
      </p:sp>
      <p:sp>
        <p:nvSpPr>
          <p:cNvPr id="580" name="Google Shape;580;p15"/>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latin typeface="ＭＳ Ｐゴシック 見出し"/>
                <a:ea typeface="游ゴシック" panose="020B0400000000000000" pitchFamily="50" charset="-128"/>
              </a:rPr>
              <a:t>26</a:t>
            </a:fld>
            <a:endParaRPr>
              <a:latin typeface="ＭＳ Ｐゴシック 見出し"/>
              <a:ea typeface="游ゴシック" panose="020B0400000000000000" pitchFamily="50" charset="-128"/>
            </a:endParaRPr>
          </a:p>
        </p:txBody>
      </p:sp>
      <p:sp>
        <p:nvSpPr>
          <p:cNvPr id="581" name="Google Shape;581;p15"/>
          <p:cNvSpPr txBox="1">
            <a:spLocks noGrp="1"/>
          </p:cNvSpPr>
          <p:nvPr>
            <p:ph type="body" idx="1"/>
          </p:nvPr>
        </p:nvSpPr>
        <p:spPr>
          <a:xfrm>
            <a:off x="155082" y="929555"/>
            <a:ext cx="11472300" cy="292800"/>
          </a:xfrm>
          <a:prstGeom prst="rect">
            <a:avLst/>
          </a:prstGeom>
          <a:noFill/>
          <a:ln>
            <a:noFill/>
          </a:ln>
        </p:spPr>
        <p:txBody>
          <a:bodyPr spcFirstLastPara="1" wrap="square" lIns="91425" tIns="45700" rIns="91425" bIns="45700" anchor="t" anchorCtr="0">
            <a:normAutofit fontScale="25000" lnSpcReduction="20000"/>
          </a:bodyPr>
          <a:lstStyle/>
          <a:p>
            <a:pPr marL="457200" marR="0" lvl="0" indent="-228600" rtl="0">
              <a:lnSpc>
                <a:spcPct val="90000"/>
              </a:lnSpc>
              <a:spcBef>
                <a:spcPts val="1000"/>
              </a:spcBef>
              <a:spcAft>
                <a:spcPts val="0"/>
              </a:spcAft>
              <a:buClr>
                <a:schemeClr val="dk1"/>
              </a:buClr>
              <a:buSzPct val="100000"/>
              <a:buFont typeface="Arial"/>
              <a:buNone/>
            </a:pPr>
            <a:r>
              <a:rPr lang="ja-JP" sz="6400" dirty="0">
                <a:latin typeface="ＭＳ Ｐゴシック 見出し"/>
                <a:ea typeface="游ゴシック" panose="020B0400000000000000" pitchFamily="50" charset="-128"/>
              </a:rPr>
              <a:t>スマホ閲覧に特化した縦型動画を</a:t>
            </a:r>
            <a:r>
              <a:rPr lang="en-US" altLang="ja-JP" sz="6400" dirty="0">
                <a:latin typeface="ＭＳ Ｐゴシック 見出し"/>
                <a:ea typeface="游ゴシック" panose="020B0400000000000000" pitchFamily="50" charset="-128"/>
              </a:rPr>
              <a:t>SNS</a:t>
            </a:r>
            <a:r>
              <a:rPr lang="ja-JP" altLang="en-US" sz="6400" dirty="0">
                <a:latin typeface="ＭＳ Ｐゴシック 見出し"/>
                <a:ea typeface="游ゴシック" panose="020B0400000000000000" pitchFamily="50" charset="-128"/>
              </a:rPr>
              <a:t>モデルが</a:t>
            </a:r>
            <a:r>
              <a:rPr lang="ja-JP" sz="6400" dirty="0">
                <a:latin typeface="ＭＳ Ｐゴシック 見出し"/>
                <a:ea typeface="游ゴシック" panose="020B0400000000000000" pitchFamily="50" charset="-128"/>
              </a:rPr>
              <a:t>制作</a:t>
            </a:r>
            <a:r>
              <a:rPr lang="ja-JP" altLang="en-US" sz="6400" dirty="0">
                <a:latin typeface="ＭＳ Ｐゴシック 見出し"/>
                <a:ea typeface="游ゴシック" panose="020B0400000000000000" pitchFamily="50" charset="-128"/>
              </a:rPr>
              <a:t>。</a:t>
            </a:r>
            <a:r>
              <a:rPr lang="ja-JP" sz="6400" dirty="0">
                <a:latin typeface="ＭＳ Ｐゴシック 見出し"/>
                <a:ea typeface="游ゴシック" panose="020B0400000000000000" pitchFamily="50" charset="-128"/>
              </a:rPr>
              <a:t>拡散＆話題化を狙います。</a:t>
            </a:r>
            <a:endParaRPr dirty="0">
              <a:latin typeface="ＭＳ Ｐゴシック 見出し"/>
              <a:ea typeface="游ゴシック" panose="020B0400000000000000" pitchFamily="50" charset="-128"/>
            </a:endParaRPr>
          </a:p>
          <a:p>
            <a:pPr marL="457200" marR="0" lvl="0" indent="-228600" algn="l" rtl="0">
              <a:lnSpc>
                <a:spcPct val="90000"/>
              </a:lnSpc>
              <a:spcBef>
                <a:spcPts val="1000"/>
              </a:spcBef>
              <a:spcAft>
                <a:spcPts val="0"/>
              </a:spcAft>
              <a:buClr>
                <a:schemeClr val="dk1"/>
              </a:buClr>
              <a:buSzPts val="1600"/>
              <a:buFont typeface="Arial"/>
              <a:buNone/>
            </a:pPr>
            <a:endParaRPr dirty="0">
              <a:latin typeface="ＭＳ Ｐゴシック 見出し"/>
              <a:ea typeface="游ゴシック" panose="020B0400000000000000" pitchFamily="50" charset="-128"/>
            </a:endParaRPr>
          </a:p>
        </p:txBody>
      </p:sp>
      <p:pic>
        <p:nvPicPr>
          <p:cNvPr id="583" name="Google Shape;583;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329187" y="4702485"/>
            <a:ext cx="590648" cy="590648"/>
          </a:xfrm>
          <a:prstGeom prst="rect">
            <a:avLst/>
          </a:prstGeom>
          <a:noFill/>
          <a:ln>
            <a:noFill/>
          </a:ln>
        </p:spPr>
      </p:pic>
      <p:pic>
        <p:nvPicPr>
          <p:cNvPr id="584" name="Google Shape;584;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384856" y="4108372"/>
            <a:ext cx="504410" cy="504410"/>
          </a:xfrm>
          <a:prstGeom prst="rect">
            <a:avLst/>
          </a:prstGeom>
          <a:noFill/>
          <a:ln>
            <a:noFill/>
          </a:ln>
        </p:spPr>
      </p:pic>
      <p:pic>
        <p:nvPicPr>
          <p:cNvPr id="585" name="Google Shape;585;p15" descr="Microsoft App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384945" y="3444162"/>
            <a:ext cx="504410" cy="504410"/>
          </a:xfrm>
          <a:prstGeom prst="rect">
            <a:avLst/>
          </a:prstGeom>
          <a:noFill/>
          <a:ln>
            <a:noFill/>
          </a:ln>
        </p:spPr>
      </p:pic>
      <p:sp>
        <p:nvSpPr>
          <p:cNvPr id="587" name="Google Shape;587;p15"/>
          <p:cNvSpPr/>
          <p:nvPr/>
        </p:nvSpPr>
        <p:spPr>
          <a:xfrm>
            <a:off x="2542131" y="4137613"/>
            <a:ext cx="580144" cy="439948"/>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ＭＳ Ｐゴシック 見出し"/>
              <a:ea typeface="游ゴシック" panose="020B0400000000000000" pitchFamily="50" charset="-128"/>
              <a:sym typeface="Arial"/>
            </a:endParaRPr>
          </a:p>
        </p:txBody>
      </p:sp>
      <p:sp>
        <p:nvSpPr>
          <p:cNvPr id="588" name="Google Shape;588;p15"/>
          <p:cNvSpPr txBox="1"/>
          <p:nvPr/>
        </p:nvSpPr>
        <p:spPr>
          <a:xfrm>
            <a:off x="3886485" y="3530517"/>
            <a:ext cx="140179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ＭＳ Ｐゴシック 見出し"/>
                <a:ea typeface="游ゴシック" panose="020B0400000000000000" pitchFamily="50" charset="-128"/>
                <a:sym typeface="Arial"/>
              </a:rPr>
              <a:t>@ar_magazine　</a:t>
            </a:r>
            <a:endParaRPr sz="1400" b="0" i="0" u="none" strike="noStrike" cap="none">
              <a:solidFill>
                <a:srgbClr val="000000"/>
              </a:solidFill>
              <a:latin typeface="ＭＳ Ｐゴシック 見出し"/>
              <a:ea typeface="游ゴシック" panose="020B0400000000000000" pitchFamily="50" charset="-128"/>
              <a:sym typeface="Arial"/>
            </a:endParaRPr>
          </a:p>
        </p:txBody>
      </p:sp>
      <p:sp>
        <p:nvSpPr>
          <p:cNvPr id="589" name="Google Shape;589;p15"/>
          <p:cNvSpPr txBox="1"/>
          <p:nvPr/>
        </p:nvSpPr>
        <p:spPr>
          <a:xfrm>
            <a:off x="3995314" y="4213204"/>
            <a:ext cx="138453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ＭＳ Ｐゴシック 見出し"/>
                <a:ea typeface="游ゴシック" panose="020B0400000000000000" pitchFamily="50" charset="-128"/>
                <a:sym typeface="Arial"/>
              </a:rPr>
              <a:t>ar_magazine　</a:t>
            </a:r>
            <a:endParaRPr sz="1400" b="0" i="0" u="none" strike="noStrike" cap="none" dirty="0">
              <a:solidFill>
                <a:srgbClr val="000000"/>
              </a:solidFill>
              <a:latin typeface="ＭＳ Ｐゴシック 見出し"/>
              <a:ea typeface="游ゴシック" panose="020B0400000000000000" pitchFamily="50" charset="-128"/>
              <a:sym typeface="Arial"/>
            </a:endParaRPr>
          </a:p>
        </p:txBody>
      </p:sp>
      <p:sp>
        <p:nvSpPr>
          <p:cNvPr id="590" name="Google Shape;590;p15"/>
          <p:cNvSpPr txBox="1"/>
          <p:nvPr/>
        </p:nvSpPr>
        <p:spPr>
          <a:xfrm>
            <a:off x="3977173" y="4843446"/>
            <a:ext cx="10751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ＭＳ Ｐゴシック 見出し"/>
                <a:ea typeface="游ゴシック" panose="020B0400000000000000" pitchFamily="50" charset="-128"/>
                <a:sym typeface="Arial"/>
              </a:rPr>
              <a:t>ar channel</a:t>
            </a:r>
            <a:endParaRPr sz="1400" b="0" i="0" u="none" strike="noStrike" cap="none">
              <a:solidFill>
                <a:srgbClr val="000000"/>
              </a:solidFill>
              <a:latin typeface="ＭＳ Ｐゴシック 見出し"/>
              <a:ea typeface="游ゴシック" panose="020B0400000000000000" pitchFamily="50" charset="-128"/>
              <a:sym typeface="Arial"/>
            </a:endParaRPr>
          </a:p>
        </p:txBody>
      </p:sp>
      <p:sp>
        <p:nvSpPr>
          <p:cNvPr id="592" name="Google Shape;592;p15"/>
          <p:cNvSpPr/>
          <p:nvPr/>
        </p:nvSpPr>
        <p:spPr>
          <a:xfrm>
            <a:off x="413350" y="1557030"/>
            <a:ext cx="4966503" cy="332343"/>
          </a:xfrm>
          <a:prstGeom prst="rect">
            <a:avLst/>
          </a:prstGeom>
          <a:solidFill>
            <a:srgbClr val="62829A"/>
          </a:solidFill>
          <a:ln>
            <a:noFill/>
          </a:ln>
        </p:spPr>
        <p:txBody>
          <a:bodyPr spcFirstLastPara="1" wrap="square" lIns="91400" tIns="45675" rIns="91400" bIns="4567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lt1"/>
                </a:solidFill>
                <a:latin typeface="ＭＳ Ｐゴシック 見出し"/>
                <a:ea typeface="游ゴシック" panose="020B0400000000000000" pitchFamily="50" charset="-128"/>
                <a:sym typeface="Arial"/>
              </a:rPr>
              <a:t>縦型動画の制作・各SNS投稿</a:t>
            </a:r>
            <a:endParaRPr sz="1400" b="0" i="0" u="none" strike="noStrike" cap="none" dirty="0">
              <a:solidFill>
                <a:schemeClr val="lt1"/>
              </a:solidFill>
              <a:latin typeface="ＭＳ Ｐゴシック 見出し"/>
              <a:ea typeface="游ゴシック" panose="020B0400000000000000" pitchFamily="50" charset="-128"/>
              <a:sym typeface="Arial"/>
            </a:endParaRPr>
          </a:p>
        </p:txBody>
      </p:sp>
      <p:sp>
        <p:nvSpPr>
          <p:cNvPr id="593" name="Google Shape;593;p15"/>
          <p:cNvSpPr txBox="1"/>
          <p:nvPr/>
        </p:nvSpPr>
        <p:spPr>
          <a:xfrm>
            <a:off x="2466571" y="5300970"/>
            <a:ext cx="34246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ＭＳ Ｐゴシック 見出し"/>
                <a:ea typeface="游ゴシック" panose="020B0400000000000000" pitchFamily="50" charset="-128"/>
                <a:sym typeface="Arial"/>
              </a:rPr>
              <a:t>各</a:t>
            </a:r>
            <a:r>
              <a:rPr lang="ja-JP" altLang="en-US" sz="1200" b="0" i="0" u="none" strike="noStrike" cap="none" dirty="0">
                <a:solidFill>
                  <a:srgbClr val="000000"/>
                </a:solidFill>
                <a:latin typeface="ＭＳ Ｐゴシック 見出し"/>
                <a:ea typeface="游ゴシック" panose="020B0400000000000000" pitchFamily="50" charset="-128"/>
                <a:sym typeface="Arial"/>
              </a:rPr>
              <a:t>公式</a:t>
            </a:r>
            <a:r>
              <a:rPr lang="ja-JP" sz="1200" b="0" i="0" u="none" strike="noStrike" cap="none" dirty="0">
                <a:solidFill>
                  <a:srgbClr val="000000"/>
                </a:solidFill>
                <a:latin typeface="ＭＳ Ｐゴシック 見出し"/>
                <a:ea typeface="游ゴシック" panose="020B0400000000000000" pitchFamily="50" charset="-128"/>
                <a:sym typeface="Arial"/>
              </a:rPr>
              <a:t>SNSアカウントにて投稿</a:t>
            </a:r>
            <a:endParaRPr sz="1200" b="0" i="0" u="none" strike="noStrike" cap="none" dirty="0">
              <a:solidFill>
                <a:srgbClr val="000000"/>
              </a:solidFill>
              <a:latin typeface="ＭＳ Ｐゴシック 見出し"/>
              <a:ea typeface="游ゴシック" panose="020B0400000000000000" pitchFamily="50" charset="-128"/>
              <a:sym typeface="Arial"/>
            </a:endParaRPr>
          </a:p>
        </p:txBody>
      </p:sp>
      <p:sp>
        <p:nvSpPr>
          <p:cNvPr id="602" name="Google Shape;602;p15"/>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latin typeface="ＭＳ Ｐゴシック 見出し"/>
                <a:ea typeface="游ゴシック" panose="020B0400000000000000" pitchFamily="50" charset="-128"/>
              </a:rPr>
              <a:t>© SHUFU TO SEIKATSU SHA CO.,LTD. All rights reserved. </a:t>
            </a:r>
            <a:endParaRPr b="1">
              <a:solidFill>
                <a:srgbClr val="002060"/>
              </a:solidFill>
              <a:latin typeface="ＭＳ Ｐゴシック 見出し"/>
              <a:ea typeface="游ゴシック" panose="020B0400000000000000" pitchFamily="50" charset="-128"/>
            </a:endParaRPr>
          </a:p>
        </p:txBody>
      </p:sp>
      <p:graphicFrame>
        <p:nvGraphicFramePr>
          <p:cNvPr id="3" name="Google Shape;626;p79">
            <a:extLst>
              <a:ext uri="{FF2B5EF4-FFF2-40B4-BE49-F238E27FC236}">
                <a16:creationId xmlns:a16="http://schemas.microsoft.com/office/drawing/2014/main" id="{2AC07482-0CD0-EE7D-4907-DC80F8DB3937}"/>
              </a:ext>
            </a:extLst>
          </p:cNvPr>
          <p:cNvGraphicFramePr/>
          <p:nvPr>
            <p:extLst>
              <p:ext uri="{D42A27DB-BD31-4B8C-83A1-F6EECF244321}">
                <p14:modId xmlns:p14="http://schemas.microsoft.com/office/powerpoint/2010/main" val="2030656741"/>
              </p:ext>
            </p:extLst>
          </p:nvPr>
        </p:nvGraphicFramePr>
        <p:xfrm>
          <a:off x="5824460" y="1160245"/>
          <a:ext cx="6040887" cy="5098775"/>
        </p:xfrm>
        <a:graphic>
          <a:graphicData uri="http://schemas.openxmlformats.org/drawingml/2006/table">
            <a:tbl>
              <a:tblPr>
                <a:noFill/>
              </a:tblPr>
              <a:tblGrid>
                <a:gridCol w="1256486">
                  <a:extLst>
                    <a:ext uri="{9D8B030D-6E8A-4147-A177-3AD203B41FA5}">
                      <a16:colId xmlns:a16="http://schemas.microsoft.com/office/drawing/2014/main" val="20000"/>
                    </a:ext>
                  </a:extLst>
                </a:gridCol>
                <a:gridCol w="4784401">
                  <a:extLst>
                    <a:ext uri="{9D8B030D-6E8A-4147-A177-3AD203B41FA5}">
                      <a16:colId xmlns:a16="http://schemas.microsoft.com/office/drawing/2014/main" val="20001"/>
                    </a:ext>
                  </a:extLst>
                </a:gridCol>
              </a:tblGrid>
              <a:tr h="228825">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solidFill>
                            <a:sysClr val="windowText" lastClr="000000"/>
                          </a:solidFill>
                          <a:latin typeface="游ゴシック" panose="020B0400000000000000" pitchFamily="50" charset="-128"/>
                          <a:ea typeface="游ゴシック" panose="020B0400000000000000" pitchFamily="50" charset="-128"/>
                          <a:cs typeface="Arial"/>
                          <a:sym typeface="Arial"/>
                        </a:rPr>
                        <a:t>料金（税別）</a:t>
                      </a:r>
                      <a:endParaRPr sz="1400" u="none" strike="noStrike" cap="none" dirty="0">
                        <a:solidFill>
                          <a:sysClr val="windowText" lastClr="000000"/>
                        </a:solidFill>
                        <a:latin typeface="游ゴシック" panose="020B0400000000000000" pitchFamily="50" charset="-128"/>
                        <a:ea typeface="游ゴシック" panose="020B0400000000000000" pitchFamily="50" charset="-128"/>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lang="ja-JP" altLang="en-US" sz="1400" b="1" u="none" strike="noStrike" cap="none" dirty="0">
                        <a:solidFill>
                          <a:srgbClr val="D76F85"/>
                        </a:solidFill>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lnL w="12700" cap="flat" cmpd="sng" algn="ctr">
                      <a:no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938175">
                <a:tc vMerge="1">
                  <a:txBody>
                    <a:bodyPr/>
                    <a:lstStyle/>
                    <a:p>
                      <a:endParaRPr lang="ja-JP"/>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altLang="ja-JP" sz="2400" b="1" u="none" strike="noStrike" cap="none" dirty="0">
                          <a:solidFill>
                            <a:schemeClr val="bg2"/>
                          </a:solidFill>
                          <a:latin typeface="游ゴシック" panose="020B0400000000000000" pitchFamily="50" charset="-128"/>
                          <a:ea typeface="游ゴシック" panose="020B0400000000000000" pitchFamily="50" charset="-128"/>
                        </a:rPr>
                        <a:t>G</a:t>
                      </a:r>
                      <a:r>
                        <a:rPr lang="ja-JP" altLang="en-US" sz="2400" b="1" u="none" strike="noStrike" cap="none" dirty="0">
                          <a:solidFill>
                            <a:schemeClr val="bg2"/>
                          </a:solidFill>
                          <a:latin typeface="游ゴシック" panose="020B0400000000000000" pitchFamily="50" charset="-128"/>
                          <a:ea typeface="游ゴシック" panose="020B0400000000000000" pitchFamily="50" charset="-128"/>
                        </a:rPr>
                        <a:t>￥</a:t>
                      </a:r>
                      <a:r>
                        <a:rPr lang="en-US" altLang="ja-JP" sz="2400" b="1" u="none" strike="noStrike" cap="none" dirty="0">
                          <a:solidFill>
                            <a:schemeClr val="bg2"/>
                          </a:solidFill>
                          <a:latin typeface="游ゴシック" panose="020B0400000000000000" pitchFamily="50" charset="-128"/>
                          <a:ea typeface="游ゴシック" panose="020B0400000000000000" pitchFamily="50" charset="-128"/>
                        </a:rPr>
                        <a:t>900,000</a:t>
                      </a:r>
                    </a:p>
                    <a:p>
                      <a:pPr marL="0" marR="0" lvl="0" indent="0" algn="l" rtl="0">
                        <a:lnSpc>
                          <a:spcPct val="100000"/>
                        </a:lnSpc>
                        <a:spcBef>
                          <a:spcPts val="0"/>
                        </a:spcBef>
                        <a:spcAft>
                          <a:spcPts val="0"/>
                        </a:spcAft>
                        <a:buClr>
                          <a:srgbClr val="000000"/>
                        </a:buClr>
                        <a:buSzPts val="1400"/>
                        <a:buFont typeface="Arial"/>
                        <a:buNone/>
                      </a:pPr>
                      <a:r>
                        <a:rPr lang="ja-JP" altLang="en-US" sz="1200" b="0" u="none" strike="noStrike" cap="none" dirty="0">
                          <a:solidFill>
                            <a:schemeClr val="bg2"/>
                          </a:solidFill>
                          <a:latin typeface="游ゴシック" panose="020B0400000000000000" pitchFamily="50" charset="-128"/>
                          <a:ea typeface="游ゴシック" panose="020B0400000000000000" pitchFamily="50" charset="-128"/>
                        </a:rPr>
                        <a:t>掲載費・制作費・起用費込み</a:t>
                      </a:r>
                      <a:endParaRPr lang="ja-JP" altLang="en-US" sz="800" b="0" u="none" strike="noStrike" cap="none" dirty="0">
                        <a:solidFill>
                          <a:schemeClr val="bg2"/>
                        </a:solidFill>
                        <a:latin typeface="游ゴシック" panose="020B0400000000000000" pitchFamily="50" charset="-128"/>
                        <a:ea typeface="游ゴシック" panose="020B0400000000000000" pitchFamily="50" charset="-128"/>
                      </a:endParaRPr>
                    </a:p>
                  </a:txBody>
                  <a:tcPr marL="91450" marR="91450" marT="45725" marB="45725">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400" b="1" u="none" strike="noStrike" cap="none" dirty="0">
                          <a:latin typeface="游ゴシック" panose="020B0400000000000000" pitchFamily="50" charset="-128"/>
                          <a:ea typeface="游ゴシック" panose="020B0400000000000000" pitchFamily="50" charset="-128"/>
                          <a:cs typeface="Arial"/>
                          <a:sym typeface="Arial"/>
                        </a:rPr>
                        <a:t>再生回数</a:t>
                      </a:r>
                      <a:endParaRPr sz="1400" b="1" u="none" strike="noStrike" cap="none"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altLang="ja-JP" sz="1200" b="0" u="none" strike="noStrike" cap="none" dirty="0">
                          <a:solidFill>
                            <a:schemeClr val="tx1"/>
                          </a:solidFill>
                          <a:latin typeface="游ゴシック" panose="020B0400000000000000" pitchFamily="50" charset="-128"/>
                          <a:ea typeface="游ゴシック" panose="020B0400000000000000" pitchFamily="50" charset="-128"/>
                        </a:rPr>
                        <a:t>30,000</a:t>
                      </a:r>
                      <a:r>
                        <a:rPr lang="ja-JP" altLang="en-US" sz="1200" b="0" u="none" strike="noStrike" cap="none" dirty="0">
                          <a:solidFill>
                            <a:schemeClr val="tx1"/>
                          </a:solidFill>
                          <a:latin typeface="游ゴシック" panose="020B0400000000000000" pitchFamily="50" charset="-128"/>
                          <a:ea typeface="游ゴシック" panose="020B0400000000000000" pitchFamily="50" charset="-128"/>
                        </a:rPr>
                        <a:t>回想定</a:t>
                      </a:r>
                      <a:r>
                        <a:rPr lang="en-US" altLang="ja-JP" sz="1200" b="0" u="none" strike="noStrike" cap="none" dirty="0">
                          <a:solidFill>
                            <a:schemeClr val="tx1"/>
                          </a:solidFill>
                          <a:latin typeface="游ゴシック" panose="020B0400000000000000" pitchFamily="50" charset="-128"/>
                          <a:ea typeface="游ゴシック" panose="020B0400000000000000" pitchFamily="50" charset="-128"/>
                        </a:rPr>
                        <a:t>(</a:t>
                      </a:r>
                      <a:r>
                        <a:rPr lang="ja-JP" altLang="en-US" sz="1200" b="0" u="none" strike="noStrike" cap="none" dirty="0">
                          <a:solidFill>
                            <a:schemeClr val="tx1"/>
                          </a:solidFill>
                          <a:latin typeface="游ゴシック" panose="020B0400000000000000" pitchFamily="50" charset="-128"/>
                          <a:ea typeface="游ゴシック" panose="020B0400000000000000" pitchFamily="50" charset="-128"/>
                        </a:rPr>
                        <a:t>各</a:t>
                      </a:r>
                      <a:r>
                        <a:rPr lang="en-US" altLang="ja-JP" sz="1200" b="0" u="none" strike="noStrike" cap="none" dirty="0">
                          <a:solidFill>
                            <a:schemeClr val="tx1"/>
                          </a:solidFill>
                          <a:latin typeface="游ゴシック" panose="020B0400000000000000" pitchFamily="50" charset="-128"/>
                          <a:ea typeface="游ゴシック" panose="020B0400000000000000" pitchFamily="50" charset="-128"/>
                        </a:rPr>
                        <a:t>SNS</a:t>
                      </a:r>
                      <a:r>
                        <a:rPr lang="ja-JP" altLang="en-US" sz="1200" b="0" u="none" strike="noStrike" cap="none" dirty="0">
                          <a:solidFill>
                            <a:schemeClr val="tx1"/>
                          </a:solidFill>
                          <a:latin typeface="游ゴシック" panose="020B0400000000000000" pitchFamily="50" charset="-128"/>
                          <a:ea typeface="游ゴシック" panose="020B0400000000000000" pitchFamily="50" charset="-128"/>
                        </a:rPr>
                        <a:t>合計）</a:t>
                      </a:r>
                      <a:endParaRPr sz="1200" b="0" u="none" strike="noStrike" cap="none"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tx1"/>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3"/>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游ゴシック" panose="020B0400000000000000" pitchFamily="50" charset="-128"/>
                          <a:ea typeface="游ゴシック" panose="020B0400000000000000" pitchFamily="50" charset="-128"/>
                        </a:rPr>
                        <a:t>実施内容</a:t>
                      </a:r>
                      <a:endParaRPr sz="1400" b="1"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altLang="ja-JP" sz="1200" b="0" i="0" u="none" strike="noStrike" kern="0" cap="none" spc="0" normalizeH="0" baseline="0" noProof="0" dirty="0" err="1">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ar</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公式</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SNS</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モデル</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1</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名・動画</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1</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本につき</a:t>
                      </a:r>
                      <a:endPar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縦型動画</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×1</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本制作（</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30</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秒程度）</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IG</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リール投稿</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×1</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回（フィードシェア込み）</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TikTok</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投稿</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×1</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回</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YouTube </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ショート投稿</a:t>
                      </a:r>
                      <a:r>
                        <a:rPr kumimoji="0" lang="en-US" altLang="ja-JP"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×1</a:t>
                      </a:r>
                      <a:r>
                        <a:rPr kumimoji="0" lang="ja-JP" altLang="en-US" sz="12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rPr>
                        <a:t>回</a:t>
                      </a: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4"/>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游ゴシック" panose="020B0400000000000000" pitchFamily="50" charset="-128"/>
                          <a:ea typeface="游ゴシック" panose="020B0400000000000000" pitchFamily="50" charset="-128"/>
                          <a:cs typeface="Arial"/>
                          <a:sym typeface="Arial"/>
                        </a:rPr>
                        <a:t>計測期間</a:t>
                      </a:r>
                      <a:endParaRPr sz="14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latin typeface="游ゴシック" panose="020B0400000000000000" pitchFamily="50" charset="-128"/>
                          <a:ea typeface="游ゴシック" panose="020B0400000000000000" pitchFamily="50" charset="-128"/>
                        </a:rPr>
                        <a:t>記事公開日より28日間</a:t>
                      </a:r>
                      <a:endParaRPr sz="12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5"/>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游ゴシック" panose="020B0400000000000000" pitchFamily="50" charset="-128"/>
                          <a:ea typeface="游ゴシック" panose="020B0400000000000000" pitchFamily="50" charset="-128"/>
                          <a:cs typeface="Arial"/>
                          <a:sym typeface="Arial"/>
                        </a:rPr>
                        <a:t>記事公開日</a:t>
                      </a:r>
                      <a:endParaRPr sz="14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altLang="en-US" sz="1200" b="0" u="none" strike="noStrike" cap="none" dirty="0">
                          <a:latin typeface="游ゴシック" panose="020B0400000000000000" pitchFamily="50" charset="-128"/>
                          <a:ea typeface="游ゴシック" panose="020B0400000000000000" pitchFamily="50" charset="-128"/>
                        </a:rPr>
                        <a:t>平日任意</a:t>
                      </a: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6"/>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游ゴシック" panose="020B0400000000000000" pitchFamily="50" charset="-128"/>
                          <a:ea typeface="游ゴシック" panose="020B0400000000000000" pitchFamily="50" charset="-128"/>
                          <a:cs typeface="Arial"/>
                          <a:sym typeface="Arial"/>
                        </a:rPr>
                        <a:t>お申込み期限</a:t>
                      </a:r>
                      <a:endParaRPr sz="14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ja-JP" altLang="en-US" sz="1200" b="0" u="none" strike="noStrike" cap="none" dirty="0">
                          <a:latin typeface="游ゴシック" panose="020B0400000000000000" pitchFamily="50" charset="-128"/>
                          <a:ea typeface="游ゴシック" panose="020B0400000000000000" pitchFamily="50" charset="-128"/>
                        </a:rPr>
                        <a:t>掲載希望日より</a:t>
                      </a:r>
                      <a:r>
                        <a:rPr lang="en-US" altLang="ja-JP" sz="1200" b="0" u="none" strike="noStrike" cap="none" dirty="0">
                          <a:latin typeface="游ゴシック" panose="020B0400000000000000" pitchFamily="50" charset="-128"/>
                          <a:ea typeface="游ゴシック" panose="020B0400000000000000" pitchFamily="50" charset="-128"/>
                        </a:rPr>
                        <a:t>45</a:t>
                      </a:r>
                      <a:r>
                        <a:rPr lang="ja-JP" altLang="en-US" sz="1200" b="0" u="none" strike="noStrike" cap="none" dirty="0">
                          <a:latin typeface="游ゴシック" panose="020B0400000000000000" pitchFamily="50" charset="-128"/>
                          <a:ea typeface="游ゴシック" panose="020B0400000000000000" pitchFamily="50" charset="-128"/>
                        </a:rPr>
                        <a:t>営業日前</a:t>
                      </a:r>
                      <a:endParaRPr lang="ja-JP" altLang="en-US" sz="12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7"/>
                  </a:ext>
                </a:extLst>
              </a:tr>
              <a:tr h="27110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游ゴシック" panose="020B0400000000000000" pitchFamily="50" charset="-128"/>
                          <a:ea typeface="游ゴシック" panose="020B0400000000000000" pitchFamily="50" charset="-128"/>
                          <a:cs typeface="Arial"/>
                          <a:sym typeface="Arial"/>
                        </a:rPr>
                        <a:t>レポート</a:t>
                      </a:r>
                      <a:endParaRPr sz="14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tc>
                  <a:txBody>
                    <a:bodyPr/>
                    <a:lstStyle/>
                    <a:p>
                      <a:r>
                        <a:rPr kumimoji="1" lang="ja-JP" altLang="en-US" sz="1200" b="0" dirty="0">
                          <a:solidFill>
                            <a:schemeClr val="tx1"/>
                          </a:solidFill>
                          <a:latin typeface="游ゴシック" panose="020B0400000000000000" pitchFamily="50" charset="-128"/>
                          <a:ea typeface="游ゴシック" panose="020B0400000000000000" pitchFamily="50" charset="-128"/>
                        </a:rPr>
                        <a:t>各</a:t>
                      </a:r>
                      <a:r>
                        <a:rPr kumimoji="1" lang="en-US" altLang="ja-JP" sz="1200" b="0" dirty="0">
                          <a:solidFill>
                            <a:schemeClr val="tx1"/>
                          </a:solidFill>
                          <a:latin typeface="游ゴシック" panose="020B0400000000000000" pitchFamily="50" charset="-128"/>
                          <a:ea typeface="游ゴシック" panose="020B0400000000000000" pitchFamily="50" charset="-128"/>
                        </a:rPr>
                        <a:t>SNS</a:t>
                      </a:r>
                      <a:r>
                        <a:rPr kumimoji="1" lang="ja-JP" altLang="en-US" sz="1200" b="0" dirty="0">
                          <a:solidFill>
                            <a:schemeClr val="tx1"/>
                          </a:solidFill>
                          <a:latin typeface="游ゴシック" panose="020B0400000000000000" pitchFamily="50" charset="-128"/>
                          <a:ea typeface="游ゴシック" panose="020B0400000000000000" pitchFamily="50" charset="-128"/>
                        </a:rPr>
                        <a:t>リーチ数、再生回数、エンゲージメント</a:t>
                      </a:r>
                      <a:endParaRPr kumimoji="1" lang="en-US" altLang="ja-JP" sz="1200" b="0" dirty="0">
                        <a:solidFill>
                          <a:schemeClr val="tx1"/>
                        </a:solidFill>
                        <a:latin typeface="游ゴシック" panose="020B0400000000000000" pitchFamily="50" charset="-128"/>
                        <a:ea typeface="游ゴシック" panose="020B0400000000000000" pitchFamily="50" charset="-128"/>
                      </a:endParaRP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bg1">
                          <a:lumMod val="50000"/>
                        </a:schemeClr>
                      </a:solidFill>
                      <a:prstDash val="dot"/>
                      <a:round/>
                      <a:headEnd type="none" w="med" len="med"/>
                      <a:tailEnd type="none" w="med" len="med"/>
                    </a:lnT>
                    <a:lnB w="12700" cap="flat" cmpd="sng" algn="ctr">
                      <a:solidFill>
                        <a:schemeClr val="bg1">
                          <a:lumMod val="50000"/>
                        </a:schemeClr>
                      </a:solidFill>
                      <a:prstDash val="dot"/>
                      <a:round/>
                      <a:headEnd type="none" w="med" len="med"/>
                      <a:tailEnd type="none" w="med" len="med"/>
                    </a:lnB>
                  </a:tcPr>
                </a:tc>
                <a:extLst>
                  <a:ext uri="{0D108BD9-81ED-4DB2-BD59-A6C34878D82A}">
                    <a16:rowId xmlns:a16="http://schemas.microsoft.com/office/drawing/2014/main" val="10008"/>
                  </a:ext>
                </a:extLst>
              </a:tr>
              <a:tr h="10297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dirty="0">
                          <a:latin typeface="游ゴシック" panose="020B0400000000000000" pitchFamily="50" charset="-128"/>
                          <a:ea typeface="游ゴシック" panose="020B0400000000000000" pitchFamily="50" charset="-128"/>
                          <a:cs typeface="Arial"/>
                          <a:sym typeface="Arial"/>
                        </a:rPr>
                        <a:t>注意事項</a:t>
                      </a:r>
                      <a:endParaRPr sz="1400" u="none" strike="noStrike" cap="none" dirty="0">
                        <a:latin typeface="游ゴシック" panose="020B0400000000000000" pitchFamily="50" charset="-128"/>
                        <a:ea typeface="游ゴシック" panose="020B0400000000000000" pitchFamily="50" charset="-128"/>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lgn="ctr">
                      <a:solidFill>
                        <a:schemeClr val="bg1">
                          <a:lumMod val="50000"/>
                        </a:schemeClr>
                      </a:solidFill>
                      <a:prstDash val="dot"/>
                      <a:round/>
                      <a:headEnd type="none" w="med" len="med"/>
                      <a:tailEnd type="none" w="med" len="med"/>
                    </a:lnR>
                    <a:lnT w="12700" cap="flat" cmpd="sng" algn="ctr">
                      <a:solidFill>
                        <a:schemeClr val="bg1">
                          <a:lumMod val="50000"/>
                        </a:schemeClr>
                      </a:solidFill>
                      <a:prstDash val="dot"/>
                      <a:round/>
                      <a:headEnd type="none" w="med" len="med"/>
                      <a:tailEnd type="none" w="med" len="med"/>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・業種、商材によりお受けできない場合がございますので事前にお問い合わせください。</a:t>
                      </a:r>
                      <a:endPar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・撮影は立ち合いなしのお任せとなります。</a:t>
                      </a:r>
                      <a:endPar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・動画の確認は初稿、再校の</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2</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回となります。</a:t>
                      </a:r>
                    </a:p>
                    <a:p>
                      <a:pPr marL="0" marR="0" lvl="0" indent="0" algn="l" rtl="0">
                        <a:lnSpc>
                          <a:spcPct val="100000"/>
                        </a:lnSpc>
                        <a:spcBef>
                          <a:spcPts val="0"/>
                        </a:spcBef>
                        <a:spcAft>
                          <a:spcPts val="0"/>
                        </a:spcAft>
                        <a:buClr>
                          <a:schemeClr val="dk2"/>
                        </a:buClr>
                        <a:buSzPts val="105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・投稿には</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rPr>
                        <a:t>『</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rPr>
                        <a:t>PR</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（大文字） ＃貴社名もしくは正式なサービス</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rPr>
                        <a:t>/</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商品名</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rPr>
                        <a:t>』</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の順にて、 </a:t>
                      </a:r>
                    </a:p>
                    <a:p>
                      <a:pPr marL="0" marR="0" lvl="0" indent="0" algn="l" rtl="0">
                        <a:lnSpc>
                          <a:spcPct val="100000"/>
                        </a:lnSpc>
                        <a:spcBef>
                          <a:spcPts val="0"/>
                        </a:spcBef>
                        <a:spcAft>
                          <a:spcPts val="0"/>
                        </a:spcAft>
                        <a:buClr>
                          <a:schemeClr val="dk2"/>
                        </a:buClr>
                        <a:buSzPts val="105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   ハッシュタグ列冒頭に記載します。</a:t>
                      </a:r>
                      <a:endParaRPr lang="ja-JP" altLang="en-US" sz="900" b="0" dirty="0">
                        <a:solidFill>
                          <a:schemeClr val="tx1"/>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2"/>
                        </a:buClr>
                        <a:buSzPts val="105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a:t>
                      </a:r>
                      <a:r>
                        <a:rPr lang="en-US" altLang="ja-JP" sz="900" b="0" u="none" strike="noStrike" cap="none" dirty="0">
                          <a:solidFill>
                            <a:schemeClr val="tx1"/>
                          </a:solidFill>
                          <a:latin typeface="游ゴシック" panose="020B0400000000000000" pitchFamily="50" charset="-128"/>
                          <a:ea typeface="游ゴシック" panose="020B0400000000000000" pitchFamily="50" charset="-128"/>
                        </a:rPr>
                        <a:t>Meta</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rPr>
                        <a:t>社の提供するブランドコンテンツタグの紐づけを行います。</a:t>
                      </a: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p>
                    <a:p>
                      <a:pPr marL="0" marR="0" lvl="0" indent="0" algn="l" rtl="0">
                        <a:lnSpc>
                          <a:spcPct val="100000"/>
                        </a:lnSpc>
                        <a:spcBef>
                          <a:spcPts val="0"/>
                        </a:spcBef>
                        <a:spcAft>
                          <a:spcPts val="0"/>
                        </a:spcAft>
                        <a:buClr>
                          <a:schemeClr val="dk1"/>
                        </a:buClr>
                        <a:buSzPts val="1050"/>
                        <a:buFont typeface="Arial"/>
                        <a:buNone/>
                      </a:pPr>
                      <a:r>
                        <a:rPr lang="ja-JP" altLang="en-US" sz="900" b="0" u="none" strike="noStrike" cap="none" dirty="0">
                          <a:latin typeface="游ゴシック" panose="020B0400000000000000" pitchFamily="50" charset="-128"/>
                          <a:ea typeface="游ゴシック" panose="020B0400000000000000" pitchFamily="50" charset="-128"/>
                        </a:rPr>
                        <a:t>・二次利用の可否、金額は営業担当までご相談ください。</a:t>
                      </a:r>
                      <a:endParaRPr lang="ja-JP" altLang="en-US" sz="1100" u="none" strike="noStrike" cap="none" dirty="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chemeClr val="dk2"/>
                        </a:buClr>
                        <a:buSzPts val="1050"/>
                        <a:buFont typeface="Arial"/>
                        <a:buNone/>
                      </a:pPr>
                      <a:r>
                        <a:rPr lang="ja-JP" altLang="en-US" sz="900" b="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・制作に関わる希望（撮影場所や仕様）により追加費用が発生する場合があります。</a:t>
                      </a:r>
                    </a:p>
                    <a:p>
                      <a:pPr marL="0" marR="0" lvl="0" indent="0" algn="l" rtl="0">
                        <a:lnSpc>
                          <a:spcPct val="100000"/>
                        </a:lnSpc>
                        <a:spcBef>
                          <a:spcPts val="0"/>
                        </a:spcBef>
                        <a:spcAft>
                          <a:spcPts val="0"/>
                        </a:spcAft>
                        <a:buClr>
                          <a:schemeClr val="dk2"/>
                        </a:buClr>
                        <a:buSzPts val="1050"/>
                        <a:buFont typeface="Arial"/>
                        <a:buNone/>
                      </a:pPr>
                      <a:r>
                        <a:rPr lang="ja-JP" altLang="en-US" sz="900" b="0" u="none" strike="noStrike" cap="none" dirty="0">
                          <a:latin typeface="游ゴシック" panose="020B0400000000000000" pitchFamily="50" charset="-128"/>
                          <a:ea typeface="游ゴシック" panose="020B0400000000000000" pitchFamily="50" charset="-128"/>
                          <a:cs typeface="Arial"/>
                          <a:sym typeface="Arial"/>
                        </a:rPr>
                        <a:t>・外部配信を行う場合がございます。</a:t>
                      </a:r>
                      <a:endParaRPr lang="en-US" altLang="ja-JP" sz="900" b="0" u="none" strike="noStrike" cap="none"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lnL w="12700" cap="flat" cmpd="sng" algn="ctr">
                      <a:solidFill>
                        <a:schemeClr val="bg1">
                          <a:lumMod val="50000"/>
                        </a:schemeClr>
                      </a:solidFill>
                      <a:prstDash val="dot"/>
                      <a:round/>
                      <a:headEnd type="none" w="med" len="med"/>
                      <a:tailEnd type="none" w="med" len="med"/>
                    </a:lnL>
                    <a:lnR w="9525" cap="flat" cmpd="sng">
                      <a:solidFill>
                        <a:srgbClr val="000000">
                          <a:alpha val="0"/>
                        </a:srgbClr>
                      </a:solidFill>
                      <a:prstDash val="solid"/>
                      <a:round/>
                      <a:headEnd type="none" w="sm" len="sm"/>
                      <a:tailEnd type="none" w="sm" len="sm"/>
                    </a:lnR>
                    <a:lnT w="12700" cap="flat" cmpd="sng" algn="ctr">
                      <a:solidFill>
                        <a:schemeClr val="bg1">
                          <a:lumMod val="50000"/>
                        </a:schemeClr>
                      </a:solidFill>
                      <a:prstDash val="dot"/>
                      <a:round/>
                      <a:headEnd type="none" w="med" len="med"/>
                      <a:tailEnd type="none" w="med" len="med"/>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bl>
          </a:graphicData>
        </a:graphic>
      </p:graphicFrame>
      <p:sp>
        <p:nvSpPr>
          <p:cNvPr id="5" name="テキスト ボックス 4">
            <a:extLst>
              <a:ext uri="{FF2B5EF4-FFF2-40B4-BE49-F238E27FC236}">
                <a16:creationId xmlns:a16="http://schemas.microsoft.com/office/drawing/2014/main" id="{8FC63948-ED10-0AB2-3AAC-289A963647C2}"/>
              </a:ext>
            </a:extLst>
          </p:cNvPr>
          <p:cNvSpPr txBox="1"/>
          <p:nvPr/>
        </p:nvSpPr>
        <p:spPr>
          <a:xfrm>
            <a:off x="247033" y="6098882"/>
            <a:ext cx="6526154" cy="523220"/>
          </a:xfrm>
          <a:prstGeom prst="rect">
            <a:avLst/>
          </a:prstGeom>
          <a:noFill/>
        </p:spPr>
        <p:txBody>
          <a:bodyPr wrap="square">
            <a:spAutoFit/>
          </a:bodyPr>
          <a:lstStyle/>
          <a:p>
            <a:r>
              <a:rPr lang="ja-JP" altLang="en-US" b="1" dirty="0">
                <a:latin typeface="ＭＳ Ｐゴシック 見出し"/>
                <a:ea typeface="游ゴシック" panose="020B0400000000000000" pitchFamily="50" charset="-128"/>
              </a:rPr>
              <a:t>〇進行</a:t>
            </a:r>
            <a:endParaRPr lang="en-US" altLang="ja-JP" sz="1200" b="1" dirty="0">
              <a:latin typeface="ＭＳ Ｐゴシック 見出し"/>
              <a:ea typeface="游ゴシック" panose="020B0400000000000000" pitchFamily="50" charset="-128"/>
            </a:endParaRPr>
          </a:p>
          <a:p>
            <a:r>
              <a:rPr lang="ja-JP" altLang="en-US" b="1" dirty="0">
                <a:latin typeface="ＭＳ Ｐゴシック 見出し"/>
                <a:ea typeface="游ゴシック" panose="020B0400000000000000" pitchFamily="50" charset="-128"/>
              </a:rPr>
              <a:t>オリエン →構成案提出</a:t>
            </a:r>
            <a:r>
              <a:rPr lang="en-US" altLang="ja-JP" sz="1100" b="1" dirty="0">
                <a:latin typeface="ＭＳ Ｐゴシック 見出し"/>
                <a:ea typeface="游ゴシック" panose="020B0400000000000000" pitchFamily="50" charset="-128"/>
              </a:rPr>
              <a:t>※</a:t>
            </a:r>
            <a:r>
              <a:rPr lang="ja-JP" altLang="en-US" sz="1100" b="1" dirty="0">
                <a:latin typeface="ＭＳ Ｐゴシック 見出し"/>
                <a:ea typeface="游ゴシック" panose="020B0400000000000000" pitchFamily="50" charset="-128"/>
              </a:rPr>
              <a:t>テキストにて </a:t>
            </a:r>
            <a:r>
              <a:rPr lang="ja-JP" altLang="en-US" b="1" dirty="0">
                <a:latin typeface="ＭＳ Ｐゴシック 見出し"/>
                <a:ea typeface="游ゴシック" panose="020B0400000000000000" pitchFamily="50" charset="-128"/>
              </a:rPr>
              <a:t>→撮影</a:t>
            </a:r>
            <a:r>
              <a:rPr lang="en-US" altLang="ja-JP" sz="1100" b="1" dirty="0">
                <a:latin typeface="ＭＳ Ｐゴシック 見出し"/>
                <a:ea typeface="游ゴシック" panose="020B0400000000000000" pitchFamily="50" charset="-128"/>
              </a:rPr>
              <a:t>※</a:t>
            </a:r>
            <a:r>
              <a:rPr lang="ja-JP" altLang="en-US" sz="1100" b="1" dirty="0">
                <a:latin typeface="ＭＳ Ｐゴシック 見出し"/>
                <a:ea typeface="游ゴシック" panose="020B0400000000000000" pitchFamily="50" charset="-128"/>
              </a:rPr>
              <a:t>お任せ </a:t>
            </a:r>
            <a:r>
              <a:rPr lang="ja-JP" altLang="en-US" b="1" dirty="0">
                <a:latin typeface="ＭＳ Ｐゴシック 見出し"/>
                <a:ea typeface="游ゴシック" panose="020B0400000000000000" pitchFamily="50" charset="-128"/>
              </a:rPr>
              <a:t>→初稿 →再校 →掲載</a:t>
            </a:r>
            <a:endParaRPr lang="en-US" altLang="ja-JP" b="1" dirty="0">
              <a:latin typeface="ＭＳ Ｐゴシック 見出し"/>
              <a:ea typeface="游ゴシック" panose="020B0400000000000000" pitchFamily="50" charset="-128"/>
            </a:endParaRPr>
          </a:p>
        </p:txBody>
      </p:sp>
      <p:sp>
        <p:nvSpPr>
          <p:cNvPr id="6" name="Google Shape;700;p28">
            <a:extLst>
              <a:ext uri="{FF2B5EF4-FFF2-40B4-BE49-F238E27FC236}">
                <a16:creationId xmlns:a16="http://schemas.microsoft.com/office/drawing/2014/main" id="{F7F14531-2EFF-6BD0-0BB5-30AF610FD4A0}"/>
              </a:ext>
            </a:extLst>
          </p:cNvPr>
          <p:cNvSpPr txBox="1"/>
          <p:nvPr/>
        </p:nvSpPr>
        <p:spPr>
          <a:xfrm>
            <a:off x="2832203" y="2233051"/>
            <a:ext cx="2875099" cy="969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u="sng" dirty="0">
                <a:solidFill>
                  <a:srgbClr val="D76F85"/>
                </a:solidFill>
              </a:rPr>
              <a:t>オプション</a:t>
            </a:r>
            <a:endParaRPr lang="en-US" altLang="ja-JP" sz="1200" b="1" u="sng" dirty="0">
              <a:solidFill>
                <a:srgbClr val="D76F85"/>
              </a:solidFill>
            </a:endParaRPr>
          </a:p>
          <a:p>
            <a:pPr marL="0" marR="0" lvl="0" indent="0" algn="l" rtl="0">
              <a:lnSpc>
                <a:spcPct val="100000"/>
              </a:lnSpc>
              <a:spcBef>
                <a:spcPts val="0"/>
              </a:spcBef>
              <a:spcAft>
                <a:spcPts val="0"/>
              </a:spcAft>
              <a:buClr>
                <a:srgbClr val="000000"/>
              </a:buClr>
              <a:buSzPts val="1400"/>
              <a:buFont typeface="Arial"/>
              <a:buNone/>
            </a:pPr>
            <a:r>
              <a:rPr lang="ja-JP" sz="1200" b="1" i="0" u="sng" strike="noStrike" cap="none" dirty="0">
                <a:solidFill>
                  <a:srgbClr val="D76F85"/>
                </a:solidFill>
                <a:latin typeface="Arial"/>
                <a:ea typeface="Arial"/>
                <a:cs typeface="Arial"/>
                <a:sym typeface="Arial"/>
              </a:rPr>
              <a:t>IGリール共同投稿 プラスG30万円</a:t>
            </a:r>
            <a:endParaRPr lang="en-US" altLang="ja-JP" sz="1200" b="1" i="0" u="sng" strike="noStrike" cap="none" dirty="0">
              <a:solidFill>
                <a:srgbClr val="D76F8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tLang="ja-JP" sz="1100" b="1" dirty="0">
                <a:solidFill>
                  <a:srgbClr val="D76F85"/>
                </a:solidFill>
              </a:rPr>
              <a:t>※</a:t>
            </a:r>
            <a:r>
              <a:rPr lang="ja-JP" altLang="en-US" sz="1100" b="1" dirty="0">
                <a:solidFill>
                  <a:srgbClr val="D76F85"/>
                </a:solidFill>
              </a:rPr>
              <a:t>期間は</a:t>
            </a:r>
            <a:r>
              <a:rPr lang="en-US" altLang="ja-JP" sz="1100" b="1" dirty="0">
                <a:solidFill>
                  <a:srgbClr val="D76F85"/>
                </a:solidFill>
              </a:rPr>
              <a:t>1</a:t>
            </a:r>
            <a:r>
              <a:rPr lang="ja-JP" altLang="en-US" sz="1100" b="1" dirty="0">
                <a:solidFill>
                  <a:srgbClr val="D76F85"/>
                </a:solidFill>
              </a:rPr>
              <a:t>か月間を保証。アーカイブ化しますが、モデルによっては解除をお願いする場合がございます。</a:t>
            </a:r>
            <a:endParaRPr sz="1100" b="1" i="0" u="none" strike="noStrike" cap="none" dirty="0">
              <a:solidFill>
                <a:srgbClr val="D76F85"/>
              </a:solidFill>
              <a:latin typeface="Arial"/>
              <a:ea typeface="Arial"/>
              <a:cs typeface="Arial"/>
              <a:sym typeface="Arial"/>
            </a:endParaRPr>
          </a:p>
        </p:txBody>
      </p:sp>
      <p:sp>
        <p:nvSpPr>
          <p:cNvPr id="14" name="Google Shape;593;p15">
            <a:extLst>
              <a:ext uri="{FF2B5EF4-FFF2-40B4-BE49-F238E27FC236}">
                <a16:creationId xmlns:a16="http://schemas.microsoft.com/office/drawing/2014/main" id="{407316A5-79FD-2938-7E65-F65AD4CAC547}"/>
              </a:ext>
            </a:extLst>
          </p:cNvPr>
          <p:cNvSpPr txBox="1"/>
          <p:nvPr/>
        </p:nvSpPr>
        <p:spPr>
          <a:xfrm>
            <a:off x="2296020" y="5679696"/>
            <a:ext cx="4219080" cy="56934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200"/>
              <a:buFont typeface="Arial"/>
              <a:buNone/>
            </a:pPr>
            <a:r>
              <a:rPr lang="en-US" altLang="ja-JP" sz="700" b="1" i="0" u="none" strike="noStrike" cap="none" dirty="0" err="1">
                <a:solidFill>
                  <a:schemeClr val="tx1"/>
                </a:solidFill>
                <a:latin typeface="游ゴシック" panose="020B0400000000000000" pitchFamily="50" charset="-128"/>
                <a:ea typeface="游ゴシック" panose="020B0400000000000000" pitchFamily="50" charset="-128"/>
                <a:sym typeface="Arial"/>
              </a:rPr>
              <a:t>ar</a:t>
            </a:r>
            <a:r>
              <a:rPr lang="ja-JP" altLang="en-US" sz="700" b="1" i="0" u="none" strike="noStrike" cap="none" dirty="0">
                <a:solidFill>
                  <a:schemeClr val="tx1"/>
                </a:solidFill>
                <a:latin typeface="游ゴシック" panose="020B0400000000000000" pitchFamily="50" charset="-128"/>
                <a:ea typeface="游ゴシック" panose="020B0400000000000000" pitchFamily="50" charset="-128"/>
                <a:sym typeface="Arial"/>
              </a:rPr>
              <a:t>公式</a:t>
            </a:r>
            <a:r>
              <a:rPr lang="en-US" altLang="ja-JP" sz="700" b="1" i="0" u="none" strike="noStrike" cap="none" dirty="0">
                <a:solidFill>
                  <a:schemeClr val="tx1"/>
                </a:solidFill>
                <a:latin typeface="游ゴシック" panose="020B0400000000000000" pitchFamily="50" charset="-128"/>
                <a:ea typeface="游ゴシック" panose="020B0400000000000000" pitchFamily="50" charset="-128"/>
                <a:sym typeface="Arial"/>
              </a:rPr>
              <a:t>SNS</a:t>
            </a:r>
            <a:r>
              <a:rPr lang="ja-JP" altLang="en-US" sz="700" b="1" i="0" u="none" strike="noStrike" cap="none" dirty="0">
                <a:solidFill>
                  <a:schemeClr val="tx1"/>
                </a:solidFill>
                <a:latin typeface="游ゴシック" panose="020B0400000000000000" pitchFamily="50" charset="-128"/>
                <a:ea typeface="游ゴシック" panose="020B0400000000000000" pitchFamily="50" charset="-128"/>
                <a:sym typeface="Arial"/>
              </a:rPr>
              <a:t>モデルとは</a:t>
            </a:r>
            <a:endParaRPr lang="en-US" altLang="ja-JP" sz="700" b="1" i="0" u="none" strike="noStrike" cap="none" dirty="0">
              <a:solidFill>
                <a:schemeClr val="tx1"/>
              </a:solidFill>
              <a:latin typeface="游ゴシック" panose="020B0400000000000000" pitchFamily="50" charset="-128"/>
              <a:ea typeface="游ゴシック" panose="020B0400000000000000" pitchFamily="50" charset="-128"/>
              <a:sym typeface="Arial"/>
            </a:endParaRPr>
          </a:p>
          <a:p>
            <a:pPr algn="l"/>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ミーハーで、</a:t>
            </a:r>
            <a:r>
              <a:rPr lang="en-US" altLang="ja-JP" sz="800" i="0" u="none" strike="noStrike" baseline="0" dirty="0">
                <a:solidFill>
                  <a:schemeClr val="tx1"/>
                </a:solidFill>
                <a:latin typeface="游ゴシック" panose="020B0400000000000000" pitchFamily="50" charset="-128"/>
                <a:ea typeface="游ゴシック" panose="020B0400000000000000" pitchFamily="50" charset="-128"/>
              </a:rPr>
              <a:t>SNS</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動画が得意で、すっぴん♡も</a:t>
            </a:r>
            <a:r>
              <a:rPr lang="en-US" altLang="ja-JP" sz="800" i="0" u="none" strike="noStrike" baseline="0" dirty="0">
                <a:solidFill>
                  <a:schemeClr val="tx1"/>
                </a:solidFill>
                <a:latin typeface="游ゴシック" panose="020B0400000000000000" pitchFamily="50" charset="-128"/>
                <a:ea typeface="游ゴシック" panose="020B0400000000000000" pitchFamily="50" charset="-128"/>
              </a:rPr>
              <a:t>OK</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な、イマドキ女子です！</a:t>
            </a:r>
          </a:p>
          <a:p>
            <a:pPr algn="l"/>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約</a:t>
            </a:r>
            <a:r>
              <a:rPr lang="en-US" altLang="ja-JP" sz="800" i="0" u="none" strike="noStrike" baseline="0" dirty="0">
                <a:solidFill>
                  <a:schemeClr val="tx1"/>
                </a:solidFill>
                <a:latin typeface="游ゴシック" panose="020B0400000000000000" pitchFamily="50" charset="-128"/>
                <a:ea typeface="游ゴシック" panose="020B0400000000000000" pitchFamily="50" charset="-128"/>
              </a:rPr>
              <a:t>3</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ヵ月にわたって開催された初の「</a:t>
            </a:r>
            <a:r>
              <a:rPr lang="en-US" altLang="ja-JP" sz="800" i="0" u="none" strike="noStrike" baseline="0" dirty="0" err="1">
                <a:solidFill>
                  <a:schemeClr val="tx1"/>
                </a:solidFill>
                <a:latin typeface="游ゴシック" panose="020B0400000000000000" pitchFamily="50" charset="-128"/>
                <a:ea typeface="游ゴシック" panose="020B0400000000000000" pitchFamily="50" charset="-128"/>
              </a:rPr>
              <a:t>ar</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公式</a:t>
            </a:r>
            <a:r>
              <a:rPr lang="en-US" altLang="ja-JP" sz="800" i="0" u="none" strike="noStrike" baseline="0" dirty="0">
                <a:solidFill>
                  <a:schemeClr val="tx1"/>
                </a:solidFill>
                <a:latin typeface="游ゴシック" panose="020B0400000000000000" pitchFamily="50" charset="-128"/>
                <a:ea typeface="游ゴシック" panose="020B0400000000000000" pitchFamily="50" charset="-128"/>
              </a:rPr>
              <a:t>SNS</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モデル」オーディション。</a:t>
            </a:r>
          </a:p>
          <a:p>
            <a:pPr algn="l"/>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多くの応募の中から選ばれた</a:t>
            </a:r>
            <a:r>
              <a:rPr lang="en-US" altLang="ja-JP" sz="800" i="0" u="none" strike="noStrike" baseline="0" dirty="0">
                <a:solidFill>
                  <a:schemeClr val="tx1"/>
                </a:solidFill>
                <a:latin typeface="游ゴシック" panose="020B0400000000000000" pitchFamily="50" charset="-128"/>
                <a:ea typeface="游ゴシック" panose="020B0400000000000000" pitchFamily="50" charset="-128"/>
              </a:rPr>
              <a:t>3</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名！</a:t>
            </a:r>
            <a:r>
              <a:rPr lang="en-US" altLang="ja-JP" sz="800" i="0" u="none" strike="noStrike" baseline="0" dirty="0" err="1">
                <a:solidFill>
                  <a:schemeClr val="tx1"/>
                </a:solidFill>
                <a:latin typeface="游ゴシック" panose="020B0400000000000000" pitchFamily="50" charset="-128"/>
                <a:ea typeface="游ゴシック" panose="020B0400000000000000" pitchFamily="50" charset="-128"/>
              </a:rPr>
              <a:t>ar</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の</a:t>
            </a:r>
            <a:r>
              <a:rPr lang="en-US" altLang="ja-JP" sz="800" i="0" u="none" strike="noStrike" baseline="0" dirty="0">
                <a:solidFill>
                  <a:schemeClr val="tx1"/>
                </a:solidFill>
                <a:latin typeface="游ゴシック" panose="020B0400000000000000" pitchFamily="50" charset="-128"/>
                <a:ea typeface="游ゴシック" panose="020B0400000000000000" pitchFamily="50" charset="-128"/>
              </a:rPr>
              <a:t>SNS</a:t>
            </a:r>
            <a:r>
              <a:rPr lang="ja-JP" altLang="en-US" sz="800" i="0" u="none" strike="noStrike" baseline="0" dirty="0">
                <a:solidFill>
                  <a:schemeClr val="tx1"/>
                </a:solidFill>
                <a:latin typeface="游ゴシック" panose="020B0400000000000000" pitchFamily="50" charset="-128"/>
                <a:ea typeface="游ゴシック" panose="020B0400000000000000" pitchFamily="50" charset="-128"/>
              </a:rPr>
              <a:t>を盛り上げてくれるイマドキ女子です！</a:t>
            </a:r>
            <a:endParaRPr lang="en-US" altLang="ja-JP" sz="700" i="0" u="none" strike="noStrike" cap="none" dirty="0">
              <a:solidFill>
                <a:schemeClr val="tx1"/>
              </a:solidFill>
              <a:latin typeface="游ゴシック" panose="020B0400000000000000" pitchFamily="50" charset="-128"/>
              <a:ea typeface="游ゴシック" panose="020B0400000000000000" pitchFamily="50" charset="-128"/>
              <a:sym typeface="Arial"/>
            </a:endParaRPr>
          </a:p>
        </p:txBody>
      </p:sp>
      <p:sp>
        <p:nvSpPr>
          <p:cNvPr id="7" name="テキスト ボックス 6">
            <a:extLst>
              <a:ext uri="{FF2B5EF4-FFF2-40B4-BE49-F238E27FC236}">
                <a16:creationId xmlns:a16="http://schemas.microsoft.com/office/drawing/2014/main" id="{529380E1-B3D3-A133-9FFF-6182693B8B5C}"/>
              </a:ext>
            </a:extLst>
          </p:cNvPr>
          <p:cNvSpPr txBox="1"/>
          <p:nvPr/>
        </p:nvSpPr>
        <p:spPr>
          <a:xfrm>
            <a:off x="0" y="504516"/>
            <a:ext cx="2068830" cy="307777"/>
          </a:xfrm>
          <a:prstGeom prst="rect">
            <a:avLst/>
          </a:prstGeom>
          <a:noFill/>
        </p:spPr>
        <p:txBody>
          <a:bodyPr wrap="square" rtlCol="0">
            <a:spAutoFit/>
          </a:bodyPr>
          <a:lstStyle/>
          <a:p>
            <a:r>
              <a:rPr kumimoji="1" lang="en-US" altLang="ja-JP" b="1" dirty="0">
                <a:solidFill>
                  <a:srgbClr val="FF0000"/>
                </a:solidFill>
              </a:rPr>
              <a:t>NEW‼</a:t>
            </a:r>
          </a:p>
        </p:txBody>
      </p:sp>
      <p:sp>
        <p:nvSpPr>
          <p:cNvPr id="10" name="Google Shape;588;p27">
            <a:extLst>
              <a:ext uri="{FF2B5EF4-FFF2-40B4-BE49-F238E27FC236}">
                <a16:creationId xmlns:a16="http://schemas.microsoft.com/office/drawing/2014/main" id="{9BA0C88C-972D-517C-C70C-E436731AD403}"/>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Tree>
    <p:extLst>
      <p:ext uri="{BB962C8B-B14F-4D97-AF65-F5344CB8AC3E}">
        <p14:creationId xmlns:p14="http://schemas.microsoft.com/office/powerpoint/2010/main" val="236240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86"/>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インスタライブ</a:t>
            </a:r>
            <a:endParaRPr/>
          </a:p>
        </p:txBody>
      </p:sp>
      <p:sp>
        <p:nvSpPr>
          <p:cNvPr id="730" name="Google Shape;730;p8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731" name="Google Shape;731;p8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27</a:t>
            </a:fld>
            <a:endParaRPr/>
          </a:p>
        </p:txBody>
      </p:sp>
      <p:sp>
        <p:nvSpPr>
          <p:cNvPr id="732" name="Google Shape;732;p86"/>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公式アカウントにてインスタライブを実施します。タイアップとの連動のほか、単体での実施も可能です。</a:t>
            </a:r>
            <a:endParaRPr/>
          </a:p>
        </p:txBody>
      </p:sp>
      <p:graphicFrame>
        <p:nvGraphicFramePr>
          <p:cNvPr id="733" name="Google Shape;733;p86"/>
          <p:cNvGraphicFramePr/>
          <p:nvPr/>
        </p:nvGraphicFramePr>
        <p:xfrm>
          <a:off x="5704538" y="1408876"/>
          <a:ext cx="6481775" cy="5034310"/>
        </p:xfrm>
        <a:graphic>
          <a:graphicData uri="http://schemas.openxmlformats.org/drawingml/2006/table">
            <a:tbl>
              <a:tblPr>
                <a:noFill/>
                <a:tableStyleId>{93979BFC-1B09-4774-AEE0-5369BBA7034D}</a:tableStyleId>
              </a:tblPr>
              <a:tblGrid>
                <a:gridCol w="1556075">
                  <a:extLst>
                    <a:ext uri="{9D8B030D-6E8A-4147-A177-3AD203B41FA5}">
                      <a16:colId xmlns:a16="http://schemas.microsoft.com/office/drawing/2014/main" val="20000"/>
                    </a:ext>
                  </a:extLst>
                </a:gridCol>
                <a:gridCol w="2462850">
                  <a:extLst>
                    <a:ext uri="{9D8B030D-6E8A-4147-A177-3AD203B41FA5}">
                      <a16:colId xmlns:a16="http://schemas.microsoft.com/office/drawing/2014/main" val="20001"/>
                    </a:ext>
                  </a:extLst>
                </a:gridCol>
                <a:gridCol w="2462850">
                  <a:extLst>
                    <a:ext uri="{9D8B030D-6E8A-4147-A177-3AD203B41FA5}">
                      <a16:colId xmlns:a16="http://schemas.microsoft.com/office/drawing/2014/main" val="20002"/>
                    </a:ext>
                  </a:extLst>
                </a:gridCol>
              </a:tblGrid>
              <a:tr h="243700">
                <a:tc rowSpan="2">
                  <a:txBody>
                    <a:bodyPr/>
                    <a:lstStyle/>
                    <a:p>
                      <a:pPr marL="0" marR="0" lvl="0" indent="0" algn="l" rtl="0">
                        <a:lnSpc>
                          <a:spcPct val="100000"/>
                        </a:lnSpc>
                        <a:spcBef>
                          <a:spcPts val="0"/>
                        </a:spcBef>
                        <a:spcAft>
                          <a:spcPts val="0"/>
                        </a:spcAft>
                        <a:buClr>
                          <a:srgbClr val="000000"/>
                        </a:buClr>
                        <a:buSzPts val="1400"/>
                        <a:buFont typeface="Arial"/>
                        <a:buNone/>
                      </a:pPr>
                      <a:r>
                        <a:rPr lang="ja-JP" sz="1100" b="1" u="none" strike="noStrike" cap="none">
                          <a:solidFill>
                            <a:schemeClr val="dk2"/>
                          </a:solidFill>
                          <a:latin typeface="Arial"/>
                          <a:ea typeface="Arial"/>
                          <a:cs typeface="Arial"/>
                          <a:sym typeface="Arial"/>
                        </a:rPr>
                        <a:t>料金</a:t>
                      </a:r>
                      <a:r>
                        <a:rPr lang="ja-JP" sz="1100" b="1" u="none" strike="noStrike" cap="none">
                          <a:latin typeface="Arial"/>
                          <a:ea typeface="Arial"/>
                          <a:cs typeface="Arial"/>
                          <a:sym typeface="Arial"/>
                        </a:rPr>
                        <a:t>（税別）</a:t>
                      </a:r>
                      <a:endParaRPr sz="11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オプション</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単体実施</a:t>
                      </a:r>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70612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000000"/>
                          </a:solidFill>
                          <a:latin typeface="Arial"/>
                          <a:ea typeface="Arial"/>
                          <a:cs typeface="Arial"/>
                          <a:sym typeface="Arial"/>
                        </a:rPr>
                        <a:t>N </a:t>
                      </a:r>
                      <a:r>
                        <a:rPr lang="ja-JP" sz="2800" b="1" i="0" u="none" strike="noStrike" cap="none" dirty="0">
                          <a:solidFill>
                            <a:srgbClr val="000000"/>
                          </a:solidFill>
                          <a:latin typeface="Arial"/>
                          <a:ea typeface="Arial"/>
                          <a:cs typeface="Arial"/>
                          <a:sym typeface="Arial"/>
                        </a:rPr>
                        <a:t>1,000,000</a:t>
                      </a:r>
                      <a:r>
                        <a:rPr lang="ja-JP" sz="1400" b="1" i="0" u="none" strike="noStrike" cap="none" dirty="0">
                          <a:solidFill>
                            <a:srgbClr val="000000"/>
                          </a:solidFill>
                          <a:latin typeface="Arial"/>
                          <a:ea typeface="Arial"/>
                          <a:cs typeface="Arial"/>
                          <a:sym typeface="Arial"/>
                        </a:rPr>
                        <a:t> 円</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1200" b="0" i="0" u="none" strike="noStrike" cap="none" dirty="0">
                          <a:solidFill>
                            <a:srgbClr val="000000"/>
                          </a:solidFill>
                          <a:latin typeface="Arial"/>
                          <a:ea typeface="Arial"/>
                          <a:cs typeface="Arial"/>
                          <a:sym typeface="Arial"/>
                        </a:rPr>
                        <a:t>　　＋起用費</a:t>
                      </a:r>
                      <a:endParaRPr sz="1200" b="0" i="0" u="none" strike="noStrike" cap="none" dirty="0">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G </a:t>
                      </a:r>
                      <a:r>
                        <a:rPr lang="ja-JP" sz="2800" b="1" i="0" u="none" strike="noStrike" cap="none">
                          <a:solidFill>
                            <a:srgbClr val="000000"/>
                          </a:solidFill>
                          <a:latin typeface="Arial"/>
                          <a:ea typeface="Arial"/>
                          <a:cs typeface="Arial"/>
                          <a:sym typeface="Arial"/>
                        </a:rPr>
                        <a:t>2,000,000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ja-JP" sz="1200" b="0" i="0" u="none" strike="noStrike" cap="none">
                          <a:solidFill>
                            <a:srgbClr val="000000"/>
                          </a:solidFill>
                          <a:latin typeface="Arial"/>
                          <a:ea typeface="Arial"/>
                          <a:cs typeface="Arial"/>
                          <a:sym typeface="Arial"/>
                        </a:rPr>
                        <a:t>　　＋起用費</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ja-JP" sz="1100" b="1" u="none" strike="noStrike" cap="none">
                          <a:solidFill>
                            <a:schemeClr val="dk2"/>
                          </a:solidFill>
                          <a:latin typeface="Arial"/>
                          <a:ea typeface="Arial"/>
                          <a:cs typeface="Arial"/>
                          <a:sym typeface="Arial"/>
                        </a:rPr>
                        <a:t>想定視聴/再生数</a:t>
                      </a:r>
                      <a:endParaRPr sz="11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rPr>
                        <a:t>10,000（リアルタイム視聴数＋アーカイブ再生数）</a:t>
                      </a:r>
                      <a:endParaRPr sz="1100" b="0" u="none" strike="noStrike" cap="none">
                        <a:solidFill>
                          <a:schemeClr val="dk2"/>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2"/>
                  </a:ext>
                </a:extLst>
              </a:tr>
              <a:tr h="1158250">
                <a:tc>
                  <a:txBody>
                    <a:bodyPr/>
                    <a:lstStyle/>
                    <a:p>
                      <a:pPr marL="0" marR="0" lvl="0" indent="0" algn="l" rtl="0">
                        <a:lnSpc>
                          <a:spcPct val="100000"/>
                        </a:lnSpc>
                        <a:spcBef>
                          <a:spcPts val="0"/>
                        </a:spcBef>
                        <a:spcAft>
                          <a:spcPts val="0"/>
                        </a:spcAft>
                        <a:buClr>
                          <a:srgbClr val="000000"/>
                        </a:buClr>
                        <a:buSzPts val="1400"/>
                        <a:buFont typeface="Arial"/>
                        <a:buNone/>
                      </a:pPr>
                      <a:r>
                        <a:rPr lang="ja-JP" sz="1100" b="1" u="none" strike="noStrike" cap="none">
                          <a:solidFill>
                            <a:schemeClr val="dk2"/>
                          </a:solidFill>
                          <a:latin typeface="Arial"/>
                          <a:ea typeface="Arial"/>
                          <a:cs typeface="Arial"/>
                          <a:sym typeface="Arial"/>
                        </a:rPr>
                        <a:t>実施内容</a:t>
                      </a:r>
                      <a:endParaRPr sz="11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latin typeface="Arial"/>
                          <a:ea typeface="Arial"/>
                          <a:cs typeface="Arial"/>
                          <a:sym typeface="Arial"/>
                        </a:rPr>
                        <a:t>【制作】　台本・香盤表</a:t>
                      </a:r>
                      <a:endParaRPr sz="11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latin typeface="Arial"/>
                          <a:ea typeface="Arial"/>
                          <a:cs typeface="Arial"/>
                          <a:sym typeface="Arial"/>
                        </a:rPr>
                        <a:t>【告知】　</a:t>
                      </a:r>
                      <a:r>
                        <a:rPr lang="ja-JP" sz="1100" b="0" u="sng" strike="noStrike" cap="none">
                          <a:solidFill>
                            <a:schemeClr val="dk2"/>
                          </a:solidFill>
                          <a:latin typeface="Arial"/>
                          <a:ea typeface="Arial"/>
                          <a:cs typeface="Arial"/>
                          <a:sym typeface="Arial"/>
                        </a:rPr>
                        <a:t>ストーリーズ投稿×2回</a:t>
                      </a:r>
                      <a:endParaRPr sz="1100" b="0" u="sng"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latin typeface="Arial"/>
                          <a:ea typeface="Arial"/>
                          <a:cs typeface="Arial"/>
                          <a:sym typeface="Arial"/>
                        </a:rPr>
                        <a:t>　　　　　</a:t>
                      </a:r>
                      <a:r>
                        <a:rPr lang="ja-JP" sz="1100" b="0" u="sng" strike="noStrike" cap="none">
                          <a:solidFill>
                            <a:schemeClr val="dk2"/>
                          </a:solidFill>
                          <a:latin typeface="Arial"/>
                          <a:ea typeface="Arial"/>
                          <a:cs typeface="Arial"/>
                          <a:sym typeface="Arial"/>
                        </a:rPr>
                        <a:t>フィード投稿×1回（</a:t>
                      </a:r>
                      <a:r>
                        <a:rPr lang="ja-JP" sz="1100" b="0" u="sng" strike="noStrike" cap="none">
                          <a:solidFill>
                            <a:srgbClr val="FF0000"/>
                          </a:solidFill>
                          <a:latin typeface="Arial"/>
                          <a:ea typeface="Arial"/>
                          <a:cs typeface="Arial"/>
                          <a:sym typeface="Arial"/>
                        </a:rPr>
                        <a:t>単体実施のみ</a:t>
                      </a:r>
                      <a:r>
                        <a:rPr lang="ja-JP" sz="1100" b="0" u="sng" strike="noStrike" cap="none">
                          <a:solidFill>
                            <a:schemeClr val="dk2"/>
                          </a:solidFill>
                          <a:latin typeface="Arial"/>
                          <a:ea typeface="Arial"/>
                          <a:cs typeface="Arial"/>
                          <a:sym typeface="Arial"/>
                        </a:rPr>
                        <a:t>）</a:t>
                      </a:r>
                      <a:endParaRPr sz="1100" b="0" u="sng"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latin typeface="Arial"/>
                          <a:ea typeface="Arial"/>
                          <a:cs typeface="Arial"/>
                          <a:sym typeface="Arial"/>
                        </a:rPr>
                        <a:t>【配信】　@ar_magazineよりインスタライブ配信</a:t>
                      </a:r>
                      <a:endParaRPr sz="11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latin typeface="Arial"/>
                          <a:ea typeface="Arial"/>
                          <a:cs typeface="Arial"/>
                          <a:sym typeface="Arial"/>
                        </a:rPr>
                        <a:t>　　　　　ブランドコンテンツタグ紐づけ</a:t>
                      </a:r>
                      <a:endParaRPr sz="11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latin typeface="Arial"/>
                          <a:ea typeface="Arial"/>
                          <a:cs typeface="Arial"/>
                          <a:sym typeface="Arial"/>
                        </a:rPr>
                        <a:t>【配信後】IGリールでアーカイブ（フィード投稿×1回）</a:t>
                      </a:r>
                      <a:endParaRPr sz="11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ja-JP" sz="1100" b="1" u="none" strike="noStrike" cap="none">
                          <a:solidFill>
                            <a:schemeClr val="dk2"/>
                          </a:solidFill>
                          <a:latin typeface="Arial"/>
                          <a:ea typeface="Arial"/>
                          <a:cs typeface="Arial"/>
                          <a:sym typeface="Arial"/>
                        </a:rPr>
                        <a:t>配信について</a:t>
                      </a:r>
                      <a:endParaRPr sz="11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rPr>
                        <a:t>平日夜・30分程度</a:t>
                      </a:r>
                      <a:endParaRPr sz="1100" b="0" u="none" strike="noStrike" cap="none">
                        <a:solidFill>
                          <a:schemeClr val="dk2"/>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ja-JP" sz="1100" b="1" u="none" strike="noStrike" cap="none">
                          <a:solidFill>
                            <a:schemeClr val="dk2"/>
                          </a:solidFill>
                          <a:latin typeface="Arial"/>
                          <a:ea typeface="Arial"/>
                          <a:cs typeface="Arial"/>
                          <a:sym typeface="Arial"/>
                        </a:rPr>
                        <a:t>お申込み期限</a:t>
                      </a:r>
                      <a:endParaRPr sz="11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rPr>
                        <a:t>タイアップお申込み時</a:t>
                      </a:r>
                      <a:endParaRPr sz="110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rPr>
                        <a:t>配信日の30営業日前目安</a:t>
                      </a:r>
                      <a:endParaRPr sz="11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304800">
                <a:tc>
                  <a:txBody>
                    <a:bodyPr/>
                    <a:lstStyle/>
                    <a:p>
                      <a:pPr marL="0" marR="0" lvl="0" indent="0" algn="l" rtl="0">
                        <a:lnSpc>
                          <a:spcPct val="100000"/>
                        </a:lnSpc>
                        <a:spcBef>
                          <a:spcPts val="0"/>
                        </a:spcBef>
                        <a:spcAft>
                          <a:spcPts val="0"/>
                        </a:spcAft>
                        <a:buClr>
                          <a:srgbClr val="000000"/>
                        </a:buClr>
                        <a:buSzPts val="1400"/>
                        <a:buFont typeface="Arial"/>
                        <a:buNone/>
                      </a:pPr>
                      <a:r>
                        <a:rPr lang="ja-JP" sz="1100" b="1" u="none" strike="noStrike" cap="none">
                          <a:solidFill>
                            <a:schemeClr val="dk2"/>
                          </a:solidFill>
                          <a:latin typeface="Arial"/>
                          <a:ea typeface="Arial"/>
                          <a:cs typeface="Arial"/>
                          <a:sym typeface="Arial"/>
                        </a:rPr>
                        <a:t>レポート項</a:t>
                      </a:r>
                      <a:endParaRPr sz="11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100" b="0" u="none" strike="noStrike" cap="none">
                          <a:solidFill>
                            <a:schemeClr val="dk2"/>
                          </a:solidFill>
                        </a:rPr>
                        <a:t>リアルタイム総視聴者数</a:t>
                      </a:r>
                      <a:r>
                        <a:rPr lang="ja-JP" sz="1100" u="none" strike="noStrike" cap="none">
                          <a:solidFill>
                            <a:schemeClr val="dk2"/>
                          </a:solidFill>
                        </a:rPr>
                        <a:t>、</a:t>
                      </a:r>
                      <a:r>
                        <a:rPr lang="ja-JP" sz="1100" b="0" u="none" strike="noStrike" cap="none">
                          <a:solidFill>
                            <a:schemeClr val="dk2"/>
                          </a:solidFill>
                        </a:rPr>
                        <a:t>アーカイブ再生回数</a:t>
                      </a:r>
                      <a:endParaRPr sz="11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6"/>
                  </a:ext>
                </a:extLst>
              </a:tr>
              <a:tr h="16459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solidFill>
                            <a:schemeClr val="dk1"/>
                          </a:solidFill>
                          <a:latin typeface="Arial"/>
                          <a:ea typeface="Arial"/>
                          <a:cs typeface="Arial"/>
                          <a:sym typeface="Arial"/>
                        </a:rPr>
                        <a:t>注意事項</a:t>
                      </a:r>
                      <a:endParaRPr sz="1400" u="none" strike="noStrike" cap="none">
                        <a:solidFill>
                          <a:schemeClr val="dk1"/>
                        </a:solidFil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FF0000"/>
                        </a:buClr>
                        <a:buSzPts val="1400"/>
                        <a:buFont typeface="Arial"/>
                        <a:buNone/>
                      </a:pPr>
                      <a:r>
                        <a:rPr lang="ja-JP" sz="1100" b="0" u="sng" strike="noStrike" cap="none" dirty="0">
                          <a:solidFill>
                            <a:schemeClr val="dk1"/>
                          </a:solidFill>
                          <a:latin typeface="Arial"/>
                          <a:ea typeface="Arial"/>
                          <a:cs typeface="Arial"/>
                          <a:sym typeface="Arial"/>
                        </a:rPr>
                        <a:t>詳細は営業担当までお問い合わせください。</a:t>
                      </a:r>
                      <a:endParaRPr sz="6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latin typeface="Arial"/>
                          <a:ea typeface="Arial"/>
                          <a:cs typeface="Arial"/>
                          <a:sym typeface="Arial"/>
                        </a:rPr>
                        <a:t>◆台本は弊社フォーマットに即します。内容により別途費用が発生する場合がございます。</a:t>
                      </a:r>
                      <a:endParaRPr sz="8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latin typeface="Arial"/>
                          <a:ea typeface="Arial"/>
                          <a:cs typeface="Arial"/>
                          <a:sym typeface="Arial"/>
                        </a:rPr>
                        <a:t>　（一言一句の指定は行わず、流れやポイントをおさえるかたちでの実施となります）</a:t>
                      </a:r>
                      <a:endParaRPr sz="8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latin typeface="Arial"/>
                          <a:ea typeface="Arial"/>
                          <a:cs typeface="Arial"/>
                          <a:sym typeface="Arial"/>
                        </a:rPr>
                        <a:t>◆インスタライブ、配信前後の投稿内の表記として『＃PR（大文字） ＃貴社名もしくは正式なサービス　</a:t>
                      </a:r>
                      <a:endParaRPr sz="8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latin typeface="Arial"/>
                          <a:ea typeface="Arial"/>
                          <a:cs typeface="Arial"/>
                          <a:sym typeface="Arial"/>
                        </a:rPr>
                        <a:t>　／商品名』の順にて、ハッシュタグ列冒頭に記載します。投稿内容は編集部にお任せいただきます。</a:t>
                      </a:r>
                      <a:endParaRPr sz="8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latin typeface="Arial"/>
                          <a:ea typeface="Arial"/>
                          <a:cs typeface="Arial"/>
                          <a:sym typeface="Arial"/>
                        </a:rPr>
                        <a:t>◆Meta社の提供するブランドコンテンツタグの紐づけを行います。</a:t>
                      </a:r>
                      <a:endParaRPr sz="800" b="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latin typeface="Arial"/>
                          <a:ea typeface="Arial"/>
                          <a:cs typeface="Arial"/>
                          <a:sym typeface="Arial"/>
                        </a:rPr>
                        <a:t>◆著名人、ヘアメイク、MC等の起用やスタジオレンタルが必要な場合は別途費用が発生いたします。</a:t>
                      </a:r>
                      <a:endParaRPr sz="800" b="0" u="none" strike="noStrike" cap="none" dirty="0">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rPr>
                        <a:t>・起用モデルにより実施やアーカイブができない場合がございます。</a:t>
                      </a:r>
                      <a:endParaRPr sz="1400" b="0" u="none" strike="noStrike" cap="none" dirty="0">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rPr>
                        <a:t>・編集部判断により実施不可とさせていただく場合もございます。可否は予めお問い合わせください。</a:t>
                      </a:r>
                      <a:endParaRPr sz="800" b="0" u="none" strike="noStrike" cap="none" dirty="0">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rPr>
                        <a:t>・配信・視聴環境により、 映像が途切れるなど正常に視聴できない場合がございます。</a:t>
                      </a:r>
                      <a:endParaRPr sz="800" b="0" u="none" strike="noStrike" cap="none" dirty="0">
                        <a:solidFill>
                          <a:schemeClr val="dk1"/>
                        </a:solidFill>
                      </a:endParaRPr>
                    </a:p>
                    <a:p>
                      <a:pPr marL="0" marR="0" lvl="0" indent="0" algn="l" rtl="0">
                        <a:lnSpc>
                          <a:spcPct val="100000"/>
                        </a:lnSpc>
                        <a:spcBef>
                          <a:spcPts val="0"/>
                        </a:spcBef>
                        <a:spcAft>
                          <a:spcPts val="0"/>
                        </a:spcAft>
                        <a:buClr>
                          <a:srgbClr val="000000"/>
                        </a:buClr>
                        <a:buSzPts val="800"/>
                        <a:buFont typeface="Arial"/>
                        <a:buNone/>
                      </a:pPr>
                      <a:r>
                        <a:rPr lang="ja-JP" sz="800" b="0" u="none" strike="noStrike" cap="none" dirty="0">
                          <a:solidFill>
                            <a:schemeClr val="dk1"/>
                          </a:solidFill>
                        </a:rPr>
                        <a:t>　実施時間の2/3以上正常に配信できない場合は、別日にて再度ライブ配信させていただきます。</a:t>
                      </a:r>
                      <a:endParaRPr sz="1400" b="0" u="none" strike="noStrike" cap="none" dirty="0">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734" name="Google Shape;734;p86"/>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ヘアメイク起用のメイク配信、実演レビューなど</a:t>
            </a:r>
            <a:endParaRPr sz="1400" b="0" i="0" u="none" strike="noStrike" cap="none">
              <a:solidFill>
                <a:schemeClr val="lt1"/>
              </a:solidFill>
              <a:latin typeface="Arial"/>
              <a:ea typeface="Arial"/>
              <a:cs typeface="Arial"/>
              <a:sym typeface="Arial"/>
            </a:endParaRPr>
          </a:p>
        </p:txBody>
      </p:sp>
      <p:pic>
        <p:nvPicPr>
          <p:cNvPr id="735" name="Google Shape;735;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42766" y="639450"/>
            <a:ext cx="593946" cy="589618"/>
          </a:xfrm>
          <a:prstGeom prst="rect">
            <a:avLst/>
          </a:prstGeom>
          <a:noFill/>
          <a:ln>
            <a:noFill/>
          </a:ln>
        </p:spPr>
      </p:pic>
      <p:sp>
        <p:nvSpPr>
          <p:cNvPr id="736" name="Google Shape;736;p86"/>
          <p:cNvSpPr txBox="1"/>
          <p:nvPr/>
        </p:nvSpPr>
        <p:spPr>
          <a:xfrm>
            <a:off x="2827921" y="648253"/>
            <a:ext cx="150595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単体出稿可！</a:t>
            </a:r>
            <a:endParaRPr sz="1600" b="1" i="0" u="none" strike="noStrike" cap="none">
              <a:solidFill>
                <a:srgbClr val="A0B870"/>
              </a:solidFill>
              <a:latin typeface="Arial"/>
              <a:ea typeface="Arial"/>
              <a:cs typeface="Arial"/>
              <a:sym typeface="Arial"/>
            </a:endParaRPr>
          </a:p>
        </p:txBody>
      </p:sp>
      <p:pic>
        <p:nvPicPr>
          <p:cNvPr id="737" name="Google Shape;737;p8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0768" y="2088008"/>
            <a:ext cx="1996748" cy="3541536"/>
          </a:xfrm>
          <a:prstGeom prst="rect">
            <a:avLst/>
          </a:prstGeom>
          <a:noFill/>
          <a:ln>
            <a:noFill/>
          </a:ln>
        </p:spPr>
      </p:pic>
      <p:pic>
        <p:nvPicPr>
          <p:cNvPr id="738" name="Google Shape;738;p8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71874" y="2088008"/>
            <a:ext cx="1952649" cy="3541536"/>
          </a:xfrm>
          <a:prstGeom prst="rect">
            <a:avLst/>
          </a:prstGeom>
          <a:noFill/>
          <a:ln>
            <a:noFill/>
          </a:ln>
        </p:spPr>
      </p:pic>
      <p:cxnSp>
        <p:nvCxnSpPr>
          <p:cNvPr id="741" name="Google Shape;741;p86"/>
          <p:cNvCxnSpPr/>
          <p:nvPr/>
        </p:nvCxnSpPr>
        <p:spPr>
          <a:xfrm>
            <a:off x="7264400" y="2413000"/>
            <a:ext cx="4927600" cy="0"/>
          </a:xfrm>
          <a:prstGeom prst="straightConnector1">
            <a:avLst/>
          </a:prstGeom>
          <a:noFill/>
          <a:ln w="15875" cap="flat" cmpd="sng">
            <a:solidFill>
              <a:srgbClr val="C1C2C7"/>
            </a:solidFill>
            <a:prstDash val="dash"/>
            <a:round/>
            <a:headEnd type="none" w="sm" len="sm"/>
            <a:tailEnd type="none" w="sm" len="sm"/>
          </a:ln>
        </p:spPr>
      </p:cxnSp>
      <p:sp>
        <p:nvSpPr>
          <p:cNvPr id="2" name="Google Shape;700;p28">
            <a:extLst>
              <a:ext uri="{FF2B5EF4-FFF2-40B4-BE49-F238E27FC236}">
                <a16:creationId xmlns:a16="http://schemas.microsoft.com/office/drawing/2014/main" id="{BF6F805E-43A7-7ADE-03D9-EF8B57D5ECDE}"/>
              </a:ext>
            </a:extLst>
          </p:cNvPr>
          <p:cNvSpPr txBox="1"/>
          <p:nvPr/>
        </p:nvSpPr>
        <p:spPr>
          <a:xfrm>
            <a:off x="2952631" y="5800201"/>
            <a:ext cx="2875099" cy="969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u="sng" dirty="0">
                <a:solidFill>
                  <a:srgbClr val="D76F85"/>
                </a:solidFill>
              </a:rPr>
              <a:t>オプション</a:t>
            </a:r>
            <a:endParaRPr lang="en-US" altLang="ja-JP" sz="1200" b="1" u="sng" dirty="0">
              <a:solidFill>
                <a:srgbClr val="D76F85"/>
              </a:solidFill>
            </a:endParaRPr>
          </a:p>
          <a:p>
            <a:pPr marL="0" marR="0" lvl="0" indent="0" algn="l" rtl="0">
              <a:lnSpc>
                <a:spcPct val="100000"/>
              </a:lnSpc>
              <a:spcBef>
                <a:spcPts val="0"/>
              </a:spcBef>
              <a:spcAft>
                <a:spcPts val="0"/>
              </a:spcAft>
              <a:buClr>
                <a:srgbClr val="000000"/>
              </a:buClr>
              <a:buSzPts val="1400"/>
              <a:buFont typeface="Arial"/>
              <a:buNone/>
            </a:pPr>
            <a:r>
              <a:rPr lang="ja-JP" sz="1200" b="1" i="0" u="sng" strike="noStrike" cap="none" dirty="0">
                <a:solidFill>
                  <a:srgbClr val="D76F85"/>
                </a:solidFill>
                <a:latin typeface="Arial"/>
                <a:ea typeface="Arial"/>
                <a:cs typeface="Arial"/>
                <a:sym typeface="Arial"/>
              </a:rPr>
              <a:t>IGリール共同投稿 プラスG30万円</a:t>
            </a:r>
            <a:endParaRPr lang="en-US" altLang="ja-JP" sz="1200" b="1" i="0" u="sng" strike="noStrike" cap="none" dirty="0">
              <a:solidFill>
                <a:srgbClr val="D76F8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tLang="ja-JP" sz="1100" b="1" dirty="0">
                <a:solidFill>
                  <a:srgbClr val="D76F85"/>
                </a:solidFill>
              </a:rPr>
              <a:t>※</a:t>
            </a:r>
            <a:r>
              <a:rPr lang="ja-JP" altLang="en-US" sz="1100" b="1" dirty="0">
                <a:solidFill>
                  <a:srgbClr val="D76F85"/>
                </a:solidFill>
              </a:rPr>
              <a:t>期間は</a:t>
            </a:r>
            <a:r>
              <a:rPr lang="en-US" altLang="ja-JP" sz="1100" b="1" dirty="0">
                <a:solidFill>
                  <a:srgbClr val="D76F85"/>
                </a:solidFill>
              </a:rPr>
              <a:t>1</a:t>
            </a:r>
            <a:r>
              <a:rPr lang="ja-JP" altLang="en-US" sz="1100" b="1" dirty="0">
                <a:solidFill>
                  <a:srgbClr val="D76F85"/>
                </a:solidFill>
              </a:rPr>
              <a:t>か月間を保証。アーカイブ化しますが、モデルによっては解除をお願いする場合がございます。</a:t>
            </a:r>
            <a:endParaRPr sz="1100" b="1" i="0" u="none" strike="noStrike" cap="none" dirty="0">
              <a:solidFill>
                <a:srgbClr val="D76F85"/>
              </a:solidFill>
              <a:latin typeface="Arial"/>
              <a:ea typeface="Arial"/>
              <a:cs typeface="Arial"/>
              <a:sym typeface="Arial"/>
            </a:endParaRPr>
          </a:p>
        </p:txBody>
      </p:sp>
      <p:sp>
        <p:nvSpPr>
          <p:cNvPr id="3" name="Google Shape;588;p27">
            <a:extLst>
              <a:ext uri="{FF2B5EF4-FFF2-40B4-BE49-F238E27FC236}">
                <a16:creationId xmlns:a16="http://schemas.microsoft.com/office/drawing/2014/main" id="{BD8B1AA9-BDAF-E160-2861-AFC5C3F695E7}"/>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
        <p:nvSpPr>
          <p:cNvPr id="4" name="Google Shape;632;p82">
            <a:extLst>
              <a:ext uri="{FF2B5EF4-FFF2-40B4-BE49-F238E27FC236}">
                <a16:creationId xmlns:a16="http://schemas.microsoft.com/office/drawing/2014/main" id="{9CF3F572-ACBC-96C0-892D-81322310A861}"/>
              </a:ext>
            </a:extLst>
          </p:cNvPr>
          <p:cNvSpPr/>
          <p:nvPr/>
        </p:nvSpPr>
        <p:spPr>
          <a:xfrm>
            <a:off x="163726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pic>
        <p:nvPicPr>
          <p:cNvPr id="747" name="Google Shape;747;p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863206" y="4052565"/>
            <a:ext cx="966835" cy="1797321"/>
          </a:xfrm>
          <a:prstGeom prst="rect">
            <a:avLst/>
          </a:prstGeom>
          <a:noFill/>
          <a:ln>
            <a:noFill/>
          </a:ln>
        </p:spPr>
      </p:pic>
      <p:sp>
        <p:nvSpPr>
          <p:cNvPr id="748" name="Google Shape;748;p87"/>
          <p:cNvSpPr/>
          <p:nvPr/>
        </p:nvSpPr>
        <p:spPr>
          <a:xfrm>
            <a:off x="481914" y="2076896"/>
            <a:ext cx="4135999" cy="1853659"/>
          </a:xfrm>
          <a:prstGeom prst="roundRect">
            <a:avLst>
              <a:gd name="adj" fmla="val 22052"/>
            </a:avLst>
          </a:prstGeom>
          <a:noFill/>
          <a:ln w="12700" cap="flat" cmpd="sng">
            <a:solidFill>
              <a:srgbClr val="708D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49" name="Google Shape;749;p87"/>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Instagram フィードマガジン</a:t>
            </a:r>
            <a:endParaRPr/>
          </a:p>
        </p:txBody>
      </p:sp>
      <p:sp>
        <p:nvSpPr>
          <p:cNvPr id="750" name="Google Shape;750;p87"/>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751" name="Google Shape;751;p87"/>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28</a:t>
            </a:fld>
            <a:endParaRPr/>
          </a:p>
        </p:txBody>
      </p:sp>
      <p:sp>
        <p:nvSpPr>
          <p:cNvPr id="752" name="Google Shape;752;p87"/>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スワイプで読み進めるマガジン形式の投稿を行います。情報をSNSで完結させる20代女性へ効果的に訴求します。</a:t>
            </a:r>
            <a:endParaRPr/>
          </a:p>
        </p:txBody>
      </p:sp>
      <p:graphicFrame>
        <p:nvGraphicFramePr>
          <p:cNvPr id="753" name="Google Shape;753;p87"/>
          <p:cNvGraphicFramePr/>
          <p:nvPr/>
        </p:nvGraphicFramePr>
        <p:xfrm>
          <a:off x="5860324" y="1568309"/>
          <a:ext cx="6320525" cy="5006420"/>
        </p:xfrm>
        <a:graphic>
          <a:graphicData uri="http://schemas.openxmlformats.org/drawingml/2006/table">
            <a:tbl>
              <a:tblPr>
                <a:noFill/>
                <a:tableStyleId>{93979BFC-1B09-4774-AEE0-5369BBA7034D}</a:tableStyleId>
              </a:tblPr>
              <a:tblGrid>
                <a:gridCol w="1517375">
                  <a:extLst>
                    <a:ext uri="{9D8B030D-6E8A-4147-A177-3AD203B41FA5}">
                      <a16:colId xmlns:a16="http://schemas.microsoft.com/office/drawing/2014/main" val="20000"/>
                    </a:ext>
                  </a:extLst>
                </a:gridCol>
                <a:gridCol w="2401575">
                  <a:extLst>
                    <a:ext uri="{9D8B030D-6E8A-4147-A177-3AD203B41FA5}">
                      <a16:colId xmlns:a16="http://schemas.microsoft.com/office/drawing/2014/main" val="20001"/>
                    </a:ext>
                  </a:extLst>
                </a:gridCol>
                <a:gridCol w="2401575">
                  <a:extLst>
                    <a:ext uri="{9D8B030D-6E8A-4147-A177-3AD203B41FA5}">
                      <a16:colId xmlns:a16="http://schemas.microsoft.com/office/drawing/2014/main" val="20002"/>
                    </a:ext>
                  </a:extLst>
                </a:gridCol>
              </a:tblGrid>
              <a:tr h="255950">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料金</a:t>
                      </a:r>
                      <a:r>
                        <a:rPr lang="ja-JP" sz="1200" b="1" u="none" strike="noStrike" cap="none">
                          <a:latin typeface="Arial"/>
                          <a:ea typeface="Arial"/>
                          <a:cs typeface="Arial"/>
                          <a:sym typeface="Arial"/>
                        </a:rPr>
                        <a:t>（税別）</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オプション</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D76F85"/>
                        </a:buClr>
                        <a:buSzPts val="1400"/>
                        <a:buFont typeface="Arial"/>
                        <a:buNone/>
                      </a:pPr>
                      <a:r>
                        <a:rPr lang="ja-JP" sz="1400" b="1" i="0" u="none" strike="noStrike" cap="none">
                          <a:solidFill>
                            <a:srgbClr val="D76F85"/>
                          </a:solidFill>
                          <a:latin typeface="Arial"/>
                          <a:ea typeface="Arial"/>
                          <a:cs typeface="Arial"/>
                          <a:sym typeface="Arial"/>
                        </a:rPr>
                        <a:t>単体（素材提供）</a:t>
                      </a:r>
                      <a:endParaRPr sz="1400" b="1" i="0"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43512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G </a:t>
                      </a:r>
                      <a:r>
                        <a:rPr lang="ja-JP" sz="2800" b="1" i="0" u="none" strike="noStrike" cap="none">
                          <a:solidFill>
                            <a:srgbClr val="000000"/>
                          </a:solidFill>
                          <a:latin typeface="Arial"/>
                          <a:ea typeface="Arial"/>
                          <a:cs typeface="Arial"/>
                          <a:sym typeface="Arial"/>
                        </a:rPr>
                        <a:t>800,000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G </a:t>
                      </a:r>
                      <a:r>
                        <a:rPr lang="ja-JP" sz="2800" b="1" i="0" u="none" strike="noStrike" cap="none">
                          <a:solidFill>
                            <a:srgbClr val="000000"/>
                          </a:solidFill>
                          <a:latin typeface="Arial"/>
                          <a:ea typeface="Arial"/>
                          <a:cs typeface="Arial"/>
                          <a:sym typeface="Arial"/>
                        </a:rPr>
                        <a:t>1,000,000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559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投稿アカウント</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solidFill>
                            <a:schemeClr val="dk2"/>
                          </a:solidFill>
                        </a:rPr>
                        <a:t>@ar_magazine</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2"/>
                  </a:ext>
                </a:extLst>
              </a:tr>
              <a:tr h="133097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実施内容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【制作】投稿画像制作（計5枚程度）</a:t>
                      </a: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【投稿】Instagram フィード投稿×1回</a:t>
                      </a: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　　　　 - アカウントメンション（2つまで）</a:t>
                      </a: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　　　　 - ご指定のハッシュタグ（3つまで）</a:t>
                      </a: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　　　　 - 編集部任意のハッシュタグ</a:t>
                      </a: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　　　　 - PR表記、ブランドコンテンツタグ紐づけ</a:t>
                      </a: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2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2"/>
                          </a:solidFill>
                          <a:latin typeface="Arial"/>
                          <a:ea typeface="Arial"/>
                          <a:cs typeface="Arial"/>
                          <a:sym typeface="Arial"/>
                        </a:rPr>
                        <a:t>【誘導】Instagram ストーリーズ投稿×1回</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2559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投稿日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dirty="0">
                          <a:solidFill>
                            <a:schemeClr val="dk2"/>
                          </a:solidFill>
                        </a:rPr>
                        <a:t>平日任意</a:t>
                      </a:r>
                      <a:endParaRPr sz="12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2559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solidFill>
                            <a:schemeClr val="dk2"/>
                          </a:solidFill>
                        </a:rPr>
                        <a:t>タイアップお申込み時</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u="none" strike="noStrike" cap="none">
                          <a:solidFill>
                            <a:schemeClr val="dk2"/>
                          </a:solidFill>
                        </a:rPr>
                        <a:t>投稿より20営業日前目安</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2559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u="none" strike="noStrike" cap="none">
                          <a:solidFill>
                            <a:schemeClr val="dk2"/>
                          </a:solidFill>
                        </a:rPr>
                        <a:t>Imp数、リーチ数、いいね数、保存数</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6"/>
                  </a:ext>
                </a:extLst>
              </a:tr>
              <a:tr h="11518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050"/>
                        <a:buFont typeface="Arial"/>
                        <a:buNone/>
                      </a:pPr>
                      <a:r>
                        <a:rPr lang="ja-JP" sz="1050" u="none" strike="noStrike" cap="none" dirty="0">
                          <a:solidFill>
                            <a:schemeClr val="dk2"/>
                          </a:solidFill>
                        </a:rPr>
                        <a:t>・オプションの場合はタイアップ素材を用いて制作いたします。</a:t>
                      </a:r>
                      <a:endParaRPr sz="1050" u="none" strike="noStrike" cap="none" dirty="0">
                        <a:solidFill>
                          <a:schemeClr val="dk2"/>
                        </a:solidFill>
                      </a:endParaRPr>
                    </a:p>
                    <a:p>
                      <a:pPr marL="0" marR="0" lvl="0" indent="0" algn="l" rtl="0">
                        <a:lnSpc>
                          <a:spcPct val="100000"/>
                        </a:lnSpc>
                        <a:spcBef>
                          <a:spcPts val="0"/>
                        </a:spcBef>
                        <a:spcAft>
                          <a:spcPts val="0"/>
                        </a:spcAft>
                        <a:buClr>
                          <a:srgbClr val="000000"/>
                        </a:buClr>
                        <a:buSzPts val="1050"/>
                        <a:buFont typeface="Arial"/>
                        <a:buNone/>
                      </a:pPr>
                      <a:r>
                        <a:rPr lang="ja-JP" sz="1050" u="none" strike="noStrike" cap="none" dirty="0">
                          <a:solidFill>
                            <a:schemeClr val="dk2"/>
                          </a:solidFill>
                        </a:rPr>
                        <a:t>・単体で実施の場合は素材をご提供いただき制作いたします。</a:t>
                      </a:r>
                      <a:endParaRPr sz="1050" u="none" strike="noStrike" cap="none" dirty="0">
                        <a:solidFill>
                          <a:schemeClr val="dk2"/>
                        </a:solidFil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・投稿には『＃PR（大文字） ＃貴社名もしくは正式なサービス/商品名』</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　の順にて、ハッシュタグ列冒頭に記載します。</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・Meta社の提供するブランドコンテンツタグの紐づけを行います。</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・起用モデルにより実施・アーカイブができない場合がございます。</a:t>
                      </a:r>
                      <a:endParaRPr sz="1050" u="none" strike="noStrike" cap="none" dirty="0">
                        <a:solidFill>
                          <a:schemeClr val="dk2"/>
                        </a:solidFil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　モデルNGの場合も商品画像のみで構成するなどご対応は可能です。</a:t>
                      </a:r>
                      <a:endParaRPr sz="1050" u="none" strike="noStrike" cap="none" dirty="0">
                        <a:solidFill>
                          <a:schemeClr val="dk2"/>
                        </a:solidFil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・校正は1回、ファクトチェックのみとなります。</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・二次利用の可否、金額は営業担当までご相談ください。</a:t>
                      </a:r>
                      <a:endParaRPr sz="1050" u="none" strike="noStrike" cap="none" dirty="0">
                        <a:solidFill>
                          <a:schemeClr val="dk2"/>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754" name="Google Shape;754;p87"/>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カルーセル形式（計5枚程度）でフィード投稿</a:t>
            </a:r>
            <a:endParaRPr sz="1400" b="0" i="0" u="none" strike="noStrike" cap="none">
              <a:solidFill>
                <a:schemeClr val="lt1"/>
              </a:solidFill>
              <a:latin typeface="Arial"/>
              <a:ea typeface="Arial"/>
              <a:cs typeface="Arial"/>
              <a:sym typeface="Arial"/>
            </a:endParaRPr>
          </a:p>
        </p:txBody>
      </p:sp>
      <p:sp>
        <p:nvSpPr>
          <p:cNvPr id="755" name="Google Shape;755;p87"/>
          <p:cNvSpPr txBox="1"/>
          <p:nvPr/>
        </p:nvSpPr>
        <p:spPr>
          <a:xfrm>
            <a:off x="481912" y="2076896"/>
            <a:ext cx="1232906"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トビラ</a:t>
            </a:r>
            <a:endParaRPr sz="1600" b="1" i="0" u="none" strike="noStrike" cap="none">
              <a:solidFill>
                <a:srgbClr val="CE4E6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CE4E69"/>
                </a:solidFill>
                <a:latin typeface="Arial"/>
                <a:ea typeface="Arial"/>
                <a:cs typeface="Arial"/>
                <a:sym typeface="Arial"/>
              </a:rPr>
              <a:t>1枚</a:t>
            </a:r>
            <a:endParaRPr sz="1400" b="1" i="0" u="none" strike="noStrike" cap="none">
              <a:solidFill>
                <a:srgbClr val="CE4E69"/>
              </a:solidFill>
              <a:latin typeface="Arial"/>
              <a:ea typeface="Arial"/>
              <a:cs typeface="Arial"/>
              <a:sym typeface="Arial"/>
            </a:endParaRPr>
          </a:p>
        </p:txBody>
      </p:sp>
      <p:sp>
        <p:nvSpPr>
          <p:cNvPr id="756" name="Google Shape;756;p87"/>
          <p:cNvSpPr txBox="1"/>
          <p:nvPr/>
        </p:nvSpPr>
        <p:spPr>
          <a:xfrm>
            <a:off x="1933459" y="2076896"/>
            <a:ext cx="1232906"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コンテンツ</a:t>
            </a:r>
            <a:endParaRPr sz="1600" b="1" i="0" u="none" strike="noStrike" cap="none">
              <a:solidFill>
                <a:srgbClr val="CE4E6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CE4E69"/>
                </a:solidFill>
                <a:latin typeface="Arial"/>
                <a:ea typeface="Arial"/>
                <a:cs typeface="Arial"/>
                <a:sym typeface="Arial"/>
              </a:rPr>
              <a:t>1～3枚</a:t>
            </a:r>
            <a:endParaRPr sz="1400" b="1" i="0" u="none" strike="noStrike" cap="none">
              <a:solidFill>
                <a:srgbClr val="CE4E69"/>
              </a:solidFill>
              <a:latin typeface="Arial"/>
              <a:ea typeface="Arial"/>
              <a:cs typeface="Arial"/>
              <a:sym typeface="Arial"/>
            </a:endParaRPr>
          </a:p>
        </p:txBody>
      </p:sp>
      <p:sp>
        <p:nvSpPr>
          <p:cNvPr id="757" name="Google Shape;757;p87"/>
          <p:cNvSpPr txBox="1"/>
          <p:nvPr/>
        </p:nvSpPr>
        <p:spPr>
          <a:xfrm>
            <a:off x="3385006" y="2076896"/>
            <a:ext cx="1232906"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トメ</a:t>
            </a:r>
            <a:endParaRPr sz="1600" b="1" i="0" u="none" strike="noStrike" cap="none">
              <a:solidFill>
                <a:srgbClr val="CE4E6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rgbClr val="CE4E69"/>
                </a:solidFill>
                <a:latin typeface="Arial"/>
                <a:ea typeface="Arial"/>
                <a:cs typeface="Arial"/>
                <a:sym typeface="Arial"/>
              </a:rPr>
              <a:t>1枚</a:t>
            </a:r>
            <a:endParaRPr sz="1400" b="1" i="0" u="none" strike="noStrike" cap="none">
              <a:solidFill>
                <a:srgbClr val="CE4E69"/>
              </a:solidFill>
              <a:latin typeface="Arial"/>
              <a:ea typeface="Arial"/>
              <a:cs typeface="Arial"/>
              <a:sym typeface="Arial"/>
            </a:endParaRPr>
          </a:p>
        </p:txBody>
      </p:sp>
      <p:sp>
        <p:nvSpPr>
          <p:cNvPr id="758" name="Google Shape;758;p87"/>
          <p:cNvSpPr/>
          <p:nvPr/>
        </p:nvSpPr>
        <p:spPr>
          <a:xfrm>
            <a:off x="1645315" y="3042396"/>
            <a:ext cx="300323"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2060"/>
              </a:solidFill>
              <a:latin typeface="Arial"/>
              <a:ea typeface="Arial"/>
              <a:cs typeface="Arial"/>
              <a:sym typeface="Arial"/>
            </a:endParaRPr>
          </a:p>
        </p:txBody>
      </p:sp>
      <p:sp>
        <p:nvSpPr>
          <p:cNvPr id="759" name="Google Shape;759;p87"/>
          <p:cNvSpPr/>
          <p:nvPr/>
        </p:nvSpPr>
        <p:spPr>
          <a:xfrm>
            <a:off x="3169423" y="3042396"/>
            <a:ext cx="300323"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760" name="Google Shape;760;p87"/>
          <p:cNvSpPr txBox="1"/>
          <p:nvPr/>
        </p:nvSpPr>
        <p:spPr>
          <a:xfrm>
            <a:off x="816899" y="5762637"/>
            <a:ext cx="1529767"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フィード投稿</a:t>
            </a:r>
            <a:endParaRPr sz="1400" b="0" i="0" u="none" strike="noStrike" cap="none">
              <a:solidFill>
                <a:srgbClr val="000000"/>
              </a:solidFill>
              <a:latin typeface="Arial"/>
              <a:ea typeface="Arial"/>
              <a:cs typeface="Arial"/>
              <a:sym typeface="Arial"/>
            </a:endParaRPr>
          </a:p>
        </p:txBody>
      </p:sp>
      <p:sp>
        <p:nvSpPr>
          <p:cNvPr id="761" name="Google Shape;761;p87"/>
          <p:cNvSpPr txBox="1"/>
          <p:nvPr/>
        </p:nvSpPr>
        <p:spPr>
          <a:xfrm>
            <a:off x="2309557" y="5859883"/>
            <a:ext cx="222123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ストーリー投稿</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タイアップ記事へ誘導</a:t>
            </a:r>
            <a:endParaRPr sz="1400" b="0" i="0" u="none" strike="noStrike" cap="none">
              <a:solidFill>
                <a:schemeClr val="dk1"/>
              </a:solidFill>
              <a:latin typeface="Arial"/>
              <a:ea typeface="Arial"/>
              <a:cs typeface="Arial"/>
              <a:sym typeface="Arial"/>
            </a:endParaRPr>
          </a:p>
        </p:txBody>
      </p:sp>
      <p:sp>
        <p:nvSpPr>
          <p:cNvPr id="762" name="Google Shape;762;p87"/>
          <p:cNvSpPr/>
          <p:nvPr/>
        </p:nvSpPr>
        <p:spPr>
          <a:xfrm>
            <a:off x="3058193" y="5480589"/>
            <a:ext cx="576859" cy="215777"/>
          </a:xfrm>
          <a:prstGeom prst="rect">
            <a:avLst/>
          </a:prstGeom>
          <a:solidFill>
            <a:srgbClr val="CE4E69">
              <a:alpha val="40000"/>
            </a:srgbClr>
          </a:solidFill>
          <a:ln w="38100" cap="flat" cmpd="sng">
            <a:solidFill>
              <a:srgbClr val="CE4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3" name="Google Shape;763;p87"/>
          <p:cNvSpPr txBox="1"/>
          <p:nvPr/>
        </p:nvSpPr>
        <p:spPr>
          <a:xfrm>
            <a:off x="4671646" y="643016"/>
            <a:ext cx="553113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単体出稿可！</a:t>
            </a:r>
            <a:endParaRPr sz="1600" b="1" i="0" u="none" strike="noStrike" cap="none">
              <a:solidFill>
                <a:srgbClr val="A0B870"/>
              </a:solidFill>
              <a:latin typeface="Arial"/>
              <a:ea typeface="Arial"/>
              <a:cs typeface="Arial"/>
              <a:sym typeface="Arial"/>
            </a:endParaRPr>
          </a:p>
        </p:txBody>
      </p:sp>
      <p:pic>
        <p:nvPicPr>
          <p:cNvPr id="764" name="Google Shape;764;p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98365" y="4034201"/>
            <a:ext cx="966836" cy="1723707"/>
          </a:xfrm>
          <a:prstGeom prst="rect">
            <a:avLst/>
          </a:prstGeom>
          <a:noFill/>
          <a:ln>
            <a:noFill/>
          </a:ln>
        </p:spPr>
      </p:pic>
      <p:pic>
        <p:nvPicPr>
          <p:cNvPr id="765" name="Google Shape;765;p8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5422" y="2633983"/>
            <a:ext cx="1000268" cy="996569"/>
          </a:xfrm>
          <a:prstGeom prst="rect">
            <a:avLst/>
          </a:prstGeom>
          <a:noFill/>
          <a:ln>
            <a:noFill/>
          </a:ln>
        </p:spPr>
      </p:pic>
      <p:pic>
        <p:nvPicPr>
          <p:cNvPr id="766" name="Google Shape;766;p8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04926" y="2601329"/>
            <a:ext cx="1052311" cy="1031483"/>
          </a:xfrm>
          <a:prstGeom prst="rect">
            <a:avLst/>
          </a:prstGeom>
          <a:noFill/>
          <a:ln>
            <a:noFill/>
          </a:ln>
        </p:spPr>
      </p:pic>
      <p:pic>
        <p:nvPicPr>
          <p:cNvPr id="767" name="Google Shape;767;p8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505160" y="2600734"/>
            <a:ext cx="1052311" cy="1063065"/>
          </a:xfrm>
          <a:prstGeom prst="rect">
            <a:avLst/>
          </a:prstGeom>
          <a:noFill/>
          <a:ln>
            <a:noFill/>
          </a:ln>
        </p:spPr>
      </p:pic>
      <p:pic>
        <p:nvPicPr>
          <p:cNvPr id="768" name="Google Shape;768;p8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032697" y="4521996"/>
            <a:ext cx="724442" cy="714462"/>
          </a:xfrm>
          <a:prstGeom prst="rect">
            <a:avLst/>
          </a:prstGeom>
          <a:noFill/>
          <a:ln>
            <a:noFill/>
          </a:ln>
        </p:spPr>
      </p:pic>
      <p:sp>
        <p:nvSpPr>
          <p:cNvPr id="769" name="Google Shape;769;p87"/>
          <p:cNvSpPr/>
          <p:nvPr/>
        </p:nvSpPr>
        <p:spPr>
          <a:xfrm>
            <a:off x="2975343" y="4490377"/>
            <a:ext cx="792500" cy="826695"/>
          </a:xfrm>
          <a:prstGeom prst="rect">
            <a:avLst/>
          </a:prstGeom>
          <a:solidFill>
            <a:srgbClr val="CE4E69">
              <a:alpha val="40000"/>
            </a:srgbClr>
          </a:solidFill>
          <a:ln w="38100" cap="flat" cmpd="sng">
            <a:solidFill>
              <a:srgbClr val="CE4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770" name="Google Shape;770;p8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05556" y="4153159"/>
            <a:ext cx="1000268" cy="996569"/>
          </a:xfrm>
          <a:prstGeom prst="rect">
            <a:avLst/>
          </a:prstGeom>
          <a:noFill/>
          <a:ln>
            <a:noFill/>
          </a:ln>
        </p:spPr>
      </p:pic>
      <p:pic>
        <p:nvPicPr>
          <p:cNvPr id="771" name="Google Shape;771;p8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242766" y="639450"/>
            <a:ext cx="593946" cy="589618"/>
          </a:xfrm>
          <a:prstGeom prst="rect">
            <a:avLst/>
          </a:prstGeom>
          <a:noFill/>
          <a:ln>
            <a:noFill/>
          </a:ln>
        </p:spPr>
      </p:pic>
      <p:sp>
        <p:nvSpPr>
          <p:cNvPr id="2" name="Google Shape;700;p28">
            <a:extLst>
              <a:ext uri="{FF2B5EF4-FFF2-40B4-BE49-F238E27FC236}">
                <a16:creationId xmlns:a16="http://schemas.microsoft.com/office/drawing/2014/main" id="{A6D2C08A-F4E4-1A3C-5287-CA9B3055F3F8}"/>
              </a:ext>
            </a:extLst>
          </p:cNvPr>
          <p:cNvSpPr txBox="1"/>
          <p:nvPr/>
        </p:nvSpPr>
        <p:spPr>
          <a:xfrm>
            <a:off x="4477559" y="5864290"/>
            <a:ext cx="2875099" cy="969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u="sng" dirty="0">
                <a:solidFill>
                  <a:srgbClr val="D76F85"/>
                </a:solidFill>
              </a:rPr>
              <a:t>オプション</a:t>
            </a:r>
            <a:endParaRPr lang="en-US" altLang="ja-JP" sz="1200" b="1" u="sng" dirty="0">
              <a:solidFill>
                <a:srgbClr val="D76F85"/>
              </a:solidFill>
            </a:endParaRPr>
          </a:p>
          <a:p>
            <a:pPr marL="0" marR="0" lvl="0" indent="0" algn="l" rtl="0">
              <a:lnSpc>
                <a:spcPct val="100000"/>
              </a:lnSpc>
              <a:spcBef>
                <a:spcPts val="0"/>
              </a:spcBef>
              <a:spcAft>
                <a:spcPts val="0"/>
              </a:spcAft>
              <a:buClr>
                <a:srgbClr val="000000"/>
              </a:buClr>
              <a:buSzPts val="1400"/>
              <a:buFont typeface="Arial"/>
              <a:buNone/>
            </a:pPr>
            <a:r>
              <a:rPr lang="ja-JP" sz="1200" b="1" i="0" u="sng" strike="noStrike" cap="none" dirty="0">
                <a:solidFill>
                  <a:srgbClr val="D76F85"/>
                </a:solidFill>
                <a:latin typeface="Arial"/>
                <a:ea typeface="Arial"/>
                <a:cs typeface="Arial"/>
                <a:sym typeface="Arial"/>
              </a:rPr>
              <a:t>IGリール共同投稿 プラスG30万円</a:t>
            </a:r>
            <a:endParaRPr lang="en-US" altLang="ja-JP" sz="1200" b="1" i="0" u="sng" strike="noStrike" cap="none" dirty="0">
              <a:solidFill>
                <a:srgbClr val="D76F8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tLang="ja-JP" sz="1100" b="1" dirty="0">
                <a:solidFill>
                  <a:srgbClr val="D76F85"/>
                </a:solidFill>
              </a:rPr>
              <a:t>※</a:t>
            </a:r>
            <a:r>
              <a:rPr lang="ja-JP" altLang="en-US" sz="1100" b="1" dirty="0">
                <a:solidFill>
                  <a:srgbClr val="D76F85"/>
                </a:solidFill>
              </a:rPr>
              <a:t>期間は</a:t>
            </a:r>
            <a:r>
              <a:rPr lang="en-US" altLang="ja-JP" sz="1100" b="1" dirty="0">
                <a:solidFill>
                  <a:srgbClr val="D76F85"/>
                </a:solidFill>
              </a:rPr>
              <a:t>1</a:t>
            </a:r>
            <a:r>
              <a:rPr lang="ja-JP" altLang="en-US" sz="1100" b="1" dirty="0">
                <a:solidFill>
                  <a:srgbClr val="D76F85"/>
                </a:solidFill>
              </a:rPr>
              <a:t>か月間を保証。アーカイブ化しますが、モデルによっては解除をお願いする場合がございます。</a:t>
            </a:r>
            <a:endParaRPr sz="1100" b="1" i="0" u="none" strike="noStrike" cap="none" dirty="0">
              <a:solidFill>
                <a:srgbClr val="D76F85"/>
              </a:solidFill>
              <a:latin typeface="Arial"/>
              <a:ea typeface="Arial"/>
              <a:cs typeface="Arial"/>
              <a:sym typeface="Arial"/>
            </a:endParaRPr>
          </a:p>
        </p:txBody>
      </p:sp>
      <p:sp>
        <p:nvSpPr>
          <p:cNvPr id="3" name="Google Shape;588;p27">
            <a:extLst>
              <a:ext uri="{FF2B5EF4-FFF2-40B4-BE49-F238E27FC236}">
                <a16:creationId xmlns:a16="http://schemas.microsoft.com/office/drawing/2014/main" id="{AEE0AB88-9187-61D0-783D-0BB7625E5A2C}"/>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
        <p:nvSpPr>
          <p:cNvPr id="4" name="Google Shape;632;p82">
            <a:extLst>
              <a:ext uri="{FF2B5EF4-FFF2-40B4-BE49-F238E27FC236}">
                <a16:creationId xmlns:a16="http://schemas.microsoft.com/office/drawing/2014/main" id="{B61C4FDE-EE2A-1CEA-CA03-AA076E6B81AD}"/>
              </a:ext>
            </a:extLst>
          </p:cNvPr>
          <p:cNvSpPr/>
          <p:nvPr/>
        </p:nvSpPr>
        <p:spPr>
          <a:xfrm>
            <a:off x="163726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88"/>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Instagram フィード投稿</a:t>
            </a:r>
            <a:endParaRPr/>
          </a:p>
        </p:txBody>
      </p:sp>
      <p:sp>
        <p:nvSpPr>
          <p:cNvPr id="780" name="Google Shape;780;p88"/>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781" name="Google Shape;781;p88"/>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29</a:t>
            </a:fld>
            <a:endParaRPr/>
          </a:p>
        </p:txBody>
      </p:sp>
      <p:sp>
        <p:nvSpPr>
          <p:cNvPr id="782" name="Google Shape;782;p88"/>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タイアップ記事の内容をフィード投稿します。</a:t>
            </a:r>
            <a:endParaRPr/>
          </a:p>
        </p:txBody>
      </p:sp>
      <p:graphicFrame>
        <p:nvGraphicFramePr>
          <p:cNvPr id="783" name="Google Shape;783;p88"/>
          <p:cNvGraphicFramePr/>
          <p:nvPr>
            <p:extLst>
              <p:ext uri="{D42A27DB-BD31-4B8C-83A1-F6EECF244321}">
                <p14:modId xmlns:p14="http://schemas.microsoft.com/office/powerpoint/2010/main" val="1558837010"/>
              </p:ext>
            </p:extLst>
          </p:nvPr>
        </p:nvGraphicFramePr>
        <p:xfrm>
          <a:off x="5863267" y="1166203"/>
          <a:ext cx="6320525" cy="5303600"/>
        </p:xfrm>
        <a:graphic>
          <a:graphicData uri="http://schemas.openxmlformats.org/drawingml/2006/table">
            <a:tbl>
              <a:tblPr>
                <a:noFill/>
                <a:tableStyleId>{93979BFC-1B09-4774-AEE0-5369BBA7034D}</a:tableStyleId>
              </a:tblPr>
              <a:tblGrid>
                <a:gridCol w="1517375">
                  <a:extLst>
                    <a:ext uri="{9D8B030D-6E8A-4147-A177-3AD203B41FA5}">
                      <a16:colId xmlns:a16="http://schemas.microsoft.com/office/drawing/2014/main" val="20000"/>
                    </a:ext>
                  </a:extLst>
                </a:gridCol>
                <a:gridCol w="2401575">
                  <a:extLst>
                    <a:ext uri="{9D8B030D-6E8A-4147-A177-3AD203B41FA5}">
                      <a16:colId xmlns:a16="http://schemas.microsoft.com/office/drawing/2014/main" val="20001"/>
                    </a:ext>
                  </a:extLst>
                </a:gridCol>
                <a:gridCol w="2401575">
                  <a:extLst>
                    <a:ext uri="{9D8B030D-6E8A-4147-A177-3AD203B41FA5}">
                      <a16:colId xmlns:a16="http://schemas.microsoft.com/office/drawing/2014/main" val="20002"/>
                    </a:ext>
                  </a:extLst>
                </a:gridCol>
              </a:tblGrid>
              <a:tr h="235650">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a:t>
                      </a:r>
                      <a:r>
                        <a:rPr lang="ja-JP" sz="1200" b="1" u="none" strike="noStrike" cap="none">
                          <a:latin typeface="Arial"/>
                          <a:ea typeface="Arial"/>
                          <a:cs typeface="Arial"/>
                          <a:sym typeface="Arial"/>
                        </a:rPr>
                        <a:t>（税別）</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D76F85"/>
                        </a:buClr>
                        <a:buSzPts val="1400"/>
                        <a:buFont typeface="Arial"/>
                        <a:buNone/>
                      </a:pPr>
                      <a:r>
                        <a:rPr lang="ja-JP" sz="1400" b="1" i="0" u="none" strike="noStrike" cap="none">
                          <a:solidFill>
                            <a:srgbClr val="D76F85"/>
                          </a:solidFill>
                          <a:latin typeface="Arial"/>
                          <a:ea typeface="Arial"/>
                          <a:cs typeface="Arial"/>
                          <a:sym typeface="Arial"/>
                        </a:rPr>
                        <a:t>オプション</a:t>
                      </a:r>
                      <a:endParaRPr sz="1400" b="1" i="0"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D76F85"/>
                        </a:buClr>
                        <a:buSzPts val="1400"/>
                        <a:buFont typeface="Arial"/>
                        <a:buNone/>
                      </a:pPr>
                      <a:r>
                        <a:rPr lang="ja-JP" sz="1400" b="1" i="0" u="none" strike="noStrike" cap="none">
                          <a:solidFill>
                            <a:srgbClr val="D76F85"/>
                          </a:solidFill>
                          <a:latin typeface="Arial"/>
                          <a:ea typeface="Arial"/>
                          <a:cs typeface="Arial"/>
                          <a:sym typeface="Arial"/>
                        </a:rPr>
                        <a:t>単体（素材提供）</a:t>
                      </a:r>
                      <a:endParaRPr sz="1400" b="1" i="0"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400625">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G </a:t>
                      </a:r>
                      <a:r>
                        <a:rPr lang="ja-JP" sz="2800" b="1" i="0" u="none" strike="noStrike" cap="none">
                          <a:solidFill>
                            <a:srgbClr val="000000"/>
                          </a:solidFill>
                          <a:latin typeface="Arial"/>
                          <a:ea typeface="Arial"/>
                          <a:cs typeface="Arial"/>
                          <a:sym typeface="Arial"/>
                        </a:rPr>
                        <a:t>300,000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000000"/>
                          </a:solidFill>
                          <a:latin typeface="Arial"/>
                          <a:ea typeface="Arial"/>
                          <a:cs typeface="Arial"/>
                          <a:sym typeface="Arial"/>
                        </a:rPr>
                        <a:t>G </a:t>
                      </a:r>
                      <a:r>
                        <a:rPr lang="ja-JP" sz="2800" b="1" i="0" u="none" strike="noStrike" cap="none">
                          <a:solidFill>
                            <a:srgbClr val="000000"/>
                          </a:solidFill>
                          <a:latin typeface="Arial"/>
                          <a:ea typeface="Arial"/>
                          <a:cs typeface="Arial"/>
                          <a:sym typeface="Arial"/>
                        </a:rPr>
                        <a:t>600,000</a:t>
                      </a:r>
                      <a:r>
                        <a:rPr lang="ja-JP" sz="1400" b="1" i="0" u="none" strike="noStrike" cap="none">
                          <a:solidFill>
                            <a:srgbClr val="000000"/>
                          </a:solidFill>
                          <a:latin typeface="Arial"/>
                          <a:ea typeface="Arial"/>
                          <a:cs typeface="Arial"/>
                          <a:sym typeface="Arial"/>
                        </a:rPr>
                        <a:t> 円</a:t>
                      </a:r>
                      <a:endParaRPr sz="1400" b="1"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356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投稿アカウント</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@ar_magazine</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2"/>
                  </a:ext>
                </a:extLst>
              </a:tr>
              <a:tr h="10604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実施内容</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・投稿画像3枚まで　</a:t>
                      </a:r>
                      <a:endParaRPr sz="1200" b="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　※単体の場合は支給素材　</a:t>
                      </a:r>
                      <a:endParaRPr sz="1200" b="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・投稿本文</a:t>
                      </a:r>
                      <a:endParaRPr sz="1200" b="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　 - アカウントメンション（2つまで）</a:t>
                      </a:r>
                      <a:endParaRPr sz="1200" b="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　 - ご指定のハッシュタグ（3つまで）</a:t>
                      </a:r>
                      <a:endParaRPr sz="1200" b="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　 - 編集部任意のハッシュタグ</a:t>
                      </a:r>
                      <a:endParaRPr sz="1200" b="1"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200" b="1" u="none" strike="noStrike" cap="none">
                          <a:solidFill>
                            <a:schemeClr val="dk2"/>
                          </a:solidFill>
                          <a:latin typeface="Arial"/>
                          <a:ea typeface="Arial"/>
                          <a:cs typeface="Arial"/>
                          <a:sym typeface="Arial"/>
                        </a:rPr>
                        <a:t>　 - PR表記、ブランドコンテンツタグ紐づけ</a:t>
                      </a:r>
                      <a:endParaRPr sz="1200" b="1" u="none" strike="noStrike" cap="none">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2356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投稿日</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タイアップ記事公開後、平日任意</a:t>
                      </a:r>
                      <a:endParaRPr sz="1200" b="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2356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0" u="none" strike="noStrike" cap="none"/>
                        <a:t>タイアップお申込み時</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200" b="0" u="none" strike="noStrike" cap="none"/>
                        <a:t>投稿より15営業日前目安</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5"/>
                  </a:ext>
                </a:extLst>
              </a:tr>
              <a:tr h="235650">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レポート項</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chemeClr val="dk2"/>
                        </a:buClr>
                        <a:buSzPts val="1400"/>
                        <a:buFont typeface="Arial"/>
                        <a:buNone/>
                      </a:pPr>
                      <a:r>
                        <a:rPr lang="ja-JP" sz="1200" u="none" strike="noStrike" cap="none">
                          <a:solidFill>
                            <a:schemeClr val="dk2"/>
                          </a:solidFill>
                        </a:rPr>
                        <a:t>Imp数、リーチ数、いいね数、保存数</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6"/>
                  </a:ext>
                </a:extLst>
              </a:tr>
              <a:tr h="14316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050"/>
                        <a:buFont typeface="Arial"/>
                        <a:buNone/>
                      </a:pPr>
                      <a:r>
                        <a:rPr lang="ja-JP" sz="1050" u="none" strike="noStrike" cap="none" dirty="0">
                          <a:solidFill>
                            <a:srgbClr val="FF0000"/>
                          </a:solidFill>
                          <a:latin typeface="Arial"/>
                          <a:ea typeface="Arial"/>
                          <a:cs typeface="Arial"/>
                          <a:sym typeface="Arial"/>
                        </a:rPr>
                        <a:t>・</a:t>
                      </a:r>
                      <a:r>
                        <a:rPr lang="ja-JP" sz="1050" b="1" u="sng" strike="noStrike" cap="none" dirty="0">
                          <a:solidFill>
                            <a:srgbClr val="FF0000"/>
                          </a:solidFill>
                          <a:latin typeface="Arial"/>
                          <a:ea typeface="Arial"/>
                          <a:cs typeface="Arial"/>
                          <a:sym typeface="Arial"/>
                        </a:rPr>
                        <a:t>実施の場合は事前に商材や掲載内容を審査させていただきます。</a:t>
                      </a:r>
                      <a:endParaRPr sz="1050" b="1" u="sng"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050"/>
                        <a:buFont typeface="Arial"/>
                        <a:buNone/>
                      </a:pPr>
                      <a:r>
                        <a:rPr lang="ja-JP" sz="1050" b="1" u="none" strike="noStrike" cap="none" dirty="0">
                          <a:solidFill>
                            <a:srgbClr val="FF0000"/>
                          </a:solidFill>
                          <a:latin typeface="Arial"/>
                          <a:ea typeface="Arial"/>
                          <a:cs typeface="Arial"/>
                          <a:sym typeface="Arial"/>
                        </a:rPr>
                        <a:t>　</a:t>
                      </a:r>
                      <a:r>
                        <a:rPr lang="ja-JP" sz="1050" b="1" u="sng" strike="noStrike" cap="none" dirty="0">
                          <a:solidFill>
                            <a:srgbClr val="FF0000"/>
                          </a:solidFill>
                          <a:latin typeface="Arial"/>
                          <a:ea typeface="Arial"/>
                          <a:cs typeface="Arial"/>
                          <a:sym typeface="Arial"/>
                        </a:rPr>
                        <a:t>掲載不可となる場合がございますため必ず予めお問い合わせください。</a:t>
                      </a:r>
                      <a:endParaRPr sz="1050" b="1" u="sng" strike="noStrike" cap="none" dirty="0">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050"/>
                        <a:buFont typeface="Arial"/>
                        <a:buNone/>
                      </a:pPr>
                      <a:r>
                        <a:rPr lang="ja-JP" sz="1050" u="none" strike="noStrike" cap="none" dirty="0">
                          <a:solidFill>
                            <a:schemeClr val="tx1"/>
                          </a:solidFill>
                          <a:latin typeface="Arial"/>
                          <a:ea typeface="Arial"/>
                          <a:cs typeface="Arial"/>
                          <a:sym typeface="Arial"/>
                        </a:rPr>
                        <a:t>・</a:t>
                      </a:r>
                      <a:r>
                        <a:rPr lang="ja-JP" sz="1050" u="none" strike="noStrike" cap="none" dirty="0">
                          <a:solidFill>
                            <a:schemeClr val="dk1"/>
                          </a:solidFill>
                          <a:latin typeface="Arial"/>
                          <a:ea typeface="Arial"/>
                          <a:cs typeface="Arial"/>
                          <a:sym typeface="Arial"/>
                        </a:rPr>
                        <a:t>フィードのトンマナにあうよう　画像を加工させていただく場合が</a:t>
                      </a:r>
                      <a:endParaRPr sz="105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FF0000"/>
                        </a:buClr>
                        <a:buSzPts val="1050"/>
                        <a:buFont typeface="Arial"/>
                        <a:buNone/>
                      </a:pPr>
                      <a:r>
                        <a:rPr lang="ja-JP" sz="1050" u="none" strike="noStrike" cap="none" dirty="0">
                          <a:solidFill>
                            <a:schemeClr val="dk1"/>
                          </a:solidFill>
                          <a:latin typeface="Arial"/>
                          <a:ea typeface="Arial"/>
                          <a:cs typeface="Arial"/>
                          <a:sym typeface="Arial"/>
                        </a:rPr>
                        <a:t>　ございます。</a:t>
                      </a:r>
                      <a:endParaRPr sz="105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u="none" strike="noStrike" cap="none" dirty="0">
                          <a:solidFill>
                            <a:schemeClr val="dk1"/>
                          </a:solidFill>
                          <a:latin typeface="Arial"/>
                          <a:ea typeface="Arial"/>
                          <a:cs typeface="Arial"/>
                          <a:sym typeface="Arial"/>
                        </a:rPr>
                        <a:t>・単体実施の場合は1枚目のみデザインを入れさせていただきます。</a:t>
                      </a:r>
                      <a:endParaRPr sz="105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u="none" strike="noStrike" cap="none" dirty="0">
                          <a:solidFill>
                            <a:schemeClr val="dk1"/>
                          </a:solidFill>
                          <a:latin typeface="Arial"/>
                          <a:ea typeface="Arial"/>
                          <a:cs typeface="Arial"/>
                          <a:sym typeface="Arial"/>
                        </a:rPr>
                        <a:t>・掲載枚数は3枚までとさせていただきます。</a:t>
                      </a:r>
                      <a:endParaRPr sz="105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・投稿には『＃PR（大文字） ＃貴社名もしくは正式なサービス/商品名』</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　の順にて、ハッシュタグ列冒頭に記載します。</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rPr>
                        <a:t>・Meta社の提供するブランドコンテンツタグの紐づけを行います。</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latin typeface="Arial"/>
                          <a:ea typeface="Arial"/>
                          <a:cs typeface="Arial"/>
                          <a:sym typeface="Arial"/>
                        </a:rPr>
                        <a:t>・起用モデルにより実施・アーカイブができない場合がございます。</a:t>
                      </a:r>
                      <a:endParaRPr sz="105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latin typeface="Arial"/>
                          <a:ea typeface="Arial"/>
                          <a:cs typeface="Arial"/>
                          <a:sym typeface="Arial"/>
                        </a:rPr>
                        <a:t>・校正は1回、ファクトチェックのみとなります。</a:t>
                      </a:r>
                      <a:endParaRPr sz="105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dirty="0">
                          <a:solidFill>
                            <a:schemeClr val="dk2"/>
                          </a:solidFill>
                          <a:latin typeface="Arial"/>
                          <a:ea typeface="Arial"/>
                          <a:cs typeface="Arial"/>
                          <a:sym typeface="Arial"/>
                        </a:rPr>
                        <a:t>・二次利用の可否、金額は営業担当までご相談ください。</a:t>
                      </a:r>
                      <a:endParaRPr sz="1400" u="none" strike="noStrike" cap="none" dirty="0">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7"/>
                  </a:ext>
                </a:extLst>
              </a:tr>
            </a:tbl>
          </a:graphicData>
        </a:graphic>
      </p:graphicFrame>
      <p:sp>
        <p:nvSpPr>
          <p:cNvPr id="784" name="Google Shape;784;p88"/>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タイアップの制作クリエイティブを投稿</a:t>
            </a:r>
            <a:endParaRPr sz="1400" b="0" i="0" u="none" strike="noStrike" cap="none">
              <a:solidFill>
                <a:srgbClr val="000000"/>
              </a:solidFill>
              <a:latin typeface="Arial"/>
              <a:ea typeface="Arial"/>
              <a:cs typeface="Arial"/>
              <a:sym typeface="Arial"/>
            </a:endParaRPr>
          </a:p>
        </p:txBody>
      </p:sp>
      <p:sp>
        <p:nvSpPr>
          <p:cNvPr id="785" name="Google Shape;785;p88"/>
          <p:cNvSpPr txBox="1"/>
          <p:nvPr/>
        </p:nvSpPr>
        <p:spPr>
          <a:xfrm>
            <a:off x="4179277" y="643016"/>
            <a:ext cx="6023502"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1" i="0" u="none" strike="noStrike" cap="none">
                <a:solidFill>
                  <a:srgbClr val="A0B870"/>
                </a:solidFill>
                <a:latin typeface="Arial"/>
                <a:ea typeface="Arial"/>
                <a:cs typeface="Arial"/>
                <a:sym typeface="Arial"/>
              </a:rPr>
              <a:t>単体出稿可！</a:t>
            </a:r>
            <a:endParaRPr sz="1600" b="1" i="0" u="none" strike="noStrike" cap="none">
              <a:solidFill>
                <a:srgbClr val="A0B870"/>
              </a:solidFill>
              <a:latin typeface="Arial"/>
              <a:ea typeface="Arial"/>
              <a:cs typeface="Arial"/>
              <a:sym typeface="Arial"/>
            </a:endParaRPr>
          </a:p>
        </p:txBody>
      </p:sp>
      <p:pic>
        <p:nvPicPr>
          <p:cNvPr id="786" name="Google Shape;786;p8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42766" y="639450"/>
            <a:ext cx="593946" cy="589618"/>
          </a:xfrm>
          <a:prstGeom prst="rect">
            <a:avLst/>
          </a:prstGeom>
          <a:noFill/>
          <a:ln>
            <a:noFill/>
          </a:ln>
        </p:spPr>
      </p:pic>
      <p:pic>
        <p:nvPicPr>
          <p:cNvPr id="787" name="Google Shape;787;p8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4403" y="2246944"/>
            <a:ext cx="2012572" cy="3523730"/>
          </a:xfrm>
          <a:prstGeom prst="rect">
            <a:avLst/>
          </a:prstGeom>
          <a:noFill/>
          <a:ln w="9525" cap="flat" cmpd="sng">
            <a:solidFill>
              <a:schemeClr val="lt2"/>
            </a:solidFill>
            <a:prstDash val="solid"/>
            <a:round/>
            <a:headEnd type="none" w="sm" len="sm"/>
            <a:tailEnd type="none" w="sm" len="sm"/>
          </a:ln>
        </p:spPr>
      </p:pic>
      <p:sp>
        <p:nvSpPr>
          <p:cNvPr id="788" name="Google Shape;788;p88"/>
          <p:cNvSpPr txBox="1"/>
          <p:nvPr/>
        </p:nvSpPr>
        <p:spPr>
          <a:xfrm>
            <a:off x="454403" y="5770674"/>
            <a:ext cx="198838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1枚目はデザイン入れ</a:t>
            </a:r>
            <a:endParaRPr sz="1400" b="0" i="0" u="none" strike="noStrike" cap="none">
              <a:solidFill>
                <a:srgbClr val="000000"/>
              </a:solidFill>
              <a:latin typeface="Arial"/>
              <a:ea typeface="Arial"/>
              <a:cs typeface="Arial"/>
              <a:sym typeface="Arial"/>
            </a:endParaRPr>
          </a:p>
        </p:txBody>
      </p:sp>
      <p:pic>
        <p:nvPicPr>
          <p:cNvPr id="789" name="Google Shape;789;p88"/>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58456" y="4150424"/>
            <a:ext cx="1548622" cy="1754662"/>
          </a:xfrm>
          <a:prstGeom prst="rect">
            <a:avLst/>
          </a:prstGeom>
          <a:noFill/>
          <a:ln>
            <a:noFill/>
          </a:ln>
        </p:spPr>
      </p:pic>
      <p:pic>
        <p:nvPicPr>
          <p:cNvPr id="790" name="Google Shape;790;p8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858456" y="2320057"/>
            <a:ext cx="1500503" cy="1708442"/>
          </a:xfrm>
          <a:prstGeom prst="rect">
            <a:avLst/>
          </a:prstGeom>
          <a:noFill/>
          <a:ln>
            <a:noFill/>
          </a:ln>
        </p:spPr>
      </p:pic>
      <p:sp>
        <p:nvSpPr>
          <p:cNvPr id="2" name="Google Shape;700;p28">
            <a:extLst>
              <a:ext uri="{FF2B5EF4-FFF2-40B4-BE49-F238E27FC236}">
                <a16:creationId xmlns:a16="http://schemas.microsoft.com/office/drawing/2014/main" id="{34A8EAEA-08C5-A658-61A8-3C2D6EF02507}"/>
              </a:ext>
            </a:extLst>
          </p:cNvPr>
          <p:cNvSpPr txBox="1"/>
          <p:nvPr/>
        </p:nvSpPr>
        <p:spPr>
          <a:xfrm>
            <a:off x="2952631" y="5800201"/>
            <a:ext cx="2875099" cy="9694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altLang="en-US" sz="1200" b="1" u="sng" dirty="0">
                <a:solidFill>
                  <a:srgbClr val="D76F85"/>
                </a:solidFill>
              </a:rPr>
              <a:t>オプション</a:t>
            </a:r>
            <a:endParaRPr lang="en-US" altLang="ja-JP" sz="1200" b="1" u="sng" dirty="0">
              <a:solidFill>
                <a:srgbClr val="D76F85"/>
              </a:solidFill>
            </a:endParaRPr>
          </a:p>
          <a:p>
            <a:pPr marL="0" marR="0" lvl="0" indent="0" algn="l" rtl="0">
              <a:lnSpc>
                <a:spcPct val="100000"/>
              </a:lnSpc>
              <a:spcBef>
                <a:spcPts val="0"/>
              </a:spcBef>
              <a:spcAft>
                <a:spcPts val="0"/>
              </a:spcAft>
              <a:buClr>
                <a:srgbClr val="000000"/>
              </a:buClr>
              <a:buSzPts val="1400"/>
              <a:buFont typeface="Arial"/>
              <a:buNone/>
            </a:pPr>
            <a:r>
              <a:rPr lang="ja-JP" sz="1200" b="1" i="0" u="sng" strike="noStrike" cap="none" dirty="0">
                <a:solidFill>
                  <a:srgbClr val="D76F85"/>
                </a:solidFill>
                <a:latin typeface="Arial"/>
                <a:ea typeface="Arial"/>
                <a:cs typeface="Arial"/>
                <a:sym typeface="Arial"/>
              </a:rPr>
              <a:t>IGリール共同投稿 プラスG30万円</a:t>
            </a:r>
            <a:endParaRPr lang="en-US" altLang="ja-JP" sz="1200" b="1" i="0" u="sng" strike="noStrike" cap="none" dirty="0">
              <a:solidFill>
                <a:srgbClr val="D76F85"/>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altLang="ja-JP" sz="1100" b="1" dirty="0">
                <a:solidFill>
                  <a:srgbClr val="D76F85"/>
                </a:solidFill>
              </a:rPr>
              <a:t>※</a:t>
            </a:r>
            <a:r>
              <a:rPr lang="ja-JP" altLang="en-US" sz="1100" b="1" dirty="0">
                <a:solidFill>
                  <a:srgbClr val="D76F85"/>
                </a:solidFill>
              </a:rPr>
              <a:t>期間は</a:t>
            </a:r>
            <a:r>
              <a:rPr lang="en-US" altLang="ja-JP" sz="1100" b="1" dirty="0">
                <a:solidFill>
                  <a:srgbClr val="D76F85"/>
                </a:solidFill>
              </a:rPr>
              <a:t>1</a:t>
            </a:r>
            <a:r>
              <a:rPr lang="ja-JP" altLang="en-US" sz="1100" b="1" dirty="0">
                <a:solidFill>
                  <a:srgbClr val="D76F85"/>
                </a:solidFill>
              </a:rPr>
              <a:t>か月間を保証。アーカイブ化しますが、モデルによっては解除をお願いする場合がございます。</a:t>
            </a:r>
            <a:endParaRPr sz="1100" b="1" i="0" u="none" strike="noStrike" cap="none" dirty="0">
              <a:solidFill>
                <a:srgbClr val="D76F85"/>
              </a:solidFill>
              <a:latin typeface="Arial"/>
              <a:ea typeface="Arial"/>
              <a:cs typeface="Arial"/>
              <a:sym typeface="Arial"/>
            </a:endParaRPr>
          </a:p>
        </p:txBody>
      </p:sp>
      <p:sp>
        <p:nvSpPr>
          <p:cNvPr id="3" name="Google Shape;588;p27">
            <a:extLst>
              <a:ext uri="{FF2B5EF4-FFF2-40B4-BE49-F238E27FC236}">
                <a16:creationId xmlns:a16="http://schemas.microsoft.com/office/drawing/2014/main" id="{61E2BD4E-1201-0F2E-0F19-FEE7BA2EB033}"/>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
        <p:nvSpPr>
          <p:cNvPr id="4" name="Google Shape;632;p82">
            <a:extLst>
              <a:ext uri="{FF2B5EF4-FFF2-40B4-BE49-F238E27FC236}">
                <a16:creationId xmlns:a16="http://schemas.microsoft.com/office/drawing/2014/main" id="{02481B5F-C981-FD0C-1079-144CE625BBD9}"/>
              </a:ext>
            </a:extLst>
          </p:cNvPr>
          <p:cNvSpPr/>
          <p:nvPr/>
        </p:nvSpPr>
        <p:spPr>
          <a:xfrm>
            <a:off x="163726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4" name="図 3">
            <a:extLst>
              <a:ext uri="{FF2B5EF4-FFF2-40B4-BE49-F238E27FC236}">
                <a16:creationId xmlns:a16="http://schemas.microsoft.com/office/drawing/2014/main" id="{D3AD39CA-C25B-F734-64ED-C346A817D5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87624" cy="6858000"/>
          </a:xfrm>
          <a:prstGeom prst="rect">
            <a:avLst/>
          </a:prstGeom>
        </p:spPr>
      </p:pic>
      <p:sp>
        <p:nvSpPr>
          <p:cNvPr id="178" name="Google Shape;178;p5"/>
          <p:cNvSpPr/>
          <p:nvPr/>
        </p:nvSpPr>
        <p:spPr>
          <a:xfrm>
            <a:off x="4943475" y="355692"/>
            <a:ext cx="6843247" cy="6171822"/>
          </a:xfrm>
          <a:prstGeom prst="rect">
            <a:avLst/>
          </a:pr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9" name="Google Shape;179;p5"/>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180" name="Google Shape;180;p5"/>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a:t>
            </a:fld>
            <a:endParaRPr b="0"/>
          </a:p>
        </p:txBody>
      </p:sp>
      <p:sp>
        <p:nvSpPr>
          <p:cNvPr id="181" name="Google Shape;181;p5"/>
          <p:cNvSpPr txBox="1"/>
          <p:nvPr/>
        </p:nvSpPr>
        <p:spPr>
          <a:xfrm>
            <a:off x="5036805" y="930985"/>
            <a:ext cx="6749917" cy="76940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ja-JP" sz="2400" b="1" i="0" u="none" strike="noStrike" cap="none" dirty="0">
                <a:solidFill>
                  <a:srgbClr val="000000"/>
                </a:solidFill>
                <a:latin typeface="Arial"/>
                <a:ea typeface="Arial"/>
                <a:cs typeface="Arial"/>
                <a:sym typeface="Arial"/>
              </a:rPr>
              <a:t>「今こそときめく気持ちを大切にしよう」</a:t>
            </a:r>
            <a:endParaRPr sz="24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altLang="ja-JP" sz="2000" b="1" i="0" u="none" strike="noStrike" cap="none" dirty="0" err="1">
                <a:solidFill>
                  <a:srgbClr val="000000"/>
                </a:solidFill>
                <a:latin typeface="Arial"/>
                <a:ea typeface="Arial"/>
                <a:cs typeface="Arial"/>
                <a:sym typeface="Arial"/>
              </a:rPr>
              <a:t>a</a:t>
            </a:r>
            <a:r>
              <a:rPr lang="en-US" altLang="ja-JP" sz="2000" b="1" dirty="0" err="1"/>
              <a:t>r</a:t>
            </a:r>
            <a:r>
              <a:rPr lang="en-US" altLang="ja-JP" sz="2000" b="1" dirty="0"/>
              <a:t> </a:t>
            </a:r>
            <a:r>
              <a:rPr lang="ja-JP" sz="2000" b="1" i="0" u="none" strike="noStrike" cap="none" dirty="0">
                <a:solidFill>
                  <a:srgbClr val="000000"/>
                </a:solidFill>
                <a:latin typeface="Arial"/>
                <a:ea typeface="Arial"/>
                <a:cs typeface="Arial"/>
                <a:sym typeface="Arial"/>
              </a:rPr>
              <a:t>webは女の子の“可愛い！”の瞬間を生み出します</a:t>
            </a:r>
            <a:endParaRPr sz="1200" b="0" i="0" u="none" strike="noStrike" cap="none" dirty="0">
              <a:solidFill>
                <a:srgbClr val="000000"/>
              </a:solidFill>
              <a:latin typeface="Arial"/>
              <a:ea typeface="Arial"/>
              <a:cs typeface="Arial"/>
              <a:sym typeface="Arial"/>
            </a:endParaRPr>
          </a:p>
        </p:txBody>
      </p:sp>
      <p:sp>
        <p:nvSpPr>
          <p:cNvPr id="182" name="Google Shape;182;p5"/>
          <p:cNvSpPr txBox="1"/>
          <p:nvPr/>
        </p:nvSpPr>
        <p:spPr>
          <a:xfrm>
            <a:off x="5120166" y="1787795"/>
            <a:ext cx="6583196" cy="4739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Arial"/>
                <a:ea typeface="Arial"/>
                <a:cs typeface="Arial"/>
                <a:sym typeface="Arial"/>
              </a:rPr>
              <a:t>長引く不安定な状況で、私たちを取り巻く環境は大きく変化しました。</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Arial"/>
                <a:ea typeface="Arial"/>
                <a:cs typeface="Arial"/>
                <a:sym typeface="Arial"/>
              </a:rPr>
              <a:t>誰かと直接つながることが少ない今だからこそ。</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Arial"/>
                <a:ea typeface="Arial"/>
                <a:cs typeface="Arial"/>
                <a:sym typeface="Arial"/>
              </a:rPr>
              <a:t>何かを見て、読んで、ときめく気持ちを大切にしてほしい。</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Arial"/>
                <a:ea typeface="Arial"/>
                <a:cs typeface="Arial"/>
                <a:sym typeface="Arial"/>
              </a:rPr>
              <a:t>・あのモデルのスキンケアを試してみたら、平坦な毎日がちょっと</a:t>
            </a:r>
            <a:endParaRPr lang="en-US" altLang="ja-JP" sz="1600" dirty="0"/>
          </a:p>
          <a:p>
            <a:pPr marL="0" marR="0" lvl="0" indent="0" rtl="0">
              <a:lnSpc>
                <a:spcPct val="100000"/>
              </a:lnSpc>
              <a:spcBef>
                <a:spcPts val="0"/>
              </a:spcBef>
              <a:spcAft>
                <a:spcPts val="0"/>
              </a:spcAft>
              <a:buClr>
                <a:srgbClr val="000000"/>
              </a:buClr>
              <a:buSzPts val="1600"/>
              <a:buFont typeface="Arial"/>
              <a:buNone/>
            </a:pPr>
            <a:r>
              <a:rPr lang="ja-JP" altLang="en-US" sz="1600" b="0" i="0" u="none" strike="noStrike" cap="none" dirty="0">
                <a:solidFill>
                  <a:srgbClr val="000000"/>
                </a:solidFill>
                <a:latin typeface="Arial"/>
                <a:ea typeface="Arial"/>
                <a:cs typeface="Arial"/>
                <a:sym typeface="Arial"/>
              </a:rPr>
              <a:t>　</a:t>
            </a:r>
            <a:r>
              <a:rPr lang="ja-JP" sz="1600" b="0" i="0" u="none" strike="noStrike" cap="none" dirty="0">
                <a:solidFill>
                  <a:srgbClr val="000000"/>
                </a:solidFill>
                <a:latin typeface="Arial"/>
                <a:ea typeface="Arial"/>
                <a:cs typeface="Arial"/>
                <a:sym typeface="Arial"/>
              </a:rPr>
              <a:t>色づいて見えた</a:t>
            </a:r>
            <a:endParaRPr sz="14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Arial"/>
                <a:ea typeface="Arial"/>
                <a:cs typeface="Arial"/>
                <a:sym typeface="Arial"/>
              </a:rPr>
              <a:t>・香りや見た目重視のコスメで頑張ったジブンにご褒美をあげたい</a:t>
            </a:r>
            <a:endParaRPr sz="1400" b="0" i="0" u="none" strike="noStrike" cap="none" dirty="0">
              <a:solidFill>
                <a:srgbClr val="000000"/>
              </a:solidFill>
              <a:latin typeface="Arial"/>
              <a:ea typeface="Arial"/>
              <a:cs typeface="Arial"/>
              <a:sym typeface="Arial"/>
            </a:endParaRPr>
          </a:p>
          <a:p>
            <a:pPr marL="0" marR="0" lvl="0" indent="0" rtl="0">
              <a:lnSpc>
                <a:spcPct val="100000"/>
              </a:lnSpc>
              <a:spcBef>
                <a:spcPts val="0"/>
              </a:spcBef>
              <a:spcAft>
                <a:spcPts val="0"/>
              </a:spcAft>
              <a:buClr>
                <a:srgbClr val="000000"/>
              </a:buClr>
              <a:buSzPts val="1600"/>
              <a:buFont typeface="Arial"/>
              <a:buNone/>
            </a:pPr>
            <a:r>
              <a:rPr lang="ja-JP" sz="1600" b="0" i="0" u="none" strike="noStrike" cap="none" dirty="0">
                <a:solidFill>
                  <a:srgbClr val="000000"/>
                </a:solidFill>
                <a:latin typeface="Arial"/>
                <a:ea typeface="Arial"/>
                <a:cs typeface="Arial"/>
                <a:sym typeface="Arial"/>
              </a:rPr>
              <a:t>・そして何より、可愛いものが大好き！</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arwebはそんな女の子がときめく瞬間を作るお手伝いをするための</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20代女性に向けたコンテンツメディアです。</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女の子の「興味」「関心」を</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いち早くキャッチしコンテンツ化。</a:t>
            </a: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めまぐるしく変わっていく現代だからこそ、</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「こんな私、好きかも!」と</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自分軸の視点で女の子を楽しんでもらえるような</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dirty="0">
                <a:solidFill>
                  <a:schemeClr val="dk1"/>
                </a:solidFill>
                <a:latin typeface="Arial"/>
                <a:ea typeface="Arial"/>
                <a:cs typeface="Arial"/>
                <a:sym typeface="Arial"/>
              </a:rPr>
              <a:t>体験を記事、デザイン、動画、写真で提供します。</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183" name="Google Shape;183;p5"/>
          <p:cNvSpPr txBox="1">
            <a:spLocks noGrp="1"/>
          </p:cNvSpPr>
          <p:nvPr>
            <p:ph type="title"/>
          </p:nvPr>
        </p:nvSpPr>
        <p:spPr>
          <a:xfrm>
            <a:off x="5036805" y="409797"/>
            <a:ext cx="6749917" cy="38940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Font typeface="Arial"/>
              <a:buNone/>
            </a:pPr>
            <a:r>
              <a:rPr lang="ja-JP" sz="2000" b="0" dirty="0">
                <a:latin typeface="Arial"/>
                <a:ea typeface="Arial"/>
                <a:cs typeface="Arial"/>
                <a:sym typeface="Arial"/>
              </a:rPr>
              <a:t>ar web コンセプト</a:t>
            </a:r>
            <a:endParaRPr dirty="0"/>
          </a:p>
        </p:txBody>
      </p:sp>
      <p:pic>
        <p:nvPicPr>
          <p:cNvPr id="3" name="図 2">
            <a:extLst>
              <a:ext uri="{FF2B5EF4-FFF2-40B4-BE49-F238E27FC236}">
                <a16:creationId xmlns:a16="http://schemas.microsoft.com/office/drawing/2014/main" id="{AB0C7690-F57C-2338-FFA3-47DCB978D0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 y="1041399"/>
            <a:ext cx="4980020" cy="5810023"/>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grpSp>
        <p:nvGrpSpPr>
          <p:cNvPr id="798" name="Google Shape;798;p32"/>
          <p:cNvGrpSpPr/>
          <p:nvPr/>
        </p:nvGrpSpPr>
        <p:grpSpPr>
          <a:xfrm>
            <a:off x="1551930" y="2660073"/>
            <a:ext cx="1996893" cy="647356"/>
            <a:chOff x="1528750" y="2510836"/>
            <a:chExt cx="1996893" cy="647356"/>
          </a:xfrm>
        </p:grpSpPr>
        <p:pic>
          <p:nvPicPr>
            <p:cNvPr id="799" name="Google Shape;799;p3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28750" y="2510836"/>
              <a:ext cx="647356" cy="647356"/>
            </a:xfrm>
            <a:prstGeom prst="rect">
              <a:avLst/>
            </a:prstGeom>
            <a:noFill/>
            <a:ln>
              <a:noFill/>
            </a:ln>
          </p:spPr>
        </p:pic>
        <p:pic>
          <p:nvPicPr>
            <p:cNvPr id="800" name="Google Shape;800;p3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130401" y="2511860"/>
              <a:ext cx="646332" cy="646332"/>
            </a:xfrm>
            <a:prstGeom prst="rect">
              <a:avLst/>
            </a:prstGeom>
            <a:noFill/>
            <a:ln>
              <a:noFill/>
            </a:ln>
          </p:spPr>
        </p:pic>
        <p:pic>
          <p:nvPicPr>
            <p:cNvPr id="801" name="Google Shape;801;p3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879311" y="2511860"/>
              <a:ext cx="646332" cy="646332"/>
            </a:xfrm>
            <a:prstGeom prst="rect">
              <a:avLst/>
            </a:prstGeom>
            <a:noFill/>
            <a:ln>
              <a:noFill/>
            </a:ln>
          </p:spPr>
        </p:pic>
      </p:grpSp>
      <p:sp>
        <p:nvSpPr>
          <p:cNvPr id="802" name="Google Shape;802;p32"/>
          <p:cNvSpPr/>
          <p:nvPr/>
        </p:nvSpPr>
        <p:spPr>
          <a:xfrm>
            <a:off x="482377" y="2082916"/>
            <a:ext cx="4135999" cy="1423536"/>
          </a:xfrm>
          <a:prstGeom prst="roundRect">
            <a:avLst>
              <a:gd name="adj" fmla="val 22052"/>
            </a:avLst>
          </a:prstGeom>
          <a:noFill/>
          <a:ln w="12700" cap="flat" cmpd="sng">
            <a:solidFill>
              <a:srgbClr val="708D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03" name="Google Shape;803;p32"/>
          <p:cNvSpPr txBox="1"/>
          <p:nvPr/>
        </p:nvSpPr>
        <p:spPr>
          <a:xfrm>
            <a:off x="479071" y="2203144"/>
            <a:ext cx="413599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インフルエンサーへサンプリング</a:t>
            </a:r>
            <a:endParaRPr sz="1400" b="1" i="0" u="none" strike="noStrike" cap="none">
              <a:solidFill>
                <a:srgbClr val="CE4E69"/>
              </a:solidFill>
              <a:latin typeface="Arial"/>
              <a:ea typeface="Arial"/>
              <a:cs typeface="Arial"/>
              <a:sym typeface="Arial"/>
            </a:endParaRPr>
          </a:p>
        </p:txBody>
      </p:sp>
      <p:sp>
        <p:nvSpPr>
          <p:cNvPr id="804" name="Google Shape;804;p32"/>
          <p:cNvSpPr/>
          <p:nvPr/>
        </p:nvSpPr>
        <p:spPr>
          <a:xfrm rot="5400000">
            <a:off x="1178244" y="3505202"/>
            <a:ext cx="454890"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2060"/>
              </a:solidFill>
              <a:latin typeface="Arial"/>
              <a:ea typeface="Arial"/>
              <a:cs typeface="Arial"/>
              <a:sym typeface="Arial"/>
            </a:endParaRPr>
          </a:p>
        </p:txBody>
      </p:sp>
      <p:sp>
        <p:nvSpPr>
          <p:cNvPr id="805" name="Google Shape;805;p32"/>
          <p:cNvSpPr txBox="1"/>
          <p:nvPr/>
        </p:nvSpPr>
        <p:spPr>
          <a:xfrm>
            <a:off x="132248" y="3855620"/>
            <a:ext cx="254358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本人アカウントの</a:t>
            </a:r>
            <a:endParaRPr sz="1600" b="1" i="0" u="none" strike="noStrike" cap="none">
              <a:solidFill>
                <a:srgbClr val="CE4E6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Instagram投稿</a:t>
            </a:r>
            <a:endParaRPr sz="1400" b="1" i="0" u="none" strike="noStrike" cap="none">
              <a:solidFill>
                <a:srgbClr val="CE4E69"/>
              </a:solidFill>
              <a:latin typeface="Arial"/>
              <a:ea typeface="Arial"/>
              <a:cs typeface="Arial"/>
              <a:sym typeface="Arial"/>
            </a:endParaRPr>
          </a:p>
        </p:txBody>
      </p:sp>
      <p:sp>
        <p:nvSpPr>
          <p:cNvPr id="806" name="Google Shape;806;p32"/>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インフルエンサーサンプリング＋Instagram投稿</a:t>
            </a:r>
            <a:endParaRPr/>
          </a:p>
        </p:txBody>
      </p:sp>
      <p:sp>
        <p:nvSpPr>
          <p:cNvPr id="807" name="Google Shape;807;p32"/>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808" name="Google Shape;808;p32"/>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30</a:t>
            </a:fld>
            <a:endParaRPr/>
          </a:p>
        </p:txBody>
      </p:sp>
      <p:sp>
        <p:nvSpPr>
          <p:cNvPr id="809" name="Google Shape;809;p32"/>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arガールを中心としたインフルエンサーが商品をお試しし、感想を自身のInstagramアカウントに投稿します。</a:t>
            </a:r>
            <a:endParaRPr/>
          </a:p>
        </p:txBody>
      </p:sp>
      <p:graphicFrame>
        <p:nvGraphicFramePr>
          <p:cNvPr id="810" name="Google Shape;810;p32"/>
          <p:cNvGraphicFramePr/>
          <p:nvPr>
            <p:extLst>
              <p:ext uri="{D42A27DB-BD31-4B8C-83A1-F6EECF244321}">
                <p14:modId xmlns:p14="http://schemas.microsoft.com/office/powerpoint/2010/main" val="369319673"/>
              </p:ext>
            </p:extLst>
          </p:nvPr>
        </p:nvGraphicFramePr>
        <p:xfrm>
          <a:off x="5863742" y="1600462"/>
          <a:ext cx="6320050" cy="4815910"/>
        </p:xfrm>
        <a:graphic>
          <a:graphicData uri="http://schemas.openxmlformats.org/drawingml/2006/table">
            <a:tbl>
              <a:tblPr>
                <a:noFill/>
                <a:tableStyleId>{93979BFC-1B09-4774-AEE0-5369BBA7034D}</a:tableStyleId>
              </a:tblPr>
              <a:tblGrid>
                <a:gridCol w="1624900">
                  <a:extLst>
                    <a:ext uri="{9D8B030D-6E8A-4147-A177-3AD203B41FA5}">
                      <a16:colId xmlns:a16="http://schemas.microsoft.com/office/drawing/2014/main" val="20000"/>
                    </a:ext>
                  </a:extLst>
                </a:gridCol>
                <a:gridCol w="2347575">
                  <a:extLst>
                    <a:ext uri="{9D8B030D-6E8A-4147-A177-3AD203B41FA5}">
                      <a16:colId xmlns:a16="http://schemas.microsoft.com/office/drawing/2014/main" val="20001"/>
                    </a:ext>
                  </a:extLst>
                </a:gridCol>
                <a:gridCol w="2347575">
                  <a:extLst>
                    <a:ext uri="{9D8B030D-6E8A-4147-A177-3AD203B41FA5}">
                      <a16:colId xmlns:a16="http://schemas.microsoft.com/office/drawing/2014/main" val="20002"/>
                    </a:ext>
                  </a:extLst>
                </a:gridCol>
              </a:tblGrid>
              <a:tr h="245225">
                <a:tc rowSpan="4">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a:t>
                      </a:r>
                      <a:r>
                        <a:rPr lang="ja-JP" sz="1200" b="1" u="none" strike="noStrike" cap="none">
                          <a:latin typeface="Arial"/>
                          <a:ea typeface="Arial"/>
                          <a:cs typeface="Arial"/>
                          <a:sym typeface="Arial"/>
                        </a:rPr>
                        <a:t>（税別）</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CE4E69"/>
                          </a:solidFill>
                          <a:latin typeface="Arial"/>
                          <a:ea typeface="Arial"/>
                          <a:cs typeface="Arial"/>
                          <a:sym typeface="Arial"/>
                        </a:rPr>
                        <a:t>のべフォロワー数</a:t>
                      </a:r>
                      <a:endParaRPr sz="1400" b="1" u="none" strike="noStrike" cap="none">
                        <a:solidFill>
                          <a:srgbClr val="CE4E69"/>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CE4E69"/>
                          </a:solidFill>
                          <a:latin typeface="Arial"/>
                          <a:ea typeface="Arial"/>
                          <a:cs typeface="Arial"/>
                          <a:sym typeface="Arial"/>
                        </a:rPr>
                        <a:t>料金</a:t>
                      </a:r>
                      <a:endParaRPr sz="1400" b="1" u="none" strike="noStrike" cap="none">
                        <a:solidFill>
                          <a:srgbClr val="CE4E69"/>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31925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2000" b="0" u="none" strike="noStrike" cap="none">
                          <a:solidFill>
                            <a:schemeClr val="dk2"/>
                          </a:solidFill>
                        </a:rPr>
                        <a:t>50,000人</a:t>
                      </a:r>
                      <a:endParaRPr sz="2000" b="0" u="none" strike="noStrike" cap="none">
                        <a:solidFill>
                          <a:schemeClr val="dk2"/>
                        </a:solidFil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chemeClr val="dk2"/>
                        </a:buClr>
                        <a:buSzPts val="2000"/>
                        <a:buFont typeface="Arial"/>
                        <a:buNone/>
                      </a:pPr>
                      <a:r>
                        <a:rPr lang="ja-JP" sz="2000" b="1" i="0" u="none" strike="noStrike" cap="none">
                          <a:solidFill>
                            <a:schemeClr val="dk2"/>
                          </a:solidFill>
                          <a:latin typeface="Arial"/>
                          <a:ea typeface="Arial"/>
                          <a:cs typeface="Arial"/>
                          <a:sym typeface="Arial"/>
                        </a:rPr>
                        <a:t>N 300,000円</a:t>
                      </a:r>
                      <a:endParaRPr sz="1100" b="1" i="0" u="none" strike="noStrike" cap="none">
                        <a:solidFill>
                          <a:schemeClr val="dk2"/>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319250">
                <a:tc vMerge="1">
                  <a:txBody>
                    <a:bodyPr/>
                    <a:lstStyle/>
                    <a:p>
                      <a:endParaRPr lang="ja-JP"/>
                    </a:p>
                  </a:txBody>
                  <a:tcPr/>
                </a:tc>
                <a:tc>
                  <a:txBody>
                    <a:bodyPr/>
                    <a:lstStyle/>
                    <a:p>
                      <a:pPr marL="0" marR="0" lvl="0" indent="0" algn="ctr" rtl="0">
                        <a:lnSpc>
                          <a:spcPct val="100000"/>
                        </a:lnSpc>
                        <a:spcBef>
                          <a:spcPts val="0"/>
                        </a:spcBef>
                        <a:spcAft>
                          <a:spcPts val="0"/>
                        </a:spcAft>
                        <a:buClr>
                          <a:schemeClr val="dk2"/>
                        </a:buClr>
                        <a:buSzPts val="2000"/>
                        <a:buFont typeface="Arial"/>
                        <a:buNone/>
                      </a:pPr>
                      <a:r>
                        <a:rPr lang="ja-JP" sz="2000" b="0" i="0" u="none" strike="noStrike" cap="none">
                          <a:solidFill>
                            <a:schemeClr val="dk2"/>
                          </a:solidFill>
                          <a:latin typeface="Arial"/>
                          <a:ea typeface="Arial"/>
                          <a:cs typeface="Arial"/>
                          <a:sym typeface="Arial"/>
                        </a:rPr>
                        <a:t>100,000人</a:t>
                      </a:r>
                      <a:endParaRPr sz="2000" b="0" i="0" u="none" strike="noStrike" cap="none">
                        <a:solidFill>
                          <a:schemeClr val="dk2"/>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2"/>
                          </a:solidFill>
                          <a:latin typeface="Arial"/>
                          <a:ea typeface="Arial"/>
                          <a:cs typeface="Arial"/>
                          <a:sym typeface="Arial"/>
                        </a:rPr>
                        <a:t>N 550,000円</a:t>
                      </a:r>
                      <a:endParaRPr sz="1100" b="1" u="none" strike="noStrike" cap="none">
                        <a:solidFill>
                          <a:schemeClr val="dk2"/>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319250">
                <a:tc vMerge="1">
                  <a:txBody>
                    <a:bodyPr/>
                    <a:lstStyle/>
                    <a:p>
                      <a:endParaRPr lang="ja-JP"/>
                    </a:p>
                  </a:txBody>
                  <a:tcPr/>
                </a:tc>
                <a:tc>
                  <a:txBody>
                    <a:bodyPr/>
                    <a:lstStyle/>
                    <a:p>
                      <a:pPr marL="0" marR="0" lvl="0" indent="0" algn="ctr" rtl="0">
                        <a:lnSpc>
                          <a:spcPct val="100000"/>
                        </a:lnSpc>
                        <a:spcBef>
                          <a:spcPts val="0"/>
                        </a:spcBef>
                        <a:spcAft>
                          <a:spcPts val="0"/>
                        </a:spcAft>
                        <a:buClr>
                          <a:schemeClr val="dk2"/>
                        </a:buClr>
                        <a:buSzPts val="2000"/>
                        <a:buFont typeface="Arial"/>
                        <a:buNone/>
                      </a:pPr>
                      <a:r>
                        <a:rPr lang="ja-JP" sz="2000" b="0" i="0" u="none" strike="noStrike" cap="none">
                          <a:solidFill>
                            <a:schemeClr val="dk2"/>
                          </a:solidFill>
                          <a:latin typeface="Arial"/>
                          <a:ea typeface="Arial"/>
                          <a:cs typeface="Arial"/>
                          <a:sym typeface="Arial"/>
                        </a:rPr>
                        <a:t>150,000人</a:t>
                      </a:r>
                      <a:endParaRPr sz="2000" b="0" i="0" u="none" strike="noStrike" cap="none">
                        <a:solidFill>
                          <a:schemeClr val="dk2"/>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2"/>
                          </a:solidFill>
                          <a:latin typeface="Arial"/>
                          <a:ea typeface="Arial"/>
                          <a:cs typeface="Arial"/>
                          <a:sym typeface="Arial"/>
                        </a:rPr>
                        <a:t>N 750,000円</a:t>
                      </a:r>
                      <a:endParaRPr sz="1100" b="1" u="none" strike="noStrike" cap="none">
                        <a:solidFill>
                          <a:schemeClr val="dk2"/>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3"/>
                  </a:ext>
                </a:extLst>
              </a:tr>
              <a:tr h="2452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インフルエンサー</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dirty="0"/>
                        <a:t>ar girlにより構成</a:t>
                      </a:r>
                      <a:endParaRPr sz="12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4"/>
                  </a:ext>
                </a:extLst>
              </a:tr>
              <a:tr h="2452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latin typeface="Arial"/>
                          <a:ea typeface="Arial"/>
                          <a:cs typeface="Arial"/>
                          <a:sym typeface="Arial"/>
                        </a:rPr>
                        <a:t>お申込み期限</a:t>
                      </a:r>
                      <a:endParaRPr sz="12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t>タイアップお申込み時</a:t>
                      </a:r>
                      <a:endParaRPr sz="1200" u="none" strike="noStrike" cap="none"/>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5"/>
                  </a:ext>
                </a:extLst>
              </a:tr>
              <a:tr h="20354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【実施について】</a:t>
                      </a:r>
                      <a:endParaRPr sz="140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・実施内容により、記載の料金・条件から変動する可能性がございます。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・インフルエンサーは編集部より候補をご提出させていただきます。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・決定後、インフルエンサーを変更する場合はキャンセル料が発生します。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・サンプリング商品は弊社指定先に納品ください。送料は貴社のご負担とさせていただきます。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・発送に際しクール便利用の場合は別途実費で送料をご請求させていただきます。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・発送に際し、注意事項がある場合は必ず明記をお願いいたします。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【投稿について】</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800" u="none" strike="noStrike" cap="none" dirty="0">
                          <a:solidFill>
                            <a:schemeClr val="dk2"/>
                          </a:solidFill>
                        </a:rPr>
                        <a:t>・投稿には『＃PR（大文字） ＃貴社名もしくは正式なサービス/商品名』</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800" u="none" strike="noStrike" cap="none" dirty="0">
                          <a:solidFill>
                            <a:schemeClr val="dk2"/>
                          </a:solidFill>
                        </a:rPr>
                        <a:t>　の順にて、ハッシュタグ列冒頭に記載します。</a:t>
                      </a:r>
                      <a:endParaRPr sz="1400" u="none" strike="noStrike" cap="none" dirty="0"/>
                    </a:p>
                    <a:p>
                      <a:pPr marL="0" marR="0" lvl="0" indent="0" algn="l" rtl="0">
                        <a:lnSpc>
                          <a:spcPct val="100000"/>
                        </a:lnSpc>
                        <a:spcBef>
                          <a:spcPts val="0"/>
                        </a:spcBef>
                        <a:spcAft>
                          <a:spcPts val="0"/>
                        </a:spcAft>
                        <a:buClr>
                          <a:schemeClr val="dk2"/>
                        </a:buClr>
                        <a:buSzPts val="1050"/>
                        <a:buFont typeface="Arial"/>
                        <a:buNone/>
                      </a:pPr>
                      <a:r>
                        <a:rPr lang="ja-JP" sz="800" u="none" strike="noStrike" cap="none" dirty="0">
                          <a:solidFill>
                            <a:schemeClr val="dk2"/>
                          </a:solidFill>
                        </a:rPr>
                        <a:t>・Meta社の提供するブランドコンテンツタグの紐づけを行います。</a:t>
                      </a:r>
                      <a:endParaRPr sz="140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・本人都合により投稿の削除・変更、またアカウント自体が非公開となる可能性がございます。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・掲載期間中の競合排除はいたしません。</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・指定できるハッシュタグは3つまでです（それ以上は任意で促すかたちとなります）。</a:t>
                      </a:r>
                      <a:endParaRPr sz="140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・細かい指示はインフルエンサーの自由な発想を妨げる可能性がある為、ご遠慮ください。</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・投稿後の修正は商品名に誤記載があった場合を除き対応いたしかねます。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【その他】</a:t>
                      </a:r>
                      <a:endParaRPr sz="140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・投稿期間終了後に投稿URLをまとめてご提出いたします（都度のご報告はいたしかねます）。</a:t>
                      </a:r>
                      <a:endParaRPr sz="800" b="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・投稿の二次使用は別途費用が発生いたします。</a:t>
                      </a:r>
                      <a:endParaRPr sz="1400" u="none" strike="noStrike" cap="none" dirty="0"/>
                    </a:p>
                    <a:p>
                      <a:pPr marL="0" marR="0" lvl="0" indent="0" algn="l" rtl="0">
                        <a:lnSpc>
                          <a:spcPct val="100000"/>
                        </a:lnSpc>
                        <a:spcBef>
                          <a:spcPts val="0"/>
                        </a:spcBef>
                        <a:spcAft>
                          <a:spcPts val="0"/>
                        </a:spcAft>
                        <a:buClr>
                          <a:schemeClr val="dk1"/>
                        </a:buClr>
                        <a:buSzPts val="800"/>
                        <a:buFont typeface="Arial"/>
                        <a:buNone/>
                      </a:pPr>
                      <a:r>
                        <a:rPr lang="ja-JP" sz="800" b="0" u="none" strike="noStrike" cap="none" dirty="0"/>
                        <a:t>・商品発送から投稿までは最低2週間以上の期間をいただきます。</a:t>
                      </a:r>
                      <a:endParaRPr sz="1400" u="none" strike="noStrike" cap="none" dirty="0"/>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6"/>
                  </a:ext>
                </a:extLst>
              </a:tr>
            </a:tbl>
          </a:graphicData>
        </a:graphic>
      </p:graphicFrame>
      <p:sp>
        <p:nvSpPr>
          <p:cNvPr id="811" name="Google Shape;811;p32"/>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インフルエンサーによる商品紹介ポスト</a:t>
            </a:r>
            <a:endParaRPr sz="1400" b="0" i="0" u="none" strike="noStrike" cap="none">
              <a:solidFill>
                <a:srgbClr val="000000"/>
              </a:solidFill>
              <a:latin typeface="Arial"/>
              <a:ea typeface="Arial"/>
              <a:cs typeface="Arial"/>
              <a:sym typeface="Arial"/>
            </a:endParaRPr>
          </a:p>
        </p:txBody>
      </p:sp>
      <p:sp>
        <p:nvSpPr>
          <p:cNvPr id="812" name="Google Shape;812;p32"/>
          <p:cNvSpPr txBox="1"/>
          <p:nvPr/>
        </p:nvSpPr>
        <p:spPr>
          <a:xfrm>
            <a:off x="3276862" y="6047145"/>
            <a:ext cx="3283867"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二次使用も</a:t>
            </a:r>
            <a:endParaRPr sz="1600" b="1" i="0" u="none" strike="noStrike" cap="none">
              <a:solidFill>
                <a:srgbClr val="CE4E6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別途ご相談可能！</a:t>
            </a:r>
            <a:endParaRPr sz="1400" b="1" i="0" u="none" strike="noStrike" cap="none">
              <a:solidFill>
                <a:srgbClr val="CE4E69"/>
              </a:solidFill>
              <a:latin typeface="Arial"/>
              <a:ea typeface="Arial"/>
              <a:cs typeface="Arial"/>
              <a:sym typeface="Arial"/>
            </a:endParaRPr>
          </a:p>
        </p:txBody>
      </p:sp>
      <p:pic>
        <p:nvPicPr>
          <p:cNvPr id="813" name="Google Shape;813;p3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242766" y="639450"/>
            <a:ext cx="593946" cy="589618"/>
          </a:xfrm>
          <a:prstGeom prst="rect">
            <a:avLst/>
          </a:prstGeom>
          <a:noFill/>
          <a:ln>
            <a:noFill/>
          </a:ln>
        </p:spPr>
      </p:pic>
      <p:sp>
        <p:nvSpPr>
          <p:cNvPr id="814" name="Google Shape;814;p32"/>
          <p:cNvSpPr/>
          <p:nvPr/>
        </p:nvSpPr>
        <p:spPr>
          <a:xfrm>
            <a:off x="383140" y="228030"/>
            <a:ext cx="1211026" cy="292720"/>
          </a:xfrm>
          <a:prstGeom prst="snipRoundRect">
            <a:avLst>
              <a:gd name="adj1" fmla="val 49842"/>
              <a:gd name="adj2" fmla="val 46999"/>
            </a:avLst>
          </a:prstGeom>
          <a:solidFill>
            <a:srgbClr val="CC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オプション</a:t>
            </a:r>
            <a:endParaRPr sz="1400" b="1" i="0" u="none" strike="noStrike" cap="none">
              <a:solidFill>
                <a:schemeClr val="lt1"/>
              </a:solidFill>
              <a:latin typeface="Arial"/>
              <a:ea typeface="Arial"/>
              <a:cs typeface="Arial"/>
              <a:sym typeface="Arial"/>
            </a:endParaRPr>
          </a:p>
        </p:txBody>
      </p:sp>
      <p:pic>
        <p:nvPicPr>
          <p:cNvPr id="815" name="Google Shape;815;p32"/>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79881" y="4428885"/>
            <a:ext cx="1251615" cy="2217146"/>
          </a:xfrm>
          <a:prstGeom prst="rect">
            <a:avLst/>
          </a:prstGeom>
          <a:noFill/>
          <a:ln>
            <a:noFill/>
          </a:ln>
        </p:spPr>
      </p:pic>
      <p:sp>
        <p:nvSpPr>
          <p:cNvPr id="816" name="Google Shape;816;p32"/>
          <p:cNvSpPr/>
          <p:nvPr/>
        </p:nvSpPr>
        <p:spPr>
          <a:xfrm rot="5400000">
            <a:off x="3043270" y="3516672"/>
            <a:ext cx="454890"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2060"/>
              </a:solidFill>
              <a:latin typeface="Arial"/>
              <a:ea typeface="Arial"/>
              <a:cs typeface="Arial"/>
              <a:sym typeface="Arial"/>
            </a:endParaRPr>
          </a:p>
        </p:txBody>
      </p:sp>
      <p:sp>
        <p:nvSpPr>
          <p:cNvPr id="817" name="Google Shape;817;p32"/>
          <p:cNvSpPr txBox="1"/>
          <p:nvPr/>
        </p:nvSpPr>
        <p:spPr>
          <a:xfrm>
            <a:off x="1997274" y="3867090"/>
            <a:ext cx="2543581"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本人アカウントの</a:t>
            </a:r>
            <a:endParaRPr sz="1600" b="1" i="0" u="none" strike="noStrike" cap="none">
              <a:solidFill>
                <a:srgbClr val="CE4E69"/>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Instagram投稿</a:t>
            </a:r>
            <a:endParaRPr sz="1400" b="1" i="0" u="none" strike="noStrike" cap="none">
              <a:solidFill>
                <a:srgbClr val="CE4E69"/>
              </a:solidFill>
              <a:latin typeface="Arial"/>
              <a:ea typeface="Arial"/>
              <a:cs typeface="Arial"/>
              <a:sym typeface="Arial"/>
            </a:endParaRPr>
          </a:p>
        </p:txBody>
      </p:sp>
      <p:pic>
        <p:nvPicPr>
          <p:cNvPr id="818" name="Google Shape;818;p3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622203" y="4440355"/>
            <a:ext cx="1271019" cy="2191525"/>
          </a:xfrm>
          <a:prstGeom prst="rect">
            <a:avLst/>
          </a:prstGeom>
          <a:noFill/>
          <a:ln>
            <a:noFill/>
          </a:ln>
        </p:spPr>
      </p:pic>
      <p:sp>
        <p:nvSpPr>
          <p:cNvPr id="5" name="Google Shape;632;p82">
            <a:extLst>
              <a:ext uri="{FF2B5EF4-FFF2-40B4-BE49-F238E27FC236}">
                <a16:creationId xmlns:a16="http://schemas.microsoft.com/office/drawing/2014/main" id="{21EDAE25-C96F-FE9F-4E27-C0E10A26ACDC}"/>
              </a:ext>
            </a:extLst>
          </p:cNvPr>
          <p:cNvSpPr/>
          <p:nvPr/>
        </p:nvSpPr>
        <p:spPr>
          <a:xfrm>
            <a:off x="38758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22"/>
        <p:cNvGrpSpPr/>
        <p:nvPr/>
      </p:nvGrpSpPr>
      <p:grpSpPr>
        <a:xfrm>
          <a:off x="0" y="0"/>
          <a:ext cx="0" cy="0"/>
          <a:chOff x="0" y="0"/>
          <a:chExt cx="0" cy="0"/>
        </a:xfrm>
      </p:grpSpPr>
      <p:sp>
        <p:nvSpPr>
          <p:cNvPr id="823" name="Google Shape;823;p29"/>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latin typeface="Arial"/>
                <a:ea typeface="Arial"/>
                <a:cs typeface="Arial"/>
                <a:sym typeface="Arial"/>
              </a:rPr>
              <a:t>ar公式SNS広告配信（ダークポスト）</a:t>
            </a:r>
            <a:endParaRPr>
              <a:latin typeface="Arial"/>
              <a:ea typeface="Arial"/>
              <a:cs typeface="Arial"/>
              <a:sym typeface="Arial"/>
            </a:endParaRPr>
          </a:p>
        </p:txBody>
      </p:sp>
      <p:sp>
        <p:nvSpPr>
          <p:cNvPr id="824" name="Google Shape;824;p2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latin typeface="Arial"/>
                <a:ea typeface="Arial"/>
                <a:cs typeface="Arial"/>
                <a:sym typeface="Arial"/>
              </a:rPr>
              <a:t>© SHUFU TO SEIKATSU SHA CO.,LTD. All rights reserved. </a:t>
            </a:r>
            <a:endParaRPr b="1">
              <a:solidFill>
                <a:srgbClr val="002060"/>
              </a:solidFill>
              <a:latin typeface="Arial"/>
              <a:ea typeface="Arial"/>
              <a:cs typeface="Arial"/>
              <a:sym typeface="Arial"/>
            </a:endParaRPr>
          </a:p>
        </p:txBody>
      </p:sp>
      <p:sp>
        <p:nvSpPr>
          <p:cNvPr id="825" name="Google Shape;825;p2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latin typeface="Arial"/>
                <a:ea typeface="Arial"/>
                <a:cs typeface="Arial"/>
                <a:sym typeface="Arial"/>
              </a:rPr>
              <a:t>31</a:t>
            </a:fld>
            <a:endParaRPr>
              <a:latin typeface="Arial"/>
              <a:ea typeface="Arial"/>
              <a:cs typeface="Arial"/>
              <a:sym typeface="Arial"/>
            </a:endParaRPr>
          </a:p>
        </p:txBody>
      </p:sp>
      <p:sp>
        <p:nvSpPr>
          <p:cNvPr id="826" name="Google Shape;826;p29"/>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latin typeface="Arial"/>
                <a:ea typeface="Arial"/>
                <a:cs typeface="Arial"/>
                <a:sym typeface="Arial"/>
              </a:rPr>
              <a:t>ar公式X・Instagramアカウントを使用して提供素材で広告配信のみを行い、ダイレクトに遷移させます。</a:t>
            </a:r>
            <a:endParaRPr>
              <a:latin typeface="Arial"/>
              <a:ea typeface="Arial"/>
              <a:cs typeface="Arial"/>
              <a:sym typeface="Arial"/>
            </a:endParaRPr>
          </a:p>
        </p:txBody>
      </p:sp>
      <p:pic>
        <p:nvPicPr>
          <p:cNvPr id="827" name="Google Shape;827;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56966" y="643017"/>
            <a:ext cx="593946" cy="589618"/>
          </a:xfrm>
          <a:prstGeom prst="rect">
            <a:avLst/>
          </a:prstGeom>
          <a:noFill/>
          <a:ln>
            <a:noFill/>
          </a:ln>
        </p:spPr>
      </p:pic>
      <p:sp>
        <p:nvSpPr>
          <p:cNvPr id="828" name="Google Shape;828;p29"/>
          <p:cNvSpPr/>
          <p:nvPr/>
        </p:nvSpPr>
        <p:spPr>
          <a:xfrm>
            <a:off x="383140" y="228030"/>
            <a:ext cx="1211026" cy="292720"/>
          </a:xfrm>
          <a:prstGeom prst="snipRoundRect">
            <a:avLst>
              <a:gd name="adj1" fmla="val 49842"/>
              <a:gd name="adj2" fmla="val 46999"/>
            </a:avLst>
          </a:prstGeom>
          <a:solidFill>
            <a:srgbClr val="6C483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SNS広告</a:t>
            </a:r>
            <a:endParaRPr sz="1400" b="0" i="0" u="none" strike="noStrike" cap="none">
              <a:solidFill>
                <a:schemeClr val="lt1"/>
              </a:solidFill>
              <a:latin typeface="Arial"/>
              <a:ea typeface="Arial"/>
              <a:cs typeface="Arial"/>
              <a:sym typeface="Arial"/>
            </a:endParaRPr>
          </a:p>
        </p:txBody>
      </p:sp>
      <p:grpSp>
        <p:nvGrpSpPr>
          <p:cNvPr id="829" name="Google Shape;829;p29"/>
          <p:cNvGrpSpPr/>
          <p:nvPr/>
        </p:nvGrpSpPr>
        <p:grpSpPr>
          <a:xfrm>
            <a:off x="11242766" y="643497"/>
            <a:ext cx="593946" cy="589619"/>
            <a:chOff x="-632517" y="2541698"/>
            <a:chExt cx="469634" cy="469634"/>
          </a:xfrm>
        </p:grpSpPr>
        <p:sp>
          <p:nvSpPr>
            <p:cNvPr id="830" name="Google Shape;830;p29"/>
            <p:cNvSpPr/>
            <p:nvPr/>
          </p:nvSpPr>
          <p:spPr>
            <a:xfrm>
              <a:off x="-632517" y="2541698"/>
              <a:ext cx="469634" cy="469634"/>
            </a:xfrm>
            <a:prstGeom prst="roundRect">
              <a:avLst>
                <a:gd name="adj" fmla="val 16667"/>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31" name="Google Shape;831;p2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29020" y="2642295"/>
              <a:ext cx="262641" cy="268440"/>
            </a:xfrm>
            <a:prstGeom prst="rect">
              <a:avLst/>
            </a:prstGeom>
            <a:noFill/>
            <a:ln>
              <a:noFill/>
            </a:ln>
          </p:spPr>
        </p:pic>
      </p:grpSp>
      <p:sp>
        <p:nvSpPr>
          <p:cNvPr id="832" name="Google Shape;832;p29"/>
          <p:cNvSpPr/>
          <p:nvPr/>
        </p:nvSpPr>
        <p:spPr>
          <a:xfrm>
            <a:off x="305745" y="1609787"/>
            <a:ext cx="4142609" cy="311034"/>
          </a:xfrm>
          <a:prstGeom prst="rect">
            <a:avLst/>
          </a:prstGeom>
          <a:solidFill>
            <a:srgbClr val="62829A"/>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提供素材でarアカウントで広告配信</a:t>
            </a:r>
            <a:endParaRPr sz="1400" b="0" i="0" u="none" strike="noStrike" cap="none">
              <a:solidFill>
                <a:srgbClr val="000000"/>
              </a:solidFill>
              <a:latin typeface="Arial"/>
              <a:ea typeface="Arial"/>
              <a:cs typeface="Arial"/>
              <a:sym typeface="Arial"/>
            </a:endParaRPr>
          </a:p>
        </p:txBody>
      </p:sp>
      <p:sp>
        <p:nvSpPr>
          <p:cNvPr id="833" name="Google Shape;833;p29"/>
          <p:cNvSpPr txBox="1"/>
          <p:nvPr/>
        </p:nvSpPr>
        <p:spPr>
          <a:xfrm>
            <a:off x="221264" y="5458647"/>
            <a:ext cx="4135998"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クライアントサイトに遷移</a:t>
            </a:r>
            <a:endParaRPr sz="1400" b="1" i="0" u="none" strike="noStrike" cap="none">
              <a:solidFill>
                <a:srgbClr val="CE4E69"/>
              </a:solidFill>
              <a:latin typeface="Arial"/>
              <a:ea typeface="Arial"/>
              <a:cs typeface="Arial"/>
              <a:sym typeface="Arial"/>
            </a:endParaRPr>
          </a:p>
        </p:txBody>
      </p:sp>
      <p:pic>
        <p:nvPicPr>
          <p:cNvPr id="834" name="Google Shape;834;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19849" y="2458677"/>
            <a:ext cx="1017933" cy="2057926"/>
          </a:xfrm>
          <a:prstGeom prst="rect">
            <a:avLst/>
          </a:prstGeom>
          <a:noFill/>
          <a:ln>
            <a:noFill/>
          </a:ln>
        </p:spPr>
      </p:pic>
      <p:pic>
        <p:nvPicPr>
          <p:cNvPr id="835" name="Google Shape;835;p2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70949" y="2702254"/>
            <a:ext cx="910225" cy="1568990"/>
          </a:xfrm>
          <a:prstGeom prst="rect">
            <a:avLst/>
          </a:prstGeom>
          <a:noFill/>
          <a:ln w="15875" cap="flat" cmpd="sng">
            <a:solidFill>
              <a:schemeClr val="accent4"/>
            </a:solidFill>
            <a:prstDash val="solid"/>
            <a:round/>
            <a:headEnd type="none" w="sm" len="sm"/>
            <a:tailEnd type="none" w="sm" len="sm"/>
          </a:ln>
        </p:spPr>
      </p:pic>
      <p:pic>
        <p:nvPicPr>
          <p:cNvPr id="836" name="Google Shape;836;p2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547069" y="2457786"/>
            <a:ext cx="1017933" cy="2057926"/>
          </a:xfrm>
          <a:prstGeom prst="rect">
            <a:avLst/>
          </a:prstGeom>
          <a:noFill/>
          <a:ln>
            <a:noFill/>
          </a:ln>
        </p:spPr>
      </p:pic>
      <p:grpSp>
        <p:nvGrpSpPr>
          <p:cNvPr id="837" name="Google Shape;837;p29"/>
          <p:cNvGrpSpPr/>
          <p:nvPr/>
        </p:nvGrpSpPr>
        <p:grpSpPr>
          <a:xfrm>
            <a:off x="595867" y="2288509"/>
            <a:ext cx="340037" cy="338554"/>
            <a:chOff x="-632517" y="2541698"/>
            <a:chExt cx="469634" cy="469634"/>
          </a:xfrm>
        </p:grpSpPr>
        <p:sp>
          <p:nvSpPr>
            <p:cNvPr id="838" name="Google Shape;838;p29"/>
            <p:cNvSpPr/>
            <p:nvPr/>
          </p:nvSpPr>
          <p:spPr>
            <a:xfrm>
              <a:off x="-632517" y="2541698"/>
              <a:ext cx="469634" cy="469634"/>
            </a:xfrm>
            <a:prstGeom prst="roundRect">
              <a:avLst>
                <a:gd name="adj" fmla="val 16667"/>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839" name="Google Shape;839;p2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29020" y="2642295"/>
              <a:ext cx="262641" cy="268440"/>
            </a:xfrm>
            <a:prstGeom prst="rect">
              <a:avLst/>
            </a:prstGeom>
            <a:noFill/>
            <a:ln>
              <a:noFill/>
            </a:ln>
          </p:spPr>
        </p:pic>
      </p:grpSp>
      <p:pic>
        <p:nvPicPr>
          <p:cNvPr id="840" name="Google Shape;840;p2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377050" y="2288509"/>
            <a:ext cx="340037" cy="338554"/>
          </a:xfrm>
          <a:prstGeom prst="rect">
            <a:avLst/>
          </a:prstGeom>
          <a:noFill/>
          <a:ln>
            <a:noFill/>
          </a:ln>
        </p:spPr>
      </p:pic>
      <p:sp>
        <p:nvSpPr>
          <p:cNvPr id="841" name="Google Shape;841;p29"/>
          <p:cNvSpPr/>
          <p:nvPr/>
        </p:nvSpPr>
        <p:spPr>
          <a:xfrm rot="5400000">
            <a:off x="1098616" y="4906412"/>
            <a:ext cx="454890"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2060"/>
              </a:solidFill>
              <a:latin typeface="Arial"/>
              <a:ea typeface="Arial"/>
              <a:cs typeface="Arial"/>
              <a:sym typeface="Arial"/>
            </a:endParaRPr>
          </a:p>
        </p:txBody>
      </p:sp>
      <p:sp>
        <p:nvSpPr>
          <p:cNvPr id="842" name="Google Shape;842;p29"/>
          <p:cNvSpPr/>
          <p:nvPr/>
        </p:nvSpPr>
        <p:spPr>
          <a:xfrm rot="5400000">
            <a:off x="2828590" y="4915342"/>
            <a:ext cx="454890"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2060"/>
              </a:solidFill>
              <a:latin typeface="Arial"/>
              <a:ea typeface="Arial"/>
              <a:cs typeface="Arial"/>
              <a:sym typeface="Arial"/>
            </a:endParaRPr>
          </a:p>
        </p:txBody>
      </p:sp>
      <p:pic>
        <p:nvPicPr>
          <p:cNvPr id="843" name="Google Shape;843;p2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611843" y="2677139"/>
            <a:ext cx="898125" cy="1594105"/>
          </a:xfrm>
          <a:prstGeom prst="rect">
            <a:avLst/>
          </a:prstGeom>
          <a:noFill/>
          <a:ln w="12700" cap="flat" cmpd="sng">
            <a:solidFill>
              <a:schemeClr val="accent4"/>
            </a:solidFill>
            <a:prstDash val="solid"/>
            <a:round/>
            <a:headEnd type="none" w="sm" len="sm"/>
            <a:tailEnd type="none" w="sm" len="sm"/>
          </a:ln>
        </p:spPr>
      </p:pic>
      <p:sp>
        <p:nvSpPr>
          <p:cNvPr id="844" name="Google Shape;844;p29"/>
          <p:cNvSpPr txBox="1"/>
          <p:nvPr/>
        </p:nvSpPr>
        <p:spPr>
          <a:xfrm>
            <a:off x="179778" y="5831247"/>
            <a:ext cx="4135998"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400" b="1" i="0" u="none" strike="noStrike" cap="none">
                <a:solidFill>
                  <a:srgbClr val="CE4E69"/>
                </a:solidFill>
                <a:latin typeface="Arial"/>
                <a:ea typeface="Arial"/>
                <a:cs typeface="Arial"/>
                <a:sym typeface="Arial"/>
              </a:rPr>
              <a:t>静止画1枚・テキスト・URL</a:t>
            </a:r>
            <a:endParaRPr/>
          </a:p>
        </p:txBody>
      </p:sp>
      <p:graphicFrame>
        <p:nvGraphicFramePr>
          <p:cNvPr id="845" name="Google Shape;845;p29"/>
          <p:cNvGraphicFramePr/>
          <p:nvPr/>
        </p:nvGraphicFramePr>
        <p:xfrm>
          <a:off x="5066549" y="2186675"/>
          <a:ext cx="6316675" cy="3764370"/>
        </p:xfrm>
        <a:graphic>
          <a:graphicData uri="http://schemas.openxmlformats.org/drawingml/2006/table">
            <a:tbl>
              <a:tblPr>
                <a:noFill/>
                <a:tableStyleId>{93979BFC-1B09-4774-AEE0-5369BBA7034D}</a:tableStyleId>
              </a:tblPr>
              <a:tblGrid>
                <a:gridCol w="1370725">
                  <a:extLst>
                    <a:ext uri="{9D8B030D-6E8A-4147-A177-3AD203B41FA5}">
                      <a16:colId xmlns:a16="http://schemas.microsoft.com/office/drawing/2014/main" val="20000"/>
                    </a:ext>
                  </a:extLst>
                </a:gridCol>
                <a:gridCol w="2472975">
                  <a:extLst>
                    <a:ext uri="{9D8B030D-6E8A-4147-A177-3AD203B41FA5}">
                      <a16:colId xmlns:a16="http://schemas.microsoft.com/office/drawing/2014/main" val="20001"/>
                    </a:ext>
                  </a:extLst>
                </a:gridCol>
                <a:gridCol w="2472975">
                  <a:extLst>
                    <a:ext uri="{9D8B030D-6E8A-4147-A177-3AD203B41FA5}">
                      <a16:colId xmlns:a16="http://schemas.microsoft.com/office/drawing/2014/main" val="20002"/>
                    </a:ext>
                  </a:extLst>
                </a:gridCol>
              </a:tblGrid>
              <a:tr h="228825">
                <a:tc rowSpan="2">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料金（税別）</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X（旧ツイッター）</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D76F85"/>
                          </a:solidFill>
                          <a:latin typeface="Arial"/>
                          <a:ea typeface="Arial"/>
                          <a:cs typeface="Arial"/>
                          <a:sym typeface="Arial"/>
                        </a:rPr>
                        <a:t>Instagram</a:t>
                      </a:r>
                      <a:endParaRPr sz="1400" b="1" u="none" strike="noStrike" cap="none">
                        <a:solidFill>
                          <a:srgbClr val="D76F85"/>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0"/>
                  </a:ext>
                </a:extLst>
              </a:tr>
              <a:tr h="389000">
                <a:tc v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2400" b="1" u="none" strike="noStrike" cap="none">
                          <a:latin typeface="Arial"/>
                          <a:ea typeface="Arial"/>
                          <a:cs typeface="Arial"/>
                          <a:sym typeface="Arial"/>
                        </a:rPr>
                        <a:t>G 1,000,000</a:t>
                      </a:r>
                      <a:r>
                        <a:rPr lang="ja-JP" sz="1200" b="1" u="none" strike="noStrike" cap="none">
                          <a:latin typeface="Arial"/>
                          <a:ea typeface="Arial"/>
                          <a:cs typeface="Arial"/>
                          <a:sym typeface="Arial"/>
                        </a:rPr>
                        <a:t> 円～</a:t>
                      </a:r>
                      <a:endParaRPr sz="1100" b="0" u="none" strike="noStrike" cap="none"/>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2400" b="1" i="0" u="none" strike="noStrike" cap="none">
                          <a:solidFill>
                            <a:srgbClr val="000000"/>
                          </a:solidFill>
                          <a:latin typeface="Arial"/>
                          <a:ea typeface="Arial"/>
                          <a:cs typeface="Arial"/>
                          <a:sym typeface="Arial"/>
                        </a:rPr>
                        <a:t>G1,000,000</a:t>
                      </a:r>
                      <a:r>
                        <a:rPr lang="ja-JP" sz="1200" b="1" i="0" u="none" strike="noStrike" cap="none">
                          <a:solidFill>
                            <a:srgbClr val="000000"/>
                          </a:solidFill>
                          <a:latin typeface="Arial"/>
                          <a:ea typeface="Arial"/>
                          <a:cs typeface="Arial"/>
                          <a:sym typeface="Arial"/>
                        </a:rPr>
                        <a:t> 円～</a:t>
                      </a:r>
                      <a:endParaRPr sz="1100" b="0" i="0" u="none" strike="noStrike" cap="none">
                        <a:solidFill>
                          <a:srgbClr val="000000"/>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1"/>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想定click数</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2400" b="1" u="none" strike="noStrike" cap="none">
                          <a:solidFill>
                            <a:schemeClr val="dk1"/>
                          </a:solidFill>
                          <a:latin typeface="Arial"/>
                          <a:ea typeface="Arial"/>
                          <a:cs typeface="Arial"/>
                          <a:sym typeface="Arial"/>
                        </a:rPr>
                        <a:t>2,800～</a:t>
                      </a:r>
                      <a:endParaRPr sz="1100" b="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2400" b="1" i="0" u="none" strike="noStrike" cap="none">
                          <a:solidFill>
                            <a:schemeClr val="dk1"/>
                          </a:solidFill>
                          <a:latin typeface="Arial"/>
                          <a:ea typeface="Arial"/>
                          <a:cs typeface="Arial"/>
                          <a:sym typeface="Arial"/>
                        </a:rPr>
                        <a:t>4,500～</a:t>
                      </a:r>
                      <a:endParaRPr sz="1100" b="0" i="0" u="none" strike="noStrike" cap="none">
                        <a:solidFill>
                          <a:schemeClr val="dk1"/>
                        </a:solidFill>
                        <a:latin typeface="Arial"/>
                        <a:ea typeface="Arial"/>
                        <a:cs typeface="Arial"/>
                        <a:sym typeface="Aria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2"/>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t>配信期間</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2週間～4週間想定</a:t>
                      </a:r>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3"/>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200" b="1" u="none" strike="noStrike" cap="none"/>
                        <a:t>配信アカウント</a:t>
                      </a:r>
                      <a:endParaRPr sz="12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ar(アール)編集部@ar_mesugirl</a:t>
                      </a:r>
                      <a:endParaRPr sz="1200" b="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アール編集部@ar_magazine</a:t>
                      </a:r>
                      <a:endParaRPr sz="1200" b="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extLst>
                  <a:ext uri="{0D108BD9-81ED-4DB2-BD59-A6C34878D82A}">
                    <a16:rowId xmlns:a16="http://schemas.microsoft.com/office/drawing/2014/main" val="10004"/>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t>入稿</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画像・テキスト・URL</a:t>
                      </a:r>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5"/>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お申込み期限</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配信希望日より15日営業日前</a:t>
                      </a:r>
                      <a:endParaRPr sz="1200" u="none" strike="noStrike" cap="none">
                        <a:solidFill>
                          <a:schemeClr val="dk1"/>
                        </a:solidFill>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6"/>
                  </a:ext>
                </a:extLst>
              </a:tr>
              <a:tr h="2288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レポート</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200" b="0" u="none" strike="noStrike" cap="none">
                          <a:solidFill>
                            <a:schemeClr val="dk1"/>
                          </a:solidFill>
                        </a:rPr>
                        <a:t>Imp数、リーチ数、クリック数</a:t>
                      </a:r>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12700" cap="flat" cmpd="sng">
                      <a:solidFill>
                        <a:srgbClr val="7F7F7F"/>
                      </a:solidFill>
                      <a:prstDash val="dot"/>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7"/>
                  </a:ext>
                </a:extLst>
              </a:tr>
              <a:tr h="102970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b="1"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rgbClr val="7F7F7F"/>
                      </a:solidFill>
                      <a:prstDash val="dot"/>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gridSpan="2">
                  <a:txBody>
                    <a:bodyPr/>
                    <a:lstStyle/>
                    <a:p>
                      <a:pPr marL="0" marR="0" lvl="0" indent="0" algn="l" rtl="0">
                        <a:lnSpc>
                          <a:spcPct val="100000"/>
                        </a:lnSpc>
                        <a:spcBef>
                          <a:spcPts val="0"/>
                        </a:spcBef>
                        <a:spcAft>
                          <a:spcPts val="0"/>
                        </a:spcAft>
                        <a:buClr>
                          <a:srgbClr val="FF0000"/>
                        </a:buClr>
                        <a:buSzPts val="900"/>
                        <a:buFont typeface="Arial"/>
                        <a:buNone/>
                      </a:pPr>
                      <a:r>
                        <a:rPr lang="ja-JP" sz="900" b="1" u="none" strike="noStrike" cap="none">
                          <a:solidFill>
                            <a:srgbClr val="FF0000"/>
                          </a:solidFill>
                          <a:latin typeface="Arial"/>
                          <a:ea typeface="Arial"/>
                          <a:cs typeface="Arial"/>
                          <a:sym typeface="Arial"/>
                        </a:rPr>
                        <a:t>・クライアント/商材/クリエイティブ等、事前審査をさせていただきます。</a:t>
                      </a:r>
                      <a:endParaRPr/>
                    </a:p>
                    <a:p>
                      <a:pPr marL="0" marR="0" lvl="0" indent="0" algn="l" rtl="0">
                        <a:lnSpc>
                          <a:spcPct val="100000"/>
                        </a:lnSpc>
                        <a:spcBef>
                          <a:spcPts val="0"/>
                        </a:spcBef>
                        <a:spcAft>
                          <a:spcPts val="0"/>
                        </a:spcAft>
                        <a:buClr>
                          <a:srgbClr val="FF0000"/>
                        </a:buClr>
                        <a:buSzPts val="900"/>
                        <a:buFont typeface="Arial"/>
                        <a:buNone/>
                      </a:pPr>
                      <a:r>
                        <a:rPr lang="ja-JP" sz="900" b="1" u="none" strike="noStrike" cap="none">
                          <a:solidFill>
                            <a:srgbClr val="FF0000"/>
                          </a:solidFill>
                          <a:latin typeface="Arial"/>
                          <a:ea typeface="Arial"/>
                          <a:cs typeface="Arial"/>
                          <a:sym typeface="Arial"/>
                        </a:rPr>
                        <a:t>　ご提案前に必ず可否をお問い合わせください。</a:t>
                      </a:r>
                      <a:endParaRPr/>
                    </a:p>
                    <a:p>
                      <a:pPr marL="0" marR="0" lvl="0" indent="0" algn="l" rtl="0">
                        <a:lnSpc>
                          <a:spcPct val="100000"/>
                        </a:lnSpc>
                        <a:spcBef>
                          <a:spcPts val="0"/>
                        </a:spcBef>
                        <a:spcAft>
                          <a:spcPts val="0"/>
                        </a:spcAft>
                        <a:buClr>
                          <a:srgbClr val="FF0000"/>
                        </a:buClr>
                        <a:buSzPts val="900"/>
                        <a:buFont typeface="Arial"/>
                        <a:buNone/>
                      </a:pPr>
                      <a:r>
                        <a:rPr lang="ja-JP" sz="900" b="1" u="none" strike="noStrike" cap="none">
                          <a:solidFill>
                            <a:srgbClr val="FF0000"/>
                          </a:solidFill>
                          <a:latin typeface="Arial"/>
                          <a:ea typeface="Arial"/>
                          <a:cs typeface="Arial"/>
                          <a:sym typeface="Arial"/>
                        </a:rPr>
                        <a:t>・マージン率については各営業にお問い合わせください。</a:t>
                      </a:r>
                      <a:endParaRPr sz="900" b="0" u="none" strike="noStrike" cap="none"/>
                    </a:p>
                    <a:p>
                      <a:pPr marL="0" marR="0" lvl="0" indent="0" algn="l" rtl="0">
                        <a:lnSpc>
                          <a:spcPct val="100000"/>
                        </a:lnSpc>
                        <a:spcBef>
                          <a:spcPts val="0"/>
                        </a:spcBef>
                        <a:spcAft>
                          <a:spcPts val="0"/>
                        </a:spcAft>
                        <a:buClr>
                          <a:schemeClr val="dk1"/>
                        </a:buClr>
                        <a:buSzPts val="900"/>
                        <a:buFont typeface="Arial"/>
                        <a:buNone/>
                      </a:pPr>
                      <a:r>
                        <a:rPr lang="ja-JP" sz="900" b="0" u="none" strike="noStrike" cap="none"/>
                        <a:t>・掲載テキストは編集部が編集します。</a:t>
                      </a:r>
                      <a:endParaRPr sz="1400" u="none" strike="noStrike" cap="none"/>
                    </a:p>
                    <a:p>
                      <a:pPr marL="0" marR="0" lvl="0" indent="0" algn="l" rtl="0">
                        <a:lnSpc>
                          <a:spcPct val="100000"/>
                        </a:lnSpc>
                        <a:spcBef>
                          <a:spcPts val="0"/>
                        </a:spcBef>
                        <a:spcAft>
                          <a:spcPts val="0"/>
                        </a:spcAft>
                        <a:buClr>
                          <a:schemeClr val="dk1"/>
                        </a:buClr>
                        <a:buSzPts val="900"/>
                        <a:buFont typeface="Arial"/>
                        <a:buNone/>
                      </a:pPr>
                      <a:r>
                        <a:rPr lang="ja-JP" sz="900" b="0" u="none" strike="noStrike" cap="none"/>
                        <a:t>・ターゲティングは弊社にお任せください。ご要望がある場合はご相談ください。</a:t>
                      </a:r>
                      <a:endParaRPr sz="1400" u="none" strike="noStrike" cap="none"/>
                    </a:p>
                    <a:p>
                      <a:pPr marL="0" marR="0" lvl="0" indent="0" algn="l" rtl="0">
                        <a:lnSpc>
                          <a:spcPct val="100000"/>
                        </a:lnSpc>
                        <a:spcBef>
                          <a:spcPts val="0"/>
                        </a:spcBef>
                        <a:spcAft>
                          <a:spcPts val="0"/>
                        </a:spcAft>
                        <a:buClr>
                          <a:schemeClr val="dk1"/>
                        </a:buClr>
                        <a:buSzPts val="900"/>
                        <a:buFont typeface="Arial"/>
                        <a:buNone/>
                      </a:pPr>
                      <a:r>
                        <a:rPr lang="ja-JP" sz="900" b="0" u="none" strike="noStrike" cap="none"/>
                        <a:t>・各プラットフォーム毎に審査がございます。審査を通過した案件のみ掲載します。</a:t>
                      </a:r>
                      <a:endParaRPr sz="1400" u="none" strike="noStrike" cap="none"/>
                    </a:p>
                    <a:p>
                      <a:pPr marL="0" marR="0" lvl="0" indent="0" algn="l" rtl="0">
                        <a:lnSpc>
                          <a:spcPct val="100000"/>
                        </a:lnSpc>
                        <a:spcBef>
                          <a:spcPts val="0"/>
                        </a:spcBef>
                        <a:spcAft>
                          <a:spcPts val="0"/>
                        </a:spcAft>
                        <a:buClr>
                          <a:schemeClr val="dk1"/>
                        </a:buClr>
                        <a:buSzPts val="900"/>
                        <a:buFont typeface="Arial"/>
                        <a:buNone/>
                      </a:pPr>
                      <a:r>
                        <a:rPr lang="ja-JP" sz="900" b="0" u="none" strike="noStrike" cap="none"/>
                        <a:t>・プラットフォーム側判断で予告なく仕様変更などの不具合が起こる可能性がございます。</a:t>
                      </a:r>
                      <a:endParaRPr/>
                    </a:p>
                  </a:txBody>
                  <a:tcPr marL="91450" marR="91450" marT="45725" marB="45725" anchor="ctr">
                    <a:lnL w="12700" cap="flat" cmpd="sng">
                      <a:solidFill>
                        <a:srgbClr val="7F7F7F"/>
                      </a:solidFill>
                      <a:prstDash val="dot"/>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7F7F7F"/>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8"/>
                  </a:ext>
                </a:extLst>
              </a:tr>
            </a:tbl>
          </a:graphicData>
        </a:graphic>
      </p:graphicFrame>
      <p:sp>
        <p:nvSpPr>
          <p:cNvPr id="2" name="Google Shape;632;p82">
            <a:extLst>
              <a:ext uri="{FF2B5EF4-FFF2-40B4-BE49-F238E27FC236}">
                <a16:creationId xmlns:a16="http://schemas.microsoft.com/office/drawing/2014/main" id="{F4E63A2F-06B5-F166-59EA-14CEBFE58D44}"/>
              </a:ext>
            </a:extLst>
          </p:cNvPr>
          <p:cNvSpPr/>
          <p:nvPr/>
        </p:nvSpPr>
        <p:spPr>
          <a:xfrm>
            <a:off x="38758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tLang="ja-JP" b="1" dirty="0">
                <a:solidFill>
                  <a:schemeClr val="tx1"/>
                </a:solidFill>
              </a:rPr>
              <a:t>SNS</a:t>
            </a:r>
            <a:r>
              <a:rPr lang="ja-JP" altLang="en-US" b="1" dirty="0">
                <a:solidFill>
                  <a:schemeClr val="tx1"/>
                </a:solidFill>
              </a:rPr>
              <a:t>広告</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pic>
        <p:nvPicPr>
          <p:cNvPr id="850" name="Google Shape;850;p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94826" y="2076894"/>
            <a:ext cx="2071982" cy="3409506"/>
          </a:xfrm>
          <a:prstGeom prst="rect">
            <a:avLst/>
          </a:prstGeom>
          <a:noFill/>
          <a:ln w="9525" cap="flat" cmpd="sng">
            <a:solidFill>
              <a:schemeClr val="dk1"/>
            </a:solidFill>
            <a:prstDash val="solid"/>
            <a:round/>
            <a:headEnd type="none" w="sm" len="sm"/>
            <a:tailEnd type="none" w="sm" len="sm"/>
          </a:ln>
        </p:spPr>
      </p:pic>
      <p:pic>
        <p:nvPicPr>
          <p:cNvPr id="851" name="Google Shape;851;p3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64314" y="2378776"/>
            <a:ext cx="1721825" cy="2989078"/>
          </a:xfrm>
          <a:prstGeom prst="rect">
            <a:avLst/>
          </a:prstGeom>
          <a:noFill/>
          <a:ln w="9525" cap="flat" cmpd="sng">
            <a:solidFill>
              <a:schemeClr val="dk1"/>
            </a:solidFill>
            <a:prstDash val="solid"/>
            <a:round/>
            <a:headEnd type="none" w="sm" len="sm"/>
            <a:tailEnd type="none" w="sm" len="sm"/>
          </a:ln>
        </p:spPr>
      </p:pic>
      <p:sp>
        <p:nvSpPr>
          <p:cNvPr id="852" name="Google Shape;852;p30"/>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LINE DIGEST SPOT 配信</a:t>
            </a:r>
            <a:endParaRPr/>
          </a:p>
        </p:txBody>
      </p:sp>
      <p:sp>
        <p:nvSpPr>
          <p:cNvPr id="853" name="Google Shape;853;p30"/>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854" name="Google Shape;854;p30"/>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32</a:t>
            </a:fld>
            <a:endParaRPr/>
          </a:p>
        </p:txBody>
      </p:sp>
      <p:sp>
        <p:nvSpPr>
          <p:cNvPr id="855" name="Google Shape;855;p30"/>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お友だち数130万人を超えるLINE DIGEST SPOTアカウントでダイジェスト記事を配信します。</a:t>
            </a:r>
            <a:endParaRPr/>
          </a:p>
        </p:txBody>
      </p:sp>
      <p:graphicFrame>
        <p:nvGraphicFramePr>
          <p:cNvPr id="856" name="Google Shape;856;p30"/>
          <p:cNvGraphicFramePr/>
          <p:nvPr/>
        </p:nvGraphicFramePr>
        <p:xfrm>
          <a:off x="5389562" y="1589089"/>
          <a:ext cx="6320525" cy="3634820"/>
        </p:xfrm>
        <a:graphic>
          <a:graphicData uri="http://schemas.openxmlformats.org/drawingml/2006/table">
            <a:tbl>
              <a:tblPr firstRow="1" bandRow="1">
                <a:noFill/>
                <a:tableStyleId>{0A2470BE-CA14-4A75-A581-C5A27428BC4E}</a:tableStyleId>
              </a:tblPr>
              <a:tblGrid>
                <a:gridCol w="1517375">
                  <a:extLst>
                    <a:ext uri="{9D8B030D-6E8A-4147-A177-3AD203B41FA5}">
                      <a16:colId xmlns:a16="http://schemas.microsoft.com/office/drawing/2014/main" val="20000"/>
                    </a:ext>
                  </a:extLst>
                </a:gridCol>
                <a:gridCol w="4803150">
                  <a:extLst>
                    <a:ext uri="{9D8B030D-6E8A-4147-A177-3AD203B41FA5}">
                      <a16:colId xmlns:a16="http://schemas.microsoft.com/office/drawing/2014/main" val="20001"/>
                    </a:ext>
                  </a:extLst>
                </a:gridCol>
              </a:tblGrid>
              <a:tr h="3821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料金</a:t>
                      </a:r>
                      <a:r>
                        <a:rPr lang="ja-JP" sz="1200" b="1" u="none" strike="noStrike" cap="none">
                          <a:latin typeface="Arial"/>
                          <a:ea typeface="Arial"/>
                          <a:cs typeface="Arial"/>
                          <a:sym typeface="Arial"/>
                        </a:rPr>
                        <a:t>（税別）</a:t>
                      </a:r>
                      <a:endParaRPr sz="1400" b="1"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2800"/>
                        <a:buFont typeface="Arial"/>
                        <a:buNone/>
                      </a:pPr>
                      <a:r>
                        <a:rPr lang="ja-JP" sz="2800" b="1" u="none" strike="noStrike" cap="none">
                          <a:latin typeface="Arial"/>
                          <a:ea typeface="Arial"/>
                          <a:cs typeface="Arial"/>
                          <a:sym typeface="Arial"/>
                        </a:rPr>
                        <a:t>G 1,000,000円</a:t>
                      </a:r>
                      <a:endParaRPr sz="1200" b="0" i="0" u="sng" strike="noStrike" cap="none">
                        <a:solidFill>
                          <a:srgbClr val="FF0000"/>
                        </a:solidFill>
                        <a:latin typeface="Arial"/>
                        <a:ea typeface="Arial"/>
                        <a:cs typeface="Arial"/>
                        <a:sym typeface="Arial"/>
                      </a:endParaRPr>
                    </a:p>
                    <a:p>
                      <a:pPr marL="0" marR="0" lvl="0" indent="0" algn="r" rtl="0">
                        <a:lnSpc>
                          <a:spcPct val="100000"/>
                        </a:lnSpc>
                        <a:spcBef>
                          <a:spcPts val="0"/>
                        </a:spcBef>
                        <a:spcAft>
                          <a:spcPts val="0"/>
                        </a:spcAft>
                        <a:buClr>
                          <a:srgbClr val="FF0000"/>
                        </a:buClr>
                        <a:buSzPts val="1200"/>
                        <a:buFont typeface="Arial"/>
                        <a:buNone/>
                      </a:pPr>
                      <a:r>
                        <a:rPr lang="ja-JP" sz="1200" b="0" i="0" u="sng" strike="noStrike" cap="none">
                          <a:solidFill>
                            <a:srgbClr val="FF0000"/>
                          </a:solidFill>
                          <a:latin typeface="Arial"/>
                          <a:ea typeface="Arial"/>
                          <a:cs typeface="Arial"/>
                          <a:sym typeface="Arial"/>
                        </a:rPr>
                        <a:t>※TU費用別途、お友だち数により料金が変動いたします</a:t>
                      </a:r>
                      <a:endParaRPr sz="1200" b="0" i="0" u="none" strike="noStrike" cap="none">
                        <a:solidFill>
                          <a:srgbClr val="00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0"/>
                  </a:ext>
                </a:extLst>
              </a:tr>
              <a:tr h="1661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お友だち数</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latin typeface="Arial"/>
                          <a:ea typeface="Arial"/>
                          <a:cs typeface="Arial"/>
                          <a:sym typeface="Arial"/>
                        </a:rPr>
                        <a:t>1,300,000人(2023年11月時点)にリーチ</a:t>
                      </a:r>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1"/>
                  </a:ext>
                </a:extLst>
              </a:tr>
              <a:tr h="1661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公開日</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latin typeface="Arial"/>
                          <a:ea typeface="Arial"/>
                          <a:cs typeface="Arial"/>
                          <a:sym typeface="Arial"/>
                        </a:rPr>
                        <a:t>火・金のうちいずれか1日</a:t>
                      </a:r>
                      <a:endParaRPr sz="1400" b="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28242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誘導枠</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solidFill>
                            <a:schemeClr val="dk2"/>
                          </a:solidFill>
                          <a:latin typeface="Arial"/>
                          <a:ea typeface="Arial"/>
                          <a:cs typeface="Arial"/>
                          <a:sym typeface="Arial"/>
                        </a:rPr>
                        <a:t>① 画像＋テキスト全角8文字まで　または</a:t>
                      </a:r>
                      <a:endParaRPr sz="1400" b="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u="none" strike="noStrike" cap="none">
                          <a:solidFill>
                            <a:schemeClr val="dk2"/>
                          </a:solidFill>
                          <a:latin typeface="Arial"/>
                          <a:ea typeface="Arial"/>
                          <a:cs typeface="Arial"/>
                          <a:sym typeface="Arial"/>
                        </a:rPr>
                        <a:t>② テキスト全角12文字まで</a:t>
                      </a:r>
                      <a:endParaRPr sz="1400" b="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1661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アーカイブ</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latin typeface="Arial"/>
                          <a:ea typeface="Arial"/>
                          <a:cs typeface="Arial"/>
                          <a:sym typeface="Arial"/>
                        </a:rPr>
                        <a:t>記事入稿より最大60日間</a:t>
                      </a:r>
                      <a:endParaRPr sz="1400" b="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1661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お申込み期限</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ja-JP" sz="1400" b="0" u="none" strike="noStrike" cap="none">
                          <a:latin typeface="Arial"/>
                          <a:ea typeface="Arial"/>
                          <a:cs typeface="Arial"/>
                          <a:sym typeface="Arial"/>
                        </a:rPr>
                        <a:t>タイアップお申込み時</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166150">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レポート</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l" rtl="0">
                        <a:lnSpc>
                          <a:spcPct val="100000"/>
                        </a:lnSpc>
                        <a:spcBef>
                          <a:spcPts val="0"/>
                        </a:spcBef>
                        <a:spcAft>
                          <a:spcPts val="0"/>
                        </a:spcAft>
                        <a:buClr>
                          <a:schemeClr val="dk2"/>
                        </a:buClr>
                        <a:buSzPts val="1400"/>
                        <a:buFont typeface="Arial"/>
                        <a:buNone/>
                      </a:pPr>
                      <a:r>
                        <a:rPr lang="ja-JP" sz="1400" u="none" strike="noStrike" cap="none">
                          <a:solidFill>
                            <a:schemeClr val="dk2"/>
                          </a:solidFill>
                          <a:latin typeface="Arial"/>
                          <a:ea typeface="Arial"/>
                          <a:cs typeface="Arial"/>
                          <a:sym typeface="Arial"/>
                        </a:rPr>
                        <a:t>クリック数</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693575">
                <a:tc>
                  <a:txBody>
                    <a:bodyPr/>
                    <a:lstStyle/>
                    <a:p>
                      <a:pPr marL="0" marR="0" lvl="0" indent="0" algn="l" rtl="0">
                        <a:lnSpc>
                          <a:spcPct val="100000"/>
                        </a:lnSpc>
                        <a:spcBef>
                          <a:spcPts val="0"/>
                        </a:spcBef>
                        <a:spcAft>
                          <a:spcPts val="0"/>
                        </a:spcAft>
                        <a:buClr>
                          <a:srgbClr val="000000"/>
                        </a:buClr>
                        <a:buSzPts val="1400"/>
                        <a:buFont typeface="Arial"/>
                        <a:buNone/>
                      </a:pPr>
                      <a:r>
                        <a:rPr lang="ja-JP" sz="1400" b="1" u="none" strike="noStrike" cap="none">
                          <a:latin typeface="Arial"/>
                          <a:ea typeface="Arial"/>
                          <a:cs typeface="Arial"/>
                          <a:sym typeface="Arial"/>
                        </a:rPr>
                        <a:t>注意事項</a:t>
                      </a:r>
                      <a:endParaRPr sz="1400" u="none" strike="noStrike" cap="none">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50"/>
                        <a:buFont typeface="Arial"/>
                        <a:buNone/>
                      </a:pPr>
                      <a:r>
                        <a:rPr lang="ja-JP" sz="1050" u="none" strike="noStrike" cap="none">
                          <a:solidFill>
                            <a:schemeClr val="dk2"/>
                          </a:solidFill>
                          <a:latin typeface="Arial"/>
                          <a:ea typeface="Arial"/>
                          <a:cs typeface="Arial"/>
                          <a:sym typeface="Arial"/>
                        </a:rPr>
                        <a:t>・タイアップ記事を一部抜粋したダイジェスト記事を配信します。</a:t>
                      </a:r>
                      <a:endParaRPr sz="105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ja-JP" sz="1050" u="none" strike="noStrike" cap="none">
                          <a:solidFill>
                            <a:schemeClr val="dk2"/>
                          </a:solidFill>
                          <a:latin typeface="Arial"/>
                          <a:ea typeface="Arial"/>
                          <a:cs typeface="Arial"/>
                          <a:sym typeface="Arial"/>
                        </a:rPr>
                        <a:t>・料金はお友だち数により変動するため予めお問い合わせください。</a:t>
                      </a:r>
                      <a:endParaRPr sz="105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a:solidFill>
                            <a:schemeClr val="dk2"/>
                          </a:solidFill>
                          <a:latin typeface="Arial"/>
                          <a:ea typeface="Arial"/>
                          <a:cs typeface="Arial"/>
                          <a:sym typeface="Arial"/>
                        </a:rPr>
                        <a:t>・配信記事にはLINE社の審査が入ります。</a:t>
                      </a:r>
                      <a:endParaRPr sz="105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050"/>
                        <a:buFont typeface="Arial"/>
                        <a:buNone/>
                      </a:pPr>
                      <a:r>
                        <a:rPr lang="ja-JP" sz="1050" u="none" strike="noStrike" cap="none">
                          <a:solidFill>
                            <a:schemeClr val="dk2"/>
                          </a:solidFill>
                          <a:latin typeface="Arial"/>
                          <a:ea typeface="Arial"/>
                          <a:cs typeface="Arial"/>
                          <a:sym typeface="Arial"/>
                        </a:rPr>
                        <a:t>・審査結果により配信不可となる場合がございます。ご了承ください。</a:t>
                      </a:r>
                      <a:endParaRPr sz="105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2"/>
                        </a:buClr>
                        <a:buSzPts val="1050"/>
                        <a:buFont typeface="Arial"/>
                        <a:buNone/>
                      </a:pPr>
                      <a:r>
                        <a:rPr lang="ja-JP" sz="1050" u="none" strike="noStrike" cap="none">
                          <a:solidFill>
                            <a:schemeClr val="dk2"/>
                          </a:solidFill>
                          <a:latin typeface="Arial"/>
                          <a:ea typeface="Arial"/>
                          <a:cs typeface="Arial"/>
                          <a:sym typeface="Arial"/>
                        </a:rPr>
                        <a:t>・起用モデルにより実施・アーカイブができない場合がございます。</a:t>
                      </a:r>
                      <a:endParaRPr sz="1050"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57" name="Google Shape;857;p30"/>
          <p:cNvSpPr txBox="1"/>
          <p:nvPr/>
        </p:nvSpPr>
        <p:spPr>
          <a:xfrm>
            <a:off x="478104" y="5937984"/>
            <a:ext cx="4142609"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【スキンケア】アルビオン様</a:t>
            </a:r>
            <a:endParaRPr sz="1400" b="0" i="0" u="none" strike="noStrike" cap="none">
              <a:solidFill>
                <a:srgbClr val="000000"/>
              </a:solidFill>
              <a:latin typeface="Arial"/>
              <a:ea typeface="Arial"/>
              <a:cs typeface="Arial"/>
              <a:sym typeface="Arial"/>
            </a:endParaRPr>
          </a:p>
        </p:txBody>
      </p:sp>
      <p:sp>
        <p:nvSpPr>
          <p:cNvPr id="858" name="Google Shape;858;p30"/>
          <p:cNvSpPr/>
          <p:nvPr/>
        </p:nvSpPr>
        <p:spPr>
          <a:xfrm>
            <a:off x="481914" y="1600462"/>
            <a:ext cx="4142609" cy="311034"/>
          </a:xfrm>
          <a:prstGeom prst="rect">
            <a:avLst/>
          </a:prstGeom>
          <a:solidFill>
            <a:srgbClr val="6282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タイアップ記事のダイジェスト版を配信</a:t>
            </a:r>
            <a:endParaRPr sz="1400" b="0" i="0" u="none" strike="noStrike" cap="none">
              <a:solidFill>
                <a:srgbClr val="000000"/>
              </a:solidFill>
              <a:latin typeface="Arial"/>
              <a:ea typeface="Arial"/>
              <a:cs typeface="Arial"/>
              <a:sym typeface="Arial"/>
            </a:endParaRPr>
          </a:p>
        </p:txBody>
      </p:sp>
      <p:sp>
        <p:nvSpPr>
          <p:cNvPr id="859" name="Google Shape;859;p30"/>
          <p:cNvSpPr/>
          <p:nvPr/>
        </p:nvSpPr>
        <p:spPr>
          <a:xfrm>
            <a:off x="564314" y="3924571"/>
            <a:ext cx="641833" cy="624851"/>
          </a:xfrm>
          <a:prstGeom prst="rect">
            <a:avLst/>
          </a:prstGeom>
          <a:noFill/>
          <a:ln w="76200" cap="flat" cmpd="sng">
            <a:solidFill>
              <a:srgbClr val="CE4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sp>
        <p:nvSpPr>
          <p:cNvPr id="860" name="Google Shape;860;p30"/>
          <p:cNvSpPr/>
          <p:nvPr/>
        </p:nvSpPr>
        <p:spPr>
          <a:xfrm>
            <a:off x="1230490" y="4088949"/>
            <a:ext cx="1535288" cy="296094"/>
          </a:xfrm>
          <a:prstGeom prst="rightArrow">
            <a:avLst>
              <a:gd name="adj1" fmla="val 50000"/>
              <a:gd name="adj2" fmla="val 50000"/>
            </a:avLst>
          </a:prstGeom>
          <a:solidFill>
            <a:srgbClr val="CE4E69"/>
          </a:solidFill>
          <a:ln>
            <a:noFill/>
          </a:ln>
        </p:spPr>
        <p:txBody>
          <a:bodyPr spcFirstLastPara="1" wrap="square" lIns="74900" tIns="74900" rIns="74900" bIns="74900"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2060"/>
              </a:solidFill>
              <a:latin typeface="Arial"/>
              <a:ea typeface="Arial"/>
              <a:cs typeface="Arial"/>
              <a:sym typeface="Arial"/>
            </a:endParaRPr>
          </a:p>
        </p:txBody>
      </p:sp>
      <p:sp>
        <p:nvSpPr>
          <p:cNvPr id="861" name="Google Shape;861;p30"/>
          <p:cNvSpPr/>
          <p:nvPr/>
        </p:nvSpPr>
        <p:spPr>
          <a:xfrm>
            <a:off x="1206147" y="4892140"/>
            <a:ext cx="1057344" cy="296094"/>
          </a:xfrm>
          <a:prstGeom prst="rect">
            <a:avLst/>
          </a:prstGeom>
          <a:noFill/>
          <a:ln w="76200" cap="flat" cmpd="sng">
            <a:solidFill>
              <a:srgbClr val="CE4E6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chemeClr val="dk1"/>
              </a:solidFill>
              <a:latin typeface="Arial"/>
              <a:ea typeface="Arial"/>
              <a:cs typeface="Arial"/>
              <a:sym typeface="Arial"/>
            </a:endParaRPr>
          </a:p>
        </p:txBody>
      </p:sp>
      <p:sp>
        <p:nvSpPr>
          <p:cNvPr id="862" name="Google Shape;862;p30"/>
          <p:cNvSpPr txBox="1"/>
          <p:nvPr/>
        </p:nvSpPr>
        <p:spPr>
          <a:xfrm>
            <a:off x="192890" y="3900993"/>
            <a:ext cx="347081" cy="375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CE4E69"/>
                </a:solidFill>
                <a:latin typeface="Arial"/>
                <a:ea typeface="Arial"/>
                <a:cs typeface="Arial"/>
                <a:sym typeface="Arial"/>
              </a:rPr>
              <a:t>①</a:t>
            </a:r>
            <a:endParaRPr sz="1400" b="0" i="0" u="none" strike="noStrike" cap="none">
              <a:solidFill>
                <a:srgbClr val="000000"/>
              </a:solidFill>
              <a:latin typeface="Arial"/>
              <a:ea typeface="Arial"/>
              <a:cs typeface="Arial"/>
              <a:sym typeface="Arial"/>
            </a:endParaRPr>
          </a:p>
        </p:txBody>
      </p:sp>
      <p:sp>
        <p:nvSpPr>
          <p:cNvPr id="863" name="Google Shape;863;p30"/>
          <p:cNvSpPr txBox="1"/>
          <p:nvPr/>
        </p:nvSpPr>
        <p:spPr>
          <a:xfrm>
            <a:off x="1998134" y="4546817"/>
            <a:ext cx="347081" cy="3759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CE4E69"/>
                </a:solidFill>
                <a:latin typeface="Arial"/>
                <a:ea typeface="Arial"/>
                <a:cs typeface="Arial"/>
                <a:sym typeface="Arial"/>
              </a:rPr>
              <a:t>②</a:t>
            </a:r>
            <a:endParaRPr sz="1400" b="0" i="0" u="none" strike="noStrike" cap="none">
              <a:solidFill>
                <a:srgbClr val="000000"/>
              </a:solidFill>
              <a:latin typeface="Arial"/>
              <a:ea typeface="Arial"/>
              <a:cs typeface="Arial"/>
              <a:sym typeface="Arial"/>
            </a:endParaRPr>
          </a:p>
        </p:txBody>
      </p:sp>
      <p:pic>
        <p:nvPicPr>
          <p:cNvPr id="864" name="Google Shape;864;p3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242766" y="639449"/>
            <a:ext cx="593946" cy="589619"/>
          </a:xfrm>
          <a:prstGeom prst="rect">
            <a:avLst/>
          </a:prstGeom>
          <a:noFill/>
          <a:ln>
            <a:noFill/>
          </a:ln>
        </p:spPr>
      </p:pic>
      <p:sp>
        <p:nvSpPr>
          <p:cNvPr id="2" name="Google Shape;814;p32">
            <a:extLst>
              <a:ext uri="{FF2B5EF4-FFF2-40B4-BE49-F238E27FC236}">
                <a16:creationId xmlns:a16="http://schemas.microsoft.com/office/drawing/2014/main" id="{B77644C9-A0BC-7CDB-E5FB-E5750BA8985B}"/>
              </a:ext>
            </a:extLst>
          </p:cNvPr>
          <p:cNvSpPr/>
          <p:nvPr/>
        </p:nvSpPr>
        <p:spPr>
          <a:xfrm>
            <a:off x="383140" y="228030"/>
            <a:ext cx="1211026" cy="292720"/>
          </a:xfrm>
          <a:prstGeom prst="snipRoundRect">
            <a:avLst>
              <a:gd name="adj1" fmla="val 49842"/>
              <a:gd name="adj2" fmla="val 46999"/>
            </a:avLst>
          </a:prstGeom>
          <a:solidFill>
            <a:srgbClr val="CC99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a:solidFill>
                  <a:schemeClr val="lt1"/>
                </a:solidFill>
                <a:latin typeface="Arial"/>
                <a:ea typeface="Arial"/>
                <a:cs typeface="Arial"/>
                <a:sym typeface="Arial"/>
              </a:rPr>
              <a:t>オプション</a:t>
            </a:r>
            <a:endParaRPr sz="1400" b="1" i="0" u="none" strike="noStrike" cap="none">
              <a:solidFill>
                <a:schemeClr val="lt1"/>
              </a:solidFill>
              <a:latin typeface="Arial"/>
              <a:ea typeface="Arial"/>
              <a:cs typeface="Arial"/>
              <a:sym typeface="Arial"/>
            </a:endParaRPr>
          </a:p>
        </p:txBody>
      </p:sp>
      <p:sp>
        <p:nvSpPr>
          <p:cNvPr id="3" name="Google Shape;632;p82">
            <a:extLst>
              <a:ext uri="{FF2B5EF4-FFF2-40B4-BE49-F238E27FC236}">
                <a16:creationId xmlns:a16="http://schemas.microsoft.com/office/drawing/2014/main" id="{C461D30E-92AE-2CEB-27F2-0C5C72ACB51D}"/>
              </a:ext>
            </a:extLst>
          </p:cNvPr>
          <p:cNvSpPr/>
          <p:nvPr/>
        </p:nvSpPr>
        <p:spPr>
          <a:xfrm>
            <a:off x="38758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3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871" name="Google Shape;871;p3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33</a:t>
            </a:fld>
            <a:endParaRPr/>
          </a:p>
        </p:txBody>
      </p:sp>
      <p:sp>
        <p:nvSpPr>
          <p:cNvPr id="872" name="Google Shape;872;p36"/>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そのほか　</a:t>
            </a:r>
            <a:r>
              <a:rPr lang="ja-JP" sz="1600"/>
              <a:t>ご要望にあわせてご提案いたします。</a:t>
            </a:r>
            <a:endParaRPr/>
          </a:p>
        </p:txBody>
      </p:sp>
      <p:sp>
        <p:nvSpPr>
          <p:cNvPr id="873" name="Google Shape;873;p36"/>
          <p:cNvSpPr txBox="1">
            <a:spLocks noGrp="1"/>
          </p:cNvSpPr>
          <p:nvPr>
            <p:ph type="body" idx="1"/>
          </p:nvPr>
        </p:nvSpPr>
        <p:spPr>
          <a:xfrm>
            <a:off x="364438" y="1250446"/>
            <a:ext cx="8915269" cy="372397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b="1">
                <a:solidFill>
                  <a:schemeClr val="accent1"/>
                </a:solidFill>
              </a:rPr>
              <a:t>・HTMLページ制作</a:t>
            </a:r>
            <a:endParaRPr b="1">
              <a:solidFill>
                <a:schemeClr val="accent1"/>
              </a:solidFill>
            </a:endParaRPr>
          </a:p>
          <a:p>
            <a:pPr marL="228600" lvl="0" indent="-228600" algn="l" rtl="0">
              <a:lnSpc>
                <a:spcPct val="90000"/>
              </a:lnSpc>
              <a:spcBef>
                <a:spcPts val="0"/>
              </a:spcBef>
              <a:spcAft>
                <a:spcPts val="0"/>
              </a:spcAft>
              <a:buClr>
                <a:schemeClr val="dk1"/>
              </a:buClr>
              <a:buSzPts val="1600"/>
              <a:buNone/>
            </a:pPr>
            <a:r>
              <a:rPr lang="ja-JP" sz="1400" b="1"/>
              <a:t>　ご要望内容によって金額が変動するためお問い合わせください。</a:t>
            </a:r>
            <a:endParaRPr sz="1400" b="1"/>
          </a:p>
          <a:p>
            <a:pPr marL="228600" lvl="0" indent="-228600" algn="l" rtl="0">
              <a:lnSpc>
                <a:spcPct val="90000"/>
              </a:lnSpc>
              <a:spcBef>
                <a:spcPts val="0"/>
              </a:spcBef>
              <a:spcAft>
                <a:spcPts val="0"/>
              </a:spcAft>
              <a:buClr>
                <a:schemeClr val="dk1"/>
              </a:buClr>
              <a:buSzPts val="1600"/>
              <a:buNone/>
            </a:pPr>
            <a:endParaRPr sz="1400" b="1"/>
          </a:p>
          <a:p>
            <a:pPr marL="228600" lvl="0" indent="-228600" algn="l" rtl="0">
              <a:lnSpc>
                <a:spcPct val="90000"/>
              </a:lnSpc>
              <a:spcBef>
                <a:spcPts val="0"/>
              </a:spcBef>
              <a:spcAft>
                <a:spcPts val="0"/>
              </a:spcAft>
              <a:buClr>
                <a:schemeClr val="dk1"/>
              </a:buClr>
              <a:buSzPts val="1600"/>
              <a:buNone/>
            </a:pPr>
            <a:r>
              <a:rPr lang="ja-JP" b="1">
                <a:solidFill>
                  <a:schemeClr val="accent1"/>
                </a:solidFill>
              </a:rPr>
              <a:t>・記事内アンケート設置</a:t>
            </a:r>
            <a:endParaRPr b="1">
              <a:solidFill>
                <a:schemeClr val="accent1"/>
              </a:solidFill>
            </a:endParaRPr>
          </a:p>
          <a:p>
            <a:pPr marL="228600" lvl="0" indent="-228600" algn="l" rtl="0">
              <a:lnSpc>
                <a:spcPct val="90000"/>
              </a:lnSpc>
              <a:spcBef>
                <a:spcPts val="0"/>
              </a:spcBef>
              <a:spcAft>
                <a:spcPts val="0"/>
              </a:spcAft>
              <a:buClr>
                <a:schemeClr val="dk1"/>
              </a:buClr>
              <a:buSzPts val="1600"/>
              <a:buNone/>
            </a:pPr>
            <a:r>
              <a:rPr lang="ja-JP" sz="1400" b="1"/>
              <a:t>　アンケート設置、集計レポート、プレゼント発送など</a:t>
            </a:r>
            <a:endParaRPr sz="1400" b="1"/>
          </a:p>
          <a:p>
            <a:pPr marL="228600" lvl="0" indent="-228600" algn="l" rtl="0">
              <a:lnSpc>
                <a:spcPct val="90000"/>
              </a:lnSpc>
              <a:spcBef>
                <a:spcPts val="0"/>
              </a:spcBef>
              <a:spcAft>
                <a:spcPts val="0"/>
              </a:spcAft>
              <a:buClr>
                <a:schemeClr val="dk1"/>
              </a:buClr>
              <a:buSzPts val="1600"/>
              <a:buNone/>
            </a:pPr>
            <a:endParaRPr sz="1400" b="1"/>
          </a:p>
          <a:p>
            <a:pPr marL="228600" lvl="0" indent="-228600" algn="l" rtl="0">
              <a:lnSpc>
                <a:spcPct val="90000"/>
              </a:lnSpc>
              <a:spcBef>
                <a:spcPts val="0"/>
              </a:spcBef>
              <a:spcAft>
                <a:spcPts val="0"/>
              </a:spcAft>
              <a:buClr>
                <a:schemeClr val="dk1"/>
              </a:buClr>
              <a:buSzPts val="1600"/>
              <a:buNone/>
            </a:pPr>
            <a:r>
              <a:rPr lang="ja-JP" b="1">
                <a:solidFill>
                  <a:schemeClr val="accent1"/>
                </a:solidFill>
              </a:rPr>
              <a:t>・SNSプレゼントキャンペーン</a:t>
            </a:r>
            <a:endParaRPr b="1">
              <a:solidFill>
                <a:schemeClr val="accent1"/>
              </a:solidFill>
            </a:endParaRPr>
          </a:p>
          <a:p>
            <a:pPr marL="228600" lvl="0" indent="-228600" algn="l" rtl="0">
              <a:lnSpc>
                <a:spcPct val="90000"/>
              </a:lnSpc>
              <a:spcBef>
                <a:spcPts val="0"/>
              </a:spcBef>
              <a:spcAft>
                <a:spcPts val="0"/>
              </a:spcAft>
              <a:buClr>
                <a:schemeClr val="dk1"/>
              </a:buClr>
              <a:buSzPts val="1600"/>
              <a:buNone/>
            </a:pPr>
            <a:endParaRPr sz="1400" b="1"/>
          </a:p>
          <a:p>
            <a:pPr marL="228600" lvl="0" indent="-228600" algn="l" rtl="0">
              <a:lnSpc>
                <a:spcPct val="90000"/>
              </a:lnSpc>
              <a:spcBef>
                <a:spcPts val="0"/>
              </a:spcBef>
              <a:spcAft>
                <a:spcPts val="0"/>
              </a:spcAft>
              <a:buClr>
                <a:schemeClr val="dk1"/>
              </a:buClr>
              <a:buSzPts val="1600"/>
              <a:buNone/>
            </a:pPr>
            <a:r>
              <a:rPr lang="ja-JP" b="1">
                <a:solidFill>
                  <a:srgbClr val="1A4CC8"/>
                </a:solidFill>
              </a:rPr>
              <a:t>・制作</a:t>
            </a:r>
            <a:endParaRPr b="1">
              <a:solidFill>
                <a:srgbClr val="1A4CC8"/>
              </a:solidFill>
            </a:endParaRPr>
          </a:p>
          <a:p>
            <a:pPr marL="228600" lvl="0" indent="-228600" algn="l" rtl="0">
              <a:lnSpc>
                <a:spcPct val="90000"/>
              </a:lnSpc>
              <a:spcBef>
                <a:spcPts val="0"/>
              </a:spcBef>
              <a:spcAft>
                <a:spcPts val="0"/>
              </a:spcAft>
              <a:buClr>
                <a:schemeClr val="dk1"/>
              </a:buClr>
              <a:buSzPts val="1600"/>
              <a:buNone/>
            </a:pPr>
            <a:r>
              <a:rPr lang="ja-JP" sz="1400" b="1"/>
              <a:t>　カタログやパンフレット、店頭POPデザインやWEB用やSNS用画像制作など</a:t>
            </a:r>
            <a:endParaRPr sz="1400" b="1"/>
          </a:p>
          <a:p>
            <a:pPr marL="228600" lvl="0" indent="-228600" algn="l" rtl="0">
              <a:lnSpc>
                <a:spcPct val="90000"/>
              </a:lnSpc>
              <a:spcBef>
                <a:spcPts val="0"/>
              </a:spcBef>
              <a:spcAft>
                <a:spcPts val="0"/>
              </a:spcAft>
              <a:buClr>
                <a:schemeClr val="dk1"/>
              </a:buClr>
              <a:buSzPts val="1600"/>
              <a:buNone/>
            </a:pPr>
            <a:endParaRPr sz="1400" b="1"/>
          </a:p>
          <a:p>
            <a:pPr marL="228600" lvl="0" indent="-228600" algn="l" rtl="0">
              <a:lnSpc>
                <a:spcPct val="90000"/>
              </a:lnSpc>
              <a:spcBef>
                <a:spcPts val="0"/>
              </a:spcBef>
              <a:spcAft>
                <a:spcPts val="0"/>
              </a:spcAft>
              <a:buClr>
                <a:schemeClr val="dk1"/>
              </a:buClr>
              <a:buSzPts val="1600"/>
              <a:buNone/>
            </a:pPr>
            <a:r>
              <a:rPr lang="ja-JP" b="1">
                <a:solidFill>
                  <a:srgbClr val="1A4CC8"/>
                </a:solidFill>
              </a:rPr>
              <a:t>・アサイン</a:t>
            </a:r>
            <a:endParaRPr b="1">
              <a:solidFill>
                <a:srgbClr val="1A4CC8"/>
              </a:solidFill>
            </a:endParaRPr>
          </a:p>
          <a:p>
            <a:pPr marL="228600" lvl="0" indent="-228600" algn="l" rtl="0">
              <a:lnSpc>
                <a:spcPct val="90000"/>
              </a:lnSpc>
              <a:spcBef>
                <a:spcPts val="0"/>
              </a:spcBef>
              <a:spcAft>
                <a:spcPts val="0"/>
              </a:spcAft>
              <a:buClr>
                <a:schemeClr val="dk1"/>
              </a:buClr>
              <a:buSzPts val="1600"/>
              <a:buNone/>
            </a:pPr>
            <a:r>
              <a:rPr lang="ja-JP" sz="1400" b="1"/>
              <a:t>　新作体験会や座談会、勉強会など読者やインフルエンサーをアサインします。</a:t>
            </a:r>
            <a:endParaRPr sz="1400" b="1"/>
          </a:p>
          <a:p>
            <a:pPr marL="228600" lvl="0" indent="-228600" algn="l" rtl="0">
              <a:lnSpc>
                <a:spcPct val="90000"/>
              </a:lnSpc>
              <a:spcBef>
                <a:spcPts val="0"/>
              </a:spcBef>
              <a:spcAft>
                <a:spcPts val="0"/>
              </a:spcAft>
              <a:buClr>
                <a:schemeClr val="dk1"/>
              </a:buClr>
              <a:buSzPts val="1600"/>
              <a:buNone/>
            </a:pPr>
            <a:endParaRPr sz="1400" b="1"/>
          </a:p>
          <a:p>
            <a:pPr marL="228600" lvl="0" indent="-228600" algn="l" rtl="0">
              <a:lnSpc>
                <a:spcPct val="90000"/>
              </a:lnSpc>
              <a:spcBef>
                <a:spcPts val="0"/>
              </a:spcBef>
              <a:spcAft>
                <a:spcPts val="0"/>
              </a:spcAft>
              <a:buClr>
                <a:schemeClr val="dk1"/>
              </a:buClr>
              <a:buSzPts val="1600"/>
              <a:buNone/>
            </a:pPr>
            <a:r>
              <a:rPr lang="ja-JP" b="1">
                <a:solidFill>
                  <a:srgbClr val="1A4CC8"/>
                </a:solidFill>
              </a:rPr>
              <a:t>・読者イベント</a:t>
            </a:r>
            <a:endParaRPr b="1">
              <a:solidFill>
                <a:srgbClr val="1A4CC8"/>
              </a:solidFill>
            </a:endParaRPr>
          </a:p>
          <a:p>
            <a:pPr marL="228600" lvl="0" indent="-228600" algn="l" rtl="0">
              <a:lnSpc>
                <a:spcPct val="90000"/>
              </a:lnSpc>
              <a:spcBef>
                <a:spcPts val="0"/>
              </a:spcBef>
              <a:spcAft>
                <a:spcPts val="0"/>
              </a:spcAft>
              <a:buClr>
                <a:schemeClr val="dk1"/>
              </a:buClr>
              <a:buSzPts val="1600"/>
              <a:buNone/>
            </a:pPr>
            <a:r>
              <a:rPr lang="ja-JP" sz="1400" b="1"/>
              <a:t>　勉強会や体験会、フリーマーケット、スナップ撮影会などご要望にあわせて、</a:t>
            </a:r>
            <a:endParaRPr sz="1400" b="1"/>
          </a:p>
          <a:p>
            <a:pPr marL="228600" lvl="0" indent="-228600" algn="l" rtl="0">
              <a:lnSpc>
                <a:spcPct val="90000"/>
              </a:lnSpc>
              <a:spcBef>
                <a:spcPts val="0"/>
              </a:spcBef>
              <a:spcAft>
                <a:spcPts val="0"/>
              </a:spcAft>
              <a:buClr>
                <a:schemeClr val="dk1"/>
              </a:buClr>
              <a:buSzPts val="1600"/>
              <a:buNone/>
            </a:pPr>
            <a:r>
              <a:rPr lang="ja-JP" sz="1400" b="1"/>
              <a:t>　イベントの企画から運営・管理、告知・集客、媒体でのレポート掲載までご提案します。</a:t>
            </a:r>
            <a:endParaRPr sz="1400" b="1"/>
          </a:p>
          <a:p>
            <a:pPr marL="228600" lvl="0" indent="-228600" algn="l" rtl="0">
              <a:lnSpc>
                <a:spcPct val="90000"/>
              </a:lnSpc>
              <a:spcBef>
                <a:spcPts val="0"/>
              </a:spcBef>
              <a:spcAft>
                <a:spcPts val="0"/>
              </a:spcAft>
              <a:buClr>
                <a:schemeClr val="dk1"/>
              </a:buClr>
              <a:buSzPts val="1600"/>
              <a:buNone/>
            </a:pPr>
            <a:endParaRPr sz="1400"/>
          </a:p>
        </p:txBody>
      </p:sp>
      <p:pic>
        <p:nvPicPr>
          <p:cNvPr id="874" name="Google Shape;874;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886539" y="4850459"/>
            <a:ext cx="1550242" cy="1495487"/>
          </a:xfrm>
          <a:prstGeom prst="rect">
            <a:avLst/>
          </a:prstGeom>
          <a:noFill/>
          <a:ln>
            <a:noFill/>
          </a:ln>
        </p:spPr>
      </p:pic>
      <p:sp>
        <p:nvSpPr>
          <p:cNvPr id="877" name="Google Shape;877;p36"/>
          <p:cNvSpPr txBox="1"/>
          <p:nvPr/>
        </p:nvSpPr>
        <p:spPr>
          <a:xfrm>
            <a:off x="10549892" y="5583400"/>
            <a:ext cx="1415772"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200" b="1" i="0" u="none" strike="noStrike" cap="none" dirty="0">
                <a:solidFill>
                  <a:srgbClr val="000000"/>
                </a:solidFill>
                <a:latin typeface="Arial"/>
                <a:ea typeface="Arial"/>
                <a:cs typeface="Arial"/>
                <a:sym typeface="Arial"/>
              </a:rPr>
              <a:t>ミニ読者会の様子</a:t>
            </a:r>
            <a:endParaRPr sz="12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ja-JP" sz="1200" b="1" i="0" u="sng" strike="noStrike" cap="none" dirty="0">
                <a:solidFill>
                  <a:schemeClr val="accent4">
                    <a:lumMod val="75000"/>
                  </a:schemeClr>
                </a:solidFill>
                <a:latin typeface="Arial"/>
                <a:ea typeface="Arial"/>
                <a:cs typeface="Arial"/>
                <a:sym typeface="Arial"/>
                <a:hlinkClick r:id="rId4">
                  <a:extLst>
                    <a:ext uri="{A12FA001-AC4F-418D-AE19-62706E023703}">
                      <ahyp:hlinkClr xmlns:ahyp="http://schemas.microsoft.com/office/drawing/2018/hyperlinkcolor" val="tx"/>
                    </a:ext>
                  </a:extLst>
                </a:hlinkClick>
              </a:rPr>
              <a:t>・新作体験会</a:t>
            </a:r>
            <a:endParaRPr sz="1200" b="1" i="0" u="none" strike="noStrike" cap="none" dirty="0">
              <a:solidFill>
                <a:schemeClr val="accent4">
                  <a:lumMod val="75000"/>
                </a:schemeClr>
              </a:solidFill>
              <a:latin typeface="Arial"/>
              <a:ea typeface="Arial"/>
              <a:cs typeface="Arial"/>
              <a:sym typeface="Arial"/>
            </a:endParaRPr>
          </a:p>
          <a:p>
            <a:pPr marL="0" marR="0" lvl="0" indent="0" algn="l" rtl="0">
              <a:lnSpc>
                <a:spcPct val="100000"/>
              </a:lnSpc>
              <a:spcBef>
                <a:spcPts val="0"/>
              </a:spcBef>
              <a:spcAft>
                <a:spcPts val="0"/>
              </a:spcAft>
              <a:buNone/>
            </a:pPr>
            <a:r>
              <a:rPr lang="ja-JP" sz="1200" b="1" i="0" u="sng" strike="noStrike" cap="none" dirty="0">
                <a:solidFill>
                  <a:schemeClr val="accent4">
                    <a:lumMod val="75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rPr>
              <a:t>・ヘアアレ勉強会</a:t>
            </a:r>
            <a:endParaRPr sz="1200" b="1" i="0" u="none" strike="noStrike" cap="none" dirty="0">
              <a:solidFill>
                <a:schemeClr val="accent4">
                  <a:lumMod val="75000"/>
                </a:schemeClr>
              </a:solidFill>
              <a:latin typeface="Arial"/>
              <a:ea typeface="Arial"/>
              <a:cs typeface="Arial"/>
              <a:sym typeface="Arial"/>
            </a:endParaRPr>
          </a:p>
          <a:p>
            <a:pPr marL="0" marR="0" lvl="0" indent="0" algn="l" rtl="0">
              <a:lnSpc>
                <a:spcPct val="100000"/>
              </a:lnSpc>
              <a:spcBef>
                <a:spcPts val="0"/>
              </a:spcBef>
              <a:spcAft>
                <a:spcPts val="0"/>
              </a:spcAft>
              <a:buNone/>
            </a:pPr>
            <a:r>
              <a:rPr lang="ja-JP" sz="1200" b="1" i="0" u="sng" strike="noStrike" cap="none" dirty="0">
                <a:solidFill>
                  <a:schemeClr val="accent4">
                    <a:lumMod val="7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・フリマ</a:t>
            </a:r>
            <a:endParaRPr sz="1200" b="1" i="0" u="none" strike="noStrike" cap="none" dirty="0">
              <a:solidFill>
                <a:schemeClr val="accent4">
                  <a:lumMod val="75000"/>
                </a:schemeClr>
              </a:solidFill>
              <a:latin typeface="Arial"/>
              <a:ea typeface="Arial"/>
              <a:cs typeface="Arial"/>
              <a:sym typeface="Arial"/>
            </a:endParaRPr>
          </a:p>
        </p:txBody>
      </p:sp>
      <p:pic>
        <p:nvPicPr>
          <p:cNvPr id="878" name="Google Shape;878;p36">
            <a:hlinkClick r:id="rId7"/>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00528" y="1176656"/>
            <a:ext cx="1550242" cy="3085476"/>
          </a:xfrm>
          <a:prstGeom prst="rect">
            <a:avLst/>
          </a:prstGeom>
          <a:noFill/>
          <a:ln w="9525" cap="flat" cmpd="sng">
            <a:solidFill>
              <a:srgbClr val="C1C2C7"/>
            </a:solidFill>
            <a:prstDash val="solid"/>
            <a:round/>
            <a:headEnd type="none" w="sm" len="sm"/>
            <a:tailEnd type="none" w="sm" len="sm"/>
          </a:ln>
        </p:spPr>
      </p:pic>
      <p:sp>
        <p:nvSpPr>
          <p:cNvPr id="879" name="Google Shape;879;p36">
            <a:hlinkClick r:id="rId7"/>
          </p:cNvPr>
          <p:cNvSpPr txBox="1"/>
          <p:nvPr/>
        </p:nvSpPr>
        <p:spPr>
          <a:xfrm>
            <a:off x="9985635" y="4262132"/>
            <a:ext cx="198002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ja-JP" sz="1200" b="1" i="0" u="sng" strike="noStrike" cap="none">
                <a:solidFill>
                  <a:schemeClr val="accent4">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Xプレゼントキャンペーン</a:t>
            </a:r>
            <a:endParaRPr sz="1200" b="1" i="0" u="none" strike="noStrike" cap="none">
              <a:solidFill>
                <a:schemeClr val="accent4">
                  <a:lumMod val="75000"/>
                </a:schemeClr>
              </a:solidFill>
              <a:latin typeface="Arial"/>
              <a:ea typeface="Arial"/>
              <a:cs typeface="Arial"/>
              <a:sym typeface="Arial"/>
            </a:endParaRPr>
          </a:p>
        </p:txBody>
      </p:sp>
      <p:pic>
        <p:nvPicPr>
          <p:cNvPr id="880" name="Google Shape;880;p3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721130" y="4835656"/>
            <a:ext cx="2016669" cy="1495487"/>
          </a:xfrm>
          <a:prstGeom prst="rect">
            <a:avLst/>
          </a:prstGeom>
          <a:noFill/>
          <a:ln>
            <a:noFill/>
          </a:ln>
        </p:spPr>
      </p:pic>
      <p:sp>
        <p:nvSpPr>
          <p:cNvPr id="2" name="Google Shape;588;p27">
            <a:extLst>
              <a:ext uri="{FF2B5EF4-FFF2-40B4-BE49-F238E27FC236}">
                <a16:creationId xmlns:a16="http://schemas.microsoft.com/office/drawing/2014/main" id="{DD7C25CB-2D51-D5A1-EFCD-78F76B84CF3A}"/>
              </a:ext>
            </a:extLst>
          </p:cNvPr>
          <p:cNvSpPr/>
          <p:nvPr/>
        </p:nvSpPr>
        <p:spPr>
          <a:xfrm>
            <a:off x="383140" y="228030"/>
            <a:ext cx="1211026" cy="292720"/>
          </a:xfrm>
          <a:prstGeom prst="snipRoundRect">
            <a:avLst>
              <a:gd name="adj1" fmla="val 49842"/>
              <a:gd name="adj2" fmla="val 46999"/>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rPr>
              <a:t>タイアップ</a:t>
            </a:r>
            <a:endParaRPr sz="1400" b="0" i="0" u="none" strike="noStrike" cap="none" dirty="0">
              <a:solidFill>
                <a:schemeClr val="tx1"/>
              </a:solidFill>
              <a:effectLst>
                <a:outerShdw blurRad="38100" dist="38100" dir="2700000" algn="tl">
                  <a:srgbClr val="000000">
                    <a:alpha val="43137"/>
                  </a:srgbClr>
                </a:outerShdw>
              </a:effectLst>
              <a:latin typeface="Arial"/>
              <a:ea typeface="Arial"/>
              <a:cs typeface="Arial"/>
              <a:sym typeface="Arial"/>
            </a:endParaRPr>
          </a:p>
        </p:txBody>
      </p:sp>
      <p:sp>
        <p:nvSpPr>
          <p:cNvPr id="3" name="Google Shape;632;p82">
            <a:extLst>
              <a:ext uri="{FF2B5EF4-FFF2-40B4-BE49-F238E27FC236}">
                <a16:creationId xmlns:a16="http://schemas.microsoft.com/office/drawing/2014/main" id="{19B430BA-75AE-B533-5C57-16092BBBB7BD}"/>
              </a:ext>
            </a:extLst>
          </p:cNvPr>
          <p:cNvSpPr/>
          <p:nvPr/>
        </p:nvSpPr>
        <p:spPr>
          <a:xfrm>
            <a:off x="1637262" y="228030"/>
            <a:ext cx="1211026" cy="292720"/>
          </a:xfrm>
          <a:prstGeom prst="snipRoundRect">
            <a:avLst>
              <a:gd name="adj1" fmla="val 49842"/>
              <a:gd name="adj2" fmla="val 46999"/>
            </a:avLst>
          </a:prstGeom>
          <a:solidFill>
            <a:srgbClr val="CCE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1" i="0" u="none" strike="noStrike" cap="none" dirty="0">
                <a:solidFill>
                  <a:schemeClr val="tx1"/>
                </a:solidFill>
                <a:latin typeface="Arial"/>
                <a:ea typeface="Arial"/>
                <a:cs typeface="Arial"/>
                <a:sym typeface="Arial"/>
              </a:rPr>
              <a:t>オプション</a:t>
            </a:r>
            <a:endParaRPr sz="1400" b="1" i="0" u="none" strike="noStrike" cap="none" dirty="0">
              <a:solidFill>
                <a:schemeClr val="tx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26"/>
          <p:cNvSpPr txBox="1">
            <a:spLocks noGrp="1"/>
          </p:cNvSpPr>
          <p:nvPr>
            <p:ph type="body" idx="1"/>
          </p:nvPr>
        </p:nvSpPr>
        <p:spPr>
          <a:xfrm>
            <a:off x="592220" y="1052169"/>
            <a:ext cx="11006987" cy="347492"/>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rgbClr val="4E3428"/>
              </a:buClr>
              <a:buSzPts val="1600"/>
              <a:buNone/>
            </a:pPr>
            <a:r>
              <a:rPr lang="ja-JP">
                <a:solidFill>
                  <a:srgbClr val="4E3428"/>
                </a:solidFill>
              </a:rPr>
              <a:t>正式にお申込みをいただいた後、制作に入ります。</a:t>
            </a:r>
            <a:endParaRPr>
              <a:solidFill>
                <a:srgbClr val="4E3428"/>
              </a:solidFill>
            </a:endParaRPr>
          </a:p>
        </p:txBody>
      </p:sp>
      <p:sp>
        <p:nvSpPr>
          <p:cNvPr id="886" name="Google Shape;886;p26"/>
          <p:cNvSpPr txBox="1">
            <a:spLocks noGrp="1"/>
          </p:cNvSpPr>
          <p:nvPr>
            <p:ph type="title"/>
          </p:nvPr>
        </p:nvSpPr>
        <p:spPr>
          <a:xfrm>
            <a:off x="2357791" y="586130"/>
            <a:ext cx="7476419" cy="46603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2400"/>
              <a:buFont typeface="Arial"/>
              <a:buNone/>
            </a:pPr>
            <a:r>
              <a:rPr lang="ja-JP"/>
              <a:t>進行スケジュール</a:t>
            </a:r>
            <a:endParaRPr/>
          </a:p>
        </p:txBody>
      </p:sp>
      <p:sp>
        <p:nvSpPr>
          <p:cNvPr id="887" name="Google Shape;887;p2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888" name="Google Shape;888;p2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34</a:t>
            </a:fld>
            <a:endParaRPr/>
          </a:p>
        </p:txBody>
      </p:sp>
      <p:sp>
        <p:nvSpPr>
          <p:cNvPr id="889" name="Google Shape;889;p26"/>
          <p:cNvSpPr txBox="1"/>
          <p:nvPr/>
        </p:nvSpPr>
        <p:spPr>
          <a:xfrm>
            <a:off x="890777" y="5805831"/>
            <a:ext cx="10409872"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sng" strike="noStrike" cap="none">
                <a:solidFill>
                  <a:srgbClr val="4E3428"/>
                </a:solidFill>
                <a:latin typeface="Arial"/>
                <a:ea typeface="Arial"/>
                <a:cs typeface="Arial"/>
                <a:sym typeface="Arial"/>
              </a:rPr>
              <a:t>※上記は目安となります。内容により変動しますので詳細は各営業担当にお問い合わせください。</a:t>
            </a:r>
            <a:endParaRPr sz="1400" b="0" i="0" u="none" strike="noStrike" cap="none">
              <a:solidFill>
                <a:srgbClr val="000000"/>
              </a:solidFill>
              <a:latin typeface="Arial"/>
              <a:ea typeface="Arial"/>
              <a:cs typeface="Arial"/>
              <a:sym typeface="Arial"/>
            </a:endParaRPr>
          </a:p>
        </p:txBody>
      </p:sp>
      <p:graphicFrame>
        <p:nvGraphicFramePr>
          <p:cNvPr id="890" name="Google Shape;890;p26"/>
          <p:cNvGraphicFramePr/>
          <p:nvPr/>
        </p:nvGraphicFramePr>
        <p:xfrm>
          <a:off x="4359881" y="1709100"/>
          <a:ext cx="3204950" cy="3211290"/>
        </p:xfrm>
        <a:graphic>
          <a:graphicData uri="http://schemas.openxmlformats.org/drawingml/2006/table">
            <a:tbl>
              <a:tblPr firstRow="1" bandRow="1">
                <a:noFill/>
                <a:tableStyleId>{0A2470BE-CA14-4A75-A581-C5A27428BC4E}</a:tableStyleId>
              </a:tblPr>
              <a:tblGrid>
                <a:gridCol w="1684650">
                  <a:extLst>
                    <a:ext uri="{9D8B030D-6E8A-4147-A177-3AD203B41FA5}">
                      <a16:colId xmlns:a16="http://schemas.microsoft.com/office/drawing/2014/main" val="20000"/>
                    </a:ext>
                  </a:extLst>
                </a:gridCol>
                <a:gridCol w="1520300">
                  <a:extLst>
                    <a:ext uri="{9D8B030D-6E8A-4147-A177-3AD203B41FA5}">
                      <a16:colId xmlns:a16="http://schemas.microsoft.com/office/drawing/2014/main" val="20001"/>
                    </a:ext>
                  </a:extLst>
                </a:gridCol>
              </a:tblGrid>
              <a:tr h="468000">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スポンサードポスト</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公開日まで</a:t>
                      </a:r>
                      <a:endParaRPr sz="14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実施項目</a:t>
                      </a:r>
                      <a:endParaRPr sz="14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extLst>
                  <a:ext uri="{0D108BD9-81ED-4DB2-BD59-A6C34878D82A}">
                    <a16:rowId xmlns:a16="http://schemas.microsoft.com/office/drawing/2014/main" val="10001"/>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45営業日前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お申込み</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40営業日前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オリエン</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38営業日前</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記事構成案</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30～15営業日前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制作期間</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14～10営業日前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初校</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8～3営業日前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再校</a:t>
                      </a:r>
                      <a:endParaRPr sz="1400" b="1" u="none" strike="noStrike" cap="none">
                        <a:solidFill>
                          <a:srgbClr val="FF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7"/>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2営業日前</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校了</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8"/>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0</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記事公開</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891" name="Google Shape;891;p26"/>
          <p:cNvGraphicFramePr/>
          <p:nvPr/>
        </p:nvGraphicFramePr>
        <p:xfrm>
          <a:off x="7880980" y="1709100"/>
          <a:ext cx="3772525" cy="3744690"/>
        </p:xfrm>
        <a:graphic>
          <a:graphicData uri="http://schemas.openxmlformats.org/drawingml/2006/table">
            <a:tbl>
              <a:tblPr firstRow="1" bandRow="1">
                <a:noFill/>
                <a:tableStyleId>{0A2470BE-CA14-4A75-A581-C5A27428BC4E}</a:tableStyleId>
              </a:tblPr>
              <a:tblGrid>
                <a:gridCol w="1684650">
                  <a:extLst>
                    <a:ext uri="{9D8B030D-6E8A-4147-A177-3AD203B41FA5}">
                      <a16:colId xmlns:a16="http://schemas.microsoft.com/office/drawing/2014/main" val="20000"/>
                    </a:ext>
                  </a:extLst>
                </a:gridCol>
                <a:gridCol w="2087875">
                  <a:extLst>
                    <a:ext uri="{9D8B030D-6E8A-4147-A177-3AD203B41FA5}">
                      <a16:colId xmlns:a16="http://schemas.microsoft.com/office/drawing/2014/main" val="20001"/>
                    </a:ext>
                  </a:extLst>
                </a:gridCol>
              </a:tblGrid>
              <a:tr h="468000">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スポンサードポスト＋動画制作</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公開日まで</a:t>
                      </a:r>
                      <a:endParaRPr sz="14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実施項目</a:t>
                      </a:r>
                      <a:endParaRPr sz="14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extLst>
                  <a:ext uri="{0D108BD9-81ED-4DB2-BD59-A6C34878D82A}">
                    <a16:rowId xmlns:a16="http://schemas.microsoft.com/office/drawing/2014/main" val="10001"/>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50営業日前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お申込み</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45営業日前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オリエン</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43営業日前</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記事構成案</a:t>
                      </a:r>
                      <a:endParaRPr sz="1400" b="1"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動画絵コンテ</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35～15営業日前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制作期間</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14～10営業日前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初校</a:t>
                      </a:r>
                      <a:endParaRPr sz="1400" b="1"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050"/>
                        <a:buFont typeface="Arial"/>
                        <a:buNone/>
                      </a:pPr>
                      <a:r>
                        <a:rPr lang="ja-JP" sz="1050" b="1" u="none" strike="noStrike" cap="none">
                          <a:solidFill>
                            <a:srgbClr val="FF0000"/>
                          </a:solidFill>
                          <a:latin typeface="Arial"/>
                          <a:ea typeface="Arial"/>
                          <a:cs typeface="Arial"/>
                          <a:sym typeface="Arial"/>
                        </a:rPr>
                        <a:t>※動画はテロップの修正のみ※</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6"/>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8～3営業日前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再校</a:t>
                      </a:r>
                      <a:endParaRPr sz="1400" b="1"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050"/>
                        <a:buFont typeface="Arial"/>
                        <a:buNone/>
                      </a:pPr>
                      <a:r>
                        <a:rPr lang="ja-JP" sz="1050" b="1" i="0" u="none" strike="noStrike" cap="none">
                          <a:solidFill>
                            <a:srgbClr val="FF0000"/>
                          </a:solidFill>
                          <a:latin typeface="Arial"/>
                          <a:ea typeface="Arial"/>
                          <a:cs typeface="Arial"/>
                          <a:sym typeface="Arial"/>
                        </a:rPr>
                        <a:t>※動画はテロップの修正のみ※</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7"/>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2営業日前</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校了</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8"/>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0</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記事公開</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graphicFrame>
        <p:nvGraphicFramePr>
          <p:cNvPr id="892" name="Google Shape;892;p26"/>
          <p:cNvGraphicFramePr/>
          <p:nvPr/>
        </p:nvGraphicFramePr>
        <p:xfrm>
          <a:off x="537911" y="1709100"/>
          <a:ext cx="3505825" cy="2670240"/>
        </p:xfrm>
        <a:graphic>
          <a:graphicData uri="http://schemas.openxmlformats.org/drawingml/2006/table">
            <a:tbl>
              <a:tblPr firstRow="1" bandRow="1">
                <a:noFill/>
                <a:tableStyleId>{0A2470BE-CA14-4A75-A581-C5A27428BC4E}</a:tableStyleId>
              </a:tblPr>
              <a:tblGrid>
                <a:gridCol w="1684650">
                  <a:extLst>
                    <a:ext uri="{9D8B030D-6E8A-4147-A177-3AD203B41FA5}">
                      <a16:colId xmlns:a16="http://schemas.microsoft.com/office/drawing/2014/main" val="20000"/>
                    </a:ext>
                  </a:extLst>
                </a:gridCol>
                <a:gridCol w="1821175">
                  <a:extLst>
                    <a:ext uri="{9D8B030D-6E8A-4147-A177-3AD203B41FA5}">
                      <a16:colId xmlns:a16="http://schemas.microsoft.com/office/drawing/2014/main" val="20001"/>
                    </a:ext>
                  </a:extLst>
                </a:gridCol>
              </a:tblGrid>
              <a:tr h="468000">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ニュースペイド</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0"/>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公開日まで</a:t>
                      </a:r>
                      <a:endParaRPr sz="1400" b="1" u="none" strike="noStrike" cap="none">
                        <a:solidFill>
                          <a:schemeClr val="lt1"/>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実施項目</a:t>
                      </a:r>
                      <a:endParaRPr sz="1400" b="1" u="none" strike="noStrike" cap="none">
                        <a:solidFill>
                          <a:schemeClr val="lt1"/>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extLst>
                  <a:ext uri="{0D108BD9-81ED-4DB2-BD59-A6C34878D82A}">
                    <a16:rowId xmlns:a16="http://schemas.microsoft.com/office/drawing/2014/main" val="10001"/>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10営業日前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お申込み</a:t>
                      </a:r>
                      <a:endParaRPr sz="1400" b="1"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素材提供</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2"/>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9～5営業日前</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制作期間</a:t>
                      </a:r>
                      <a:endParaRPr sz="1400" b="1" u="none" strike="noStrike" cap="none">
                        <a:solidFill>
                          <a:schemeClr val="dk2"/>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3"/>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4～2営業日前</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初校</a:t>
                      </a:r>
                      <a:endParaRPr sz="1400" b="1" u="none" strike="noStrike" cap="none">
                        <a:solidFill>
                          <a:schemeClr val="dk2"/>
                        </a:solidFill>
                        <a:latin typeface="Arial"/>
                        <a:ea typeface="Arial"/>
                        <a:cs typeface="Arial"/>
                        <a:sym typeface="Arial"/>
                      </a:endParaRPr>
                    </a:p>
                    <a:p>
                      <a:pPr marL="0" marR="0" lvl="0" indent="0" algn="ctr" rtl="0">
                        <a:lnSpc>
                          <a:spcPct val="100000"/>
                        </a:lnSpc>
                        <a:spcBef>
                          <a:spcPts val="0"/>
                        </a:spcBef>
                        <a:spcAft>
                          <a:spcPts val="0"/>
                        </a:spcAft>
                        <a:buClr>
                          <a:srgbClr val="FF0000"/>
                        </a:buClr>
                        <a:buSzPts val="1050"/>
                        <a:buFont typeface="Arial"/>
                        <a:buNone/>
                      </a:pPr>
                      <a:r>
                        <a:rPr lang="ja-JP" sz="1050" b="1" i="0" u="none" strike="noStrike" cap="none">
                          <a:solidFill>
                            <a:srgbClr val="FF0000"/>
                          </a:solidFill>
                          <a:latin typeface="Arial"/>
                          <a:ea typeface="Arial"/>
                          <a:cs typeface="Arial"/>
                          <a:sym typeface="Arial"/>
                        </a:rPr>
                        <a:t>※ファクトチェックのみ※</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4"/>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1営業日前</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校了</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dot"/>
                      <a:round/>
                      <a:headEnd type="none" w="sm" len="sm"/>
                      <a:tailEnd type="none" w="sm" len="sm"/>
                    </a:lnB>
                  </a:tcPr>
                </a:tc>
                <a:extLst>
                  <a:ext uri="{0D108BD9-81ED-4DB2-BD59-A6C34878D82A}">
                    <a16:rowId xmlns:a16="http://schemas.microsoft.com/office/drawing/2014/main" val="10005"/>
                  </a:ext>
                </a:extLst>
              </a:tr>
              <a:tr h="221200">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rgbClr val="62829A"/>
                          </a:solidFill>
                          <a:latin typeface="Arial"/>
                          <a:ea typeface="Arial"/>
                          <a:cs typeface="Arial"/>
                          <a:sym typeface="Arial"/>
                        </a:rPr>
                        <a:t>0</a:t>
                      </a:r>
                      <a:endParaRPr sz="1400" b="1" u="none" strike="noStrike" cap="none">
                        <a:solidFill>
                          <a:srgbClr val="62829A"/>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dk2"/>
                          </a:solidFill>
                          <a:latin typeface="Arial"/>
                          <a:ea typeface="Arial"/>
                          <a:cs typeface="Arial"/>
                          <a:sym typeface="Arial"/>
                        </a:rPr>
                        <a:t>記事公開</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dot"/>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p16"/>
          <p:cNvSpPr txBox="1">
            <a:spLocks noGrp="1"/>
          </p:cNvSpPr>
          <p:nvPr>
            <p:ph type="title"/>
          </p:nvPr>
        </p:nvSpPr>
        <p:spPr>
          <a:xfrm>
            <a:off x="358282" y="643017"/>
            <a:ext cx="9646204" cy="394961"/>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400"/>
              <a:buFont typeface="Arial"/>
              <a:buNone/>
            </a:pPr>
            <a:r>
              <a:rPr lang="ja-JP"/>
              <a:t>ディストリビューション</a:t>
            </a:r>
            <a:endParaRPr/>
          </a:p>
        </p:txBody>
      </p:sp>
      <p:sp>
        <p:nvSpPr>
          <p:cNvPr id="898" name="Google Shape;898;p1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899" name="Google Shape;899;p1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35</a:t>
            </a:fld>
            <a:endParaRPr/>
          </a:p>
        </p:txBody>
      </p:sp>
      <p:sp>
        <p:nvSpPr>
          <p:cNvPr id="900" name="Google Shape;900;p16"/>
          <p:cNvSpPr txBox="1">
            <a:spLocks noGrp="1"/>
          </p:cNvSpPr>
          <p:nvPr>
            <p:ph type="body" idx="1"/>
          </p:nvPr>
        </p:nvSpPr>
        <p:spPr>
          <a:xfrm>
            <a:off x="364439" y="1048863"/>
            <a:ext cx="11472273" cy="29272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1600"/>
              <a:buNone/>
            </a:pPr>
            <a:r>
              <a:rPr lang="ja-JP"/>
              <a:t>タイアップ記事を外部配信し、親和性の高い読者を効率的に記事に誘導します。</a:t>
            </a:r>
            <a:endParaRPr/>
          </a:p>
        </p:txBody>
      </p:sp>
      <p:graphicFrame>
        <p:nvGraphicFramePr>
          <p:cNvPr id="901" name="Google Shape;901;p16"/>
          <p:cNvGraphicFramePr/>
          <p:nvPr/>
        </p:nvGraphicFramePr>
        <p:xfrm>
          <a:off x="819428" y="1481665"/>
          <a:ext cx="10603250" cy="4602775"/>
        </p:xfrm>
        <a:graphic>
          <a:graphicData uri="http://schemas.openxmlformats.org/drawingml/2006/table">
            <a:tbl>
              <a:tblPr firstRow="1" bandRow="1">
                <a:noFill/>
                <a:tableStyleId>{93979BFC-1B09-4774-AEE0-5369BBA7034D}</a:tableStyleId>
              </a:tblPr>
              <a:tblGrid>
                <a:gridCol w="982875">
                  <a:extLst>
                    <a:ext uri="{9D8B030D-6E8A-4147-A177-3AD203B41FA5}">
                      <a16:colId xmlns:a16="http://schemas.microsoft.com/office/drawing/2014/main" val="20000"/>
                    </a:ext>
                  </a:extLst>
                </a:gridCol>
                <a:gridCol w="1431225">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gridCol w="1345100">
                  <a:extLst>
                    <a:ext uri="{9D8B030D-6E8A-4147-A177-3AD203B41FA5}">
                      <a16:colId xmlns:a16="http://schemas.microsoft.com/office/drawing/2014/main" val="20003"/>
                    </a:ext>
                  </a:extLst>
                </a:gridCol>
                <a:gridCol w="1510050">
                  <a:extLst>
                    <a:ext uri="{9D8B030D-6E8A-4147-A177-3AD203B41FA5}">
                      <a16:colId xmlns:a16="http://schemas.microsoft.com/office/drawing/2014/main" val="20004"/>
                    </a:ext>
                  </a:extLst>
                </a:gridCol>
              </a:tblGrid>
              <a:tr h="367025">
                <a:tc gridSpan="2">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配信先</a:t>
                      </a:r>
                      <a:endParaRPr sz="1400" u="none" strike="noStrike" cap="none"/>
                    </a:p>
                  </a:txBody>
                  <a:tcPr marL="91450" marR="91450" marT="45725" marB="45725">
                    <a:solidFill>
                      <a:srgbClr val="62829A"/>
                    </a:solidFill>
                  </a:tcPr>
                </a:tc>
                <a:tc hMerge="1">
                  <a:txBody>
                    <a:bodyPr/>
                    <a:lstStyle/>
                    <a:p>
                      <a:endParaRPr lang="ja-JP"/>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説明</a:t>
                      </a:r>
                      <a:endParaRPr sz="1400" u="none" strike="noStrike" cap="none"/>
                    </a:p>
                  </a:txBody>
                  <a:tcPr marL="91450" marR="91450" marT="45725" marB="45725">
                    <a:solidFill>
                      <a:srgbClr val="62829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最低出稿金額</a:t>
                      </a:r>
                      <a:endParaRPr sz="1400" u="none" strike="noStrike" cap="none"/>
                    </a:p>
                  </a:txBody>
                  <a:tcPr marL="91450" marR="91450" marT="45725" marB="45725">
                    <a:solidFill>
                      <a:srgbClr val="62829A"/>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ja-JP" sz="1400" b="1" u="none" strike="noStrike" cap="none">
                          <a:solidFill>
                            <a:schemeClr val="lt1"/>
                          </a:solidFill>
                          <a:latin typeface="Arial"/>
                          <a:ea typeface="Arial"/>
                          <a:cs typeface="Arial"/>
                          <a:sym typeface="Arial"/>
                        </a:rPr>
                        <a:t>想定クリック数</a:t>
                      </a:r>
                      <a:endParaRPr sz="1400" u="none" strike="noStrike" cap="none"/>
                    </a:p>
                  </a:txBody>
                  <a:tcPr marL="91450" marR="91450" marT="45725" marB="45725">
                    <a:solidFill>
                      <a:srgbClr val="62829A"/>
                    </a:solidFill>
                  </a:tcPr>
                </a:tc>
                <a:extLst>
                  <a:ext uri="{0D108BD9-81ED-4DB2-BD59-A6C34878D82A}">
                    <a16:rowId xmlns:a16="http://schemas.microsoft.com/office/drawing/2014/main" val="10000"/>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X(旧Twitter)</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・ar公式 X(旧Twitter)アカウントから配信。</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・キーワード/フォローアカウント/興味関心等でのセグメントが可能です。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chemeClr val="dk1"/>
                        </a:buClr>
                        <a:buSzPts val="1000"/>
                        <a:buFont typeface="Meiryo"/>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chemeClr val="dk1"/>
                        </a:buClr>
                        <a:buSzPts val="1000"/>
                        <a:buFont typeface="Meiryo"/>
                        <a:buNone/>
                      </a:pPr>
                      <a:r>
                        <a:rPr lang="ja-JP" sz="1200" b="1" i="0" u="none" strike="noStrike" cap="none">
                          <a:solidFill>
                            <a:schemeClr val="dk1"/>
                          </a:solidFill>
                          <a:latin typeface="Arial"/>
                          <a:ea typeface="Arial"/>
                          <a:cs typeface="Arial"/>
                          <a:sym typeface="Arial"/>
                        </a:rPr>
                        <a:t>1,600-3,200</a:t>
                      </a:r>
                      <a:endParaRPr sz="1200" b="1" u="none" strike="noStrike" cap="none">
                        <a:latin typeface="Arial"/>
                        <a:ea typeface="Arial"/>
                        <a:cs typeface="Arial"/>
                        <a:sym typeface="Arial"/>
                      </a:endParaRPr>
                    </a:p>
                  </a:txBody>
                  <a:tcPr marL="72750" marR="72750" marT="36375" marB="36375" anchor="ctr"/>
                </a:tc>
                <a:extLst>
                  <a:ext uri="{0D108BD9-81ED-4DB2-BD59-A6C34878D82A}">
                    <a16:rowId xmlns:a16="http://schemas.microsoft.com/office/drawing/2014/main" val="10001"/>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Instagram</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・ar公式 Instagramアカウントから配信。</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・写真クリエイティブを重視する20代女性向けの訴求におすすめです。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Arial"/>
                          <a:ea typeface="Arial"/>
                          <a:cs typeface="Arial"/>
                          <a:sym typeface="Arial"/>
                        </a:rPr>
                        <a:t>50万円(G)</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200"/>
                        <a:buFont typeface="Arial"/>
                        <a:buNone/>
                      </a:pPr>
                      <a:r>
                        <a:rPr lang="ja-JP" sz="1200" b="1" u="none" strike="noStrike" cap="none">
                          <a:latin typeface="Arial"/>
                          <a:ea typeface="Arial"/>
                          <a:cs typeface="Arial"/>
                          <a:sym typeface="Arial"/>
                        </a:rPr>
                        <a:t>2,500‐5,400</a:t>
                      </a:r>
                      <a:endParaRPr sz="1200" b="1"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craft.</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・ファッション/ビューティ/ライフスタイル系を中⼼に500以上の優良メディアに配信。</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・掲載記事内容をリアルタイムに解析し、その内容にマッチした配信が可能です。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i="0" u="none" strike="noStrike" cap="none">
                          <a:solidFill>
                            <a:schemeClr val="dk1"/>
                          </a:solidFill>
                          <a:latin typeface="Arial"/>
                          <a:ea typeface="Arial"/>
                          <a:cs typeface="Arial"/>
                          <a:sym typeface="Arial"/>
                        </a:rPr>
                        <a:t>5,800-11,600</a:t>
                      </a:r>
                      <a:endParaRPr sz="1200" b="1" u="none" strike="noStrike" cap="none">
                        <a:latin typeface="Arial"/>
                        <a:ea typeface="Arial"/>
                        <a:cs typeface="Arial"/>
                        <a:sym typeface="Arial"/>
                      </a:endParaRPr>
                    </a:p>
                  </a:txBody>
                  <a:tcPr marL="72750" marR="72750" marT="36375" marB="36375" anchor="ctr"/>
                </a:tc>
                <a:extLst>
                  <a:ext uri="{0D108BD9-81ED-4DB2-BD59-A6C34878D82A}">
                    <a16:rowId xmlns:a16="http://schemas.microsoft.com/office/drawing/2014/main" val="10003"/>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SmartNews</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・国内最大級のキュレーションニュースメディアで配信。</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・多様な興味関心を持つユーザーに対し、タイアップ記事を拡散します。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i="0" u="none" strike="noStrike" cap="none">
                          <a:solidFill>
                            <a:schemeClr val="dk1"/>
                          </a:solidFill>
                          <a:latin typeface="Arial"/>
                          <a:ea typeface="Arial"/>
                          <a:cs typeface="Arial"/>
                          <a:sym typeface="Arial"/>
                        </a:rPr>
                        <a:t>8,300-14,</a:t>
                      </a:r>
                      <a:r>
                        <a:rPr lang="ja-JP" sz="1200" b="1" u="none" strike="noStrike" cap="none">
                          <a:solidFill>
                            <a:schemeClr val="dk1"/>
                          </a:solidFill>
                        </a:rPr>
                        <a:t>1</a:t>
                      </a:r>
                      <a:r>
                        <a:rPr lang="ja-JP" sz="1200" b="1" i="0" u="none" strike="noStrike" cap="none">
                          <a:solidFill>
                            <a:schemeClr val="dk1"/>
                          </a:solidFill>
                          <a:latin typeface="Arial"/>
                          <a:ea typeface="Arial"/>
                          <a:cs typeface="Arial"/>
                          <a:sym typeface="Arial"/>
                        </a:rPr>
                        <a:t>00</a:t>
                      </a:r>
                      <a:endParaRPr sz="1200" b="1" u="none" strike="noStrike" cap="none">
                        <a:latin typeface="Arial"/>
                        <a:ea typeface="Arial"/>
                        <a:cs typeface="Arial"/>
                        <a:sym typeface="Arial"/>
                      </a:endParaRPr>
                    </a:p>
                  </a:txBody>
                  <a:tcPr marL="72750" marR="72750" marT="36375" marB="36375" anchor="ctr"/>
                </a:tc>
                <a:extLst>
                  <a:ext uri="{0D108BD9-81ED-4DB2-BD59-A6C34878D82A}">
                    <a16:rowId xmlns:a16="http://schemas.microsoft.com/office/drawing/2014/main" val="10004"/>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outbrain</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・世界最大手、国内最大級のネットワークを保持。</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・大手新聞社などポータルサイトを中心としたメディアからの配信が可能です。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5,800-11,600</a:t>
                      </a:r>
                      <a:endParaRPr sz="1200" b="1" u="none" strike="noStrike" cap="none">
                        <a:latin typeface="Arial"/>
                        <a:ea typeface="Arial"/>
                        <a:cs typeface="Arial"/>
                        <a:sym typeface="Arial"/>
                      </a:endParaRPr>
                    </a:p>
                  </a:txBody>
                  <a:tcPr marL="72750" marR="72750" marT="36375" marB="36375" anchor="ctr"/>
                </a:tc>
                <a:extLst>
                  <a:ext uri="{0D108BD9-81ED-4DB2-BD59-A6C34878D82A}">
                    <a16:rowId xmlns:a16="http://schemas.microsoft.com/office/drawing/2014/main" val="10005"/>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popIn</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・アドベリフィケーションを重視し、質の高いユーザーへ配信。</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・独自の読了率計測ツール「READ」でコンテンツの質を可視化します。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5,800-11,600</a:t>
                      </a:r>
                      <a:endParaRPr sz="1400" u="none" strike="noStrike" cap="none"/>
                    </a:p>
                  </a:txBody>
                  <a:tcPr marL="72750" marR="72750" marT="36375" marB="36375" anchor="ctr"/>
                </a:tc>
                <a:extLst>
                  <a:ext uri="{0D108BD9-81ED-4DB2-BD59-A6C34878D82A}">
                    <a16:rowId xmlns:a16="http://schemas.microsoft.com/office/drawing/2014/main" val="10006"/>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LOGLY</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ja-JP" sz="1000" u="none" strike="noStrike" cap="none"/>
                        <a:t>・商材やターゲットに応じ、人気メディアに絞った配信が可能。</a:t>
                      </a:r>
                      <a:endParaRPr sz="1000" u="none" strike="noStrike" cap="none"/>
                    </a:p>
                    <a:p>
                      <a:pPr marL="0" marR="0" lvl="0" indent="0" algn="l" rtl="0">
                        <a:lnSpc>
                          <a:spcPct val="100000"/>
                        </a:lnSpc>
                        <a:spcBef>
                          <a:spcPts val="0"/>
                        </a:spcBef>
                        <a:spcAft>
                          <a:spcPts val="0"/>
                        </a:spcAft>
                        <a:buClr>
                          <a:srgbClr val="000000"/>
                        </a:buClr>
                        <a:buSzPts val="1400"/>
                        <a:buFont typeface="Arial"/>
                        <a:buNone/>
                      </a:pPr>
                      <a:r>
                        <a:rPr lang="ja-JP" sz="1000" u="none" strike="noStrike" cap="none"/>
                        <a:t>・目的に応じたパッケージ選択/セグメント設計/ブランドセーフ機能が利用できます。</a:t>
                      </a:r>
                      <a:endParaRPr sz="1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5,800-11,600</a:t>
                      </a:r>
                      <a:endParaRPr sz="1400" u="none" strike="noStrike" cap="none"/>
                    </a:p>
                  </a:txBody>
                  <a:tcPr marL="72750" marR="72750" marT="36375" marB="36375" anchor="ctr"/>
                </a:tc>
                <a:extLst>
                  <a:ext uri="{0D108BD9-81ED-4DB2-BD59-A6C34878D82A}">
                    <a16:rowId xmlns:a16="http://schemas.microsoft.com/office/drawing/2014/main" val="10007"/>
                  </a:ext>
                </a:extLst>
              </a:tr>
              <a:tr h="529400">
                <a:tc>
                  <a:txBody>
                    <a:bodyPr/>
                    <a:lstStyle/>
                    <a:p>
                      <a:pPr marL="0" marR="0" lvl="0" indent="0" algn="l" rtl="0">
                        <a:lnSpc>
                          <a:spcPct val="100000"/>
                        </a:lnSpc>
                        <a:spcBef>
                          <a:spcPts val="0"/>
                        </a:spcBef>
                        <a:spcAft>
                          <a:spcPts val="0"/>
                        </a:spcAft>
                        <a:buClr>
                          <a:srgbClr val="000000"/>
                        </a:buClr>
                        <a:buSzPts val="1600"/>
                        <a:buFont typeface="Arial"/>
                        <a:buNone/>
                      </a:pPr>
                      <a:r>
                        <a:rPr lang="ja-JP" sz="1000" b="1" u="none" strike="noStrike" cap="none">
                          <a:latin typeface="Arial"/>
                          <a:ea typeface="Arial"/>
                          <a:cs typeface="Arial"/>
                          <a:sym typeface="Arial"/>
                        </a:rPr>
                        <a:t>NativeOcean</a:t>
                      </a:r>
                      <a:endParaRPr sz="1000" b="1" u="none" strike="noStrike" cap="none">
                        <a:latin typeface="Arial"/>
                        <a:ea typeface="Arial"/>
                        <a:cs typeface="Arial"/>
                        <a:sym typeface="Aria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・ネイティブ広告プラットフォーム。「Outbrain」「popIn」含めた国内外50以上のアドネットワークを通じて一括配信が可能。</a:t>
                      </a: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000" b="0" i="0" u="none" strike="noStrike" cap="none">
                          <a:solidFill>
                            <a:schemeClr val="dk1"/>
                          </a:solidFill>
                          <a:latin typeface="Arial"/>
                          <a:ea typeface="Arial"/>
                          <a:cs typeface="Arial"/>
                          <a:sym typeface="Arial"/>
                        </a:rPr>
                        <a:t>・クリック単価の安さとGoogleアナリティクス連携配信が強み。</a:t>
                      </a:r>
                      <a:endParaRPr sz="1000"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50万円(G)</a:t>
                      </a:r>
                      <a:endParaRPr sz="1200" b="1" u="none" strike="noStrike" cap="none">
                        <a:latin typeface="Arial"/>
                        <a:ea typeface="Arial"/>
                        <a:cs typeface="Arial"/>
                        <a:sym typeface="Arial"/>
                      </a:endParaRPr>
                    </a:p>
                  </a:txBody>
                  <a:tcPr marL="72750" marR="72750" marT="36375" marB="36375" anchor="ctr"/>
                </a:tc>
                <a:tc>
                  <a:txBody>
                    <a:bodyPr/>
                    <a:lstStyle/>
                    <a:p>
                      <a:pPr marL="0" marR="0" lvl="0" indent="0" algn="ctr" rtl="0">
                        <a:lnSpc>
                          <a:spcPct val="100000"/>
                        </a:lnSpc>
                        <a:spcBef>
                          <a:spcPts val="0"/>
                        </a:spcBef>
                        <a:spcAft>
                          <a:spcPts val="0"/>
                        </a:spcAft>
                        <a:buClr>
                          <a:srgbClr val="000000"/>
                        </a:buClr>
                        <a:buSzPts val="1000"/>
                        <a:buFont typeface="Arial"/>
                        <a:buNone/>
                      </a:pPr>
                      <a:r>
                        <a:rPr lang="ja-JP" sz="1200" b="1" u="none" strike="noStrike" cap="none">
                          <a:latin typeface="Arial"/>
                          <a:ea typeface="Arial"/>
                          <a:cs typeface="Arial"/>
                          <a:sym typeface="Arial"/>
                        </a:rPr>
                        <a:t>10,000-17,500</a:t>
                      </a:r>
                      <a:endParaRPr sz="1200" b="1" u="none" strike="noStrike" cap="none">
                        <a:latin typeface="Arial"/>
                        <a:ea typeface="Arial"/>
                        <a:cs typeface="Arial"/>
                        <a:sym typeface="Arial"/>
                      </a:endParaRPr>
                    </a:p>
                  </a:txBody>
                  <a:tcPr marL="72750" marR="72750" marT="36375" marB="36375" anchor="ctr"/>
                </a:tc>
                <a:extLst>
                  <a:ext uri="{0D108BD9-81ED-4DB2-BD59-A6C34878D82A}">
                    <a16:rowId xmlns:a16="http://schemas.microsoft.com/office/drawing/2014/main" val="10008"/>
                  </a:ext>
                </a:extLst>
              </a:tr>
            </a:tbl>
          </a:graphicData>
        </a:graphic>
      </p:graphicFrame>
      <p:pic>
        <p:nvPicPr>
          <p:cNvPr id="902" name="Google Shape;902;p1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61097" y="3003590"/>
            <a:ext cx="935220" cy="315637"/>
          </a:xfrm>
          <a:prstGeom prst="rect">
            <a:avLst/>
          </a:prstGeom>
          <a:noFill/>
          <a:ln>
            <a:noFill/>
          </a:ln>
        </p:spPr>
      </p:pic>
      <p:pic>
        <p:nvPicPr>
          <p:cNvPr id="903" name="Google Shape;903;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929966" y="3530088"/>
            <a:ext cx="1197483" cy="335878"/>
          </a:xfrm>
          <a:prstGeom prst="rect">
            <a:avLst/>
          </a:prstGeom>
          <a:noFill/>
          <a:ln>
            <a:noFill/>
          </a:ln>
        </p:spPr>
      </p:pic>
      <p:pic>
        <p:nvPicPr>
          <p:cNvPr id="904" name="Google Shape;904;p1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29966" y="5160695"/>
            <a:ext cx="1197483" cy="246172"/>
          </a:xfrm>
          <a:prstGeom prst="rect">
            <a:avLst/>
          </a:prstGeom>
          <a:noFill/>
          <a:ln>
            <a:noFill/>
          </a:ln>
        </p:spPr>
      </p:pic>
      <p:pic>
        <p:nvPicPr>
          <p:cNvPr id="905" name="Google Shape;905;p1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18908" y="4110576"/>
            <a:ext cx="1019598" cy="189643"/>
          </a:xfrm>
          <a:prstGeom prst="rect">
            <a:avLst/>
          </a:prstGeom>
          <a:noFill/>
          <a:ln>
            <a:noFill/>
          </a:ln>
        </p:spPr>
      </p:pic>
      <p:pic>
        <p:nvPicPr>
          <p:cNvPr id="906" name="Google Shape;906;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018908" y="4599005"/>
            <a:ext cx="1019599" cy="285488"/>
          </a:xfrm>
          <a:prstGeom prst="rect">
            <a:avLst/>
          </a:prstGeom>
          <a:noFill/>
          <a:ln>
            <a:noFill/>
          </a:ln>
        </p:spPr>
      </p:pic>
      <p:pic>
        <p:nvPicPr>
          <p:cNvPr id="907" name="Google Shape;907;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309375" y="2449708"/>
            <a:ext cx="438665" cy="438665"/>
          </a:xfrm>
          <a:prstGeom prst="rect">
            <a:avLst/>
          </a:prstGeom>
          <a:noFill/>
          <a:ln>
            <a:noFill/>
          </a:ln>
        </p:spPr>
      </p:pic>
      <p:pic>
        <p:nvPicPr>
          <p:cNvPr id="908" name="Google Shape;908;p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36442" y="1936384"/>
            <a:ext cx="384531" cy="393022"/>
          </a:xfrm>
          <a:prstGeom prst="rect">
            <a:avLst/>
          </a:prstGeom>
          <a:noFill/>
          <a:ln>
            <a:noFill/>
          </a:ln>
        </p:spPr>
      </p:pic>
      <p:pic>
        <p:nvPicPr>
          <p:cNvPr id="909" name="Google Shape;909;p1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954622" y="5663807"/>
            <a:ext cx="1148170" cy="290660"/>
          </a:xfrm>
          <a:prstGeom prst="rect">
            <a:avLst/>
          </a:prstGeom>
          <a:noFill/>
          <a:ln>
            <a:noFill/>
          </a:ln>
        </p:spPr>
      </p:pic>
      <p:sp>
        <p:nvSpPr>
          <p:cNvPr id="910" name="Google Shape;910;p16"/>
          <p:cNvSpPr txBox="1"/>
          <p:nvPr/>
        </p:nvSpPr>
        <p:spPr>
          <a:xfrm>
            <a:off x="769326" y="6129867"/>
            <a:ext cx="9803423"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6C4838"/>
                </a:solidFill>
                <a:latin typeface="Arial"/>
                <a:ea typeface="Arial"/>
                <a:cs typeface="Arial"/>
                <a:sym typeface="Arial"/>
              </a:rPr>
              <a:t>※各想定クリック数は保証数値ではございません。時期や商材、配信セグメントによって変動する場合があります。予めご了承ください。</a:t>
            </a:r>
            <a:endParaRPr/>
          </a:p>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6C4838"/>
                </a:solidFill>
                <a:latin typeface="Arial"/>
                <a:ea typeface="Arial"/>
                <a:cs typeface="Arial"/>
                <a:sym typeface="Arial"/>
              </a:rPr>
              <a:t>※マージン率については営業担当にお伺いください。</a:t>
            </a:r>
            <a:endParaRPr/>
          </a:p>
          <a:p>
            <a:pPr marL="0" marR="0" lvl="0" indent="0" algn="l" rtl="0">
              <a:lnSpc>
                <a:spcPct val="100000"/>
              </a:lnSpc>
              <a:spcBef>
                <a:spcPts val="0"/>
              </a:spcBef>
              <a:spcAft>
                <a:spcPts val="0"/>
              </a:spcAft>
              <a:buClr>
                <a:srgbClr val="000000"/>
              </a:buClr>
              <a:buSzPts val="1400"/>
              <a:buFont typeface="Arial"/>
              <a:buNone/>
            </a:pPr>
            <a:r>
              <a:rPr lang="ja-JP" sz="1200" b="1" i="0" u="none" strike="noStrike" cap="none">
                <a:solidFill>
                  <a:srgbClr val="6C4838"/>
                </a:solidFill>
                <a:latin typeface="Arial"/>
                <a:ea typeface="Arial"/>
                <a:cs typeface="Arial"/>
                <a:sym typeface="Arial"/>
              </a:rPr>
              <a:t>※ご要望に応じてカスタマイズ可能です。詳細は営業担当へお問い合わせください。</a:t>
            </a:r>
            <a:endParaRPr sz="1200" b="1" i="0" u="none" strike="noStrike" cap="none">
              <a:solidFill>
                <a:srgbClr val="6C4838"/>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31"/>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36</a:t>
            </a:fld>
            <a:endParaRPr/>
          </a:p>
        </p:txBody>
      </p:sp>
      <p:sp>
        <p:nvSpPr>
          <p:cNvPr id="916" name="Google Shape;916;p31"/>
          <p:cNvSpPr txBox="1">
            <a:spLocks noGrp="1"/>
          </p:cNvSpPr>
          <p:nvPr>
            <p:ph type="title"/>
          </p:nvPr>
        </p:nvSpPr>
        <p:spPr>
          <a:xfrm>
            <a:off x="4971890" y="225429"/>
            <a:ext cx="2248219" cy="32384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1400"/>
              <a:buFont typeface="Arial"/>
              <a:buNone/>
            </a:pPr>
            <a:r>
              <a:rPr lang="ja-JP"/>
              <a:t>＃タイアップレポート</a:t>
            </a:r>
            <a:endParaRPr/>
          </a:p>
        </p:txBody>
      </p:sp>
      <p:sp>
        <p:nvSpPr>
          <p:cNvPr id="917" name="Google Shape;917;p31"/>
          <p:cNvSpPr txBox="1"/>
          <p:nvPr/>
        </p:nvSpPr>
        <p:spPr>
          <a:xfrm>
            <a:off x="737569" y="975987"/>
            <a:ext cx="5781376" cy="3277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900" b="0" i="0" u="none" strike="noStrike" cap="none">
                <a:solidFill>
                  <a:srgbClr val="000000"/>
                </a:solidFill>
                <a:latin typeface="Arial"/>
                <a:ea typeface="Arial"/>
                <a:cs typeface="Arial"/>
                <a:sym typeface="Arial"/>
              </a:rPr>
              <a:t>（レポートイメージ例：要件に合わせてカスタムして作成。イメージとは異なる場合がございます。）</a:t>
            </a:r>
            <a:endParaRPr sz="900" b="0" i="0" u="none" strike="noStrike" cap="none">
              <a:solidFill>
                <a:srgbClr val="000000"/>
              </a:solidFill>
              <a:latin typeface="Arial"/>
              <a:ea typeface="Arial"/>
              <a:cs typeface="Arial"/>
              <a:sym typeface="Arial"/>
            </a:endParaRPr>
          </a:p>
        </p:txBody>
      </p:sp>
      <p:graphicFrame>
        <p:nvGraphicFramePr>
          <p:cNvPr id="918" name="Google Shape;918;p31"/>
          <p:cNvGraphicFramePr/>
          <p:nvPr/>
        </p:nvGraphicFramePr>
        <p:xfrm>
          <a:off x="6626952" y="1196975"/>
          <a:ext cx="4926300" cy="4666625"/>
        </p:xfrm>
        <a:graphic>
          <a:graphicData uri="http://schemas.openxmlformats.org/drawingml/2006/table">
            <a:tbl>
              <a:tblPr>
                <a:noFill/>
                <a:tableStyleId>{37155D1E-A469-46FD-876E-0F0A29FDC8A6}</a:tableStyleId>
              </a:tblPr>
              <a:tblGrid>
                <a:gridCol w="1554500">
                  <a:extLst>
                    <a:ext uri="{9D8B030D-6E8A-4147-A177-3AD203B41FA5}">
                      <a16:colId xmlns:a16="http://schemas.microsoft.com/office/drawing/2014/main" val="20000"/>
                    </a:ext>
                  </a:extLst>
                </a:gridCol>
                <a:gridCol w="3371800">
                  <a:extLst>
                    <a:ext uri="{9D8B030D-6E8A-4147-A177-3AD203B41FA5}">
                      <a16:colId xmlns:a16="http://schemas.microsoft.com/office/drawing/2014/main" val="20001"/>
                    </a:ext>
                  </a:extLst>
                </a:gridCol>
              </a:tblGrid>
              <a:tr h="2097800">
                <a:tc>
                  <a:txBody>
                    <a:bodyPr/>
                    <a:lstStyle/>
                    <a:p>
                      <a:pPr marL="0" marR="0" lvl="0" indent="0" algn="ctr" rtl="0">
                        <a:lnSpc>
                          <a:spcPct val="100000"/>
                        </a:lnSpc>
                        <a:spcBef>
                          <a:spcPts val="0"/>
                        </a:spcBef>
                        <a:spcAft>
                          <a:spcPts val="0"/>
                        </a:spcAft>
                        <a:buNone/>
                      </a:pPr>
                      <a:r>
                        <a:rPr lang="ja-JP" sz="1400" b="1" u="none" strike="noStrike" cap="none">
                          <a:solidFill>
                            <a:schemeClr val="lt1"/>
                          </a:solidFill>
                          <a:latin typeface="Arial"/>
                          <a:ea typeface="Arial"/>
                          <a:cs typeface="Arial"/>
                          <a:sym typeface="Arial"/>
                        </a:rPr>
                        <a:t>WEB</a:t>
                      </a:r>
                      <a:endParaRPr/>
                    </a:p>
                    <a:p>
                      <a:pPr marL="0" marR="0" lvl="0" indent="0" algn="ctr" rtl="0">
                        <a:lnSpc>
                          <a:spcPct val="100000"/>
                        </a:lnSpc>
                        <a:spcBef>
                          <a:spcPts val="0"/>
                        </a:spcBef>
                        <a:spcAft>
                          <a:spcPts val="0"/>
                        </a:spcAft>
                        <a:buNone/>
                      </a:pPr>
                      <a:r>
                        <a:rPr lang="ja-JP" sz="1400" b="1" u="none" strike="noStrike" cap="none">
                          <a:solidFill>
                            <a:schemeClr val="lt1"/>
                          </a:solidFill>
                          <a:latin typeface="Arial"/>
                          <a:ea typeface="Arial"/>
                          <a:cs typeface="Arial"/>
                          <a:sym typeface="Arial"/>
                        </a:rPr>
                        <a:t>項目稿</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sng" strike="noStrike" cap="none">
                          <a:solidFill>
                            <a:srgbClr val="000000"/>
                          </a:solidFill>
                          <a:latin typeface="Arial"/>
                          <a:ea typeface="Arial"/>
                          <a:cs typeface="Arial"/>
                          <a:sym typeface="Arial"/>
                        </a:rPr>
                        <a:t>・エクセルにて</a:t>
                      </a:r>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rgbClr val="000000"/>
                          </a:solidFill>
                          <a:latin typeface="Arial"/>
                          <a:ea typeface="Arial"/>
                          <a:cs typeface="Arial"/>
                          <a:sym typeface="Arial"/>
                        </a:rPr>
                        <a:t>PV数（合計/日別）、総ユーザー数、セッション数、リンククリック数、読了数</a:t>
                      </a:r>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200" b="0" i="0" u="sng" strike="noStrike" cap="none">
                          <a:solidFill>
                            <a:srgbClr val="000000"/>
                          </a:solidFill>
                          <a:latin typeface="Arial"/>
                          <a:ea typeface="Arial"/>
                          <a:cs typeface="Arial"/>
                          <a:sym typeface="Arial"/>
                        </a:rPr>
                        <a:t>・その他ご依頼によりPPTにて</a:t>
                      </a:r>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rgbClr val="000000"/>
                          </a:solidFill>
                          <a:latin typeface="Arial"/>
                          <a:ea typeface="Arial"/>
                          <a:cs typeface="Arial"/>
                          <a:sym typeface="Arial"/>
                        </a:rPr>
                        <a:t>参照元、ユーザー属性データ(地域、年齢)、</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200" b="0" i="0" u="none" strike="noStrike" cap="none">
                          <a:solidFill>
                            <a:srgbClr val="000000"/>
                          </a:solidFill>
                          <a:latin typeface="Arial"/>
                          <a:ea typeface="Arial"/>
                          <a:cs typeface="Arial"/>
                          <a:sym typeface="Arial"/>
                        </a:rPr>
                        <a:t>所感　等</a:t>
                      </a:r>
                      <a:endParaRPr sz="1200" u="none" strike="noStrike" cap="none">
                        <a:latin typeface="Arial"/>
                        <a:ea typeface="Arial"/>
                        <a:cs typeface="Arial"/>
                        <a:sym typeface="Arial"/>
                      </a:endParaRPr>
                    </a:p>
                    <a:p>
                      <a:pPr marL="0" marR="0" lvl="0" indent="0" algn="l" rtl="0">
                        <a:lnSpc>
                          <a:spcPct val="100000"/>
                        </a:lnSpc>
                        <a:spcBef>
                          <a:spcPts val="0"/>
                        </a:spcBef>
                        <a:spcAft>
                          <a:spcPts val="0"/>
                        </a:spcAft>
                        <a:buNone/>
                      </a:pPr>
                      <a:endParaRPr sz="12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80725">
                <a:tc>
                  <a:txBody>
                    <a:bodyPr/>
                    <a:lstStyle/>
                    <a:p>
                      <a:pPr marL="0" marR="0" lvl="0" indent="0" algn="ctr" rtl="0">
                        <a:lnSpc>
                          <a:spcPct val="100000"/>
                        </a:lnSpc>
                        <a:spcBef>
                          <a:spcPts val="0"/>
                        </a:spcBef>
                        <a:spcAft>
                          <a:spcPts val="0"/>
                        </a:spcAft>
                        <a:buNone/>
                      </a:pPr>
                      <a:r>
                        <a:rPr lang="ja-JP" sz="1400" b="1" u="none" strike="noStrike" cap="none">
                          <a:solidFill>
                            <a:schemeClr val="lt1"/>
                          </a:solidFill>
                          <a:latin typeface="Arial"/>
                          <a:ea typeface="Arial"/>
                          <a:cs typeface="Arial"/>
                          <a:sym typeface="Arial"/>
                        </a:rPr>
                        <a:t>計測ツール</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GoogleAnalytics(GA4)</a:t>
                      </a:r>
                      <a:endParaRPr sz="1200" b="0" i="0" u="none" strike="noStrike" cap="none">
                        <a:solidFill>
                          <a:srgbClr val="000000"/>
                        </a:solidFill>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79825">
                <a:tc>
                  <a:txBody>
                    <a:bodyPr/>
                    <a:lstStyle/>
                    <a:p>
                      <a:pPr marL="0" marR="0" lvl="0" indent="0" algn="ctr" rtl="0">
                        <a:lnSpc>
                          <a:spcPct val="100000"/>
                        </a:lnSpc>
                        <a:spcBef>
                          <a:spcPts val="0"/>
                        </a:spcBef>
                        <a:spcAft>
                          <a:spcPts val="0"/>
                        </a:spcAft>
                        <a:buNone/>
                      </a:pPr>
                      <a:r>
                        <a:rPr lang="ja-JP" sz="1400" b="1" u="none" strike="noStrike" cap="none">
                          <a:solidFill>
                            <a:schemeClr val="dk1"/>
                          </a:solidFill>
                          <a:latin typeface="Arial"/>
                          <a:ea typeface="Arial"/>
                          <a:cs typeface="Arial"/>
                          <a:sym typeface="Arial"/>
                        </a:rPr>
                        <a:t>SNS項目例</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SNS投稿内容(X、Instagramストーリーズ)</a:t>
                      </a:r>
                      <a:endParaRPr/>
                    </a:p>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インプレッション数、クリック数、リーチ数</a:t>
                      </a:r>
                      <a:endParaRPr sz="120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など</a:t>
                      </a:r>
                      <a:endParaRPr sz="12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108275">
                <a:tc>
                  <a:txBody>
                    <a:bodyPr/>
                    <a:lstStyle/>
                    <a:p>
                      <a:pPr marL="0" marR="0" lvl="0" indent="0" algn="ctr" rtl="0">
                        <a:lnSpc>
                          <a:spcPct val="100000"/>
                        </a:lnSpc>
                        <a:spcBef>
                          <a:spcPts val="0"/>
                        </a:spcBef>
                        <a:spcAft>
                          <a:spcPts val="0"/>
                        </a:spcAft>
                        <a:buNone/>
                      </a:pPr>
                      <a:r>
                        <a:rPr lang="ja-JP" sz="1400" b="1" u="none" strike="noStrike" cap="none">
                          <a:solidFill>
                            <a:schemeClr val="dk1"/>
                          </a:solidFill>
                          <a:latin typeface="Arial"/>
                          <a:ea typeface="Arial"/>
                          <a:cs typeface="Arial"/>
                          <a:sym typeface="Arial"/>
                        </a:rPr>
                        <a:t>計測ツール</a:t>
                      </a: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62829A"/>
                    </a:solidFill>
                  </a:tcPr>
                </a:tc>
                <a:tc>
                  <a:txBody>
                    <a:bodyPr/>
                    <a:lstStyle/>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X 　　　  ：アナリティクス</a:t>
                      </a:r>
                      <a:endParaRPr sz="120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Instagram：インスタグラムインサイト</a:t>
                      </a:r>
                      <a:endParaRPr sz="1200" u="none" strike="noStrike" cap="none">
                        <a:latin typeface="Arial"/>
                        <a:ea typeface="Arial"/>
                        <a:cs typeface="Arial"/>
                        <a:sym typeface="Arial"/>
                      </a:endParaRPr>
                    </a:p>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Facebook ：Meta Business Suite</a:t>
                      </a:r>
                      <a:endParaRPr/>
                    </a:p>
                    <a:p>
                      <a:pPr marL="0" marR="0" lvl="0" indent="0" algn="l" rtl="0">
                        <a:lnSpc>
                          <a:spcPct val="100000"/>
                        </a:lnSpc>
                        <a:spcBef>
                          <a:spcPts val="0"/>
                        </a:spcBef>
                        <a:spcAft>
                          <a:spcPts val="0"/>
                        </a:spcAft>
                        <a:buNone/>
                      </a:pPr>
                      <a:r>
                        <a:rPr lang="ja-JP" sz="1200" u="none" strike="noStrike" cap="none">
                          <a:latin typeface="Arial"/>
                          <a:ea typeface="Arial"/>
                          <a:cs typeface="Arial"/>
                          <a:sym typeface="Arial"/>
                        </a:rPr>
                        <a:t>YouTube  ：YouTube Studio　など</a:t>
                      </a:r>
                      <a:endParaRPr sz="1200"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grpSp>
        <p:nvGrpSpPr>
          <p:cNvPr id="919" name="Google Shape;919;p31"/>
          <p:cNvGrpSpPr/>
          <p:nvPr/>
        </p:nvGrpSpPr>
        <p:grpSpPr>
          <a:xfrm>
            <a:off x="988548" y="1303743"/>
            <a:ext cx="5091834" cy="4585958"/>
            <a:chOff x="988548" y="1303743"/>
            <a:chExt cx="5091834" cy="4585958"/>
          </a:xfrm>
        </p:grpSpPr>
        <p:pic>
          <p:nvPicPr>
            <p:cNvPr id="920" name="Google Shape;920;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88548" y="4463385"/>
              <a:ext cx="5091833" cy="1426316"/>
            </a:xfrm>
            <a:prstGeom prst="rect">
              <a:avLst/>
            </a:prstGeom>
            <a:noFill/>
            <a:ln>
              <a:noFill/>
            </a:ln>
          </p:spPr>
        </p:pic>
        <p:pic>
          <p:nvPicPr>
            <p:cNvPr id="921" name="Google Shape;921;p3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36095" y="2953643"/>
              <a:ext cx="2418279" cy="1364532"/>
            </a:xfrm>
            <a:prstGeom prst="rect">
              <a:avLst/>
            </a:prstGeom>
            <a:noFill/>
            <a:ln w="9525" cap="flat" cmpd="sng">
              <a:solidFill>
                <a:schemeClr val="dk1"/>
              </a:solidFill>
              <a:prstDash val="solid"/>
              <a:round/>
              <a:headEnd type="none" w="sm" len="sm"/>
              <a:tailEnd type="none" w="sm" len="sm"/>
            </a:ln>
          </p:spPr>
        </p:pic>
        <p:pic>
          <p:nvPicPr>
            <p:cNvPr id="922" name="Google Shape;922;p3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88548" y="2953255"/>
              <a:ext cx="2411481" cy="1356761"/>
            </a:xfrm>
            <a:prstGeom prst="rect">
              <a:avLst/>
            </a:prstGeom>
            <a:noFill/>
            <a:ln w="9525" cap="flat" cmpd="sng">
              <a:solidFill>
                <a:schemeClr val="dk1"/>
              </a:solidFill>
              <a:prstDash val="solid"/>
              <a:round/>
              <a:headEnd type="none" w="sm" len="sm"/>
              <a:tailEnd type="none" w="sm" len="sm"/>
            </a:ln>
          </p:spPr>
        </p:pic>
        <p:pic>
          <p:nvPicPr>
            <p:cNvPr id="923" name="Google Shape;923;p3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22507" y="1325015"/>
              <a:ext cx="2410508" cy="1356761"/>
            </a:xfrm>
            <a:prstGeom prst="rect">
              <a:avLst/>
            </a:prstGeom>
            <a:noFill/>
            <a:ln w="9525" cap="flat" cmpd="sng">
              <a:solidFill>
                <a:schemeClr val="dk1"/>
              </a:solidFill>
              <a:prstDash val="solid"/>
              <a:round/>
              <a:headEnd type="none" w="sm" len="sm"/>
              <a:tailEnd type="none" w="sm" len="sm"/>
            </a:ln>
          </p:spPr>
        </p:pic>
        <p:pic>
          <p:nvPicPr>
            <p:cNvPr id="924" name="Google Shape;924;p3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88548" y="1340248"/>
              <a:ext cx="2410508" cy="1356761"/>
            </a:xfrm>
            <a:prstGeom prst="rect">
              <a:avLst/>
            </a:prstGeom>
            <a:noFill/>
            <a:ln w="9525" cap="flat" cmpd="sng">
              <a:solidFill>
                <a:schemeClr val="dk1"/>
              </a:solidFill>
              <a:prstDash val="solid"/>
              <a:round/>
              <a:headEnd type="none" w="sm" len="sm"/>
              <a:tailEnd type="none" w="sm" len="sm"/>
            </a:ln>
          </p:spPr>
        </p:pic>
        <p:sp>
          <p:nvSpPr>
            <p:cNvPr id="925" name="Google Shape;925;p31"/>
            <p:cNvSpPr/>
            <p:nvPr/>
          </p:nvSpPr>
          <p:spPr>
            <a:xfrm>
              <a:off x="3630458" y="1303743"/>
              <a:ext cx="2449924" cy="1356760"/>
            </a:xfrm>
            <a:prstGeom prst="rect">
              <a:avLst/>
            </a:prstGeom>
            <a:solidFill>
              <a:srgbClr val="DCEDF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日別推移</a:t>
              </a:r>
              <a:endParaRPr sz="1400" b="1" i="0" u="none" strike="noStrike" cap="none">
                <a:solidFill>
                  <a:schemeClr val="dk1"/>
                </a:solidFill>
                <a:latin typeface="Arial"/>
                <a:ea typeface="Arial"/>
                <a:cs typeface="Arial"/>
                <a:sym typeface="Arial"/>
              </a:endParaRPr>
            </a:p>
          </p:txBody>
        </p:sp>
        <p:sp>
          <p:nvSpPr>
            <p:cNvPr id="926" name="Google Shape;926;p31"/>
            <p:cNvSpPr/>
            <p:nvPr/>
          </p:nvSpPr>
          <p:spPr>
            <a:xfrm>
              <a:off x="3615605" y="2940142"/>
              <a:ext cx="2464776" cy="1356761"/>
            </a:xfrm>
            <a:prstGeom prst="rect">
              <a:avLst/>
            </a:prstGeom>
            <a:solidFill>
              <a:srgbClr val="DCEDF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リンククリック</a:t>
              </a:r>
              <a:endParaRPr sz="1400" b="1" i="0" u="none" strike="noStrike" cap="none">
                <a:solidFill>
                  <a:schemeClr val="dk1"/>
                </a:solidFill>
                <a:latin typeface="Arial"/>
                <a:ea typeface="Arial"/>
                <a:cs typeface="Arial"/>
                <a:sym typeface="Arial"/>
              </a:endParaRPr>
            </a:p>
          </p:txBody>
        </p:sp>
        <p:sp>
          <p:nvSpPr>
            <p:cNvPr id="927" name="Google Shape;927;p31"/>
            <p:cNvSpPr/>
            <p:nvPr/>
          </p:nvSpPr>
          <p:spPr>
            <a:xfrm>
              <a:off x="997228" y="2953255"/>
              <a:ext cx="2401828" cy="1343648"/>
            </a:xfrm>
            <a:prstGeom prst="rect">
              <a:avLst/>
            </a:prstGeom>
            <a:solidFill>
              <a:srgbClr val="DCEDF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参照元</a:t>
              </a:r>
              <a:endParaRPr sz="1400" b="1" i="0" u="none" strike="noStrike" cap="none">
                <a:solidFill>
                  <a:schemeClr val="dk1"/>
                </a:solidFill>
                <a:latin typeface="Arial"/>
                <a:ea typeface="Arial"/>
                <a:cs typeface="Arial"/>
                <a:sym typeface="Arial"/>
              </a:endParaRPr>
            </a:p>
          </p:txBody>
        </p:sp>
        <p:sp>
          <p:nvSpPr>
            <p:cNvPr id="928" name="Google Shape;928;p31"/>
            <p:cNvSpPr/>
            <p:nvPr/>
          </p:nvSpPr>
          <p:spPr>
            <a:xfrm>
              <a:off x="996498" y="4480730"/>
              <a:ext cx="2451552" cy="1356761"/>
            </a:xfrm>
            <a:prstGeom prst="rect">
              <a:avLst/>
            </a:prstGeom>
            <a:solidFill>
              <a:srgbClr val="DCEDF8">
                <a:alpha val="600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Instagramリールサマリー</a:t>
              </a:r>
              <a:endParaRPr sz="1400" b="1" i="0" u="none" strike="noStrike" cap="none">
                <a:solidFill>
                  <a:schemeClr val="dk1"/>
                </a:solidFill>
                <a:latin typeface="Arial"/>
                <a:ea typeface="Arial"/>
                <a:cs typeface="Arial"/>
                <a:sym typeface="Arial"/>
              </a:endParaRPr>
            </a:p>
          </p:txBody>
        </p:sp>
        <p:sp>
          <p:nvSpPr>
            <p:cNvPr id="929" name="Google Shape;929;p31"/>
            <p:cNvSpPr/>
            <p:nvPr/>
          </p:nvSpPr>
          <p:spPr>
            <a:xfrm>
              <a:off x="3539067" y="4423090"/>
              <a:ext cx="2541314" cy="1458923"/>
            </a:xfrm>
            <a:prstGeom prst="rect">
              <a:avLst/>
            </a:prstGeom>
            <a:solidFill>
              <a:srgbClr val="DCEDF8">
                <a:alpha val="60000"/>
              </a:srgbClr>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YouTubeショート</a:t>
              </a:r>
              <a:endParaRPr sz="14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サマリー</a:t>
              </a:r>
              <a:endParaRPr sz="1400" b="1" i="0" u="none" strike="noStrike" cap="none">
                <a:solidFill>
                  <a:schemeClr val="dk1"/>
                </a:solidFill>
                <a:latin typeface="Arial"/>
                <a:ea typeface="Arial"/>
                <a:cs typeface="Arial"/>
                <a:sym typeface="Arial"/>
              </a:endParaRPr>
            </a:p>
          </p:txBody>
        </p:sp>
        <p:sp>
          <p:nvSpPr>
            <p:cNvPr id="930" name="Google Shape;930;p31"/>
            <p:cNvSpPr/>
            <p:nvPr/>
          </p:nvSpPr>
          <p:spPr>
            <a:xfrm>
              <a:off x="996498" y="1340247"/>
              <a:ext cx="2410508" cy="1356761"/>
            </a:xfrm>
            <a:prstGeom prst="rect">
              <a:avLst/>
            </a:prstGeom>
            <a:solidFill>
              <a:srgbClr val="DCEDF8">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ja-JP" sz="1400" b="1" i="0" u="none" strike="noStrike" cap="none">
                  <a:solidFill>
                    <a:schemeClr val="dk1"/>
                  </a:solidFill>
                  <a:latin typeface="Arial"/>
                  <a:ea typeface="Arial"/>
                  <a:cs typeface="Arial"/>
                  <a:sym typeface="Arial"/>
                </a:rPr>
                <a:t>実施概要</a:t>
              </a:r>
              <a:endParaRPr sz="1400" b="1" i="0" u="none" strike="noStrike" cap="none">
                <a:solidFill>
                  <a:schemeClr val="dk1"/>
                </a:solidFill>
                <a:latin typeface="Arial"/>
                <a:ea typeface="Arial"/>
                <a:cs typeface="Arial"/>
                <a:sym typeface="Aria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41"/>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936" name="Google Shape;936;p41"/>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37</a:t>
            </a:fld>
            <a:endParaRPr b="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17" name="Google Shape;942;p33">
            <a:extLst>
              <a:ext uri="{FF2B5EF4-FFF2-40B4-BE49-F238E27FC236}">
                <a16:creationId xmlns:a16="http://schemas.microsoft.com/office/drawing/2014/main" id="{EB6491C7-57C2-8084-C16A-761D8914DC49}"/>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63193" y="3340640"/>
            <a:ext cx="2329864" cy="2111439"/>
          </a:xfrm>
          <a:prstGeom prst="rect">
            <a:avLst/>
          </a:prstGeom>
          <a:noFill/>
          <a:ln>
            <a:noFill/>
          </a:ln>
        </p:spPr>
      </p:pic>
      <p:pic>
        <p:nvPicPr>
          <p:cNvPr id="942" name="Google Shape;942;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81070" y="3372154"/>
            <a:ext cx="2329864" cy="2111439"/>
          </a:xfrm>
          <a:prstGeom prst="rect">
            <a:avLst/>
          </a:prstGeom>
          <a:noFill/>
          <a:ln>
            <a:noFill/>
          </a:ln>
        </p:spPr>
      </p:pic>
      <p:pic>
        <p:nvPicPr>
          <p:cNvPr id="943" name="Google Shape;943;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36927" y="2631992"/>
            <a:ext cx="3696330" cy="3349799"/>
          </a:xfrm>
          <a:prstGeom prst="rect">
            <a:avLst/>
          </a:prstGeom>
          <a:noFill/>
          <a:ln>
            <a:noFill/>
          </a:ln>
        </p:spPr>
      </p:pic>
      <p:pic>
        <p:nvPicPr>
          <p:cNvPr id="944" name="Google Shape;944;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1459" y="2577229"/>
            <a:ext cx="3454578" cy="3130711"/>
          </a:xfrm>
          <a:prstGeom prst="rect">
            <a:avLst/>
          </a:prstGeom>
          <a:noFill/>
          <a:ln>
            <a:noFill/>
          </a:ln>
        </p:spPr>
      </p:pic>
      <p:sp>
        <p:nvSpPr>
          <p:cNvPr id="945" name="Google Shape;945;p33"/>
          <p:cNvSpPr txBox="1"/>
          <p:nvPr/>
        </p:nvSpPr>
        <p:spPr>
          <a:xfrm>
            <a:off x="161308" y="1406231"/>
            <a:ext cx="11744576"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altLang="en-US" sz="2400" b="1" i="0" u="none" strike="noStrike" cap="none" dirty="0">
                <a:solidFill>
                  <a:srgbClr val="FF0000"/>
                </a:solidFill>
                <a:latin typeface="Arial"/>
                <a:ea typeface="Arial"/>
                <a:cs typeface="Arial"/>
                <a:sym typeface="Arial"/>
              </a:rPr>
              <a:t>ブランド認知拡大</a:t>
            </a:r>
          </a:p>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dk1"/>
                </a:solidFill>
                <a:latin typeface="Arial"/>
                <a:ea typeface="Arial"/>
                <a:cs typeface="Arial"/>
                <a:sym typeface="Arial"/>
              </a:rPr>
              <a:t>スカイツリーの来店施策施策として</a:t>
            </a:r>
            <a:endParaRPr lang="en-US" altLang="ja-JP"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dk1"/>
                </a:solidFill>
                <a:latin typeface="Arial"/>
                <a:ea typeface="Arial"/>
                <a:cs typeface="Arial"/>
                <a:sym typeface="Arial"/>
              </a:rPr>
              <a:t>本誌でも人気の</a:t>
            </a:r>
            <a:r>
              <a:rPr lang="en-US" altLang="ja-JP" sz="1400" b="0" i="0" u="none" strike="noStrike" cap="none" dirty="0">
                <a:solidFill>
                  <a:schemeClr val="dk1"/>
                </a:solidFill>
                <a:latin typeface="Arial"/>
                <a:ea typeface="Arial"/>
                <a:cs typeface="Arial"/>
                <a:sym typeface="Arial"/>
              </a:rPr>
              <a:t>THE RAMPAGE</a:t>
            </a:r>
            <a:r>
              <a:rPr lang="ja-JP" altLang="en-US" sz="1400" b="0" i="0" u="none" strike="noStrike" cap="none" dirty="0">
                <a:solidFill>
                  <a:schemeClr val="dk1"/>
                </a:solidFill>
                <a:latin typeface="Arial"/>
                <a:ea typeface="Arial"/>
                <a:cs typeface="Arial"/>
                <a:sym typeface="Arial"/>
              </a:rPr>
              <a:t>の吉野北人さんを起用したタイアップを実施。</a:t>
            </a:r>
            <a:endParaRPr lang="en-US" altLang="ja-JP"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dirty="0">
                <a:solidFill>
                  <a:schemeClr val="dk1"/>
                </a:solidFill>
              </a:rPr>
              <a:t>店頭</a:t>
            </a:r>
            <a:r>
              <a:rPr lang="en-US" altLang="ja-JP" dirty="0">
                <a:solidFill>
                  <a:schemeClr val="dk1"/>
                </a:solidFill>
              </a:rPr>
              <a:t>2</a:t>
            </a:r>
            <a:r>
              <a:rPr lang="ja-JP" altLang="en-US" dirty="0">
                <a:solidFill>
                  <a:schemeClr val="dk1"/>
                </a:solidFill>
              </a:rPr>
              <a:t>次使用や</a:t>
            </a:r>
            <a:r>
              <a:rPr lang="en-US" altLang="ja-JP" dirty="0">
                <a:solidFill>
                  <a:schemeClr val="dk1"/>
                </a:solidFill>
              </a:rPr>
              <a:t>SNS</a:t>
            </a:r>
            <a:r>
              <a:rPr lang="ja-JP" altLang="en-US" dirty="0">
                <a:solidFill>
                  <a:schemeClr val="dk1"/>
                </a:solidFill>
              </a:rPr>
              <a:t>動画ではカップルデート動画を展開。</a:t>
            </a:r>
            <a:endParaRPr sz="1400" b="0" i="0" u="none" strike="noStrike" cap="none" dirty="0">
              <a:solidFill>
                <a:schemeClr val="dk1"/>
              </a:solidFill>
              <a:latin typeface="Arial"/>
              <a:ea typeface="Arial"/>
              <a:cs typeface="Arial"/>
              <a:sym typeface="Arial"/>
            </a:endParaRPr>
          </a:p>
        </p:txBody>
      </p:sp>
      <p:sp>
        <p:nvSpPr>
          <p:cNvPr id="946" name="Google Shape;946;p33"/>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dirty="0"/>
              <a:t>本誌タイアップ＋</a:t>
            </a:r>
            <a:r>
              <a:rPr lang="en-US" altLang="ja-JP" dirty="0" err="1"/>
              <a:t>ar</a:t>
            </a:r>
            <a:r>
              <a:rPr lang="en-US" altLang="ja-JP" dirty="0"/>
              <a:t> more</a:t>
            </a:r>
            <a:r>
              <a:rPr lang="ja-JP" altLang="en-US" dirty="0"/>
              <a:t>転載</a:t>
            </a:r>
            <a:r>
              <a:rPr lang="ja-JP" dirty="0"/>
              <a:t>＋</a:t>
            </a:r>
            <a:r>
              <a:rPr lang="en-US" altLang="ja-JP" dirty="0"/>
              <a:t>SNS</a:t>
            </a:r>
            <a:r>
              <a:rPr lang="ja-JP" altLang="en-US" dirty="0"/>
              <a:t>縦型動画＋店頭ポスター</a:t>
            </a:r>
            <a:endParaRPr dirty="0"/>
          </a:p>
        </p:txBody>
      </p:sp>
      <p:sp>
        <p:nvSpPr>
          <p:cNvPr id="947" name="Google Shape;947;p3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38</a:t>
            </a:fld>
            <a:endParaRPr/>
          </a:p>
        </p:txBody>
      </p:sp>
      <p:sp>
        <p:nvSpPr>
          <p:cNvPr id="948" name="Google Shape;948;p33"/>
          <p:cNvSpPr txBox="1"/>
          <p:nvPr/>
        </p:nvSpPr>
        <p:spPr>
          <a:xfrm>
            <a:off x="962025" y="1100788"/>
            <a:ext cx="10267950" cy="3474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E3428"/>
              </a:buClr>
              <a:buSzPts val="1600"/>
              <a:buFont typeface="Arial"/>
              <a:buNone/>
            </a:pPr>
            <a:r>
              <a:rPr lang="ja-JP" altLang="en-US" sz="1600" b="0" i="0" u="none" strike="noStrike" cap="none" dirty="0">
                <a:solidFill>
                  <a:srgbClr val="4E3428"/>
                </a:solidFill>
                <a:latin typeface="Arial"/>
                <a:ea typeface="Arial"/>
                <a:cs typeface="Arial"/>
                <a:sym typeface="Arial"/>
              </a:rPr>
              <a:t>東武タワー</a:t>
            </a:r>
            <a:r>
              <a:rPr lang="ja-JP" altLang="en-US" sz="1600" dirty="0">
                <a:solidFill>
                  <a:srgbClr val="4E3428"/>
                </a:solidFill>
              </a:rPr>
              <a:t>スカイツリー</a:t>
            </a:r>
            <a:r>
              <a:rPr lang="ja-JP" sz="1600" b="0" i="0" u="none" strike="noStrike" cap="none" dirty="0">
                <a:solidFill>
                  <a:srgbClr val="4E3428"/>
                </a:solidFill>
                <a:latin typeface="Arial"/>
                <a:ea typeface="Arial"/>
                <a:cs typeface="Arial"/>
                <a:sym typeface="Arial"/>
              </a:rPr>
              <a:t>様「</a:t>
            </a:r>
            <a:r>
              <a:rPr lang="ja-JP" altLang="en-US" sz="1600" dirty="0">
                <a:solidFill>
                  <a:srgbClr val="4E3428"/>
                </a:solidFill>
              </a:rPr>
              <a:t>スカイツリー</a:t>
            </a:r>
            <a:r>
              <a:rPr lang="ja-JP" sz="1600" b="0" i="0" u="none" strike="noStrike" cap="none" dirty="0">
                <a:solidFill>
                  <a:srgbClr val="4E3428"/>
                </a:solidFill>
                <a:latin typeface="Arial"/>
                <a:ea typeface="Arial"/>
                <a:cs typeface="Arial"/>
                <a:sym typeface="Arial"/>
              </a:rPr>
              <a:t>」（202</a:t>
            </a:r>
            <a:r>
              <a:rPr lang="en-US" altLang="ja-JP" sz="1600" b="0" i="0" u="none" strike="noStrike" cap="none" dirty="0">
                <a:solidFill>
                  <a:srgbClr val="4E3428"/>
                </a:solidFill>
                <a:latin typeface="Arial"/>
                <a:ea typeface="Arial"/>
                <a:cs typeface="Arial"/>
                <a:sym typeface="Arial"/>
              </a:rPr>
              <a:t>4</a:t>
            </a:r>
            <a:r>
              <a:rPr lang="ja-JP" sz="1600" b="0" i="0" u="none" strike="noStrike" cap="none" dirty="0">
                <a:solidFill>
                  <a:srgbClr val="4E3428"/>
                </a:solidFill>
                <a:latin typeface="Arial"/>
                <a:ea typeface="Arial"/>
                <a:cs typeface="Arial"/>
                <a:sym typeface="Arial"/>
              </a:rPr>
              <a:t>年</a:t>
            </a:r>
            <a:r>
              <a:rPr lang="en-US" altLang="ja-JP" sz="1600" dirty="0">
                <a:solidFill>
                  <a:srgbClr val="4E3428"/>
                </a:solidFill>
              </a:rPr>
              <a:t>2</a:t>
            </a:r>
            <a:r>
              <a:rPr lang="ja-JP" sz="1600" b="0" i="0" u="none" strike="noStrike" cap="none" dirty="0">
                <a:solidFill>
                  <a:srgbClr val="4E3428"/>
                </a:solidFill>
                <a:latin typeface="Arial"/>
                <a:ea typeface="Arial"/>
                <a:cs typeface="Arial"/>
                <a:sym typeface="Arial"/>
              </a:rPr>
              <a:t>月～）</a:t>
            </a:r>
            <a:endParaRPr sz="1400" b="0" i="0" u="none" strike="noStrike" cap="none" dirty="0">
              <a:solidFill>
                <a:srgbClr val="000000"/>
              </a:solidFill>
              <a:latin typeface="Arial"/>
              <a:ea typeface="Arial"/>
              <a:cs typeface="Arial"/>
              <a:sym typeface="Arial"/>
            </a:endParaRPr>
          </a:p>
        </p:txBody>
      </p:sp>
      <p:sp>
        <p:nvSpPr>
          <p:cNvPr id="957" name="Google Shape;957;p33"/>
          <p:cNvSpPr txBox="1"/>
          <p:nvPr/>
        </p:nvSpPr>
        <p:spPr>
          <a:xfrm>
            <a:off x="579192" y="2740952"/>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本誌タイアップ</a:t>
            </a:r>
            <a:endParaRPr sz="1400" b="0" i="0" u="none" strike="noStrike" cap="none">
              <a:solidFill>
                <a:srgbClr val="000000"/>
              </a:solidFill>
              <a:latin typeface="Arial"/>
              <a:ea typeface="Arial"/>
              <a:cs typeface="Arial"/>
              <a:sym typeface="Arial"/>
            </a:endParaRPr>
          </a:p>
        </p:txBody>
      </p:sp>
      <p:pic>
        <p:nvPicPr>
          <p:cNvPr id="958" name="Google Shape;958;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86298" y="2694168"/>
            <a:ext cx="467996" cy="467996"/>
          </a:xfrm>
          <a:prstGeom prst="rect">
            <a:avLst/>
          </a:prstGeom>
          <a:noFill/>
          <a:ln>
            <a:noFill/>
          </a:ln>
        </p:spPr>
      </p:pic>
      <p:sp>
        <p:nvSpPr>
          <p:cNvPr id="959" name="Google Shape;959;p33"/>
          <p:cNvSpPr txBox="1"/>
          <p:nvPr/>
        </p:nvSpPr>
        <p:spPr>
          <a:xfrm>
            <a:off x="4095805" y="2668848"/>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WEBタイアップ</a:t>
            </a:r>
            <a:endParaRPr sz="1400" b="0" i="0" u="none" strike="noStrike" cap="none">
              <a:solidFill>
                <a:srgbClr val="000000"/>
              </a:solidFill>
              <a:latin typeface="Arial"/>
              <a:ea typeface="Arial"/>
              <a:cs typeface="Arial"/>
              <a:sym typeface="Arial"/>
            </a:endParaRPr>
          </a:p>
        </p:txBody>
      </p:sp>
      <p:sp>
        <p:nvSpPr>
          <p:cNvPr id="961" name="Google Shape;961;p33"/>
          <p:cNvSpPr txBox="1"/>
          <p:nvPr/>
        </p:nvSpPr>
        <p:spPr>
          <a:xfrm>
            <a:off x="7014512" y="5630252"/>
            <a:ext cx="246413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altLang="ja-JP" sz="1200" u="sng" dirty="0">
                <a:solidFill>
                  <a:srgbClr val="3E4C86"/>
                </a:solidFill>
                <a:hlinkClick r:id="rId7">
                  <a:extLst>
                    <a:ext uri="{A12FA001-AC4F-418D-AE19-62706E023703}">
                      <ahyp:hlinkClr xmlns:ahyp="http://schemas.microsoft.com/office/drawing/2018/hyperlinkcolor" val="tx"/>
                    </a:ext>
                  </a:extLst>
                </a:hlinkClick>
              </a:rPr>
              <a:t>SNS</a:t>
            </a:r>
            <a:r>
              <a:rPr lang="ja-JP" altLang="en-US" sz="1200" u="sng" dirty="0">
                <a:solidFill>
                  <a:schemeClr val="accent4">
                    <a:lumMod val="75000"/>
                  </a:schemeClr>
                </a:solidFill>
                <a:hlinkClick r:id="rId7">
                  <a:extLst>
                    <a:ext uri="{A12FA001-AC4F-418D-AE19-62706E023703}">
                      <ahyp:hlinkClr xmlns:ahyp="http://schemas.microsoft.com/office/drawing/2018/hyperlinkcolor" val="tx"/>
                    </a:ext>
                  </a:extLst>
                </a:hlinkClick>
              </a:rPr>
              <a:t>動画</a:t>
            </a:r>
            <a:endParaRPr sz="1200" b="0" i="0" u="sng" strike="noStrike" cap="none" dirty="0">
              <a:solidFill>
                <a:schemeClr val="accent4">
                  <a:lumMod val="75000"/>
                </a:schemeClr>
              </a:solidFill>
              <a:latin typeface="Arial"/>
              <a:ea typeface="Arial"/>
              <a:cs typeface="Arial"/>
              <a:sym typeface="Arial"/>
            </a:endParaRPr>
          </a:p>
        </p:txBody>
      </p:sp>
      <p:sp>
        <p:nvSpPr>
          <p:cNvPr id="962" name="Google Shape;962;p33"/>
          <p:cNvSpPr txBox="1"/>
          <p:nvPr/>
        </p:nvSpPr>
        <p:spPr>
          <a:xfrm>
            <a:off x="1083839" y="5264830"/>
            <a:ext cx="21278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0" i="0" u="none" strike="noStrike" cap="none" dirty="0">
                <a:solidFill>
                  <a:srgbClr val="000000"/>
                </a:solidFill>
                <a:latin typeface="Arial"/>
                <a:ea typeface="Arial"/>
                <a:cs typeface="Arial"/>
                <a:sym typeface="Arial"/>
              </a:rPr>
              <a:t>表</a:t>
            </a:r>
            <a:r>
              <a:rPr lang="en-US" altLang="ja-JP" sz="1200" b="0" i="0" u="none" strike="noStrike" cap="none" dirty="0">
                <a:solidFill>
                  <a:srgbClr val="000000"/>
                </a:solidFill>
                <a:latin typeface="Arial"/>
                <a:ea typeface="Arial"/>
                <a:cs typeface="Arial"/>
                <a:sym typeface="Arial"/>
              </a:rPr>
              <a:t>4</a:t>
            </a:r>
            <a:r>
              <a:rPr lang="ja-JP" altLang="en-US" sz="1200" b="0" i="0" u="none" strike="noStrike" cap="none" dirty="0">
                <a:solidFill>
                  <a:srgbClr val="000000"/>
                </a:solidFill>
                <a:latin typeface="Arial"/>
                <a:ea typeface="Arial"/>
                <a:cs typeface="Arial"/>
                <a:sym typeface="Arial"/>
              </a:rPr>
              <a:t>連動</a:t>
            </a:r>
            <a:endParaRPr sz="1200" b="0" i="0" u="none" strike="noStrike" cap="none" dirty="0">
              <a:solidFill>
                <a:srgbClr val="000000"/>
              </a:solidFill>
              <a:latin typeface="Arial"/>
              <a:ea typeface="Arial"/>
              <a:cs typeface="Arial"/>
              <a:sym typeface="Arial"/>
            </a:endParaRPr>
          </a:p>
        </p:txBody>
      </p:sp>
      <p:sp>
        <p:nvSpPr>
          <p:cNvPr id="964" name="Google Shape;964;p33"/>
          <p:cNvSpPr txBox="1"/>
          <p:nvPr/>
        </p:nvSpPr>
        <p:spPr>
          <a:xfrm>
            <a:off x="4504178" y="5676617"/>
            <a:ext cx="21278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altLang="ja-JP" sz="1200" dirty="0" err="1">
                <a:solidFill>
                  <a:srgbClr val="3E4C86"/>
                </a:solidFill>
                <a:hlinkClick r:id="rId8">
                  <a:extLst>
                    <a:ext uri="{A12FA001-AC4F-418D-AE19-62706E023703}">
                      <ahyp:hlinkClr xmlns:ahyp="http://schemas.microsoft.com/office/drawing/2018/hyperlinkcolor" val="tx"/>
                    </a:ext>
                  </a:extLst>
                </a:hlinkClick>
              </a:rPr>
              <a:t>ar</a:t>
            </a:r>
            <a:r>
              <a:rPr lang="en-US" altLang="ja-JP" sz="1200" dirty="0">
                <a:solidFill>
                  <a:srgbClr val="3E4C86"/>
                </a:solidFill>
                <a:hlinkClick r:id="rId8">
                  <a:extLst>
                    <a:ext uri="{A12FA001-AC4F-418D-AE19-62706E023703}">
                      <ahyp:hlinkClr xmlns:ahyp="http://schemas.microsoft.com/office/drawing/2018/hyperlinkcolor" val="tx"/>
                    </a:ext>
                  </a:extLst>
                </a:hlinkClick>
              </a:rPr>
              <a:t> more</a:t>
            </a:r>
            <a:r>
              <a:rPr lang="ja-JP" altLang="en-US" sz="1200" b="0" i="0" u="none" strike="noStrike" cap="none" dirty="0">
                <a:solidFill>
                  <a:schemeClr val="accent4">
                    <a:lumMod val="75000"/>
                  </a:schemeClr>
                </a:solidFill>
                <a:latin typeface="Arial"/>
                <a:ea typeface="Arial"/>
                <a:cs typeface="Arial"/>
                <a:sym typeface="Arial"/>
                <a:hlinkClick r:id="rId8">
                  <a:extLst>
                    <a:ext uri="{A12FA001-AC4F-418D-AE19-62706E023703}">
                      <ahyp:hlinkClr xmlns:ahyp="http://schemas.microsoft.com/office/drawing/2018/hyperlinkcolor" val="tx"/>
                    </a:ext>
                  </a:extLst>
                </a:hlinkClick>
              </a:rPr>
              <a:t>転載</a:t>
            </a:r>
            <a:endParaRPr sz="1200" b="0" i="0" u="none" strike="noStrike" cap="none" dirty="0">
              <a:solidFill>
                <a:schemeClr val="accent4">
                  <a:lumMod val="75000"/>
                </a:schemeClr>
              </a:solidFill>
              <a:latin typeface="Arial"/>
              <a:ea typeface="Arial"/>
              <a:cs typeface="Arial"/>
              <a:sym typeface="Arial"/>
            </a:endParaRPr>
          </a:p>
        </p:txBody>
      </p:sp>
      <p:sp>
        <p:nvSpPr>
          <p:cNvPr id="966" name="Google Shape;966;p33"/>
          <p:cNvSpPr txBox="1"/>
          <p:nvPr/>
        </p:nvSpPr>
        <p:spPr>
          <a:xfrm>
            <a:off x="9149040" y="2649217"/>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altLang="en-US" sz="1800" b="1" i="0" u="none" strike="noStrike" cap="none" dirty="0">
                <a:solidFill>
                  <a:srgbClr val="62829A"/>
                </a:solidFill>
                <a:latin typeface="Arial"/>
                <a:ea typeface="Arial"/>
                <a:cs typeface="Arial"/>
                <a:sym typeface="Arial"/>
              </a:rPr>
              <a:t>ポスタ</a:t>
            </a:r>
            <a:r>
              <a:rPr lang="en-US" altLang="ja-JP" sz="1800" b="1" i="0" u="none" strike="noStrike" cap="none" dirty="0">
                <a:solidFill>
                  <a:srgbClr val="62829A"/>
                </a:solidFill>
                <a:latin typeface="Arial"/>
                <a:ea typeface="Arial"/>
                <a:cs typeface="Arial"/>
                <a:sym typeface="Arial"/>
              </a:rPr>
              <a:t>―</a:t>
            </a:r>
            <a:r>
              <a:rPr lang="ja-JP" altLang="en-US" sz="1800" b="1" dirty="0">
                <a:solidFill>
                  <a:srgbClr val="62829A"/>
                </a:solidFill>
              </a:rPr>
              <a:t>制作</a:t>
            </a:r>
            <a:endParaRPr sz="1400" b="0" i="0" u="none" strike="noStrike" cap="none" dirty="0">
              <a:solidFill>
                <a:srgbClr val="000000"/>
              </a:solidFill>
              <a:latin typeface="Arial"/>
              <a:ea typeface="Arial"/>
              <a:cs typeface="Arial"/>
              <a:sym typeface="Arial"/>
            </a:endParaRPr>
          </a:p>
        </p:txBody>
      </p:sp>
      <p:pic>
        <p:nvPicPr>
          <p:cNvPr id="969" name="Google Shape;969;p3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428556" y="2662838"/>
            <a:ext cx="406941" cy="431741"/>
          </a:xfrm>
          <a:prstGeom prst="rect">
            <a:avLst/>
          </a:prstGeom>
          <a:noFill/>
          <a:ln>
            <a:noFill/>
          </a:ln>
        </p:spPr>
      </p:pic>
      <p:sp>
        <p:nvSpPr>
          <p:cNvPr id="972" name="Google Shape;972;p3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pic>
        <p:nvPicPr>
          <p:cNvPr id="3" name="図 2">
            <a:extLst>
              <a:ext uri="{FF2B5EF4-FFF2-40B4-BE49-F238E27FC236}">
                <a16:creationId xmlns:a16="http://schemas.microsoft.com/office/drawing/2014/main" id="{AEF6FC60-0EE8-3AC0-BE3F-CB4E16D9937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62715" y="3343697"/>
            <a:ext cx="1387112" cy="1775677"/>
          </a:xfrm>
          <a:prstGeom prst="rect">
            <a:avLst/>
          </a:prstGeom>
        </p:spPr>
      </p:pic>
      <p:pic>
        <p:nvPicPr>
          <p:cNvPr id="8" name="図 7">
            <a:extLst>
              <a:ext uri="{FF2B5EF4-FFF2-40B4-BE49-F238E27FC236}">
                <a16:creationId xmlns:a16="http://schemas.microsoft.com/office/drawing/2014/main" id="{3D372199-4D02-DDE0-C2C1-F61CC44408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88377" y="3870281"/>
            <a:ext cx="1807071" cy="1147658"/>
          </a:xfrm>
          <a:prstGeom prst="rect">
            <a:avLst/>
          </a:prstGeom>
        </p:spPr>
      </p:pic>
      <p:pic>
        <p:nvPicPr>
          <p:cNvPr id="12" name="図 11">
            <a:extLst>
              <a:ext uri="{FF2B5EF4-FFF2-40B4-BE49-F238E27FC236}">
                <a16:creationId xmlns:a16="http://schemas.microsoft.com/office/drawing/2014/main" id="{CA48F8FC-EDF9-6B94-C508-08C7BC2BF1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580498" y="3149910"/>
            <a:ext cx="926957" cy="2276375"/>
          </a:xfrm>
          <a:prstGeom prst="rect">
            <a:avLst/>
          </a:prstGeom>
        </p:spPr>
      </p:pic>
      <p:pic>
        <p:nvPicPr>
          <p:cNvPr id="14" name="図 13">
            <a:extLst>
              <a:ext uri="{FF2B5EF4-FFF2-40B4-BE49-F238E27FC236}">
                <a16:creationId xmlns:a16="http://schemas.microsoft.com/office/drawing/2014/main" id="{8490FCEF-C20D-0E94-C0EA-B2B52E55441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713391" y="3139893"/>
            <a:ext cx="812965" cy="2486254"/>
          </a:xfrm>
          <a:prstGeom prst="rect">
            <a:avLst/>
          </a:prstGeom>
        </p:spPr>
      </p:pic>
      <p:pic>
        <p:nvPicPr>
          <p:cNvPr id="16" name="図 15">
            <a:extLst>
              <a:ext uri="{FF2B5EF4-FFF2-40B4-BE49-F238E27FC236}">
                <a16:creationId xmlns:a16="http://schemas.microsoft.com/office/drawing/2014/main" id="{03B5520C-B6B3-1A17-F5D3-3D3231DC664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01389" y="3574034"/>
            <a:ext cx="1185851" cy="1850448"/>
          </a:xfrm>
          <a:prstGeom prst="rect">
            <a:avLst/>
          </a:prstGeom>
        </p:spPr>
      </p:pic>
      <p:cxnSp>
        <p:nvCxnSpPr>
          <p:cNvPr id="6" name="直線コネクタ 5">
            <a:extLst>
              <a:ext uri="{FF2B5EF4-FFF2-40B4-BE49-F238E27FC236}">
                <a16:creationId xmlns:a16="http://schemas.microsoft.com/office/drawing/2014/main" id="{964EEEC0-B536-CA1C-BB19-0D26054C7106}"/>
              </a:ext>
            </a:extLst>
          </p:cNvPr>
          <p:cNvCxnSpPr>
            <a:cxnSpLocks/>
          </p:cNvCxnSpPr>
          <p:nvPr/>
        </p:nvCxnSpPr>
        <p:spPr>
          <a:xfrm>
            <a:off x="579192" y="5212950"/>
            <a:ext cx="3316256"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9BBAE2F-3B01-96E2-6FEE-F0CEA59B6416}"/>
              </a:ext>
            </a:extLst>
          </p:cNvPr>
          <p:cNvCxnSpPr>
            <a:cxnSpLocks/>
          </p:cNvCxnSpPr>
          <p:nvPr/>
        </p:nvCxnSpPr>
        <p:spPr>
          <a:xfrm>
            <a:off x="4375010" y="5569748"/>
            <a:ext cx="2257016"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9FAC8C26-3EC3-5964-77A4-68090EF1642C}"/>
              </a:ext>
            </a:extLst>
          </p:cNvPr>
          <p:cNvCxnSpPr>
            <a:cxnSpLocks/>
          </p:cNvCxnSpPr>
          <p:nvPr/>
        </p:nvCxnSpPr>
        <p:spPr>
          <a:xfrm>
            <a:off x="7570446" y="5515107"/>
            <a:ext cx="1575321"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
        <p:nvSpPr>
          <p:cNvPr id="24" name="Google Shape;990;p90">
            <a:extLst>
              <a:ext uri="{FF2B5EF4-FFF2-40B4-BE49-F238E27FC236}">
                <a16:creationId xmlns:a16="http://schemas.microsoft.com/office/drawing/2014/main" id="{A63B7D74-1A89-B3F5-FA11-996D66111291}"/>
              </a:ext>
            </a:extLst>
          </p:cNvPr>
          <p:cNvSpPr txBox="1"/>
          <p:nvPr/>
        </p:nvSpPr>
        <p:spPr>
          <a:xfrm>
            <a:off x="6978068" y="2602057"/>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SNS拡散施策</a:t>
            </a:r>
            <a:endParaRPr sz="1400" b="0" i="0" u="none" strike="noStrike" cap="none">
              <a:solidFill>
                <a:srgbClr val="000000"/>
              </a:solidFill>
              <a:latin typeface="Arial"/>
              <a:ea typeface="Arial"/>
              <a:cs typeface="Arial"/>
              <a:sym typeface="Arial"/>
            </a:endParaRPr>
          </a:p>
        </p:txBody>
      </p:sp>
      <p:pic>
        <p:nvPicPr>
          <p:cNvPr id="25" name="Google Shape;999;p90">
            <a:extLst>
              <a:ext uri="{FF2B5EF4-FFF2-40B4-BE49-F238E27FC236}">
                <a16:creationId xmlns:a16="http://schemas.microsoft.com/office/drawing/2014/main" id="{96E5E040-6C77-170A-8529-C37AC1C34B7F}"/>
              </a:ext>
            </a:extLst>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7672956" y="2965934"/>
            <a:ext cx="413540" cy="391946"/>
          </a:xfrm>
          <a:prstGeom prst="rect">
            <a:avLst/>
          </a:prstGeom>
          <a:noFill/>
          <a:ln>
            <a:noFill/>
          </a:ln>
        </p:spPr>
      </p:pic>
      <p:pic>
        <p:nvPicPr>
          <p:cNvPr id="26" name="Google Shape;1000;p90">
            <a:extLst>
              <a:ext uri="{FF2B5EF4-FFF2-40B4-BE49-F238E27FC236}">
                <a16:creationId xmlns:a16="http://schemas.microsoft.com/office/drawing/2014/main" id="{AE6BF7C7-D8F7-95F8-416D-7C7FACFCB3B2}"/>
              </a:ext>
            </a:extLst>
          </p:cNvPr>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8170641" y="2965934"/>
            <a:ext cx="368021" cy="378904"/>
          </a:xfrm>
          <a:prstGeom prst="rect">
            <a:avLst/>
          </a:prstGeom>
          <a:noFill/>
          <a:ln>
            <a:noFill/>
          </a:ln>
        </p:spPr>
      </p:pic>
      <p:pic>
        <p:nvPicPr>
          <p:cNvPr id="27" name="Google Shape;1001;p90">
            <a:extLst>
              <a:ext uri="{FF2B5EF4-FFF2-40B4-BE49-F238E27FC236}">
                <a16:creationId xmlns:a16="http://schemas.microsoft.com/office/drawing/2014/main" id="{40E54B2D-DB2F-2EB6-813B-3F696817641A}"/>
              </a:ext>
            </a:extLst>
          </p:cNvPr>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8600085" y="2927610"/>
            <a:ext cx="454833" cy="435755"/>
          </a:xfrm>
          <a:prstGeom prst="rect">
            <a:avLst/>
          </a:prstGeom>
          <a:noFill/>
          <a:ln>
            <a:noFill/>
          </a:ln>
        </p:spPr>
      </p:pic>
      <p:cxnSp>
        <p:nvCxnSpPr>
          <p:cNvPr id="28" name="直線コネクタ 27">
            <a:extLst>
              <a:ext uri="{FF2B5EF4-FFF2-40B4-BE49-F238E27FC236}">
                <a16:creationId xmlns:a16="http://schemas.microsoft.com/office/drawing/2014/main" id="{8A0D0E79-8637-4A3D-2750-3E2F2ED1468B}"/>
              </a:ext>
            </a:extLst>
          </p:cNvPr>
          <p:cNvCxnSpPr>
            <a:cxnSpLocks/>
          </p:cNvCxnSpPr>
          <p:nvPr/>
        </p:nvCxnSpPr>
        <p:spPr>
          <a:xfrm>
            <a:off x="9658341" y="5491980"/>
            <a:ext cx="1575321"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
        <p:nvSpPr>
          <p:cNvPr id="29" name="Google Shape;961;p33">
            <a:extLst>
              <a:ext uri="{FF2B5EF4-FFF2-40B4-BE49-F238E27FC236}">
                <a16:creationId xmlns:a16="http://schemas.microsoft.com/office/drawing/2014/main" id="{BB8DCA34-C520-7F88-8C81-C35BAD4C68A6}"/>
              </a:ext>
            </a:extLst>
          </p:cNvPr>
          <p:cNvSpPr txBox="1"/>
          <p:nvPr/>
        </p:nvSpPr>
        <p:spPr>
          <a:xfrm>
            <a:off x="9158924" y="5610701"/>
            <a:ext cx="246413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0" i="0" u="none" strike="noStrike" cap="none" dirty="0">
                <a:solidFill>
                  <a:srgbClr val="000000"/>
                </a:solidFill>
                <a:latin typeface="Arial"/>
                <a:ea typeface="Arial"/>
                <a:cs typeface="Arial"/>
                <a:sym typeface="Arial"/>
              </a:rPr>
              <a:t>店頭販促</a:t>
            </a:r>
            <a:endParaRPr sz="1200" b="0" i="0" u="none" strike="noStrike" cap="none" dirty="0">
              <a:solidFill>
                <a:srgbClr val="000000"/>
              </a:solidFill>
              <a:latin typeface="Arial"/>
              <a:ea typeface="Arial"/>
              <a:cs typeface="Arial"/>
              <a:sym typeface="Arial"/>
            </a:endParaRPr>
          </a:p>
        </p:txBody>
      </p:sp>
      <p:pic>
        <p:nvPicPr>
          <p:cNvPr id="7" name="図 6">
            <a:extLst>
              <a:ext uri="{FF2B5EF4-FFF2-40B4-BE49-F238E27FC236}">
                <a16:creationId xmlns:a16="http://schemas.microsoft.com/office/drawing/2014/main" id="{B4C1367A-83EE-CDEF-2D07-2753FD2963E2}"/>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886887" y="3727215"/>
            <a:ext cx="1086891" cy="1440297"/>
          </a:xfrm>
          <a:prstGeom prst="rect">
            <a:avLst/>
          </a:prstGeom>
        </p:spPr>
      </p:pic>
    </p:spTree>
    <p:extLst>
      <p:ext uri="{BB962C8B-B14F-4D97-AF65-F5344CB8AC3E}">
        <p14:creationId xmlns:p14="http://schemas.microsoft.com/office/powerpoint/2010/main" val="2968709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37276" y="2694168"/>
            <a:ext cx="3756830" cy="3207023"/>
          </a:xfrm>
          <a:prstGeom prst="rect">
            <a:avLst/>
          </a:prstGeom>
          <a:noFill/>
          <a:ln>
            <a:noFill/>
          </a:ln>
        </p:spPr>
      </p:pic>
      <p:pic>
        <p:nvPicPr>
          <p:cNvPr id="943" name="Google Shape;943;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82469" y="2548810"/>
            <a:ext cx="3696330" cy="3349799"/>
          </a:xfrm>
          <a:prstGeom prst="rect">
            <a:avLst/>
          </a:prstGeom>
          <a:noFill/>
          <a:ln>
            <a:noFill/>
          </a:ln>
        </p:spPr>
      </p:pic>
      <p:pic>
        <p:nvPicPr>
          <p:cNvPr id="944" name="Google Shape;944;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91459" y="2577229"/>
            <a:ext cx="3454578" cy="3130711"/>
          </a:xfrm>
          <a:prstGeom prst="rect">
            <a:avLst/>
          </a:prstGeom>
          <a:noFill/>
          <a:ln>
            <a:noFill/>
          </a:ln>
        </p:spPr>
      </p:pic>
      <p:sp>
        <p:nvSpPr>
          <p:cNvPr id="945" name="Google Shape;945;p33"/>
          <p:cNvSpPr txBox="1"/>
          <p:nvPr/>
        </p:nvSpPr>
        <p:spPr>
          <a:xfrm>
            <a:off x="161308" y="1406231"/>
            <a:ext cx="11744576"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FF0000"/>
                </a:solidFill>
                <a:latin typeface="Arial"/>
                <a:ea typeface="Arial"/>
                <a:cs typeface="Arial"/>
                <a:sym typeface="Arial"/>
              </a:rPr>
              <a:t>商品認知拡大</a:t>
            </a:r>
            <a:endParaRPr sz="24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dirty="0">
                <a:solidFill>
                  <a:schemeClr val="dk1"/>
                </a:solidFill>
              </a:rPr>
              <a:t>日焼け対策の</a:t>
            </a:r>
            <a:r>
              <a:rPr lang="en-US" altLang="ja-JP" dirty="0">
                <a:solidFill>
                  <a:schemeClr val="dk1"/>
                </a:solidFill>
              </a:rPr>
              <a:t>UV</a:t>
            </a:r>
            <a:r>
              <a:rPr lang="ja-JP" altLang="en-US" dirty="0">
                <a:solidFill>
                  <a:schemeClr val="dk1"/>
                </a:solidFill>
              </a:rPr>
              <a:t>ジェルを人気女優・今田美桜さんを起用して</a:t>
            </a:r>
            <a:r>
              <a:rPr lang="ja-JP" altLang="en-US" sz="1400" b="0" i="0" u="none" strike="noStrike" cap="none" dirty="0">
                <a:solidFill>
                  <a:schemeClr val="dk1"/>
                </a:solidFill>
                <a:latin typeface="Arial"/>
                <a:ea typeface="Arial"/>
                <a:cs typeface="Arial"/>
                <a:sym typeface="Arial"/>
              </a:rPr>
              <a:t>タイアップを実施。</a:t>
            </a:r>
            <a:endParaRPr lang="en-US" altLang="ja-JP"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altLang="en-US" dirty="0">
                <a:solidFill>
                  <a:schemeClr val="dk1"/>
                </a:solidFill>
              </a:rPr>
              <a:t>誌面タイアップデザインを活かした</a:t>
            </a:r>
            <a:r>
              <a:rPr lang="en-US" altLang="ja-JP" dirty="0" err="1">
                <a:solidFill>
                  <a:schemeClr val="dk1"/>
                </a:solidFill>
              </a:rPr>
              <a:t>ar</a:t>
            </a:r>
            <a:r>
              <a:rPr lang="en-US" altLang="ja-JP" dirty="0">
                <a:solidFill>
                  <a:schemeClr val="dk1"/>
                </a:solidFill>
              </a:rPr>
              <a:t> more</a:t>
            </a:r>
            <a:r>
              <a:rPr lang="ja-JP" altLang="en-US" dirty="0">
                <a:solidFill>
                  <a:schemeClr val="dk1"/>
                </a:solidFill>
              </a:rPr>
              <a:t>転載タイアップと</a:t>
            </a:r>
            <a:r>
              <a:rPr lang="en-US" altLang="ja-JP" dirty="0">
                <a:solidFill>
                  <a:schemeClr val="dk1"/>
                </a:solidFill>
              </a:rPr>
              <a:t>IG</a:t>
            </a:r>
            <a:r>
              <a:rPr lang="ja-JP" altLang="en-US" dirty="0">
                <a:solidFill>
                  <a:schemeClr val="dk1"/>
                </a:solidFill>
              </a:rPr>
              <a:t>転載でリーチを拡大。</a:t>
            </a:r>
            <a:endParaRPr lang="ja-JP" altLang="en-US" sz="1400" b="0" i="0" u="none" strike="noStrike" cap="none" dirty="0">
              <a:solidFill>
                <a:schemeClr val="dk1"/>
              </a:solidFill>
              <a:latin typeface="Arial"/>
              <a:ea typeface="Arial"/>
              <a:cs typeface="Arial"/>
              <a:sym typeface="Arial"/>
            </a:endParaRPr>
          </a:p>
        </p:txBody>
      </p:sp>
      <p:sp>
        <p:nvSpPr>
          <p:cNvPr id="946" name="Google Shape;946;p33"/>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dirty="0"/>
              <a:t>本誌タイアップ＋</a:t>
            </a:r>
            <a:r>
              <a:rPr lang="en-US" altLang="ja-JP" dirty="0" err="1"/>
              <a:t>ar</a:t>
            </a:r>
            <a:r>
              <a:rPr lang="en-US" altLang="ja-JP" dirty="0"/>
              <a:t> more</a:t>
            </a:r>
            <a:r>
              <a:rPr lang="ja-JP" altLang="en-US" dirty="0"/>
              <a:t>転載</a:t>
            </a:r>
            <a:r>
              <a:rPr lang="ja-JP" dirty="0"/>
              <a:t>＋</a:t>
            </a:r>
            <a:r>
              <a:rPr lang="en-US" altLang="ja-JP" dirty="0"/>
              <a:t>IG</a:t>
            </a:r>
            <a:r>
              <a:rPr lang="ja-JP" altLang="en-US" dirty="0"/>
              <a:t>転載</a:t>
            </a:r>
            <a:endParaRPr dirty="0"/>
          </a:p>
        </p:txBody>
      </p:sp>
      <p:sp>
        <p:nvSpPr>
          <p:cNvPr id="947" name="Google Shape;947;p3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39</a:t>
            </a:fld>
            <a:endParaRPr/>
          </a:p>
        </p:txBody>
      </p:sp>
      <p:sp>
        <p:nvSpPr>
          <p:cNvPr id="948" name="Google Shape;948;p33"/>
          <p:cNvSpPr txBox="1"/>
          <p:nvPr/>
        </p:nvSpPr>
        <p:spPr>
          <a:xfrm>
            <a:off x="962025" y="1100788"/>
            <a:ext cx="10267950" cy="3474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E3428"/>
              </a:buClr>
              <a:buSzPts val="1600"/>
              <a:buFont typeface="Arial"/>
              <a:buNone/>
            </a:pPr>
            <a:r>
              <a:rPr lang="ja-JP" altLang="en-US" sz="1600" dirty="0">
                <a:solidFill>
                  <a:srgbClr val="4E3428"/>
                </a:solidFill>
              </a:rPr>
              <a:t>コーセーコスメポート</a:t>
            </a:r>
            <a:r>
              <a:rPr lang="ja-JP" sz="1600" b="0" i="0" u="none" strike="noStrike" cap="none" dirty="0">
                <a:solidFill>
                  <a:srgbClr val="4E3428"/>
                </a:solidFill>
                <a:latin typeface="Arial"/>
                <a:ea typeface="Arial"/>
                <a:cs typeface="Arial"/>
                <a:sym typeface="Arial"/>
              </a:rPr>
              <a:t>様「</a:t>
            </a:r>
            <a:r>
              <a:rPr lang="ja-JP" altLang="en-US" sz="1600" dirty="0">
                <a:solidFill>
                  <a:srgbClr val="4E3428"/>
                </a:solidFill>
              </a:rPr>
              <a:t>サンカット</a:t>
            </a:r>
            <a:r>
              <a:rPr lang="ja-JP" sz="1600" b="0" i="0" u="none" strike="noStrike" cap="none" dirty="0">
                <a:solidFill>
                  <a:srgbClr val="4E3428"/>
                </a:solidFill>
                <a:latin typeface="Arial"/>
                <a:ea typeface="Arial"/>
                <a:cs typeface="Arial"/>
                <a:sym typeface="Arial"/>
              </a:rPr>
              <a:t>」（202</a:t>
            </a:r>
            <a:r>
              <a:rPr lang="en-US" altLang="ja-JP" sz="1600" b="0" i="0" u="none" strike="noStrike" cap="none" dirty="0">
                <a:solidFill>
                  <a:srgbClr val="4E3428"/>
                </a:solidFill>
                <a:latin typeface="Arial"/>
                <a:ea typeface="Arial"/>
                <a:cs typeface="Arial"/>
                <a:sym typeface="Arial"/>
              </a:rPr>
              <a:t>4</a:t>
            </a:r>
            <a:r>
              <a:rPr lang="ja-JP" sz="1600" b="0" i="0" u="none" strike="noStrike" cap="none" dirty="0">
                <a:solidFill>
                  <a:srgbClr val="4E3428"/>
                </a:solidFill>
                <a:latin typeface="Arial"/>
                <a:ea typeface="Arial"/>
                <a:cs typeface="Arial"/>
                <a:sym typeface="Arial"/>
              </a:rPr>
              <a:t>年</a:t>
            </a:r>
            <a:r>
              <a:rPr lang="en-US" altLang="ja-JP" sz="1600" dirty="0">
                <a:solidFill>
                  <a:srgbClr val="4E3428"/>
                </a:solidFill>
              </a:rPr>
              <a:t>3</a:t>
            </a:r>
            <a:r>
              <a:rPr lang="ja-JP" sz="1600" b="0" i="0" u="none" strike="noStrike" cap="none" dirty="0">
                <a:solidFill>
                  <a:srgbClr val="4E3428"/>
                </a:solidFill>
                <a:latin typeface="Arial"/>
                <a:ea typeface="Arial"/>
                <a:cs typeface="Arial"/>
                <a:sym typeface="Arial"/>
              </a:rPr>
              <a:t>月～）</a:t>
            </a:r>
            <a:endParaRPr sz="1400" b="0" i="0" u="none" strike="noStrike" cap="none" dirty="0">
              <a:solidFill>
                <a:srgbClr val="000000"/>
              </a:solidFill>
              <a:latin typeface="Arial"/>
              <a:ea typeface="Arial"/>
              <a:cs typeface="Arial"/>
              <a:sym typeface="Arial"/>
            </a:endParaRPr>
          </a:p>
        </p:txBody>
      </p:sp>
      <p:sp>
        <p:nvSpPr>
          <p:cNvPr id="957" name="Google Shape;957;p33"/>
          <p:cNvSpPr txBox="1"/>
          <p:nvPr/>
        </p:nvSpPr>
        <p:spPr>
          <a:xfrm>
            <a:off x="579192" y="2740952"/>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本誌タイアップ</a:t>
            </a:r>
            <a:endParaRPr sz="1400" b="0" i="0" u="none" strike="noStrike" cap="none">
              <a:solidFill>
                <a:srgbClr val="000000"/>
              </a:solidFill>
              <a:latin typeface="Arial"/>
              <a:ea typeface="Arial"/>
              <a:cs typeface="Arial"/>
              <a:sym typeface="Arial"/>
            </a:endParaRPr>
          </a:p>
        </p:txBody>
      </p:sp>
      <p:pic>
        <p:nvPicPr>
          <p:cNvPr id="958" name="Google Shape;958;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86298" y="2694168"/>
            <a:ext cx="467996" cy="467996"/>
          </a:xfrm>
          <a:prstGeom prst="rect">
            <a:avLst/>
          </a:prstGeom>
          <a:noFill/>
          <a:ln>
            <a:noFill/>
          </a:ln>
        </p:spPr>
      </p:pic>
      <p:sp>
        <p:nvSpPr>
          <p:cNvPr id="959" name="Google Shape;959;p33"/>
          <p:cNvSpPr txBox="1"/>
          <p:nvPr/>
        </p:nvSpPr>
        <p:spPr>
          <a:xfrm>
            <a:off x="4341347" y="2585666"/>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WEBタイアップ</a:t>
            </a:r>
            <a:endParaRPr sz="1400" b="0" i="0" u="none" strike="noStrike" cap="none">
              <a:solidFill>
                <a:srgbClr val="000000"/>
              </a:solidFill>
              <a:latin typeface="Arial"/>
              <a:ea typeface="Arial"/>
              <a:cs typeface="Arial"/>
              <a:sym typeface="Arial"/>
            </a:endParaRPr>
          </a:p>
        </p:txBody>
      </p:sp>
      <p:sp>
        <p:nvSpPr>
          <p:cNvPr id="961" name="Google Shape;961;p33"/>
          <p:cNvSpPr txBox="1"/>
          <p:nvPr/>
        </p:nvSpPr>
        <p:spPr>
          <a:xfrm>
            <a:off x="8183179" y="5596000"/>
            <a:ext cx="246413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3E4C86"/>
                </a:solidFill>
                <a:latin typeface="Arial"/>
                <a:ea typeface="Arial"/>
                <a:cs typeface="Arial"/>
                <a:sym typeface="Arial"/>
                <a:hlinkClick r:id="rId7">
                  <a:extLst>
                    <a:ext uri="{A12FA001-AC4F-418D-AE19-62706E023703}">
                      <ahyp:hlinkClr xmlns:ahyp="http://schemas.microsoft.com/office/drawing/2018/hyperlinkcolor" val="tx"/>
                    </a:ext>
                  </a:extLst>
                </a:hlinkClick>
              </a:rPr>
              <a:t>インスタ</a:t>
            </a:r>
            <a:r>
              <a:rPr lang="ja-JP" altLang="en-US" sz="1200" b="0" i="0" u="none" strike="noStrike" cap="none" dirty="0">
                <a:solidFill>
                  <a:schemeClr val="accent4">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転載</a:t>
            </a:r>
            <a:endParaRPr sz="1200" b="0" i="0" u="none" strike="noStrike" cap="none" dirty="0">
              <a:solidFill>
                <a:schemeClr val="accent4">
                  <a:lumMod val="75000"/>
                </a:schemeClr>
              </a:solidFill>
              <a:latin typeface="Arial"/>
              <a:ea typeface="Arial"/>
              <a:cs typeface="Arial"/>
              <a:sym typeface="Arial"/>
            </a:endParaRPr>
          </a:p>
        </p:txBody>
      </p:sp>
      <p:sp>
        <p:nvSpPr>
          <p:cNvPr id="968" name="Google Shape;968;p33"/>
          <p:cNvSpPr txBox="1"/>
          <p:nvPr/>
        </p:nvSpPr>
        <p:spPr>
          <a:xfrm>
            <a:off x="8057873" y="2642106"/>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62829A"/>
                </a:solidFill>
                <a:latin typeface="Arial"/>
                <a:ea typeface="Arial"/>
                <a:cs typeface="Arial"/>
                <a:sym typeface="Arial"/>
              </a:rPr>
              <a:t>Instagram</a:t>
            </a:r>
            <a:r>
              <a:rPr lang="ja-JP" altLang="en-US" sz="1800" b="1" dirty="0">
                <a:solidFill>
                  <a:srgbClr val="62829A"/>
                </a:solidFill>
              </a:rPr>
              <a:t>転載</a:t>
            </a:r>
            <a:endParaRPr sz="1400" b="0" i="0" u="none" strike="noStrike" cap="none" dirty="0">
              <a:solidFill>
                <a:srgbClr val="000000"/>
              </a:solidFill>
              <a:latin typeface="Arial"/>
              <a:ea typeface="Arial"/>
              <a:cs typeface="Arial"/>
              <a:sym typeface="Arial"/>
            </a:endParaRPr>
          </a:p>
        </p:txBody>
      </p:sp>
      <p:pic>
        <p:nvPicPr>
          <p:cNvPr id="969" name="Google Shape;969;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74098" y="2579656"/>
            <a:ext cx="406941" cy="431741"/>
          </a:xfrm>
          <a:prstGeom prst="rect">
            <a:avLst/>
          </a:prstGeom>
          <a:noFill/>
          <a:ln>
            <a:noFill/>
          </a:ln>
        </p:spPr>
      </p:pic>
      <p:pic>
        <p:nvPicPr>
          <p:cNvPr id="971" name="Google Shape;971;p3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126211" y="2599553"/>
            <a:ext cx="413540" cy="391946"/>
          </a:xfrm>
          <a:prstGeom prst="rect">
            <a:avLst/>
          </a:prstGeom>
          <a:noFill/>
          <a:ln>
            <a:noFill/>
          </a:ln>
        </p:spPr>
      </p:pic>
      <p:sp>
        <p:nvSpPr>
          <p:cNvPr id="972" name="Google Shape;972;p3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pic>
        <p:nvPicPr>
          <p:cNvPr id="6" name="図 5">
            <a:extLst>
              <a:ext uri="{FF2B5EF4-FFF2-40B4-BE49-F238E27FC236}">
                <a16:creationId xmlns:a16="http://schemas.microsoft.com/office/drawing/2014/main" id="{29C1CEC8-20D1-C5A6-F9B2-07C1401F59A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1390" y="3330913"/>
            <a:ext cx="2752138" cy="1761540"/>
          </a:xfrm>
          <a:prstGeom prst="rect">
            <a:avLst/>
          </a:prstGeom>
        </p:spPr>
      </p:pic>
      <p:pic>
        <p:nvPicPr>
          <p:cNvPr id="11" name="図 10">
            <a:extLst>
              <a:ext uri="{FF2B5EF4-FFF2-40B4-BE49-F238E27FC236}">
                <a16:creationId xmlns:a16="http://schemas.microsoft.com/office/drawing/2014/main" id="{928B8AA1-87F8-444D-63DE-FE8DA33E639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81749" y="3016529"/>
            <a:ext cx="1039682" cy="2348125"/>
          </a:xfrm>
          <a:prstGeom prst="rect">
            <a:avLst/>
          </a:prstGeom>
        </p:spPr>
      </p:pic>
      <p:pic>
        <p:nvPicPr>
          <p:cNvPr id="17" name="図 16">
            <a:extLst>
              <a:ext uri="{FF2B5EF4-FFF2-40B4-BE49-F238E27FC236}">
                <a16:creationId xmlns:a16="http://schemas.microsoft.com/office/drawing/2014/main" id="{D0A1B951-23B0-3647-80CD-AA975DF7C5F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077423" y="3042243"/>
            <a:ext cx="909763" cy="2297919"/>
          </a:xfrm>
          <a:prstGeom prst="rect">
            <a:avLst/>
          </a:prstGeom>
        </p:spPr>
      </p:pic>
      <p:pic>
        <p:nvPicPr>
          <p:cNvPr id="19" name="図 18">
            <a:extLst>
              <a:ext uri="{FF2B5EF4-FFF2-40B4-BE49-F238E27FC236}">
                <a16:creationId xmlns:a16="http://schemas.microsoft.com/office/drawing/2014/main" id="{A15663D1-2778-56E8-DD27-C2C669DE6B4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92504" y="3162164"/>
            <a:ext cx="1226752" cy="2250400"/>
          </a:xfrm>
          <a:prstGeom prst="rect">
            <a:avLst/>
          </a:prstGeom>
        </p:spPr>
      </p:pic>
      <p:sp>
        <p:nvSpPr>
          <p:cNvPr id="4" name="Google Shape;964;p33">
            <a:extLst>
              <a:ext uri="{FF2B5EF4-FFF2-40B4-BE49-F238E27FC236}">
                <a16:creationId xmlns:a16="http://schemas.microsoft.com/office/drawing/2014/main" id="{5797EABD-18BC-1D96-3C9A-5DA8A819E458}"/>
              </a:ext>
            </a:extLst>
          </p:cNvPr>
          <p:cNvSpPr txBox="1"/>
          <p:nvPr/>
        </p:nvSpPr>
        <p:spPr>
          <a:xfrm>
            <a:off x="4859338" y="5451749"/>
            <a:ext cx="21278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altLang="ja-JP" sz="1200" dirty="0" err="1">
                <a:solidFill>
                  <a:schemeClr val="accent4">
                    <a:lumMod val="75000"/>
                  </a:schemeClr>
                </a:solidFill>
                <a:hlinkClick r:id="rId14">
                  <a:extLst>
                    <a:ext uri="{A12FA001-AC4F-418D-AE19-62706E023703}">
                      <ahyp:hlinkClr xmlns:ahyp="http://schemas.microsoft.com/office/drawing/2018/hyperlinkcolor" val="tx"/>
                    </a:ext>
                  </a:extLst>
                </a:hlinkClick>
              </a:rPr>
              <a:t>ar</a:t>
            </a:r>
            <a:r>
              <a:rPr lang="en-US" altLang="ja-JP" sz="1200" dirty="0">
                <a:solidFill>
                  <a:schemeClr val="accent4">
                    <a:lumMod val="75000"/>
                  </a:schemeClr>
                </a:solidFill>
                <a:hlinkClick r:id="rId14">
                  <a:extLst>
                    <a:ext uri="{A12FA001-AC4F-418D-AE19-62706E023703}">
                      <ahyp:hlinkClr xmlns:ahyp="http://schemas.microsoft.com/office/drawing/2018/hyperlinkcolor" val="tx"/>
                    </a:ext>
                  </a:extLst>
                </a:hlinkClick>
              </a:rPr>
              <a:t> more</a:t>
            </a:r>
            <a:r>
              <a:rPr lang="ja-JP" altLang="en-US" sz="1200" b="0" i="0" u="none" strike="noStrike" cap="none" dirty="0">
                <a:solidFill>
                  <a:schemeClr val="accent4">
                    <a:lumMod val="75000"/>
                  </a:schemeClr>
                </a:solidFill>
                <a:sym typeface="Arial"/>
                <a:hlinkClick r:id="rId14">
                  <a:extLst>
                    <a:ext uri="{A12FA001-AC4F-418D-AE19-62706E023703}">
                      <ahyp:hlinkClr xmlns:ahyp="http://schemas.microsoft.com/office/drawing/2018/hyperlinkcolor" val="tx"/>
                    </a:ext>
                  </a:extLst>
                </a:hlinkClick>
              </a:rPr>
              <a:t>転載</a:t>
            </a:r>
            <a:endParaRPr sz="1200" b="0" i="0" u="none" strike="noStrike" cap="none" dirty="0">
              <a:solidFill>
                <a:schemeClr val="accent4">
                  <a:lumMod val="75000"/>
                </a:schemeClr>
              </a:solidFill>
              <a:latin typeface="Arial"/>
              <a:ea typeface="Arial"/>
              <a:cs typeface="Arial"/>
              <a:sym typeface="Arial"/>
            </a:endParaRPr>
          </a:p>
        </p:txBody>
      </p:sp>
      <p:cxnSp>
        <p:nvCxnSpPr>
          <p:cNvPr id="5" name="直線コネクタ 4">
            <a:extLst>
              <a:ext uri="{FF2B5EF4-FFF2-40B4-BE49-F238E27FC236}">
                <a16:creationId xmlns:a16="http://schemas.microsoft.com/office/drawing/2014/main" id="{B5B9148A-3C96-855E-FA63-042D63501809}"/>
              </a:ext>
            </a:extLst>
          </p:cNvPr>
          <p:cNvCxnSpPr>
            <a:cxnSpLocks/>
          </p:cNvCxnSpPr>
          <p:nvPr/>
        </p:nvCxnSpPr>
        <p:spPr>
          <a:xfrm>
            <a:off x="579192" y="5212950"/>
            <a:ext cx="3068248"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815582D6-D4F1-73C2-5435-145B5AB1BE22}"/>
              </a:ext>
            </a:extLst>
          </p:cNvPr>
          <p:cNvCxnSpPr>
            <a:cxnSpLocks/>
          </p:cNvCxnSpPr>
          <p:nvPr/>
        </p:nvCxnSpPr>
        <p:spPr>
          <a:xfrm flipV="1">
            <a:off x="4571511" y="5412564"/>
            <a:ext cx="2672569" cy="39185"/>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A42FAECF-FCB9-6CA8-65B8-EC6346FFE2E8}"/>
              </a:ext>
            </a:extLst>
          </p:cNvPr>
          <p:cNvCxnSpPr>
            <a:cxnSpLocks/>
          </p:cNvCxnSpPr>
          <p:nvPr/>
        </p:nvCxnSpPr>
        <p:spPr>
          <a:xfrm>
            <a:off x="8520456" y="5576550"/>
            <a:ext cx="1720824"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3BF8682D-546B-4A7C-C496-8B77DA73E1C2}"/>
              </a:ext>
            </a:extLst>
          </p:cNvPr>
          <p:cNvGrpSpPr/>
          <p:nvPr/>
        </p:nvGrpSpPr>
        <p:grpSpPr>
          <a:xfrm>
            <a:off x="4545313" y="1833762"/>
            <a:ext cx="1195547" cy="2345175"/>
            <a:chOff x="-1626451" y="1950615"/>
            <a:chExt cx="1195547" cy="2345175"/>
          </a:xfrm>
        </p:grpSpPr>
        <p:pic>
          <p:nvPicPr>
            <p:cNvPr id="6" name="図 5">
              <a:extLst>
                <a:ext uri="{FF2B5EF4-FFF2-40B4-BE49-F238E27FC236}">
                  <a16:creationId xmlns:a16="http://schemas.microsoft.com/office/drawing/2014/main" id="{2B74FF1E-B948-65B2-A22F-4EAD7B811C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126" y="1992602"/>
              <a:ext cx="994998" cy="2217045"/>
            </a:xfrm>
            <a:prstGeom prst="roundRect">
              <a:avLst/>
            </a:prstGeom>
          </p:spPr>
        </p:pic>
        <p:pic>
          <p:nvPicPr>
            <p:cNvPr id="191" name="Google Shape;191;p14"/>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26451" y="1950615"/>
              <a:ext cx="1195547" cy="2345175"/>
            </a:xfrm>
            <a:prstGeom prst="rect">
              <a:avLst/>
            </a:prstGeom>
            <a:noFill/>
            <a:ln>
              <a:noFill/>
            </a:ln>
          </p:spPr>
        </p:pic>
      </p:grpSp>
      <p:sp>
        <p:nvSpPr>
          <p:cNvPr id="192" name="Google Shape;192;p14"/>
          <p:cNvSpPr/>
          <p:nvPr/>
        </p:nvSpPr>
        <p:spPr>
          <a:xfrm>
            <a:off x="3438836" y="1325243"/>
            <a:ext cx="5195400" cy="4954800"/>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3" name="Google Shape;193;p14"/>
          <p:cNvSpPr txBox="1">
            <a:spLocks noGrp="1"/>
          </p:cNvSpPr>
          <p:nvPr>
            <p:ph type="body" idx="1"/>
          </p:nvPr>
        </p:nvSpPr>
        <p:spPr>
          <a:xfrm>
            <a:off x="604538" y="629201"/>
            <a:ext cx="11006987" cy="503238"/>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dk1"/>
              </a:buClr>
              <a:buSzPts val="2000"/>
              <a:buNone/>
            </a:pPr>
            <a:r>
              <a:rPr lang="ja-JP" sz="2000">
                <a:latin typeface="Arial"/>
                <a:ea typeface="Arial"/>
                <a:cs typeface="Arial"/>
                <a:sym typeface="Arial"/>
              </a:rPr>
              <a:t>本誌/WEB</a:t>
            </a:r>
            <a:r>
              <a:rPr lang="ja-JP" sz="2000" b="1">
                <a:latin typeface="Arial"/>
                <a:ea typeface="Arial"/>
                <a:cs typeface="Arial"/>
                <a:sym typeface="Arial"/>
              </a:rPr>
              <a:t>を中心に、20代女性の情報タッチポイントを24時間網羅</a:t>
            </a:r>
            <a:endParaRPr/>
          </a:p>
        </p:txBody>
      </p:sp>
      <p:sp>
        <p:nvSpPr>
          <p:cNvPr id="194" name="Google Shape;194;p14"/>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solidFill>
                  <a:srgbClr val="7F7F7F"/>
                </a:solidFill>
              </a:rPr>
              <a:t>© SHUFU TO SEIKATSU SHA CO.,LTD. All rights reserved. </a:t>
            </a:r>
            <a:endParaRPr b="1">
              <a:solidFill>
                <a:srgbClr val="7F7F7F"/>
              </a:solidFill>
            </a:endParaRPr>
          </a:p>
        </p:txBody>
      </p:sp>
      <p:sp>
        <p:nvSpPr>
          <p:cNvPr id="195" name="Google Shape;195;p14"/>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solidFill>
                  <a:srgbClr val="000000"/>
                </a:solidFill>
              </a:rPr>
              <a:t>4</a:t>
            </a:fld>
            <a:endParaRPr>
              <a:solidFill>
                <a:srgbClr val="000000"/>
              </a:solidFill>
            </a:endParaRPr>
          </a:p>
        </p:txBody>
      </p:sp>
      <p:sp>
        <p:nvSpPr>
          <p:cNvPr id="196" name="Google Shape;196;p14"/>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00"/>
              </a:buClr>
              <a:buSzPts val="1400"/>
              <a:buFont typeface="Arial"/>
              <a:buNone/>
            </a:pPr>
            <a:r>
              <a:rPr lang="ja-JP">
                <a:solidFill>
                  <a:srgbClr val="000000"/>
                </a:solidFill>
              </a:rPr>
              <a:t># 媒体概要</a:t>
            </a:r>
            <a:endParaRPr/>
          </a:p>
        </p:txBody>
      </p:sp>
      <p:sp>
        <p:nvSpPr>
          <p:cNvPr id="197" name="Google Shape;197;p14"/>
          <p:cNvSpPr txBox="1"/>
          <p:nvPr/>
        </p:nvSpPr>
        <p:spPr>
          <a:xfrm>
            <a:off x="577468" y="1440256"/>
            <a:ext cx="1497965" cy="722946"/>
          </a:xfrm>
          <a:prstGeom prst="rect">
            <a:avLst/>
          </a:prstGeom>
          <a:noFill/>
          <a:ln>
            <a:noFill/>
          </a:ln>
        </p:spPr>
        <p:txBody>
          <a:bodyPr spcFirstLastPara="1" wrap="square" lIns="74900" tIns="74900" rIns="74900" bIns="749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LINE お友だち数</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ja-JP" sz="2800" b="1" i="0" u="sng" strike="noStrike" cap="none" dirty="0">
                <a:solidFill>
                  <a:srgbClr val="CE4E69"/>
                </a:solidFill>
                <a:latin typeface="Arial"/>
                <a:ea typeface="Arial"/>
                <a:cs typeface="Arial"/>
                <a:sym typeface="Arial"/>
              </a:rPr>
              <a:t>13</a:t>
            </a:r>
            <a:r>
              <a:rPr lang="en-US" altLang="ja-JP" sz="2800" b="1" i="0" u="sng" strike="noStrike" cap="none" dirty="0">
                <a:solidFill>
                  <a:srgbClr val="CE4E69"/>
                </a:solidFill>
                <a:latin typeface="Arial"/>
                <a:ea typeface="Arial"/>
                <a:cs typeface="Arial"/>
                <a:sym typeface="Arial"/>
              </a:rPr>
              <a:t>2</a:t>
            </a:r>
            <a:r>
              <a:rPr lang="ja-JP" sz="2800" b="1" i="0" u="sng" strike="noStrike" cap="none" dirty="0">
                <a:solidFill>
                  <a:srgbClr val="CE4E69"/>
                </a:solidFill>
                <a:latin typeface="Arial"/>
                <a:ea typeface="Arial"/>
                <a:cs typeface="Arial"/>
                <a:sym typeface="Arial"/>
              </a:rPr>
              <a:t>万</a:t>
            </a:r>
            <a:endParaRPr sz="2800" b="1" i="0" u="sng" strike="noStrike" cap="none" dirty="0">
              <a:solidFill>
                <a:srgbClr val="CE4E69"/>
              </a:solidFill>
              <a:latin typeface="Arial"/>
              <a:ea typeface="Arial"/>
              <a:cs typeface="Arial"/>
              <a:sym typeface="Arial"/>
            </a:endParaRPr>
          </a:p>
        </p:txBody>
      </p:sp>
      <p:sp>
        <p:nvSpPr>
          <p:cNvPr id="198" name="Google Shape;198;p14"/>
          <p:cNvSpPr/>
          <p:nvPr/>
        </p:nvSpPr>
        <p:spPr>
          <a:xfrm>
            <a:off x="2180858" y="1243769"/>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14"/>
          <p:cNvSpPr/>
          <p:nvPr/>
        </p:nvSpPr>
        <p:spPr>
          <a:xfrm>
            <a:off x="1774459" y="3331553"/>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0" name="Google Shape;200;p14"/>
          <p:cNvSpPr/>
          <p:nvPr/>
        </p:nvSpPr>
        <p:spPr>
          <a:xfrm>
            <a:off x="2069645" y="5195893"/>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1" name="Google Shape;201;p14"/>
          <p:cNvSpPr/>
          <p:nvPr/>
        </p:nvSpPr>
        <p:spPr>
          <a:xfrm flipH="1">
            <a:off x="8609032" y="1298552"/>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02" name="Google Shape;202;p14"/>
          <p:cNvSpPr/>
          <p:nvPr/>
        </p:nvSpPr>
        <p:spPr>
          <a:xfrm flipH="1">
            <a:off x="8929913" y="3727154"/>
            <a:ext cx="1105254" cy="1103425"/>
          </a:xfrm>
          <a:prstGeom prst="ellipse">
            <a:avLst/>
          </a:prstGeom>
          <a:noFill/>
          <a:ln w="12700" cap="flat" cmpd="sng">
            <a:solidFill>
              <a:srgbClr val="9DA1A6"/>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cxnSp>
        <p:nvCxnSpPr>
          <p:cNvPr id="203" name="Google Shape;203;p14"/>
          <p:cNvCxnSpPr>
            <a:stCxn id="192" idx="1"/>
            <a:endCxn id="198" idx="6"/>
          </p:cNvCxnSpPr>
          <p:nvPr/>
        </p:nvCxnSpPr>
        <p:spPr>
          <a:xfrm rot="10800000">
            <a:off x="3286185" y="1795557"/>
            <a:ext cx="913500" cy="255300"/>
          </a:xfrm>
          <a:prstGeom prst="straightConnector1">
            <a:avLst/>
          </a:prstGeom>
          <a:noFill/>
          <a:ln w="9525" cap="flat" cmpd="sng">
            <a:solidFill>
              <a:srgbClr val="9DA1A6"/>
            </a:solidFill>
            <a:prstDash val="lgDash"/>
            <a:miter lim="800000"/>
            <a:headEnd type="none" w="sm" len="sm"/>
            <a:tailEnd type="none" w="sm" len="sm"/>
          </a:ln>
        </p:spPr>
      </p:cxnSp>
      <p:cxnSp>
        <p:nvCxnSpPr>
          <p:cNvPr id="204" name="Google Shape;204;p14"/>
          <p:cNvCxnSpPr>
            <a:stCxn id="192" idx="2"/>
            <a:endCxn id="199" idx="6"/>
          </p:cNvCxnSpPr>
          <p:nvPr/>
        </p:nvCxnSpPr>
        <p:spPr>
          <a:xfrm flipH="1">
            <a:off x="2879636" y="3802643"/>
            <a:ext cx="559200" cy="80700"/>
          </a:xfrm>
          <a:prstGeom prst="straightConnector1">
            <a:avLst/>
          </a:prstGeom>
          <a:noFill/>
          <a:ln w="9525" cap="flat" cmpd="sng">
            <a:solidFill>
              <a:srgbClr val="9DA1A6"/>
            </a:solidFill>
            <a:prstDash val="lgDash"/>
            <a:miter lim="800000"/>
            <a:headEnd type="none" w="sm" len="sm"/>
            <a:tailEnd type="none" w="sm" len="sm"/>
          </a:ln>
        </p:spPr>
      </p:cxnSp>
      <p:cxnSp>
        <p:nvCxnSpPr>
          <p:cNvPr id="205" name="Google Shape;205;p14"/>
          <p:cNvCxnSpPr>
            <a:stCxn id="192" idx="3"/>
            <a:endCxn id="200" idx="6"/>
          </p:cNvCxnSpPr>
          <p:nvPr/>
        </p:nvCxnSpPr>
        <p:spPr>
          <a:xfrm flipH="1">
            <a:off x="3174885" y="5554429"/>
            <a:ext cx="1024800" cy="193200"/>
          </a:xfrm>
          <a:prstGeom prst="straightConnector1">
            <a:avLst/>
          </a:prstGeom>
          <a:noFill/>
          <a:ln w="9525" cap="flat" cmpd="sng">
            <a:solidFill>
              <a:srgbClr val="9DA1A6"/>
            </a:solidFill>
            <a:prstDash val="lgDash"/>
            <a:miter lim="800000"/>
            <a:headEnd type="none" w="sm" len="sm"/>
            <a:tailEnd type="none" w="sm" len="sm"/>
          </a:ln>
        </p:spPr>
      </p:cxnSp>
      <p:cxnSp>
        <p:nvCxnSpPr>
          <p:cNvPr id="206" name="Google Shape;206;p14"/>
          <p:cNvCxnSpPr>
            <a:stCxn id="201" idx="6"/>
            <a:endCxn id="192" idx="7"/>
          </p:cNvCxnSpPr>
          <p:nvPr/>
        </p:nvCxnSpPr>
        <p:spPr>
          <a:xfrm flipH="1">
            <a:off x="7873432" y="1850265"/>
            <a:ext cx="735600" cy="200700"/>
          </a:xfrm>
          <a:prstGeom prst="straightConnector1">
            <a:avLst/>
          </a:prstGeom>
          <a:noFill/>
          <a:ln w="9525" cap="flat" cmpd="sng">
            <a:solidFill>
              <a:srgbClr val="9DA1A6"/>
            </a:solidFill>
            <a:prstDash val="lgDash"/>
            <a:miter lim="800000"/>
            <a:headEnd type="none" w="sm" len="sm"/>
            <a:tailEnd type="none" w="sm" len="sm"/>
          </a:ln>
        </p:spPr>
      </p:cxnSp>
      <p:cxnSp>
        <p:nvCxnSpPr>
          <p:cNvPr id="207" name="Google Shape;207;p14"/>
          <p:cNvCxnSpPr/>
          <p:nvPr/>
        </p:nvCxnSpPr>
        <p:spPr>
          <a:xfrm rot="10800000">
            <a:off x="8627695" y="3563528"/>
            <a:ext cx="475665" cy="319737"/>
          </a:xfrm>
          <a:prstGeom prst="straightConnector1">
            <a:avLst/>
          </a:prstGeom>
          <a:noFill/>
          <a:ln w="9525" cap="flat" cmpd="sng">
            <a:solidFill>
              <a:srgbClr val="9DA1A6"/>
            </a:solidFill>
            <a:prstDash val="lgDash"/>
            <a:miter lim="800000"/>
            <a:headEnd type="none" w="sm" len="sm"/>
            <a:tailEnd type="none" w="sm" len="sm"/>
          </a:ln>
        </p:spPr>
      </p:cxnSp>
      <p:pic>
        <p:nvPicPr>
          <p:cNvPr id="208" name="Google Shape;208;p14"/>
          <p:cNvPicPr preferRelativeResize="0"/>
          <p:nvPr/>
        </p:nvPicPr>
        <p:blipFill rotWithShape="1">
          <a:blip r:embed="rId5" cstate="email">
            <a:alphaModFix/>
            <a:extLst>
              <a:ext uri="{28A0092B-C50C-407E-A947-70E740481C1C}">
                <a14:useLocalDpi xmlns:a14="http://schemas.microsoft.com/office/drawing/2010/main"/>
              </a:ext>
            </a:extLst>
          </a:blip>
          <a:srcRect l="8056" t="7057" r="8310" b="7523"/>
          <a:stretch/>
        </p:blipFill>
        <p:spPr>
          <a:xfrm>
            <a:off x="2418088" y="1469924"/>
            <a:ext cx="630793" cy="626903"/>
          </a:xfrm>
          <a:prstGeom prst="rect">
            <a:avLst/>
          </a:prstGeom>
          <a:noFill/>
          <a:ln>
            <a:noFill/>
          </a:ln>
        </p:spPr>
      </p:pic>
      <p:pic>
        <p:nvPicPr>
          <p:cNvPr id="209" name="Google Shape;209;p1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024436" y="3569300"/>
            <a:ext cx="630793" cy="630793"/>
          </a:xfrm>
          <a:prstGeom prst="rect">
            <a:avLst/>
          </a:prstGeom>
          <a:noFill/>
          <a:ln>
            <a:noFill/>
          </a:ln>
        </p:spPr>
      </p:pic>
      <p:pic>
        <p:nvPicPr>
          <p:cNvPr id="210" name="Google Shape;210;p14"/>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303515" y="5415969"/>
            <a:ext cx="630793" cy="630794"/>
          </a:xfrm>
          <a:prstGeom prst="rect">
            <a:avLst/>
          </a:prstGeom>
          <a:noFill/>
          <a:ln>
            <a:noFill/>
          </a:ln>
        </p:spPr>
      </p:pic>
      <p:sp>
        <p:nvSpPr>
          <p:cNvPr id="211" name="Google Shape;211;p14"/>
          <p:cNvSpPr txBox="1"/>
          <p:nvPr/>
        </p:nvSpPr>
        <p:spPr>
          <a:xfrm>
            <a:off x="419766" y="3386165"/>
            <a:ext cx="1300413" cy="924869"/>
          </a:xfrm>
          <a:prstGeom prst="rect">
            <a:avLst/>
          </a:prstGeom>
          <a:noFill/>
          <a:ln>
            <a:noFill/>
          </a:ln>
        </p:spPr>
        <p:txBody>
          <a:bodyPr spcFirstLastPara="1" wrap="square" lIns="74900" tIns="74900" rIns="74900" bIns="749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Instagram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フォロワー</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ja-JP" sz="2800" b="1" i="0" u="sng" strike="noStrike" cap="none" dirty="0">
                <a:solidFill>
                  <a:srgbClr val="CE4E69"/>
                </a:solidFill>
                <a:latin typeface="Arial"/>
                <a:ea typeface="Arial"/>
                <a:cs typeface="Arial"/>
                <a:sym typeface="Arial"/>
              </a:rPr>
              <a:t>30.</a:t>
            </a:r>
            <a:r>
              <a:rPr lang="en-US" altLang="ja-JP" sz="2800" b="1" i="0" u="sng" strike="noStrike" cap="none" dirty="0">
                <a:solidFill>
                  <a:srgbClr val="CE4E69"/>
                </a:solidFill>
                <a:latin typeface="Arial"/>
                <a:ea typeface="Arial"/>
                <a:cs typeface="Arial"/>
                <a:sym typeface="Arial"/>
              </a:rPr>
              <a:t>7</a:t>
            </a:r>
            <a:r>
              <a:rPr lang="ja-JP" sz="2800" b="1" i="0" u="sng" strike="noStrike" cap="none" dirty="0">
                <a:solidFill>
                  <a:srgbClr val="CE4E69"/>
                </a:solidFill>
                <a:latin typeface="Arial"/>
                <a:ea typeface="Arial"/>
                <a:cs typeface="Arial"/>
                <a:sym typeface="Arial"/>
              </a:rPr>
              <a:t>万</a:t>
            </a:r>
            <a:endParaRPr sz="2800" b="1" i="0" u="sng" strike="noStrike" cap="none" dirty="0">
              <a:solidFill>
                <a:srgbClr val="CE4E69"/>
              </a:solidFill>
              <a:latin typeface="Arial"/>
              <a:ea typeface="Arial"/>
              <a:cs typeface="Arial"/>
              <a:sym typeface="Arial"/>
            </a:endParaRPr>
          </a:p>
        </p:txBody>
      </p:sp>
      <p:sp>
        <p:nvSpPr>
          <p:cNvPr id="212" name="Google Shape;212;p14"/>
          <p:cNvSpPr txBox="1"/>
          <p:nvPr/>
        </p:nvSpPr>
        <p:spPr>
          <a:xfrm>
            <a:off x="655358" y="5250785"/>
            <a:ext cx="1300413" cy="924869"/>
          </a:xfrm>
          <a:prstGeom prst="rect">
            <a:avLst/>
          </a:prstGeom>
          <a:noFill/>
          <a:ln>
            <a:noFill/>
          </a:ln>
        </p:spPr>
        <p:txBody>
          <a:bodyPr spcFirstLastPara="1" wrap="square" lIns="74900" tIns="74900" rIns="74900" bIns="749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Youtube</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登録者数</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ja-JP" sz="2800" b="1" i="0" u="sng" strike="noStrike" cap="none" dirty="0">
                <a:solidFill>
                  <a:srgbClr val="CE4E69"/>
                </a:solidFill>
                <a:latin typeface="Arial"/>
                <a:ea typeface="Arial"/>
                <a:cs typeface="Arial"/>
                <a:sym typeface="Arial"/>
              </a:rPr>
              <a:t>1.9万</a:t>
            </a:r>
            <a:endParaRPr sz="2800" b="1" i="0" u="sng" strike="noStrike" cap="none" dirty="0">
              <a:solidFill>
                <a:srgbClr val="CE4E69"/>
              </a:solidFill>
              <a:latin typeface="Arial"/>
              <a:ea typeface="Arial"/>
              <a:cs typeface="Arial"/>
              <a:sym typeface="Arial"/>
            </a:endParaRPr>
          </a:p>
        </p:txBody>
      </p:sp>
      <p:sp>
        <p:nvSpPr>
          <p:cNvPr id="213" name="Google Shape;213;p14"/>
          <p:cNvSpPr txBox="1"/>
          <p:nvPr/>
        </p:nvSpPr>
        <p:spPr>
          <a:xfrm>
            <a:off x="9624286" y="1427902"/>
            <a:ext cx="2155929" cy="722946"/>
          </a:xfrm>
          <a:prstGeom prst="rect">
            <a:avLst/>
          </a:prstGeom>
          <a:noFill/>
          <a:ln>
            <a:noFill/>
          </a:ln>
        </p:spPr>
        <p:txBody>
          <a:bodyPr spcFirstLastPara="1" wrap="square" lIns="74900" tIns="74900" rIns="74900" bIns="749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TikTok フォロワー数</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800" b="1" i="0" u="sng" strike="noStrike" cap="none" dirty="0">
                <a:solidFill>
                  <a:srgbClr val="CE4E69"/>
                </a:solidFill>
                <a:latin typeface="Arial"/>
                <a:ea typeface="Arial"/>
                <a:cs typeface="Arial"/>
                <a:sym typeface="Arial"/>
              </a:rPr>
              <a:t>2</a:t>
            </a:r>
            <a:r>
              <a:rPr lang="en-US" altLang="ja-JP" sz="2800" b="1" i="0" u="sng" strike="noStrike" cap="none" dirty="0">
                <a:solidFill>
                  <a:srgbClr val="CE4E69"/>
                </a:solidFill>
                <a:latin typeface="Arial"/>
                <a:ea typeface="Arial"/>
                <a:cs typeface="Arial"/>
                <a:sym typeface="Arial"/>
              </a:rPr>
              <a:t>.1</a:t>
            </a:r>
            <a:r>
              <a:rPr lang="ja-JP" sz="2800" b="1" i="0" u="sng" strike="noStrike" cap="none" dirty="0">
                <a:solidFill>
                  <a:srgbClr val="CE4E69"/>
                </a:solidFill>
                <a:latin typeface="Arial"/>
                <a:ea typeface="Arial"/>
                <a:cs typeface="Arial"/>
                <a:sym typeface="Arial"/>
              </a:rPr>
              <a:t>万</a:t>
            </a:r>
            <a:endParaRPr sz="1400" b="0" i="0" u="none" strike="noStrike" cap="none" dirty="0">
              <a:solidFill>
                <a:srgbClr val="000000"/>
              </a:solidFill>
              <a:latin typeface="Arial"/>
              <a:ea typeface="Arial"/>
              <a:cs typeface="Arial"/>
              <a:sym typeface="Arial"/>
            </a:endParaRPr>
          </a:p>
        </p:txBody>
      </p:sp>
      <p:sp>
        <p:nvSpPr>
          <p:cNvPr id="214" name="Google Shape;214;p14"/>
          <p:cNvSpPr txBox="1"/>
          <p:nvPr/>
        </p:nvSpPr>
        <p:spPr>
          <a:xfrm>
            <a:off x="10003427" y="3903261"/>
            <a:ext cx="1782142" cy="722946"/>
          </a:xfrm>
          <a:prstGeom prst="rect">
            <a:avLst/>
          </a:prstGeom>
          <a:noFill/>
          <a:ln>
            <a:noFill/>
          </a:ln>
        </p:spPr>
        <p:txBody>
          <a:bodyPr spcFirstLastPara="1" wrap="square" lIns="74900" tIns="74900" rIns="74900" bIns="749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X </a:t>
            </a:r>
            <a:r>
              <a:rPr lang="ja-JP" sz="800" b="0" i="0" u="none" strike="noStrike" cap="none" dirty="0">
                <a:solidFill>
                  <a:schemeClr val="dk1"/>
                </a:solidFill>
                <a:latin typeface="Arial"/>
                <a:ea typeface="Arial"/>
                <a:cs typeface="Arial"/>
                <a:sym typeface="Arial"/>
              </a:rPr>
              <a:t>(旧Twitter)</a:t>
            </a:r>
            <a:r>
              <a:rPr lang="ja-JP" sz="1400" b="0" i="0" u="none" strike="noStrike" cap="none" dirty="0">
                <a:solidFill>
                  <a:schemeClr val="dk1"/>
                </a:solidFill>
                <a:latin typeface="Arial"/>
                <a:ea typeface="Arial"/>
                <a:cs typeface="Arial"/>
                <a:sym typeface="Arial"/>
              </a:rPr>
              <a:t> フォロワー</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ja-JP" sz="2800" b="1" i="0" u="sng" strike="noStrike" cap="none" dirty="0">
                <a:solidFill>
                  <a:srgbClr val="CE4E69"/>
                </a:solidFill>
                <a:latin typeface="Arial"/>
                <a:ea typeface="Arial"/>
                <a:cs typeface="Arial"/>
                <a:sym typeface="Arial"/>
              </a:rPr>
              <a:t>5.</a:t>
            </a:r>
            <a:r>
              <a:rPr lang="en-US" altLang="ja-JP" sz="2800" b="1" i="0" u="sng" strike="noStrike" cap="none">
                <a:solidFill>
                  <a:srgbClr val="CE4E69"/>
                </a:solidFill>
                <a:latin typeface="Arial"/>
                <a:ea typeface="Arial"/>
                <a:cs typeface="Arial"/>
                <a:sym typeface="Arial"/>
              </a:rPr>
              <a:t>4</a:t>
            </a:r>
            <a:r>
              <a:rPr lang="ja-JP" sz="2800" b="1" i="0" u="sng" strike="noStrike" cap="none">
                <a:solidFill>
                  <a:srgbClr val="CE4E69"/>
                </a:solidFill>
                <a:latin typeface="Arial"/>
                <a:ea typeface="Arial"/>
                <a:cs typeface="Arial"/>
                <a:sym typeface="Arial"/>
              </a:rPr>
              <a:t>万</a:t>
            </a:r>
            <a:endParaRPr sz="2800" b="1" i="0" u="sng" strike="noStrike" cap="none" dirty="0">
              <a:solidFill>
                <a:srgbClr val="CE4E69"/>
              </a:solidFill>
              <a:latin typeface="Arial"/>
              <a:ea typeface="Arial"/>
              <a:cs typeface="Arial"/>
              <a:sym typeface="Arial"/>
            </a:endParaRPr>
          </a:p>
        </p:txBody>
      </p:sp>
      <p:sp>
        <p:nvSpPr>
          <p:cNvPr id="215" name="Google Shape;215;p14"/>
          <p:cNvSpPr txBox="1"/>
          <p:nvPr/>
        </p:nvSpPr>
        <p:spPr>
          <a:xfrm>
            <a:off x="8534330" y="6177560"/>
            <a:ext cx="3323143" cy="290454"/>
          </a:xfrm>
          <a:prstGeom prst="rect">
            <a:avLst/>
          </a:prstGeom>
          <a:noFill/>
          <a:ln>
            <a:noFill/>
          </a:ln>
        </p:spPr>
        <p:txBody>
          <a:bodyPr spcFirstLastPara="1" wrap="square" lIns="0" tIns="13325" rIns="0" bIns="0" anchor="ctr" anchorCtr="0">
            <a:spAutoFit/>
          </a:bodyPr>
          <a:lstStyle/>
          <a:p>
            <a:pPr marL="0" marR="5080" lvl="0" indent="0" rtl="0">
              <a:lnSpc>
                <a:spcPct val="100000"/>
              </a:lnSpc>
              <a:spcBef>
                <a:spcPts val="0"/>
              </a:spcBef>
              <a:spcAft>
                <a:spcPts val="0"/>
              </a:spcAft>
              <a:buClr>
                <a:srgbClr val="000000"/>
              </a:buClr>
              <a:buSzPts val="900"/>
              <a:buFont typeface="Arial"/>
              <a:buNone/>
            </a:pPr>
            <a:endParaRPr lang="en-US" altLang="ja-JP" sz="900" b="0" i="0" u="none" strike="noStrike" cap="none" dirty="0">
              <a:solidFill>
                <a:srgbClr val="5D393C"/>
              </a:solidFill>
              <a:latin typeface="Arial"/>
              <a:ea typeface="Arial"/>
              <a:cs typeface="Arial"/>
              <a:sym typeface="Arial"/>
            </a:endParaRPr>
          </a:p>
          <a:p>
            <a:pPr marL="0" marR="5080" lvl="0" indent="0" rtl="0">
              <a:lnSpc>
                <a:spcPct val="100000"/>
              </a:lnSpc>
              <a:spcBef>
                <a:spcPts val="0"/>
              </a:spcBef>
              <a:spcAft>
                <a:spcPts val="0"/>
              </a:spcAft>
              <a:buClr>
                <a:srgbClr val="000000"/>
              </a:buClr>
              <a:buSzPts val="900"/>
              <a:buFont typeface="Arial"/>
              <a:buNone/>
            </a:pPr>
            <a:r>
              <a:rPr lang="ja-JP" sz="900" b="0" i="0" u="none" strike="noStrike" cap="none" dirty="0">
                <a:solidFill>
                  <a:srgbClr val="5D393C"/>
                </a:solidFill>
                <a:latin typeface="Arial"/>
                <a:ea typeface="Arial"/>
                <a:cs typeface="Arial"/>
                <a:sym typeface="Arial"/>
              </a:rPr>
              <a:t>※SNSのフォロワー数などは2024年</a:t>
            </a:r>
            <a:r>
              <a:rPr lang="en-US" altLang="ja-JP" sz="900" b="0" i="0" u="none" strike="noStrike" cap="none" dirty="0">
                <a:solidFill>
                  <a:srgbClr val="5D393C"/>
                </a:solidFill>
                <a:latin typeface="Arial"/>
                <a:ea typeface="Arial"/>
                <a:cs typeface="Arial"/>
                <a:sym typeface="Arial"/>
              </a:rPr>
              <a:t>5</a:t>
            </a:r>
            <a:r>
              <a:rPr lang="ja-JP" sz="900" b="0" i="0" u="none" strike="noStrike" cap="none" dirty="0">
                <a:solidFill>
                  <a:srgbClr val="5D393C"/>
                </a:solidFill>
                <a:latin typeface="Arial"/>
                <a:ea typeface="Arial"/>
                <a:cs typeface="Arial"/>
                <a:sym typeface="Arial"/>
              </a:rPr>
              <a:t>月時点のものです</a:t>
            </a:r>
            <a:r>
              <a:rPr lang="ja-JP" altLang="en-US" sz="900" b="0" i="0" u="none" strike="noStrike" cap="none" dirty="0">
                <a:solidFill>
                  <a:srgbClr val="5D393C"/>
                </a:solidFill>
                <a:latin typeface="Arial"/>
                <a:ea typeface="Arial"/>
                <a:cs typeface="Arial"/>
                <a:sym typeface="Arial"/>
              </a:rPr>
              <a:t>。</a:t>
            </a:r>
            <a:endParaRPr sz="900" b="0" i="0" u="none" strike="noStrike" cap="none" dirty="0">
              <a:solidFill>
                <a:srgbClr val="5D393C"/>
              </a:solidFill>
              <a:latin typeface="Arial"/>
              <a:ea typeface="Arial"/>
              <a:cs typeface="Arial"/>
              <a:sym typeface="Arial"/>
            </a:endParaRPr>
          </a:p>
        </p:txBody>
      </p:sp>
      <p:sp>
        <p:nvSpPr>
          <p:cNvPr id="216" name="Google Shape;216;p14"/>
          <p:cNvSpPr txBox="1"/>
          <p:nvPr/>
        </p:nvSpPr>
        <p:spPr>
          <a:xfrm>
            <a:off x="3538742" y="4184598"/>
            <a:ext cx="4995588"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altLang="ja-JP" sz="3200" b="1" i="0" u="sng" strike="noStrike" cap="none" dirty="0">
                <a:solidFill>
                  <a:srgbClr val="CE4E69"/>
                </a:solidFill>
                <a:latin typeface="Arial"/>
                <a:ea typeface="Arial"/>
                <a:cs typeface="Arial"/>
                <a:sym typeface="Arial"/>
              </a:rPr>
              <a:t>5</a:t>
            </a:r>
            <a:r>
              <a:rPr lang="ja-JP" sz="3200" b="1" i="0" u="sng" strike="noStrike" cap="none" dirty="0">
                <a:solidFill>
                  <a:srgbClr val="CE4E69"/>
                </a:solidFill>
                <a:latin typeface="Arial"/>
                <a:ea typeface="Arial"/>
                <a:cs typeface="Arial"/>
                <a:sym typeface="Arial"/>
              </a:rPr>
              <a:t>,</a:t>
            </a:r>
            <a:r>
              <a:rPr lang="en-US" altLang="ja-JP" sz="3200" b="1" i="0" u="sng" strike="noStrike" cap="none" dirty="0">
                <a:solidFill>
                  <a:srgbClr val="CE4E69"/>
                </a:solidFill>
                <a:latin typeface="Arial"/>
                <a:ea typeface="Arial"/>
                <a:cs typeface="Arial"/>
                <a:sym typeface="Arial"/>
              </a:rPr>
              <a:t>900</a:t>
            </a:r>
            <a:r>
              <a:rPr lang="ja-JP" sz="3200" b="1" i="0" u="sng" strike="noStrike" cap="none" dirty="0">
                <a:solidFill>
                  <a:srgbClr val="CE4E69"/>
                </a:solidFill>
                <a:latin typeface="Arial"/>
                <a:ea typeface="Arial"/>
                <a:cs typeface="Arial"/>
                <a:sym typeface="Arial"/>
              </a:rPr>
              <a:t>,000</a:t>
            </a:r>
            <a:r>
              <a:rPr lang="ja-JP" sz="1600" b="1" i="0" u="sng" strike="noStrike" cap="none" dirty="0">
                <a:solidFill>
                  <a:srgbClr val="CE4E69"/>
                </a:solidFill>
                <a:latin typeface="Arial"/>
                <a:ea typeface="Arial"/>
                <a:cs typeface="Arial"/>
                <a:sym typeface="Arial"/>
              </a:rPr>
              <a:t>PV</a:t>
            </a:r>
            <a:r>
              <a:rPr lang="ja-JP" sz="3200" b="1" i="0" u="sng" strike="noStrike" cap="none" dirty="0">
                <a:solidFill>
                  <a:srgbClr val="CE4E69"/>
                </a:solidFill>
                <a:latin typeface="Arial"/>
                <a:ea typeface="Arial"/>
                <a:cs typeface="Arial"/>
                <a:sym typeface="Arial"/>
              </a:rPr>
              <a:t> / </a:t>
            </a:r>
            <a:r>
              <a:rPr lang="en-US" altLang="ja-JP" sz="3200" b="1" i="0" u="sng" strike="noStrike" cap="none" dirty="0">
                <a:solidFill>
                  <a:srgbClr val="CE4E69"/>
                </a:solidFill>
                <a:latin typeface="Arial"/>
                <a:ea typeface="Arial"/>
                <a:cs typeface="Arial"/>
                <a:sym typeface="Arial"/>
              </a:rPr>
              <a:t>2,300,000</a:t>
            </a:r>
            <a:r>
              <a:rPr lang="ja-JP" sz="1600" b="1" i="0" u="sng" strike="noStrike" cap="none" dirty="0">
                <a:solidFill>
                  <a:srgbClr val="CE4E69"/>
                </a:solidFill>
                <a:latin typeface="Arial"/>
                <a:ea typeface="Arial"/>
                <a:cs typeface="Arial"/>
                <a:sym typeface="Arial"/>
              </a:rPr>
              <a:t>UU</a:t>
            </a:r>
            <a:endParaRPr sz="3200" b="1" i="0" u="sng" strike="noStrike" cap="none" dirty="0">
              <a:solidFill>
                <a:srgbClr val="CE4E69"/>
              </a:solidFill>
              <a:latin typeface="Arial"/>
              <a:ea typeface="Arial"/>
              <a:cs typeface="Arial"/>
              <a:sym typeface="Arial"/>
            </a:endParaRPr>
          </a:p>
        </p:txBody>
      </p:sp>
      <p:sp>
        <p:nvSpPr>
          <p:cNvPr id="217" name="Google Shape;217;p14"/>
          <p:cNvSpPr txBox="1"/>
          <p:nvPr/>
        </p:nvSpPr>
        <p:spPr>
          <a:xfrm>
            <a:off x="6047586" y="1536489"/>
            <a:ext cx="152207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MAGAZINE</a:t>
            </a:r>
            <a:endParaRPr sz="1800" b="0" i="0" u="none" strike="noStrike" cap="none">
              <a:solidFill>
                <a:schemeClr val="dk1"/>
              </a:solidFill>
              <a:latin typeface="Arial"/>
              <a:ea typeface="Arial"/>
              <a:cs typeface="Arial"/>
              <a:sym typeface="Arial"/>
            </a:endParaRPr>
          </a:p>
        </p:txBody>
      </p:sp>
      <p:sp>
        <p:nvSpPr>
          <p:cNvPr id="218" name="Google Shape;218;p14"/>
          <p:cNvSpPr txBox="1"/>
          <p:nvPr/>
        </p:nvSpPr>
        <p:spPr>
          <a:xfrm>
            <a:off x="5367808" y="4830579"/>
            <a:ext cx="1480445" cy="307777"/>
          </a:xfrm>
          <a:prstGeom prst="rect">
            <a:avLst/>
          </a:prstGeom>
          <a:solidFill>
            <a:srgbClr val="62829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CATEGORY</a:t>
            </a:r>
            <a:endParaRPr sz="1400" b="0" i="0" u="none" strike="noStrike" cap="none">
              <a:solidFill>
                <a:schemeClr val="lt1"/>
              </a:solidFill>
              <a:latin typeface="Arial"/>
              <a:ea typeface="Arial"/>
              <a:cs typeface="Arial"/>
              <a:sym typeface="Arial"/>
            </a:endParaRPr>
          </a:p>
        </p:txBody>
      </p:sp>
      <p:sp>
        <p:nvSpPr>
          <p:cNvPr id="219" name="Google Shape;219;p14"/>
          <p:cNvSpPr txBox="1"/>
          <p:nvPr/>
        </p:nvSpPr>
        <p:spPr>
          <a:xfrm>
            <a:off x="4568662" y="5208304"/>
            <a:ext cx="138899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・HAIR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・BEAUTY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・FASHION</a:t>
            </a:r>
            <a:endParaRPr sz="1600" b="0" i="0" u="none" strike="noStrike" cap="none">
              <a:solidFill>
                <a:schemeClr val="dk1"/>
              </a:solidFill>
              <a:latin typeface="Arial"/>
              <a:ea typeface="Arial"/>
              <a:cs typeface="Arial"/>
              <a:sym typeface="Arial"/>
            </a:endParaRPr>
          </a:p>
        </p:txBody>
      </p:sp>
      <p:sp>
        <p:nvSpPr>
          <p:cNvPr id="220" name="Google Shape;220;p14"/>
          <p:cNvSpPr txBox="1"/>
          <p:nvPr/>
        </p:nvSpPr>
        <p:spPr>
          <a:xfrm>
            <a:off x="5930861" y="5196983"/>
            <a:ext cx="1759803"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・LIFESTYLE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600" b="0" i="0" u="none" strike="noStrike" cap="none">
                <a:solidFill>
                  <a:schemeClr val="dk1"/>
                </a:solidFill>
                <a:latin typeface="Arial"/>
                <a:ea typeface="Arial"/>
                <a:cs typeface="Arial"/>
                <a:sym typeface="Arial"/>
              </a:rPr>
              <a:t>・HOROSCOPE</a:t>
            </a:r>
            <a:endParaRPr sz="1600" b="0" i="0" u="none" strike="noStrike" cap="none">
              <a:solidFill>
                <a:schemeClr val="dk1"/>
              </a:solidFill>
              <a:latin typeface="Arial"/>
              <a:ea typeface="Arial"/>
              <a:cs typeface="Arial"/>
              <a:sym typeface="Arial"/>
            </a:endParaRPr>
          </a:p>
        </p:txBody>
      </p:sp>
      <p:pic>
        <p:nvPicPr>
          <p:cNvPr id="221" name="Google Shape;221;p14"/>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57887" y="1522482"/>
            <a:ext cx="609028" cy="609028"/>
          </a:xfrm>
          <a:prstGeom prst="rect">
            <a:avLst/>
          </a:prstGeom>
          <a:noFill/>
          <a:ln>
            <a:noFill/>
          </a:ln>
        </p:spPr>
      </p:pic>
      <p:sp>
        <p:nvSpPr>
          <p:cNvPr id="222" name="Google Shape;222;p14"/>
          <p:cNvSpPr txBox="1"/>
          <p:nvPr/>
        </p:nvSpPr>
        <p:spPr>
          <a:xfrm>
            <a:off x="4631805" y="1529863"/>
            <a:ext cx="100577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0" i="0" u="none" strike="noStrike" cap="none">
                <a:solidFill>
                  <a:schemeClr val="dk1"/>
                </a:solidFill>
                <a:latin typeface="Arial"/>
                <a:ea typeface="Arial"/>
                <a:cs typeface="Arial"/>
                <a:sym typeface="Arial"/>
              </a:rPr>
              <a:t>WEB</a:t>
            </a:r>
            <a:endParaRPr sz="1800" b="0" i="0" u="none" strike="noStrike" cap="none">
              <a:solidFill>
                <a:schemeClr val="dk1"/>
              </a:solidFill>
              <a:latin typeface="Arial"/>
              <a:ea typeface="Arial"/>
              <a:cs typeface="Arial"/>
              <a:sym typeface="Arial"/>
            </a:endParaRPr>
          </a:p>
        </p:txBody>
      </p:sp>
      <p:pic>
        <p:nvPicPr>
          <p:cNvPr id="223" name="Google Shape;223;p14"/>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190129" y="3991154"/>
            <a:ext cx="562991" cy="575423"/>
          </a:xfrm>
          <a:prstGeom prst="rect">
            <a:avLst/>
          </a:prstGeom>
          <a:noFill/>
          <a:ln>
            <a:noFill/>
          </a:ln>
        </p:spPr>
      </p:pic>
      <p:pic>
        <p:nvPicPr>
          <p:cNvPr id="4" name="図 3">
            <a:extLst>
              <a:ext uri="{FF2B5EF4-FFF2-40B4-BE49-F238E27FC236}">
                <a16:creationId xmlns:a16="http://schemas.microsoft.com/office/drawing/2014/main" id="{A431EEAD-A12C-3D67-5650-4779A3F016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96000" y="1963890"/>
            <a:ext cx="1641747" cy="2111867"/>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87392" y="3330301"/>
            <a:ext cx="4217726" cy="3207023"/>
          </a:xfrm>
          <a:prstGeom prst="rect">
            <a:avLst/>
          </a:prstGeom>
          <a:noFill/>
          <a:ln>
            <a:noFill/>
          </a:ln>
        </p:spPr>
      </p:pic>
      <p:pic>
        <p:nvPicPr>
          <p:cNvPr id="942" name="Google Shape;942;p3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299421" y="1788331"/>
            <a:ext cx="2329864" cy="2111439"/>
          </a:xfrm>
          <a:prstGeom prst="rect">
            <a:avLst/>
          </a:prstGeom>
          <a:noFill/>
          <a:ln>
            <a:noFill/>
          </a:ln>
        </p:spPr>
      </p:pic>
      <p:pic>
        <p:nvPicPr>
          <p:cNvPr id="943" name="Google Shape;943;p3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636927" y="2631992"/>
            <a:ext cx="3696330" cy="3349799"/>
          </a:xfrm>
          <a:prstGeom prst="rect">
            <a:avLst/>
          </a:prstGeom>
          <a:noFill/>
          <a:ln>
            <a:noFill/>
          </a:ln>
        </p:spPr>
      </p:pic>
      <p:pic>
        <p:nvPicPr>
          <p:cNvPr id="944" name="Google Shape;944;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91459" y="2577229"/>
            <a:ext cx="3454578" cy="3130711"/>
          </a:xfrm>
          <a:prstGeom prst="rect">
            <a:avLst/>
          </a:prstGeom>
          <a:noFill/>
          <a:ln>
            <a:noFill/>
          </a:ln>
        </p:spPr>
      </p:pic>
      <p:sp>
        <p:nvSpPr>
          <p:cNvPr id="945" name="Google Shape;945;p33"/>
          <p:cNvSpPr txBox="1"/>
          <p:nvPr/>
        </p:nvSpPr>
        <p:spPr>
          <a:xfrm>
            <a:off x="161308" y="1406231"/>
            <a:ext cx="11744576"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FF0000"/>
                </a:solidFill>
                <a:latin typeface="Arial"/>
                <a:ea typeface="Arial"/>
                <a:cs typeface="Arial"/>
                <a:sym typeface="Arial"/>
              </a:rPr>
              <a:t>新商品認知拡大</a:t>
            </a:r>
            <a:endParaRPr sz="2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「いち髪いち恋」をテーマに読者から恋のエピソード募集。</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募集したエピソードからカツセマサヒコさんを起用して小説化や</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永野芽郁さんを起用して本誌、インスタライブ、WEBタイアップを展開しました。</a:t>
            </a:r>
            <a:endParaRPr sz="1400" b="0" i="0" u="none" strike="noStrike" cap="none">
              <a:solidFill>
                <a:schemeClr val="dk1"/>
              </a:solidFill>
              <a:latin typeface="Arial"/>
              <a:ea typeface="Arial"/>
              <a:cs typeface="Arial"/>
              <a:sym typeface="Arial"/>
            </a:endParaRPr>
          </a:p>
        </p:txBody>
      </p:sp>
      <p:sp>
        <p:nvSpPr>
          <p:cNvPr id="946" name="Google Shape;946;p33"/>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dirty="0"/>
              <a:t>本誌タイアップ＋キャンペーン＋</a:t>
            </a:r>
            <a:r>
              <a:rPr lang="en-US" altLang="ja-JP" dirty="0"/>
              <a:t>IG</a:t>
            </a:r>
            <a:r>
              <a:rPr lang="ja-JP" dirty="0"/>
              <a:t>ライブ＋</a:t>
            </a:r>
            <a:r>
              <a:rPr lang="en-US" altLang="ja-JP" dirty="0"/>
              <a:t>IG</a:t>
            </a:r>
            <a:r>
              <a:rPr lang="ja-JP" dirty="0"/>
              <a:t>フィードマガジン</a:t>
            </a:r>
            <a:endParaRPr dirty="0"/>
          </a:p>
        </p:txBody>
      </p:sp>
      <p:sp>
        <p:nvSpPr>
          <p:cNvPr id="947" name="Google Shape;947;p3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40</a:t>
            </a:fld>
            <a:endParaRPr/>
          </a:p>
        </p:txBody>
      </p:sp>
      <p:sp>
        <p:nvSpPr>
          <p:cNvPr id="948" name="Google Shape;948;p33"/>
          <p:cNvSpPr txBox="1"/>
          <p:nvPr/>
        </p:nvSpPr>
        <p:spPr>
          <a:xfrm>
            <a:off x="962025" y="1100788"/>
            <a:ext cx="10267950" cy="3474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E3428"/>
              </a:buClr>
              <a:buSzPts val="1600"/>
              <a:buFont typeface="Arial"/>
              <a:buNone/>
            </a:pPr>
            <a:r>
              <a:rPr lang="ja-JP" sz="1600" b="0" i="0" u="none" strike="noStrike" cap="none">
                <a:solidFill>
                  <a:srgbClr val="4E3428"/>
                </a:solidFill>
                <a:latin typeface="Arial"/>
                <a:ea typeface="Arial"/>
                <a:cs typeface="Arial"/>
                <a:sym typeface="Arial"/>
              </a:rPr>
              <a:t>クラシエ様「いち髪」（2022年9月～）</a:t>
            </a:r>
            <a:endParaRPr sz="1400" b="0" i="0" u="none" strike="noStrike" cap="none">
              <a:solidFill>
                <a:srgbClr val="000000"/>
              </a:solidFill>
              <a:latin typeface="Arial"/>
              <a:ea typeface="Arial"/>
              <a:cs typeface="Arial"/>
              <a:sym typeface="Arial"/>
            </a:endParaRPr>
          </a:p>
        </p:txBody>
      </p:sp>
      <p:pic>
        <p:nvPicPr>
          <p:cNvPr id="949" name="Google Shape;949;p3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994485" y="4233213"/>
            <a:ext cx="2462616" cy="1385221"/>
          </a:xfrm>
          <a:prstGeom prst="rect">
            <a:avLst/>
          </a:prstGeom>
          <a:noFill/>
          <a:ln w="9525" cap="flat" cmpd="sng">
            <a:noFill/>
            <a:prstDash val="solid"/>
            <a:round/>
            <a:headEnd type="none" w="sm" len="sm"/>
            <a:tailEnd type="none" w="sm" len="sm"/>
          </a:ln>
        </p:spPr>
      </p:pic>
      <p:pic>
        <p:nvPicPr>
          <p:cNvPr id="950" name="Google Shape;950;p3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94467" y="3208837"/>
            <a:ext cx="904905" cy="2226456"/>
          </a:xfrm>
          <a:prstGeom prst="rect">
            <a:avLst/>
          </a:prstGeom>
          <a:noFill/>
          <a:ln w="9525" cap="flat" cmpd="sng">
            <a:noFill/>
            <a:prstDash val="solid"/>
            <a:round/>
            <a:headEnd type="none" w="sm" len="sm"/>
            <a:tailEnd type="none" w="sm" len="sm"/>
          </a:ln>
        </p:spPr>
      </p:pic>
      <p:pic>
        <p:nvPicPr>
          <p:cNvPr id="951" name="Google Shape;951;p3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885870" y="4248876"/>
            <a:ext cx="824540" cy="1400242"/>
          </a:xfrm>
          <a:prstGeom prst="rect">
            <a:avLst/>
          </a:prstGeom>
          <a:noFill/>
          <a:ln w="9525" cap="flat" cmpd="sng">
            <a:noFill/>
            <a:prstDash val="solid"/>
            <a:round/>
            <a:headEnd type="none" w="sm" len="sm"/>
            <a:tailEnd type="none" w="sm" len="sm"/>
          </a:ln>
        </p:spPr>
      </p:pic>
      <p:pic>
        <p:nvPicPr>
          <p:cNvPr id="952" name="Google Shape;952;p3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072150" y="3225313"/>
            <a:ext cx="956168" cy="2226456"/>
          </a:xfrm>
          <a:prstGeom prst="rect">
            <a:avLst/>
          </a:prstGeom>
          <a:noFill/>
          <a:ln w="9525" cap="flat" cmpd="sng">
            <a:noFill/>
            <a:prstDash val="solid"/>
            <a:round/>
            <a:headEnd type="none" w="sm" len="sm"/>
            <a:tailEnd type="none" w="sm" len="sm"/>
          </a:ln>
        </p:spPr>
      </p:pic>
      <p:grpSp>
        <p:nvGrpSpPr>
          <p:cNvPr id="953" name="Google Shape;953;p33"/>
          <p:cNvGrpSpPr/>
          <p:nvPr/>
        </p:nvGrpSpPr>
        <p:grpSpPr>
          <a:xfrm>
            <a:off x="668324" y="3211496"/>
            <a:ext cx="2731368" cy="1774903"/>
            <a:chOff x="2003664" y="3111189"/>
            <a:chExt cx="3695391" cy="2412268"/>
          </a:xfrm>
        </p:grpSpPr>
        <p:pic>
          <p:nvPicPr>
            <p:cNvPr id="954" name="Google Shape;954;p3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003664" y="3111189"/>
              <a:ext cx="1847696" cy="2412268"/>
            </a:xfrm>
            <a:prstGeom prst="rect">
              <a:avLst/>
            </a:prstGeom>
            <a:noFill/>
            <a:ln w="9525" cap="flat" cmpd="sng">
              <a:noFill/>
              <a:prstDash val="solid"/>
              <a:round/>
              <a:headEnd type="none" w="sm" len="sm"/>
              <a:tailEnd type="none" w="sm" len="sm"/>
            </a:ln>
          </p:spPr>
        </p:pic>
        <p:pic>
          <p:nvPicPr>
            <p:cNvPr id="955" name="Google Shape;955;p33"/>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851360" y="3111189"/>
              <a:ext cx="1847695" cy="2412268"/>
            </a:xfrm>
            <a:prstGeom prst="rect">
              <a:avLst/>
            </a:prstGeom>
            <a:noFill/>
            <a:ln w="9525" cap="flat" cmpd="sng">
              <a:noFill/>
              <a:prstDash val="solid"/>
              <a:round/>
              <a:headEnd type="none" w="sm" len="sm"/>
              <a:tailEnd type="none" w="sm" len="sm"/>
            </a:ln>
          </p:spPr>
        </p:pic>
      </p:grpSp>
      <p:pic>
        <p:nvPicPr>
          <p:cNvPr id="956" name="Google Shape;956;p3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3846038" y="3232122"/>
            <a:ext cx="1018869" cy="2212839"/>
          </a:xfrm>
          <a:prstGeom prst="rect">
            <a:avLst/>
          </a:prstGeom>
          <a:noFill/>
          <a:ln w="9525" cap="flat" cmpd="sng">
            <a:noFill/>
            <a:prstDash val="solid"/>
            <a:round/>
            <a:headEnd type="none" w="sm" len="sm"/>
            <a:tailEnd type="none" w="sm" len="sm"/>
          </a:ln>
        </p:spPr>
      </p:pic>
      <p:sp>
        <p:nvSpPr>
          <p:cNvPr id="957" name="Google Shape;957;p33"/>
          <p:cNvSpPr txBox="1"/>
          <p:nvPr/>
        </p:nvSpPr>
        <p:spPr>
          <a:xfrm>
            <a:off x="579192" y="2740952"/>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本誌タイアップ</a:t>
            </a:r>
            <a:endParaRPr sz="1400" b="0" i="0" u="none" strike="noStrike" cap="none">
              <a:solidFill>
                <a:srgbClr val="000000"/>
              </a:solidFill>
              <a:latin typeface="Arial"/>
              <a:ea typeface="Arial"/>
              <a:cs typeface="Arial"/>
              <a:sym typeface="Arial"/>
            </a:endParaRPr>
          </a:p>
        </p:txBody>
      </p:sp>
      <p:pic>
        <p:nvPicPr>
          <p:cNvPr id="958" name="Google Shape;958;p3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2786298" y="2694168"/>
            <a:ext cx="467996" cy="467996"/>
          </a:xfrm>
          <a:prstGeom prst="rect">
            <a:avLst/>
          </a:prstGeom>
          <a:noFill/>
          <a:ln>
            <a:noFill/>
          </a:ln>
        </p:spPr>
      </p:pic>
      <p:sp>
        <p:nvSpPr>
          <p:cNvPr id="959" name="Google Shape;959;p33"/>
          <p:cNvSpPr txBox="1"/>
          <p:nvPr/>
        </p:nvSpPr>
        <p:spPr>
          <a:xfrm>
            <a:off x="4095805" y="2668848"/>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WEBタイアップ</a:t>
            </a:r>
            <a:endParaRPr sz="1400" b="0" i="0" u="none" strike="noStrike" cap="none">
              <a:solidFill>
                <a:srgbClr val="000000"/>
              </a:solidFill>
              <a:latin typeface="Arial"/>
              <a:ea typeface="Arial"/>
              <a:cs typeface="Arial"/>
              <a:sym typeface="Arial"/>
            </a:endParaRPr>
          </a:p>
        </p:txBody>
      </p:sp>
      <p:sp>
        <p:nvSpPr>
          <p:cNvPr id="960" name="Google Shape;960;p33"/>
          <p:cNvSpPr txBox="1"/>
          <p:nvPr/>
        </p:nvSpPr>
        <p:spPr>
          <a:xfrm>
            <a:off x="7084271" y="5746828"/>
            <a:ext cx="2464136"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フィード</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マガジン</a:t>
            </a:r>
            <a:endParaRPr sz="1200" b="0" i="0" u="none" strike="noStrike" cap="none" dirty="0">
              <a:solidFill>
                <a:srgbClr val="000000"/>
              </a:solidFill>
              <a:latin typeface="Arial"/>
              <a:ea typeface="Arial"/>
              <a:cs typeface="Arial"/>
              <a:sym typeface="Arial"/>
            </a:endParaRPr>
          </a:p>
        </p:txBody>
      </p:sp>
      <p:sp>
        <p:nvSpPr>
          <p:cNvPr id="961" name="Google Shape;961;p33"/>
          <p:cNvSpPr txBox="1"/>
          <p:nvPr/>
        </p:nvSpPr>
        <p:spPr>
          <a:xfrm>
            <a:off x="9447098" y="5785950"/>
            <a:ext cx="2464136"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インスタライブ</a:t>
            </a:r>
            <a:endParaRPr sz="1200" b="0" i="0" u="none" strike="noStrike" cap="none">
              <a:solidFill>
                <a:srgbClr val="000000"/>
              </a:solidFill>
              <a:latin typeface="Arial"/>
              <a:ea typeface="Arial"/>
              <a:cs typeface="Arial"/>
              <a:sym typeface="Arial"/>
            </a:endParaRPr>
          </a:p>
        </p:txBody>
      </p:sp>
      <p:sp>
        <p:nvSpPr>
          <p:cNvPr id="962" name="Google Shape;962;p33"/>
          <p:cNvSpPr txBox="1"/>
          <p:nvPr/>
        </p:nvSpPr>
        <p:spPr>
          <a:xfrm>
            <a:off x="3254336" y="5617681"/>
            <a:ext cx="212784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キャンペーン</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募集記事</a:t>
            </a:r>
            <a:endParaRPr sz="1200" b="0" i="0" u="none" strike="noStrike" cap="none">
              <a:solidFill>
                <a:srgbClr val="000000"/>
              </a:solidFill>
              <a:latin typeface="Arial"/>
              <a:ea typeface="Arial"/>
              <a:cs typeface="Arial"/>
              <a:sym typeface="Arial"/>
            </a:endParaRPr>
          </a:p>
        </p:txBody>
      </p:sp>
      <p:sp>
        <p:nvSpPr>
          <p:cNvPr id="963" name="Google Shape;963;p33"/>
          <p:cNvSpPr txBox="1"/>
          <p:nvPr/>
        </p:nvSpPr>
        <p:spPr>
          <a:xfrm>
            <a:off x="4348129" y="5654336"/>
            <a:ext cx="212784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募集エピソード</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小説化</a:t>
            </a:r>
            <a:endParaRPr sz="1200" b="0" i="0" u="none" strike="noStrike" cap="none">
              <a:solidFill>
                <a:srgbClr val="000000"/>
              </a:solidFill>
              <a:latin typeface="Arial"/>
              <a:ea typeface="Arial"/>
              <a:cs typeface="Arial"/>
              <a:sym typeface="Arial"/>
            </a:endParaRPr>
          </a:p>
        </p:txBody>
      </p:sp>
      <p:sp>
        <p:nvSpPr>
          <p:cNvPr id="964" name="Google Shape;964;p33"/>
          <p:cNvSpPr txBox="1"/>
          <p:nvPr/>
        </p:nvSpPr>
        <p:spPr>
          <a:xfrm>
            <a:off x="5570103" y="5662402"/>
            <a:ext cx="21278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altLang="ja-JP" sz="1200" u="sng" dirty="0" err="1">
                <a:solidFill>
                  <a:schemeClr val="accent4">
                    <a:lumMod val="75000"/>
                  </a:schemeClr>
                </a:solidFill>
                <a:hlinkClick r:id="rId15">
                  <a:extLst>
                    <a:ext uri="{A12FA001-AC4F-418D-AE19-62706E023703}">
                      <ahyp:hlinkClr xmlns:ahyp="http://schemas.microsoft.com/office/drawing/2018/hyperlinkcolor" val="tx"/>
                    </a:ext>
                  </a:extLst>
                </a:hlinkClick>
              </a:rPr>
              <a:t>ar</a:t>
            </a:r>
            <a:r>
              <a:rPr lang="en-US" altLang="ja-JP" sz="1200" u="sng" dirty="0">
                <a:solidFill>
                  <a:schemeClr val="accent4">
                    <a:lumMod val="75000"/>
                  </a:schemeClr>
                </a:solidFill>
                <a:hlinkClick r:id="rId15">
                  <a:extLst>
                    <a:ext uri="{A12FA001-AC4F-418D-AE19-62706E023703}">
                      <ahyp:hlinkClr xmlns:ahyp="http://schemas.microsoft.com/office/drawing/2018/hyperlinkcolor" val="tx"/>
                    </a:ext>
                  </a:extLst>
                </a:hlinkClick>
              </a:rPr>
              <a:t> more</a:t>
            </a:r>
            <a:r>
              <a:rPr lang="ja-JP" altLang="en-US" sz="1200" u="sng" dirty="0">
                <a:solidFill>
                  <a:schemeClr val="accent4">
                    <a:lumMod val="75000"/>
                  </a:schemeClr>
                </a:solidFill>
                <a:hlinkClick r:id="rId15">
                  <a:extLst>
                    <a:ext uri="{A12FA001-AC4F-418D-AE19-62706E023703}">
                      <ahyp:hlinkClr xmlns:ahyp="http://schemas.microsoft.com/office/drawing/2018/hyperlinkcolor" val="tx"/>
                    </a:ext>
                  </a:extLst>
                </a:hlinkClick>
              </a:rPr>
              <a:t>転載</a:t>
            </a:r>
            <a:endParaRPr sz="1200" b="0" i="0" u="sng" strike="noStrike" cap="none" dirty="0">
              <a:solidFill>
                <a:schemeClr val="accent4">
                  <a:lumMod val="75000"/>
                </a:schemeClr>
              </a:solidFill>
              <a:latin typeface="Arial"/>
              <a:ea typeface="Arial"/>
              <a:cs typeface="Arial"/>
              <a:sym typeface="Arial"/>
            </a:endParaRPr>
          </a:p>
        </p:txBody>
      </p:sp>
      <p:pic>
        <p:nvPicPr>
          <p:cNvPr id="965" name="Google Shape;965;p3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0038080" y="2117295"/>
            <a:ext cx="855589" cy="1322556"/>
          </a:xfrm>
          <a:prstGeom prst="rect">
            <a:avLst/>
          </a:prstGeom>
          <a:noFill/>
          <a:ln w="9525" cap="flat" cmpd="sng">
            <a:noFill/>
            <a:prstDash val="solid"/>
            <a:round/>
            <a:headEnd type="none" w="sm" len="sm"/>
            <a:tailEnd type="none" w="sm" len="sm"/>
          </a:ln>
        </p:spPr>
      </p:pic>
      <p:sp>
        <p:nvSpPr>
          <p:cNvPr id="966" name="Google Shape;966;p33"/>
          <p:cNvSpPr txBox="1"/>
          <p:nvPr/>
        </p:nvSpPr>
        <p:spPr>
          <a:xfrm>
            <a:off x="9072623" y="1704331"/>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X</a:t>
            </a:r>
            <a:r>
              <a:rPr lang="ja-JP" sz="1200" b="1" i="0" u="none" strike="noStrike" cap="none">
                <a:solidFill>
                  <a:srgbClr val="62829A"/>
                </a:solidFill>
                <a:latin typeface="Arial"/>
                <a:ea typeface="Arial"/>
                <a:cs typeface="Arial"/>
                <a:sym typeface="Arial"/>
              </a:rPr>
              <a:t>(旧Twitter)</a:t>
            </a:r>
            <a:r>
              <a:rPr lang="ja-JP" sz="1800" b="1" i="0" u="none" strike="noStrike" cap="none">
                <a:solidFill>
                  <a:srgbClr val="62829A"/>
                </a:solidFill>
                <a:latin typeface="Arial"/>
                <a:ea typeface="Arial"/>
                <a:cs typeface="Arial"/>
                <a:sym typeface="Arial"/>
              </a:rPr>
              <a:t>広告運用</a:t>
            </a:r>
            <a:endParaRPr sz="1400" b="0" i="0" u="none" strike="noStrike" cap="none">
              <a:solidFill>
                <a:srgbClr val="000000"/>
              </a:solidFill>
              <a:latin typeface="Arial"/>
              <a:ea typeface="Arial"/>
              <a:cs typeface="Arial"/>
              <a:sym typeface="Arial"/>
            </a:endParaRPr>
          </a:p>
        </p:txBody>
      </p:sp>
      <p:sp>
        <p:nvSpPr>
          <p:cNvPr id="967" name="Google Shape;967;p33"/>
          <p:cNvSpPr/>
          <p:nvPr/>
        </p:nvSpPr>
        <p:spPr>
          <a:xfrm>
            <a:off x="8196718" y="2812170"/>
            <a:ext cx="797764" cy="749578"/>
          </a:xfrm>
          <a:prstGeom prst="mathPlus">
            <a:avLst>
              <a:gd name="adj1" fmla="val 9743"/>
            </a:avLst>
          </a:prstGeom>
          <a:solidFill>
            <a:srgbClr val="4B4B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96"/>
              <a:buFont typeface="Arial"/>
              <a:buNone/>
            </a:pPr>
            <a:endParaRPr sz="1695" b="0" i="0" u="none" strike="noStrike" cap="none">
              <a:solidFill>
                <a:schemeClr val="lt1"/>
              </a:solidFill>
              <a:latin typeface="Arial"/>
              <a:ea typeface="Arial"/>
              <a:cs typeface="Arial"/>
              <a:sym typeface="Arial"/>
            </a:endParaRPr>
          </a:p>
        </p:txBody>
      </p:sp>
      <p:sp>
        <p:nvSpPr>
          <p:cNvPr id="968" name="Google Shape;968;p33"/>
          <p:cNvSpPr txBox="1"/>
          <p:nvPr/>
        </p:nvSpPr>
        <p:spPr>
          <a:xfrm>
            <a:off x="8213960" y="3773294"/>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62829A"/>
                </a:solidFill>
                <a:latin typeface="Arial"/>
                <a:ea typeface="Arial"/>
                <a:cs typeface="Arial"/>
                <a:sym typeface="Arial"/>
              </a:rPr>
              <a:t>Instagram</a:t>
            </a:r>
            <a:endParaRPr sz="1400" b="0" i="0" u="none" strike="noStrike" cap="none" dirty="0">
              <a:solidFill>
                <a:srgbClr val="000000"/>
              </a:solidFill>
              <a:latin typeface="Arial"/>
              <a:ea typeface="Arial"/>
              <a:cs typeface="Arial"/>
              <a:sym typeface="Arial"/>
            </a:endParaRPr>
          </a:p>
        </p:txBody>
      </p:sp>
      <p:pic>
        <p:nvPicPr>
          <p:cNvPr id="969" name="Google Shape;969;p33"/>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6428556" y="2662838"/>
            <a:ext cx="406941" cy="431741"/>
          </a:xfrm>
          <a:prstGeom prst="rect">
            <a:avLst/>
          </a:prstGeom>
          <a:noFill/>
          <a:ln>
            <a:noFill/>
          </a:ln>
        </p:spPr>
      </p:pic>
      <p:pic>
        <p:nvPicPr>
          <p:cNvPr id="970" name="Google Shape;970;p33" descr="マイクアイコンのフリー素材（SVG/EPS/PNG）| IFN無料アイコン"/>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0408052" y="3652149"/>
            <a:ext cx="633085" cy="506468"/>
          </a:xfrm>
          <a:prstGeom prst="rect">
            <a:avLst/>
          </a:prstGeom>
          <a:noFill/>
          <a:ln>
            <a:noFill/>
          </a:ln>
        </p:spPr>
      </p:pic>
      <p:pic>
        <p:nvPicPr>
          <p:cNvPr id="971" name="Google Shape;971;p33"/>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8254014" y="3713985"/>
            <a:ext cx="413540" cy="391946"/>
          </a:xfrm>
          <a:prstGeom prst="rect">
            <a:avLst/>
          </a:prstGeom>
          <a:noFill/>
          <a:ln>
            <a:noFill/>
          </a:ln>
        </p:spPr>
      </p:pic>
      <p:sp>
        <p:nvSpPr>
          <p:cNvPr id="972" name="Google Shape;972;p3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cxnSp>
        <p:nvCxnSpPr>
          <p:cNvPr id="2" name="直線コネクタ 1">
            <a:extLst>
              <a:ext uri="{FF2B5EF4-FFF2-40B4-BE49-F238E27FC236}">
                <a16:creationId xmlns:a16="http://schemas.microsoft.com/office/drawing/2014/main" id="{CF9D4312-8799-6746-43D8-2BE642E2914E}"/>
              </a:ext>
            </a:extLst>
          </p:cNvPr>
          <p:cNvCxnSpPr>
            <a:cxnSpLocks/>
          </p:cNvCxnSpPr>
          <p:nvPr/>
        </p:nvCxnSpPr>
        <p:spPr>
          <a:xfrm>
            <a:off x="579192" y="5212950"/>
            <a:ext cx="2946328"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2E369184-61FF-EEF7-241F-AE1A3402E12A}"/>
              </a:ext>
            </a:extLst>
          </p:cNvPr>
          <p:cNvCxnSpPr>
            <a:cxnSpLocks/>
          </p:cNvCxnSpPr>
          <p:nvPr/>
        </p:nvCxnSpPr>
        <p:spPr>
          <a:xfrm>
            <a:off x="3749816" y="5533003"/>
            <a:ext cx="3443464"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2B45D004-C88E-739C-404B-CDBC9051311D}"/>
              </a:ext>
            </a:extLst>
          </p:cNvPr>
          <p:cNvCxnSpPr>
            <a:cxnSpLocks/>
          </p:cNvCxnSpPr>
          <p:nvPr/>
        </p:nvCxnSpPr>
        <p:spPr>
          <a:xfrm>
            <a:off x="7783620" y="5718970"/>
            <a:ext cx="3782419"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C7E25E8-5DA8-1A8E-B3CB-5CD1D7BF9A19}"/>
              </a:ext>
            </a:extLst>
          </p:cNvPr>
          <p:cNvCxnSpPr>
            <a:cxnSpLocks/>
          </p:cNvCxnSpPr>
          <p:nvPr/>
        </p:nvCxnSpPr>
        <p:spPr>
          <a:xfrm>
            <a:off x="9946441" y="3561748"/>
            <a:ext cx="1094696"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084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pic>
        <p:nvPicPr>
          <p:cNvPr id="977" name="Google Shape;977;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95332" y="2461808"/>
            <a:ext cx="3454578" cy="3130711"/>
          </a:xfrm>
          <a:prstGeom prst="rect">
            <a:avLst/>
          </a:prstGeom>
          <a:noFill/>
          <a:ln>
            <a:noFill/>
          </a:ln>
        </p:spPr>
      </p:pic>
      <p:pic>
        <p:nvPicPr>
          <p:cNvPr id="978" name="Google Shape;978;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4741" y="2513937"/>
            <a:ext cx="3454578" cy="3130711"/>
          </a:xfrm>
          <a:prstGeom prst="rect">
            <a:avLst/>
          </a:prstGeom>
          <a:noFill/>
          <a:ln>
            <a:noFill/>
          </a:ln>
        </p:spPr>
      </p:pic>
      <p:pic>
        <p:nvPicPr>
          <p:cNvPr id="979" name="Google Shape;979;p9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750" y="2498040"/>
            <a:ext cx="3454578" cy="3130711"/>
          </a:xfrm>
          <a:prstGeom prst="rect">
            <a:avLst/>
          </a:prstGeom>
          <a:noFill/>
          <a:ln>
            <a:noFill/>
          </a:ln>
        </p:spPr>
      </p:pic>
      <p:sp>
        <p:nvSpPr>
          <p:cNvPr id="980" name="Google Shape;980;p90"/>
          <p:cNvSpPr txBox="1"/>
          <p:nvPr/>
        </p:nvSpPr>
        <p:spPr>
          <a:xfrm>
            <a:off x="161308" y="1406231"/>
            <a:ext cx="11744576"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FF0000"/>
                </a:solidFill>
                <a:latin typeface="Arial"/>
                <a:ea typeface="Arial"/>
                <a:cs typeface="Arial"/>
                <a:sym typeface="Arial"/>
              </a:rPr>
              <a:t>ブランド認知拡大</a:t>
            </a:r>
            <a:endParaRPr sz="24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大容量パッケージの発売のタイミングで、改めてブランド認知を目的に</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人気ヘアメイク・イガリ</a:t>
            </a:r>
            <a:r>
              <a:rPr lang="ja-JP" altLang="en-US" sz="1400" b="0" i="0" u="none" strike="noStrike" cap="none" dirty="0">
                <a:solidFill>
                  <a:schemeClr val="dk1"/>
                </a:solidFill>
                <a:latin typeface="Arial"/>
                <a:ea typeface="Arial"/>
                <a:cs typeface="Arial"/>
                <a:sym typeface="Arial"/>
              </a:rPr>
              <a:t>シノブ</a:t>
            </a:r>
            <a:r>
              <a:rPr lang="ja-JP" sz="1400" b="0" i="0" u="none" strike="noStrike" cap="none" dirty="0">
                <a:solidFill>
                  <a:schemeClr val="dk1"/>
                </a:solidFill>
                <a:latin typeface="Arial"/>
                <a:ea typeface="Arial"/>
                <a:cs typeface="Arial"/>
                <a:sym typeface="Arial"/>
              </a:rPr>
              <a:t>さん×ar編集長で肌悩みトークタイアップを実施。</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誌面タイアップのコンテンツをWEB、SNSで拡散展開。</a:t>
            </a:r>
            <a:endParaRPr sz="1400" b="0" i="0" u="none" strike="noStrike" cap="none" dirty="0">
              <a:solidFill>
                <a:schemeClr val="dk1"/>
              </a:solidFill>
              <a:latin typeface="Arial"/>
              <a:ea typeface="Arial"/>
              <a:cs typeface="Arial"/>
              <a:sym typeface="Arial"/>
            </a:endParaRPr>
          </a:p>
        </p:txBody>
      </p:sp>
      <p:sp>
        <p:nvSpPr>
          <p:cNvPr id="981" name="Google Shape;981;p90"/>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a:t>本誌タイアップ＋WEB・SNS拡散</a:t>
            </a:r>
            <a:endParaRPr/>
          </a:p>
        </p:txBody>
      </p:sp>
      <p:sp>
        <p:nvSpPr>
          <p:cNvPr id="982" name="Google Shape;982;p90"/>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41</a:t>
            </a:fld>
            <a:endParaRPr/>
          </a:p>
        </p:txBody>
      </p:sp>
      <p:sp>
        <p:nvSpPr>
          <p:cNvPr id="983" name="Google Shape;983;p90"/>
          <p:cNvSpPr txBox="1"/>
          <p:nvPr/>
        </p:nvSpPr>
        <p:spPr>
          <a:xfrm>
            <a:off x="962025" y="1100788"/>
            <a:ext cx="10267950" cy="3474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E3428"/>
              </a:buClr>
              <a:buSzPts val="1600"/>
              <a:buFont typeface="Arial"/>
              <a:buNone/>
            </a:pPr>
            <a:r>
              <a:rPr lang="ja-JP" sz="1600" b="0" i="0" u="none" strike="noStrike" cap="none">
                <a:solidFill>
                  <a:srgbClr val="4E3428"/>
                </a:solidFill>
                <a:latin typeface="Arial"/>
                <a:ea typeface="Arial"/>
                <a:cs typeface="Arial"/>
                <a:sym typeface="Arial"/>
              </a:rPr>
              <a:t>ロート製薬様「ケアセラ」（2023年10月～）</a:t>
            </a:r>
            <a:endParaRPr sz="1400" b="0" i="0" u="none" strike="noStrike" cap="none">
              <a:solidFill>
                <a:srgbClr val="000000"/>
              </a:solidFill>
              <a:latin typeface="Arial"/>
              <a:ea typeface="Arial"/>
              <a:cs typeface="Arial"/>
              <a:sym typeface="Arial"/>
            </a:endParaRPr>
          </a:p>
        </p:txBody>
      </p:sp>
      <p:sp>
        <p:nvSpPr>
          <p:cNvPr id="984" name="Google Shape;984;p90"/>
          <p:cNvSpPr txBox="1"/>
          <p:nvPr/>
        </p:nvSpPr>
        <p:spPr>
          <a:xfrm>
            <a:off x="579192" y="2740952"/>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本誌タイアップ</a:t>
            </a:r>
            <a:endParaRPr sz="1400" b="0" i="0" u="none" strike="noStrike" cap="none">
              <a:solidFill>
                <a:srgbClr val="000000"/>
              </a:solidFill>
              <a:latin typeface="Arial"/>
              <a:ea typeface="Arial"/>
              <a:cs typeface="Arial"/>
              <a:sym typeface="Arial"/>
            </a:endParaRPr>
          </a:p>
        </p:txBody>
      </p:sp>
      <p:pic>
        <p:nvPicPr>
          <p:cNvPr id="985" name="Google Shape;985;p9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86298" y="2694168"/>
            <a:ext cx="467996" cy="467996"/>
          </a:xfrm>
          <a:prstGeom prst="rect">
            <a:avLst/>
          </a:prstGeom>
          <a:noFill/>
          <a:ln>
            <a:noFill/>
          </a:ln>
        </p:spPr>
      </p:pic>
      <p:sp>
        <p:nvSpPr>
          <p:cNvPr id="986" name="Google Shape;986;p90"/>
          <p:cNvSpPr txBox="1"/>
          <p:nvPr/>
        </p:nvSpPr>
        <p:spPr>
          <a:xfrm>
            <a:off x="4095805" y="2668848"/>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WEBタイアップ</a:t>
            </a:r>
            <a:endParaRPr sz="1400" b="0" i="0" u="none" strike="noStrike" cap="none">
              <a:solidFill>
                <a:srgbClr val="000000"/>
              </a:solidFill>
              <a:latin typeface="Arial"/>
              <a:ea typeface="Arial"/>
              <a:cs typeface="Arial"/>
              <a:sym typeface="Arial"/>
            </a:endParaRPr>
          </a:p>
        </p:txBody>
      </p:sp>
      <p:sp>
        <p:nvSpPr>
          <p:cNvPr id="987" name="Google Shape;987;p90"/>
          <p:cNvSpPr txBox="1"/>
          <p:nvPr/>
        </p:nvSpPr>
        <p:spPr>
          <a:xfrm>
            <a:off x="6725857" y="5188707"/>
            <a:ext cx="246413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インスタ転載</a:t>
            </a:r>
            <a:endParaRPr sz="1200" b="0" i="0" u="none" strike="noStrike" cap="none" dirty="0">
              <a:solidFill>
                <a:srgbClr val="000000"/>
              </a:solidFill>
              <a:latin typeface="Arial"/>
              <a:ea typeface="Arial"/>
              <a:cs typeface="Arial"/>
              <a:sym typeface="Arial"/>
            </a:endParaRPr>
          </a:p>
        </p:txBody>
      </p:sp>
      <p:sp>
        <p:nvSpPr>
          <p:cNvPr id="988" name="Google Shape;988;p90"/>
          <p:cNvSpPr txBox="1"/>
          <p:nvPr/>
        </p:nvSpPr>
        <p:spPr>
          <a:xfrm>
            <a:off x="8976995" y="5184605"/>
            <a:ext cx="856442"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sng" strike="noStrike" cap="none" dirty="0">
                <a:solidFill>
                  <a:schemeClr val="accent4">
                    <a:lumMod val="75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rPr>
              <a:t>SNS動画</a:t>
            </a:r>
            <a:endParaRPr sz="1200" b="0" i="0" u="sng" strike="noStrike" cap="none" dirty="0">
              <a:solidFill>
                <a:schemeClr val="accent4">
                  <a:lumMod val="75000"/>
                </a:schemeClr>
              </a:solidFill>
              <a:latin typeface="Arial"/>
              <a:ea typeface="Arial"/>
              <a:cs typeface="Arial"/>
              <a:sym typeface="Arial"/>
            </a:endParaRPr>
          </a:p>
        </p:txBody>
      </p:sp>
      <p:sp>
        <p:nvSpPr>
          <p:cNvPr id="989" name="Google Shape;989;p90"/>
          <p:cNvSpPr txBox="1"/>
          <p:nvPr/>
        </p:nvSpPr>
        <p:spPr>
          <a:xfrm>
            <a:off x="4600452" y="5522065"/>
            <a:ext cx="21278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sng" strike="noStrike" cap="none" dirty="0">
                <a:solidFill>
                  <a:schemeClr val="accent4">
                    <a:lumMod val="7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本誌タイアップ転載</a:t>
            </a:r>
            <a:endParaRPr u="sng" dirty="0">
              <a:solidFill>
                <a:schemeClr val="accent4">
                  <a:lumMod val="75000"/>
                </a:schemeClr>
              </a:solidFill>
            </a:endParaRPr>
          </a:p>
        </p:txBody>
      </p:sp>
      <p:sp>
        <p:nvSpPr>
          <p:cNvPr id="990" name="Google Shape;990;p90"/>
          <p:cNvSpPr txBox="1"/>
          <p:nvPr/>
        </p:nvSpPr>
        <p:spPr>
          <a:xfrm>
            <a:off x="7624272" y="2662838"/>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62829A"/>
                </a:solidFill>
                <a:latin typeface="Arial"/>
                <a:ea typeface="Arial"/>
                <a:cs typeface="Arial"/>
                <a:sym typeface="Arial"/>
              </a:rPr>
              <a:t>SNS拡散施策</a:t>
            </a:r>
            <a:endParaRPr sz="1400" b="0" i="0" u="none" strike="noStrike" cap="none" dirty="0">
              <a:solidFill>
                <a:srgbClr val="000000"/>
              </a:solidFill>
              <a:latin typeface="Arial"/>
              <a:ea typeface="Arial"/>
              <a:cs typeface="Arial"/>
              <a:sym typeface="Arial"/>
            </a:endParaRPr>
          </a:p>
        </p:txBody>
      </p:sp>
      <p:pic>
        <p:nvPicPr>
          <p:cNvPr id="991" name="Google Shape;991;p9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428556" y="2662838"/>
            <a:ext cx="406941" cy="431741"/>
          </a:xfrm>
          <a:prstGeom prst="rect">
            <a:avLst/>
          </a:prstGeom>
          <a:noFill/>
          <a:ln>
            <a:noFill/>
          </a:ln>
        </p:spPr>
      </p:pic>
      <p:sp>
        <p:nvSpPr>
          <p:cNvPr id="992" name="Google Shape;992;p90"/>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pic>
        <p:nvPicPr>
          <p:cNvPr id="993" name="Google Shape;993;p9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89726" y="3235087"/>
            <a:ext cx="2709762" cy="1741688"/>
          </a:xfrm>
          <a:prstGeom prst="rect">
            <a:avLst/>
          </a:prstGeom>
          <a:noFill/>
          <a:ln w="9525" cap="flat" cmpd="sng">
            <a:solidFill>
              <a:srgbClr val="C1C2C7"/>
            </a:solidFill>
            <a:prstDash val="solid"/>
            <a:round/>
            <a:headEnd type="none" w="sm" len="sm"/>
            <a:tailEnd type="none" w="sm" len="sm"/>
          </a:ln>
        </p:spPr>
      </p:pic>
      <p:pic>
        <p:nvPicPr>
          <p:cNvPr id="994" name="Google Shape;994;p9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17355" y="3094579"/>
            <a:ext cx="1592942" cy="2202538"/>
          </a:xfrm>
          <a:prstGeom prst="rect">
            <a:avLst/>
          </a:prstGeom>
          <a:noFill/>
          <a:ln w="9525" cap="flat" cmpd="sng">
            <a:solidFill>
              <a:srgbClr val="C1C2C7"/>
            </a:solidFill>
            <a:prstDash val="solid"/>
            <a:round/>
            <a:headEnd type="none" w="sm" len="sm"/>
            <a:tailEnd type="none" w="sm" len="sm"/>
          </a:ln>
        </p:spPr>
      </p:pic>
      <p:pic>
        <p:nvPicPr>
          <p:cNvPr id="995" name="Google Shape;995;p9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105833" y="3209717"/>
            <a:ext cx="1079297" cy="1683236"/>
          </a:xfrm>
          <a:prstGeom prst="rect">
            <a:avLst/>
          </a:prstGeom>
          <a:noFill/>
          <a:ln w="9525" cap="flat" cmpd="sng">
            <a:solidFill>
              <a:srgbClr val="C1C2C7"/>
            </a:solidFill>
            <a:prstDash val="solid"/>
            <a:round/>
            <a:headEnd type="none" w="sm" len="sm"/>
            <a:tailEnd type="none" w="sm" len="sm"/>
          </a:ln>
        </p:spPr>
      </p:pic>
      <p:pic>
        <p:nvPicPr>
          <p:cNvPr id="996" name="Google Shape;996;p90"/>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8854743" y="3212095"/>
            <a:ext cx="1079297" cy="1678480"/>
          </a:xfrm>
          <a:prstGeom prst="rect">
            <a:avLst/>
          </a:prstGeom>
          <a:noFill/>
          <a:ln w="9525" cap="flat" cmpd="sng">
            <a:solidFill>
              <a:srgbClr val="C1C2C7"/>
            </a:solidFill>
            <a:prstDash val="solid"/>
            <a:round/>
            <a:headEnd type="none" w="sm" len="sm"/>
            <a:tailEnd type="none" w="sm" len="sm"/>
          </a:ln>
        </p:spPr>
      </p:pic>
      <p:pic>
        <p:nvPicPr>
          <p:cNvPr id="997" name="Google Shape;997;p90"/>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429319" y="3475430"/>
            <a:ext cx="1166577" cy="1151810"/>
          </a:xfrm>
          <a:prstGeom prst="rect">
            <a:avLst/>
          </a:prstGeom>
          <a:noFill/>
          <a:ln w="9525" cap="flat" cmpd="sng">
            <a:solidFill>
              <a:srgbClr val="C1C2C7"/>
            </a:solidFill>
            <a:prstDash val="solid"/>
            <a:round/>
            <a:headEnd type="none" w="sm" len="sm"/>
            <a:tailEnd type="none" w="sm" len="sm"/>
          </a:ln>
        </p:spPr>
      </p:pic>
      <p:sp>
        <p:nvSpPr>
          <p:cNvPr id="998" name="Google Shape;998;p90"/>
          <p:cNvSpPr txBox="1"/>
          <p:nvPr/>
        </p:nvSpPr>
        <p:spPr>
          <a:xfrm>
            <a:off x="9988648" y="5202176"/>
            <a:ext cx="145807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広告配信用</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再編動画</a:t>
            </a:r>
            <a:endParaRPr sz="1200" b="0" i="0" u="none" strike="noStrike" cap="none" dirty="0">
              <a:solidFill>
                <a:srgbClr val="000000"/>
              </a:solidFill>
              <a:latin typeface="Arial"/>
              <a:ea typeface="Arial"/>
              <a:cs typeface="Arial"/>
              <a:sym typeface="Arial"/>
            </a:endParaRPr>
          </a:p>
        </p:txBody>
      </p:sp>
      <p:pic>
        <p:nvPicPr>
          <p:cNvPr id="999" name="Google Shape;999;p9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9822612" y="2625135"/>
            <a:ext cx="413540" cy="391946"/>
          </a:xfrm>
          <a:prstGeom prst="rect">
            <a:avLst/>
          </a:prstGeom>
          <a:noFill/>
          <a:ln>
            <a:noFill/>
          </a:ln>
        </p:spPr>
      </p:pic>
      <p:pic>
        <p:nvPicPr>
          <p:cNvPr id="1000" name="Google Shape;1000;p90"/>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320297" y="2625135"/>
            <a:ext cx="368021" cy="378904"/>
          </a:xfrm>
          <a:prstGeom prst="rect">
            <a:avLst/>
          </a:prstGeom>
          <a:noFill/>
          <a:ln>
            <a:noFill/>
          </a:ln>
        </p:spPr>
      </p:pic>
      <p:pic>
        <p:nvPicPr>
          <p:cNvPr id="1001" name="Google Shape;1001;p90"/>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749741" y="2586811"/>
            <a:ext cx="454833" cy="435755"/>
          </a:xfrm>
          <a:prstGeom prst="rect">
            <a:avLst/>
          </a:prstGeom>
          <a:noFill/>
          <a:ln>
            <a:noFill/>
          </a:ln>
        </p:spPr>
      </p:pic>
      <p:cxnSp>
        <p:nvCxnSpPr>
          <p:cNvPr id="2" name="直線コネクタ 1">
            <a:extLst>
              <a:ext uri="{FF2B5EF4-FFF2-40B4-BE49-F238E27FC236}">
                <a16:creationId xmlns:a16="http://schemas.microsoft.com/office/drawing/2014/main" id="{D7D3A79F-5DFC-9466-DAF1-30C8484A17E6}"/>
              </a:ext>
            </a:extLst>
          </p:cNvPr>
          <p:cNvCxnSpPr>
            <a:cxnSpLocks/>
          </p:cNvCxnSpPr>
          <p:nvPr/>
        </p:nvCxnSpPr>
        <p:spPr>
          <a:xfrm>
            <a:off x="798286" y="5202176"/>
            <a:ext cx="3005722"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1BCFE360-740F-AB7C-80A2-74208369C7FD}"/>
              </a:ext>
            </a:extLst>
          </p:cNvPr>
          <p:cNvCxnSpPr>
            <a:cxnSpLocks/>
          </p:cNvCxnSpPr>
          <p:nvPr/>
        </p:nvCxnSpPr>
        <p:spPr>
          <a:xfrm>
            <a:off x="4793077" y="5412242"/>
            <a:ext cx="1838949"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06E80832-1689-CB5E-E766-88C66A42ED89}"/>
              </a:ext>
            </a:extLst>
          </p:cNvPr>
          <p:cNvCxnSpPr>
            <a:cxnSpLocks/>
          </p:cNvCxnSpPr>
          <p:nvPr/>
        </p:nvCxnSpPr>
        <p:spPr>
          <a:xfrm>
            <a:off x="7282391" y="5030584"/>
            <a:ext cx="4075420"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pic>
        <p:nvPicPr>
          <p:cNvPr id="1006" name="Google Shape;1006;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18750" y="2498040"/>
            <a:ext cx="3454578" cy="3130711"/>
          </a:xfrm>
          <a:prstGeom prst="rect">
            <a:avLst/>
          </a:prstGeom>
          <a:noFill/>
          <a:ln>
            <a:noFill/>
          </a:ln>
        </p:spPr>
      </p:pic>
      <p:pic>
        <p:nvPicPr>
          <p:cNvPr id="1007" name="Google Shape;1007;p3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0460" y="4526848"/>
            <a:ext cx="2392868" cy="1540537"/>
          </a:xfrm>
          <a:prstGeom prst="rect">
            <a:avLst/>
          </a:prstGeom>
          <a:noFill/>
          <a:ln w="9525" cap="flat" cmpd="sng">
            <a:solidFill>
              <a:schemeClr val="lt2"/>
            </a:solidFill>
            <a:prstDash val="solid"/>
            <a:round/>
            <a:headEnd type="none" w="sm" len="sm"/>
            <a:tailEnd type="none" w="sm" len="sm"/>
          </a:ln>
        </p:spPr>
      </p:pic>
      <p:pic>
        <p:nvPicPr>
          <p:cNvPr id="1008" name="Google Shape;1008;p3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429319" y="2461808"/>
            <a:ext cx="3620591" cy="3281160"/>
          </a:xfrm>
          <a:prstGeom prst="rect">
            <a:avLst/>
          </a:prstGeom>
          <a:noFill/>
          <a:ln>
            <a:noFill/>
          </a:ln>
        </p:spPr>
      </p:pic>
      <p:pic>
        <p:nvPicPr>
          <p:cNvPr id="1009" name="Google Shape;1009;p3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74741" y="2513937"/>
            <a:ext cx="3454578" cy="3130711"/>
          </a:xfrm>
          <a:prstGeom prst="rect">
            <a:avLst/>
          </a:prstGeom>
          <a:noFill/>
          <a:ln>
            <a:noFill/>
          </a:ln>
        </p:spPr>
      </p:pic>
      <p:sp>
        <p:nvSpPr>
          <p:cNvPr id="1010" name="Google Shape;1010;p37"/>
          <p:cNvSpPr txBox="1"/>
          <p:nvPr/>
        </p:nvSpPr>
        <p:spPr>
          <a:xfrm>
            <a:off x="161308" y="1406231"/>
            <a:ext cx="11744576"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FF0000"/>
                </a:solidFill>
                <a:latin typeface="Arial"/>
                <a:ea typeface="Arial"/>
                <a:cs typeface="Arial"/>
                <a:sym typeface="Arial"/>
              </a:rPr>
              <a:t>シーズン商品販促</a:t>
            </a:r>
            <a:endParaRPr sz="2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バレンタインコレクションを、指原莉乃さん起用タイアップの</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イメージビジュアルを2次使用で展開。</a:t>
            </a:r>
            <a:endParaRPr sz="1400" b="0" i="0" u="none" strike="noStrike" cap="none">
              <a:solidFill>
                <a:schemeClr val="dk1"/>
              </a:solidFill>
              <a:latin typeface="Arial"/>
              <a:ea typeface="Arial"/>
              <a:cs typeface="Arial"/>
              <a:sym typeface="Arial"/>
            </a:endParaRPr>
          </a:p>
        </p:txBody>
      </p:sp>
      <p:sp>
        <p:nvSpPr>
          <p:cNvPr id="1011" name="Google Shape;1011;p37"/>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a:t>本誌タイアップ＋WEB＋2次使用</a:t>
            </a:r>
            <a:endParaRPr/>
          </a:p>
        </p:txBody>
      </p:sp>
      <p:sp>
        <p:nvSpPr>
          <p:cNvPr id="1012" name="Google Shape;1012;p37"/>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42</a:t>
            </a:fld>
            <a:endParaRPr/>
          </a:p>
        </p:txBody>
      </p:sp>
      <p:sp>
        <p:nvSpPr>
          <p:cNvPr id="1013" name="Google Shape;1013;p37"/>
          <p:cNvSpPr txBox="1"/>
          <p:nvPr/>
        </p:nvSpPr>
        <p:spPr>
          <a:xfrm>
            <a:off x="962025" y="1100788"/>
            <a:ext cx="10267950" cy="34749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E3428"/>
              </a:buClr>
              <a:buSzPts val="1600"/>
              <a:buFont typeface="Arial"/>
              <a:buNone/>
            </a:pPr>
            <a:r>
              <a:rPr lang="ja-JP" sz="1600" b="0" i="0" u="none" strike="noStrike" cap="none">
                <a:solidFill>
                  <a:srgbClr val="4E3428"/>
                </a:solidFill>
                <a:latin typeface="Arial"/>
                <a:ea typeface="Arial"/>
                <a:cs typeface="Arial"/>
                <a:sym typeface="Arial"/>
              </a:rPr>
              <a:t>マッシュ・スタイルラボ様「ジェラート ピケ」（2024年1月～）</a:t>
            </a:r>
            <a:endParaRPr sz="1400" b="0" i="0" u="none" strike="noStrike" cap="none">
              <a:solidFill>
                <a:srgbClr val="000000"/>
              </a:solidFill>
              <a:latin typeface="Arial"/>
              <a:ea typeface="Arial"/>
              <a:cs typeface="Arial"/>
              <a:sym typeface="Arial"/>
            </a:endParaRPr>
          </a:p>
        </p:txBody>
      </p:sp>
      <p:sp>
        <p:nvSpPr>
          <p:cNvPr id="1014" name="Google Shape;1014;p37"/>
          <p:cNvSpPr txBox="1"/>
          <p:nvPr/>
        </p:nvSpPr>
        <p:spPr>
          <a:xfrm>
            <a:off x="579192" y="2740952"/>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本誌タイアップ</a:t>
            </a:r>
            <a:endParaRPr sz="1400" b="0" i="0" u="none" strike="noStrike" cap="none">
              <a:solidFill>
                <a:srgbClr val="000000"/>
              </a:solidFill>
              <a:latin typeface="Arial"/>
              <a:ea typeface="Arial"/>
              <a:cs typeface="Arial"/>
              <a:sym typeface="Arial"/>
            </a:endParaRPr>
          </a:p>
        </p:txBody>
      </p:sp>
      <p:pic>
        <p:nvPicPr>
          <p:cNvPr id="1015" name="Google Shape;1015;p3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86298" y="2694168"/>
            <a:ext cx="467996" cy="467996"/>
          </a:xfrm>
          <a:prstGeom prst="rect">
            <a:avLst/>
          </a:prstGeom>
          <a:noFill/>
          <a:ln>
            <a:noFill/>
          </a:ln>
        </p:spPr>
      </p:pic>
      <p:sp>
        <p:nvSpPr>
          <p:cNvPr id="1016" name="Google Shape;1016;p37"/>
          <p:cNvSpPr txBox="1"/>
          <p:nvPr/>
        </p:nvSpPr>
        <p:spPr>
          <a:xfrm>
            <a:off x="4095805" y="2668848"/>
            <a:ext cx="263249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WEBタイアップ</a:t>
            </a:r>
            <a:endParaRPr sz="1400" b="0" i="0" u="none" strike="noStrike" cap="none">
              <a:solidFill>
                <a:srgbClr val="000000"/>
              </a:solidFill>
              <a:latin typeface="Arial"/>
              <a:ea typeface="Arial"/>
              <a:cs typeface="Arial"/>
              <a:sym typeface="Arial"/>
            </a:endParaRPr>
          </a:p>
        </p:txBody>
      </p:sp>
      <p:sp>
        <p:nvSpPr>
          <p:cNvPr id="1017" name="Google Shape;1017;p37"/>
          <p:cNvSpPr txBox="1"/>
          <p:nvPr/>
        </p:nvSpPr>
        <p:spPr>
          <a:xfrm>
            <a:off x="6990073" y="5290032"/>
            <a:ext cx="2464136"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Arial"/>
                <a:ea typeface="Arial"/>
                <a:cs typeface="Arial"/>
                <a:sym typeface="Arial"/>
              </a:rPr>
              <a:t>ブランドLP</a:t>
            </a:r>
            <a:endParaRPr sz="1200" b="0" i="0" u="none" strike="noStrike" cap="none">
              <a:solidFill>
                <a:srgbClr val="000000"/>
              </a:solidFill>
              <a:latin typeface="Arial"/>
              <a:ea typeface="Arial"/>
              <a:cs typeface="Arial"/>
              <a:sym typeface="Arial"/>
            </a:endParaRPr>
          </a:p>
        </p:txBody>
      </p:sp>
      <p:sp>
        <p:nvSpPr>
          <p:cNvPr id="1018" name="Google Shape;1018;p37"/>
          <p:cNvSpPr txBox="1"/>
          <p:nvPr/>
        </p:nvSpPr>
        <p:spPr>
          <a:xfrm>
            <a:off x="8674294" y="5167127"/>
            <a:ext cx="3076635"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ブランド</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インスタフィード・ストーリー</a:t>
            </a:r>
            <a:endParaRPr sz="1200" b="0" i="0" u="none" strike="noStrike" cap="none" dirty="0">
              <a:solidFill>
                <a:srgbClr val="000000"/>
              </a:solidFill>
              <a:latin typeface="Arial"/>
              <a:ea typeface="Arial"/>
              <a:cs typeface="Arial"/>
              <a:sym typeface="Arial"/>
            </a:endParaRPr>
          </a:p>
        </p:txBody>
      </p:sp>
      <p:sp>
        <p:nvSpPr>
          <p:cNvPr id="1019" name="Google Shape;1019;p37">
            <a:hlinkClick r:id="rId7"/>
          </p:cNvPr>
          <p:cNvSpPr txBox="1"/>
          <p:nvPr/>
        </p:nvSpPr>
        <p:spPr>
          <a:xfrm>
            <a:off x="4600452" y="5353516"/>
            <a:ext cx="2127848"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sng" strike="noStrike" cap="none">
                <a:solidFill>
                  <a:schemeClr val="accent4">
                    <a:lumMod val="75000"/>
                  </a:schemeClr>
                </a:solidFill>
                <a:latin typeface="Arial"/>
                <a:ea typeface="Arial"/>
                <a:cs typeface="Arial"/>
                <a:sym typeface="Arial"/>
              </a:rPr>
              <a:t>本誌タイアップ転載</a:t>
            </a:r>
            <a:endParaRPr u="sng">
              <a:solidFill>
                <a:schemeClr val="accent4">
                  <a:lumMod val="75000"/>
                </a:schemeClr>
              </a:solidFill>
            </a:endParaRPr>
          </a:p>
        </p:txBody>
      </p:sp>
      <p:sp>
        <p:nvSpPr>
          <p:cNvPr id="1020" name="Google Shape;1020;p37"/>
          <p:cNvSpPr txBox="1"/>
          <p:nvPr/>
        </p:nvSpPr>
        <p:spPr>
          <a:xfrm>
            <a:off x="7983778" y="2640677"/>
            <a:ext cx="2632495"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2次使用</a:t>
            </a:r>
            <a:endParaRPr sz="1400" b="0" i="0" u="none" strike="noStrike" cap="none">
              <a:solidFill>
                <a:srgbClr val="000000"/>
              </a:solidFill>
              <a:latin typeface="Arial"/>
              <a:ea typeface="Arial"/>
              <a:cs typeface="Arial"/>
              <a:sym typeface="Arial"/>
            </a:endParaRPr>
          </a:p>
        </p:txBody>
      </p:sp>
      <p:pic>
        <p:nvPicPr>
          <p:cNvPr id="1021" name="Google Shape;1021;p3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428556" y="2662838"/>
            <a:ext cx="406941" cy="431741"/>
          </a:xfrm>
          <a:prstGeom prst="rect">
            <a:avLst/>
          </a:prstGeom>
          <a:noFill/>
          <a:ln>
            <a:noFill/>
          </a:ln>
        </p:spPr>
      </p:pic>
      <p:sp>
        <p:nvSpPr>
          <p:cNvPr id="1022" name="Google Shape;1022;p37"/>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pic>
        <p:nvPicPr>
          <p:cNvPr id="1023" name="Google Shape;1023;p3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33325" y="3177613"/>
            <a:ext cx="2235004" cy="1434302"/>
          </a:xfrm>
          <a:prstGeom prst="rect">
            <a:avLst/>
          </a:prstGeom>
          <a:noFill/>
          <a:ln w="9525" cap="flat" cmpd="sng">
            <a:solidFill>
              <a:srgbClr val="C1C2C7"/>
            </a:solidFill>
            <a:prstDash val="solid"/>
            <a:round/>
            <a:headEnd type="none" w="sm" len="sm"/>
            <a:tailEnd type="none" w="sm" len="sm"/>
          </a:ln>
        </p:spPr>
      </p:pic>
      <p:pic>
        <p:nvPicPr>
          <p:cNvPr id="1024" name="Google Shape;1024;p3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891566" y="3110284"/>
            <a:ext cx="1508093" cy="1991749"/>
          </a:xfrm>
          <a:prstGeom prst="rect">
            <a:avLst/>
          </a:prstGeom>
          <a:noFill/>
          <a:ln w="9525" cap="flat" cmpd="sng">
            <a:solidFill>
              <a:schemeClr val="lt2"/>
            </a:solidFill>
            <a:prstDash val="solid"/>
            <a:round/>
            <a:headEnd type="none" w="sm" len="sm"/>
            <a:tailEnd type="none" w="sm" len="sm"/>
          </a:ln>
        </p:spPr>
      </p:pic>
      <p:pic>
        <p:nvPicPr>
          <p:cNvPr id="1025" name="Google Shape;1025;p3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654463" y="3162164"/>
            <a:ext cx="1135357" cy="1811670"/>
          </a:xfrm>
          <a:prstGeom prst="rect">
            <a:avLst/>
          </a:prstGeom>
          <a:noFill/>
          <a:ln w="9525" cap="flat" cmpd="sng">
            <a:solidFill>
              <a:srgbClr val="C1C2C7"/>
            </a:solidFill>
            <a:prstDash val="solid"/>
            <a:round/>
            <a:headEnd type="none" w="sm" len="sm"/>
            <a:tailEnd type="none" w="sm" len="sm"/>
          </a:ln>
        </p:spPr>
      </p:pic>
      <p:pic>
        <p:nvPicPr>
          <p:cNvPr id="1026" name="Google Shape;1026;p37"/>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9067959" y="3406067"/>
            <a:ext cx="1107343" cy="1107343"/>
          </a:xfrm>
          <a:prstGeom prst="rect">
            <a:avLst/>
          </a:prstGeom>
          <a:noFill/>
          <a:ln w="9525" cap="flat" cmpd="sng">
            <a:solidFill>
              <a:srgbClr val="C1C2C7"/>
            </a:solidFill>
            <a:prstDash val="solid"/>
            <a:round/>
            <a:headEnd type="none" w="sm" len="sm"/>
            <a:tailEnd type="none" w="sm" len="sm"/>
          </a:ln>
        </p:spPr>
      </p:pic>
      <p:pic>
        <p:nvPicPr>
          <p:cNvPr id="1027" name="Google Shape;1027;p37"/>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0333702" y="3218003"/>
            <a:ext cx="941352" cy="1673515"/>
          </a:xfrm>
          <a:prstGeom prst="rect">
            <a:avLst/>
          </a:prstGeom>
          <a:noFill/>
          <a:ln w="9525" cap="flat" cmpd="sng">
            <a:solidFill>
              <a:srgbClr val="C1C2C7"/>
            </a:solidFill>
            <a:prstDash val="solid"/>
            <a:round/>
            <a:headEnd type="none" w="sm" len="sm"/>
            <a:tailEnd type="none" w="sm" len="sm"/>
          </a:ln>
        </p:spPr>
      </p:pic>
      <p:cxnSp>
        <p:nvCxnSpPr>
          <p:cNvPr id="2" name="直線コネクタ 1">
            <a:extLst>
              <a:ext uri="{FF2B5EF4-FFF2-40B4-BE49-F238E27FC236}">
                <a16:creationId xmlns:a16="http://schemas.microsoft.com/office/drawing/2014/main" id="{4F989BCA-A41C-13C5-9D19-F7B124EECBD5}"/>
              </a:ext>
            </a:extLst>
          </p:cNvPr>
          <p:cNvCxnSpPr>
            <a:cxnSpLocks/>
          </p:cNvCxnSpPr>
          <p:nvPr/>
        </p:nvCxnSpPr>
        <p:spPr>
          <a:xfrm>
            <a:off x="579192" y="6213978"/>
            <a:ext cx="3516613"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C269D1E3-89D1-3B56-0AA0-355482B75BFE}"/>
              </a:ext>
            </a:extLst>
          </p:cNvPr>
          <p:cNvCxnSpPr>
            <a:cxnSpLocks/>
          </p:cNvCxnSpPr>
          <p:nvPr/>
        </p:nvCxnSpPr>
        <p:spPr>
          <a:xfrm>
            <a:off x="4770428" y="5278037"/>
            <a:ext cx="1765126"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ADAF4E0E-6AAB-6378-CB89-176F16264165}"/>
              </a:ext>
            </a:extLst>
          </p:cNvPr>
          <p:cNvCxnSpPr>
            <a:cxnSpLocks/>
          </p:cNvCxnSpPr>
          <p:nvPr/>
        </p:nvCxnSpPr>
        <p:spPr>
          <a:xfrm>
            <a:off x="7505551" y="5126966"/>
            <a:ext cx="3938887"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pic>
        <p:nvPicPr>
          <p:cNvPr id="1032" name="Google Shape;1032;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93240" y="2537662"/>
            <a:ext cx="4169881" cy="3778955"/>
          </a:xfrm>
          <a:prstGeom prst="rect">
            <a:avLst/>
          </a:prstGeom>
          <a:noFill/>
          <a:ln>
            <a:noFill/>
          </a:ln>
        </p:spPr>
      </p:pic>
      <p:pic>
        <p:nvPicPr>
          <p:cNvPr id="1033" name="Google Shape;1033;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682254" y="2521099"/>
            <a:ext cx="4205837" cy="3811540"/>
          </a:xfrm>
          <a:prstGeom prst="rect">
            <a:avLst/>
          </a:prstGeom>
          <a:noFill/>
          <a:ln>
            <a:noFill/>
          </a:ln>
        </p:spPr>
      </p:pic>
      <p:pic>
        <p:nvPicPr>
          <p:cNvPr id="1034" name="Google Shape;1034;p6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3542" y="2970264"/>
            <a:ext cx="3362009" cy="3046821"/>
          </a:xfrm>
          <a:prstGeom prst="rect">
            <a:avLst/>
          </a:prstGeom>
          <a:noFill/>
          <a:ln>
            <a:noFill/>
          </a:ln>
        </p:spPr>
      </p:pic>
      <p:sp>
        <p:nvSpPr>
          <p:cNvPr id="1035" name="Google Shape;1035;p66"/>
          <p:cNvSpPr txBox="1">
            <a:spLocks noGrp="1"/>
          </p:cNvSpPr>
          <p:nvPr>
            <p:ph type="body" idx="1"/>
          </p:nvPr>
        </p:nvSpPr>
        <p:spPr>
          <a:xfrm>
            <a:off x="962025" y="1141462"/>
            <a:ext cx="10267950" cy="3474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600"/>
              <a:buNone/>
            </a:pPr>
            <a:r>
              <a:rPr lang="ja-JP" sz="1600" b="0" i="0">
                <a:solidFill>
                  <a:srgbClr val="1F1F1F"/>
                </a:solidFill>
                <a:latin typeface="Arial"/>
                <a:ea typeface="Arial"/>
                <a:cs typeface="Arial"/>
                <a:sym typeface="Arial"/>
              </a:rPr>
              <a:t>レキットベンキーザー・ジャパン</a:t>
            </a:r>
            <a:r>
              <a:rPr lang="ja-JP" sz="1600" b="0" i="0" u="none" strike="noStrike" cap="none">
                <a:solidFill>
                  <a:srgbClr val="000000"/>
                </a:solidFill>
                <a:latin typeface="Arial"/>
                <a:ea typeface="Arial"/>
                <a:cs typeface="Arial"/>
                <a:sym typeface="Arial"/>
              </a:rPr>
              <a:t>様</a:t>
            </a:r>
            <a:r>
              <a:rPr lang="ja-JP"/>
              <a:t>「メディキュット」（2023年4月～）</a:t>
            </a:r>
            <a:endParaRPr/>
          </a:p>
        </p:txBody>
      </p:sp>
      <p:sp>
        <p:nvSpPr>
          <p:cNvPr id="1036" name="Google Shape;1036;p66"/>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2"/>
              </a:buClr>
              <a:buSzPts val="2400"/>
              <a:buFont typeface="Arial"/>
              <a:buNone/>
            </a:pPr>
            <a:r>
              <a:rPr lang="ja-JP" b="1">
                <a:latin typeface="Arial"/>
                <a:ea typeface="Arial"/>
                <a:cs typeface="Arial"/>
                <a:sym typeface="Arial"/>
              </a:rPr>
              <a:t>WEBタイアップ＋縦型動画制作＋広告配信</a:t>
            </a:r>
            <a:endParaRPr/>
          </a:p>
        </p:txBody>
      </p:sp>
      <p:sp>
        <p:nvSpPr>
          <p:cNvPr id="1037" name="Google Shape;1037;p6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1038" name="Google Shape;1038;p6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43</a:t>
            </a:fld>
            <a:endParaRPr/>
          </a:p>
        </p:txBody>
      </p:sp>
      <p:sp>
        <p:nvSpPr>
          <p:cNvPr id="1039" name="Google Shape;1039;p66"/>
          <p:cNvSpPr txBox="1"/>
          <p:nvPr/>
        </p:nvSpPr>
        <p:spPr>
          <a:xfrm>
            <a:off x="345125" y="1431496"/>
            <a:ext cx="11501749" cy="110795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FF0000"/>
                </a:solidFill>
                <a:latin typeface="Arial"/>
                <a:ea typeface="Arial"/>
                <a:cs typeface="Arial"/>
                <a:sym typeface="Arial"/>
              </a:rPr>
              <a:t>商品認知拡大</a:t>
            </a:r>
            <a:endParaRPr sz="2400" b="1"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スポンサードポスト(WEB記事)＋縦型動画制作(SNS)＋広告配信で商品の認知拡大を目的としたタイアップ企画。</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ar web、公式TikTok、Instagram、Youtubeとマルチメディアで広く展開し、商品の認知拡大に貢献。</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rgbClr val="222222"/>
                </a:solidFill>
                <a:latin typeface="arial"/>
                <a:ea typeface="arial"/>
                <a:cs typeface="arial"/>
                <a:sym typeface="arial"/>
              </a:rPr>
              <a:t>ar×タレント×クライアントでオリジナルプレゼントも企画。</a:t>
            </a:r>
            <a:endParaRPr sz="1400" b="0" i="0" u="none" strike="noStrike" cap="none">
              <a:solidFill>
                <a:schemeClr val="dk1"/>
              </a:solidFill>
              <a:latin typeface="Arial"/>
              <a:ea typeface="Arial"/>
              <a:cs typeface="Arial"/>
              <a:sym typeface="Arial"/>
            </a:endParaRPr>
          </a:p>
        </p:txBody>
      </p:sp>
      <p:sp>
        <p:nvSpPr>
          <p:cNvPr id="1040" name="Google Shape;1040;p66"/>
          <p:cNvSpPr/>
          <p:nvPr/>
        </p:nvSpPr>
        <p:spPr>
          <a:xfrm>
            <a:off x="7434670" y="3963110"/>
            <a:ext cx="797764" cy="749578"/>
          </a:xfrm>
          <a:prstGeom prst="mathPlus">
            <a:avLst>
              <a:gd name="adj1" fmla="val 9743"/>
            </a:avLst>
          </a:prstGeom>
          <a:solidFill>
            <a:srgbClr val="4B4B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96"/>
              <a:buFont typeface="Arial"/>
              <a:buNone/>
            </a:pPr>
            <a:endParaRPr sz="1695" b="0" i="0" u="none" strike="noStrike" cap="none">
              <a:solidFill>
                <a:schemeClr val="lt1"/>
              </a:solidFill>
              <a:latin typeface="Arial"/>
              <a:ea typeface="Arial"/>
              <a:cs typeface="Arial"/>
              <a:sym typeface="Arial"/>
            </a:endParaRPr>
          </a:p>
        </p:txBody>
      </p:sp>
      <p:sp>
        <p:nvSpPr>
          <p:cNvPr id="1041" name="Google Shape;1041;p66"/>
          <p:cNvSpPr txBox="1"/>
          <p:nvPr/>
        </p:nvSpPr>
        <p:spPr>
          <a:xfrm>
            <a:off x="8302088" y="5875877"/>
            <a:ext cx="337312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動画・静止画</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複数クリエイティブ、複数媒体での広告展開</a:t>
            </a:r>
            <a:endParaRPr sz="1200" b="0" i="0" u="none" strike="noStrike" cap="none" dirty="0">
              <a:solidFill>
                <a:srgbClr val="000000"/>
              </a:solidFill>
              <a:latin typeface="Arial"/>
              <a:ea typeface="Arial"/>
              <a:cs typeface="Arial"/>
              <a:sym typeface="Arial"/>
            </a:endParaRPr>
          </a:p>
        </p:txBody>
      </p:sp>
      <p:grpSp>
        <p:nvGrpSpPr>
          <p:cNvPr id="1042" name="Google Shape;1042;p66"/>
          <p:cNvGrpSpPr/>
          <p:nvPr/>
        </p:nvGrpSpPr>
        <p:grpSpPr>
          <a:xfrm>
            <a:off x="8394922" y="2808925"/>
            <a:ext cx="3183190" cy="2927667"/>
            <a:chOff x="8368249" y="2808925"/>
            <a:chExt cx="3183190" cy="2927667"/>
          </a:xfrm>
        </p:grpSpPr>
        <p:sp>
          <p:nvSpPr>
            <p:cNvPr id="1043" name="Google Shape;1043;p66"/>
            <p:cNvSpPr txBox="1"/>
            <p:nvPr/>
          </p:nvSpPr>
          <p:spPr>
            <a:xfrm>
              <a:off x="8536316" y="2808925"/>
              <a:ext cx="291522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AD2751"/>
                  </a:solidFill>
                  <a:latin typeface="Arial"/>
                  <a:ea typeface="Arial"/>
                  <a:cs typeface="Arial"/>
                  <a:sym typeface="Arial"/>
                </a:rPr>
                <a:t>広告配信</a:t>
              </a:r>
              <a:endParaRPr sz="1400" b="0" i="0" u="none" strike="noStrike" cap="none" dirty="0">
                <a:solidFill>
                  <a:srgbClr val="AD2751"/>
                </a:solidFill>
                <a:latin typeface="Arial"/>
                <a:ea typeface="Arial"/>
                <a:cs typeface="Arial"/>
                <a:sym typeface="Arial"/>
              </a:endParaRPr>
            </a:p>
          </p:txBody>
        </p:sp>
        <p:grpSp>
          <p:nvGrpSpPr>
            <p:cNvPr id="1044" name="Google Shape;1044;p66"/>
            <p:cNvGrpSpPr/>
            <p:nvPr/>
          </p:nvGrpSpPr>
          <p:grpSpPr>
            <a:xfrm>
              <a:off x="10146754" y="3243218"/>
              <a:ext cx="1322346" cy="1121337"/>
              <a:chOff x="8540424" y="3444474"/>
              <a:chExt cx="1322346" cy="1121337"/>
            </a:xfrm>
          </p:grpSpPr>
          <p:pic>
            <p:nvPicPr>
              <p:cNvPr id="1045" name="Google Shape;1045;p6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232332" y="3444474"/>
                <a:ext cx="630438" cy="1121337"/>
              </a:xfrm>
              <a:prstGeom prst="rect">
                <a:avLst/>
              </a:prstGeom>
              <a:noFill/>
              <a:ln>
                <a:noFill/>
              </a:ln>
            </p:spPr>
          </p:pic>
          <p:pic>
            <p:nvPicPr>
              <p:cNvPr id="1046" name="Google Shape;1046;p66"/>
              <p:cNvPicPr preferRelativeResize="0"/>
              <p:nvPr/>
            </p:nvPicPr>
            <p:blipFill rotWithShape="1">
              <a:blip r:embed="rId7" cstate="email">
                <a:alphaModFix/>
                <a:extLst>
                  <a:ext uri="{28A0092B-C50C-407E-A947-70E740481C1C}">
                    <a14:useLocalDpi xmlns:a14="http://schemas.microsoft.com/office/drawing/2010/main"/>
                  </a:ext>
                </a:extLst>
              </a:blip>
              <a:srcRect l="-1"/>
              <a:stretch/>
            </p:blipFill>
            <p:spPr>
              <a:xfrm>
                <a:off x="8540424" y="3444474"/>
                <a:ext cx="620824" cy="1116974"/>
              </a:xfrm>
              <a:prstGeom prst="rect">
                <a:avLst/>
              </a:prstGeom>
              <a:noFill/>
              <a:ln>
                <a:noFill/>
              </a:ln>
            </p:spPr>
          </p:pic>
        </p:grpSp>
        <p:sp>
          <p:nvSpPr>
            <p:cNvPr id="1047" name="Google Shape;1047;p66"/>
            <p:cNvSpPr txBox="1"/>
            <p:nvPr/>
          </p:nvSpPr>
          <p:spPr>
            <a:xfrm>
              <a:off x="8368249" y="3645422"/>
              <a:ext cx="2915228" cy="13849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ja-JP" sz="1400" b="0" i="0" u="none" strike="noStrike" cap="none">
                  <a:solidFill>
                    <a:srgbClr val="000000"/>
                  </a:solidFill>
                  <a:latin typeface="Arial"/>
                  <a:ea typeface="Arial"/>
                  <a:cs typeface="Arial"/>
                  <a:sym typeface="Arial"/>
                </a:rPr>
                <a:t>・縦型動画</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400" b="0" i="0" u="none" strike="noStrike" cap="none">
                  <a:solidFill>
                    <a:srgbClr val="000000"/>
                  </a:solidFill>
                  <a:latin typeface="Arial"/>
                  <a:ea typeface="Arial"/>
                  <a:cs typeface="Arial"/>
                  <a:sym typeface="Arial"/>
                </a:rPr>
                <a:t>(Instagram・TikTok)</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400" b="0" i="0" u="none" strike="noStrike" cap="none">
                  <a:solidFill>
                    <a:srgbClr val="000000"/>
                  </a:solidFill>
                  <a:latin typeface="Arial"/>
                  <a:ea typeface="Arial"/>
                  <a:cs typeface="Arial"/>
                  <a:sym typeface="Arial"/>
                </a:rPr>
                <a:t>・静止画</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ja-JP" sz="1400" b="0" i="0" u="none" strike="noStrike" cap="none">
                  <a:solidFill>
                    <a:srgbClr val="000000"/>
                  </a:solidFill>
                  <a:latin typeface="Arial"/>
                  <a:ea typeface="Arial"/>
                  <a:cs typeface="Arial"/>
                  <a:sym typeface="Arial"/>
                </a:rPr>
                <a:t>(Instagram、craft)</a:t>
              </a:r>
              <a:endParaRPr sz="1400" b="0" i="0" u="none" strike="noStrike" cap="none">
                <a:solidFill>
                  <a:srgbClr val="000000"/>
                </a:solidFill>
                <a:latin typeface="Arial"/>
                <a:ea typeface="Arial"/>
                <a:cs typeface="Arial"/>
                <a:sym typeface="Arial"/>
              </a:endParaRPr>
            </a:p>
          </p:txBody>
        </p:sp>
        <p:pic>
          <p:nvPicPr>
            <p:cNvPr id="1048" name="Google Shape;1048;p6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001690" y="4580429"/>
              <a:ext cx="765888" cy="765888"/>
            </a:xfrm>
            <a:prstGeom prst="rect">
              <a:avLst/>
            </a:prstGeom>
            <a:noFill/>
            <a:ln>
              <a:noFill/>
            </a:ln>
          </p:spPr>
        </p:pic>
        <p:pic>
          <p:nvPicPr>
            <p:cNvPr id="1049" name="Google Shape;1049;p6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0708962" y="4894115"/>
              <a:ext cx="842477" cy="842477"/>
            </a:xfrm>
            <a:prstGeom prst="rect">
              <a:avLst/>
            </a:prstGeom>
            <a:noFill/>
            <a:ln>
              <a:noFill/>
            </a:ln>
          </p:spPr>
        </p:pic>
      </p:grpSp>
      <p:grpSp>
        <p:nvGrpSpPr>
          <p:cNvPr id="1050" name="Google Shape;1050;p66"/>
          <p:cNvGrpSpPr/>
          <p:nvPr/>
        </p:nvGrpSpPr>
        <p:grpSpPr>
          <a:xfrm>
            <a:off x="4044348" y="2743522"/>
            <a:ext cx="3439252" cy="3164628"/>
            <a:chOff x="4197847" y="2930745"/>
            <a:chExt cx="3439252" cy="3164628"/>
          </a:xfrm>
        </p:grpSpPr>
        <p:grpSp>
          <p:nvGrpSpPr>
            <p:cNvPr id="1051" name="Google Shape;1051;p66"/>
            <p:cNvGrpSpPr/>
            <p:nvPr/>
          </p:nvGrpSpPr>
          <p:grpSpPr>
            <a:xfrm>
              <a:off x="4399496" y="2930745"/>
              <a:ext cx="3237603" cy="3164628"/>
              <a:chOff x="4399496" y="2930745"/>
              <a:chExt cx="3237603" cy="3164628"/>
            </a:xfrm>
          </p:grpSpPr>
          <p:grpSp>
            <p:nvGrpSpPr>
              <p:cNvPr id="1052" name="Google Shape;1052;p66"/>
              <p:cNvGrpSpPr/>
              <p:nvPr/>
            </p:nvGrpSpPr>
            <p:grpSpPr>
              <a:xfrm>
                <a:off x="4678329" y="2930745"/>
                <a:ext cx="2387513" cy="502993"/>
                <a:chOff x="3941415" y="2899017"/>
                <a:chExt cx="2387513" cy="502993"/>
              </a:xfrm>
            </p:grpSpPr>
            <p:sp>
              <p:nvSpPr>
                <p:cNvPr id="1053" name="Google Shape;1053;p66"/>
                <p:cNvSpPr txBox="1"/>
                <p:nvPr/>
              </p:nvSpPr>
              <p:spPr>
                <a:xfrm>
                  <a:off x="3941415" y="2965868"/>
                  <a:ext cx="238751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動画制作</a:t>
                  </a:r>
                  <a:endParaRPr sz="1400" b="0" i="0" u="none" strike="noStrike" cap="none">
                    <a:solidFill>
                      <a:srgbClr val="000000"/>
                    </a:solidFill>
                    <a:latin typeface="Arial"/>
                    <a:ea typeface="Arial"/>
                    <a:cs typeface="Arial"/>
                    <a:sym typeface="Arial"/>
                  </a:endParaRPr>
                </a:p>
              </p:txBody>
            </p:sp>
            <p:pic>
              <p:nvPicPr>
                <p:cNvPr id="1054" name="Google Shape;1054;p66"/>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661846" y="2899017"/>
                  <a:ext cx="482962" cy="502993"/>
                </a:xfrm>
                <a:prstGeom prst="rect">
                  <a:avLst/>
                </a:prstGeom>
                <a:noFill/>
                <a:ln>
                  <a:noFill/>
                </a:ln>
              </p:spPr>
            </p:pic>
          </p:grpSp>
          <p:grpSp>
            <p:nvGrpSpPr>
              <p:cNvPr id="1055" name="Google Shape;1055;p66"/>
              <p:cNvGrpSpPr/>
              <p:nvPr/>
            </p:nvGrpSpPr>
            <p:grpSpPr>
              <a:xfrm>
                <a:off x="4399496" y="3429000"/>
                <a:ext cx="3237603" cy="2666373"/>
                <a:chOff x="4399496" y="3429000"/>
                <a:chExt cx="3237603" cy="2666373"/>
              </a:xfrm>
            </p:grpSpPr>
            <p:sp>
              <p:nvSpPr>
                <p:cNvPr id="1056" name="Google Shape;1056;p66"/>
                <p:cNvSpPr txBox="1"/>
                <p:nvPr/>
              </p:nvSpPr>
              <p:spPr>
                <a:xfrm>
                  <a:off x="4399496" y="5633749"/>
                  <a:ext cx="3237603"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sng" strike="noStrike" cap="none" dirty="0">
                      <a:solidFill>
                        <a:schemeClr val="accent4">
                          <a:lumMod val="75000"/>
                        </a:schemeClr>
                      </a:solidFill>
                      <a:latin typeface="Arial"/>
                      <a:ea typeface="Arial"/>
                      <a:cs typeface="Arial"/>
                      <a:sym typeface="Arial"/>
                      <a:hlinkClick r:id="rId11"/>
                    </a:rPr>
                    <a:t>編集部員 ver. </a:t>
                  </a:r>
                  <a:r>
                    <a:rPr lang="ja-JP" sz="1200" b="0" i="0" u="none" strike="noStrike" cap="none" dirty="0">
                      <a:solidFill>
                        <a:srgbClr val="000000"/>
                      </a:solidFill>
                      <a:latin typeface="Arial"/>
                      <a:ea typeface="Arial"/>
                      <a:cs typeface="Arial"/>
                      <a:sym typeface="Arial"/>
                    </a:rPr>
                    <a:t>/ </a:t>
                  </a:r>
                  <a:r>
                    <a:rPr lang="ja-JP" sz="1200" b="0" i="0" u="sng" strike="noStrike" cap="none" dirty="0">
                      <a:solidFill>
                        <a:schemeClr val="accent4">
                          <a:lumMod val="75000"/>
                        </a:schemeClr>
                      </a:solidFill>
                      <a:latin typeface="Arial"/>
                      <a:ea typeface="Arial"/>
                      <a:cs typeface="Arial"/>
                      <a:sym typeface="Arial"/>
                      <a:hlinkClick r:id="rId12"/>
                    </a:rPr>
                    <a:t>タレント起用ver</a:t>
                  </a:r>
                  <a:r>
                    <a:rPr lang="ja-JP" sz="12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rPr>
                    <a:t>異なる切り口で動画</a:t>
                  </a:r>
                  <a:r>
                    <a:rPr lang="ja-JP" altLang="en-US" sz="1200" b="0" i="0" u="none" strike="noStrike" cap="none" dirty="0">
                      <a:solidFill>
                        <a:srgbClr val="000000"/>
                      </a:solidFill>
                      <a:latin typeface="Arial"/>
                      <a:ea typeface="Arial"/>
                      <a:cs typeface="Arial"/>
                      <a:sym typeface="Arial"/>
                    </a:rPr>
                    <a:t>制作</a:t>
                  </a:r>
                  <a:endParaRPr sz="1200" b="0" i="0" u="none" strike="noStrike" cap="none" dirty="0">
                    <a:solidFill>
                      <a:srgbClr val="000000"/>
                    </a:solidFill>
                    <a:latin typeface="Arial"/>
                    <a:ea typeface="Arial"/>
                    <a:cs typeface="Arial"/>
                    <a:sym typeface="Arial"/>
                  </a:endParaRPr>
                </a:p>
              </p:txBody>
            </p:sp>
            <p:grpSp>
              <p:nvGrpSpPr>
                <p:cNvPr id="1057" name="Google Shape;1057;p66"/>
                <p:cNvGrpSpPr/>
                <p:nvPr/>
              </p:nvGrpSpPr>
              <p:grpSpPr>
                <a:xfrm>
                  <a:off x="4779598" y="3429000"/>
                  <a:ext cx="2360540" cy="2000556"/>
                  <a:chOff x="4782779" y="3429000"/>
                  <a:chExt cx="2360540" cy="2000556"/>
                </a:xfrm>
              </p:grpSpPr>
              <p:pic>
                <p:nvPicPr>
                  <p:cNvPr id="1058" name="Google Shape;1058;p66"/>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026460" y="3429000"/>
                    <a:ext cx="1116859" cy="1986517"/>
                  </a:xfrm>
                  <a:prstGeom prst="rect">
                    <a:avLst/>
                  </a:prstGeom>
                  <a:noFill/>
                  <a:ln>
                    <a:noFill/>
                  </a:ln>
                </p:spPr>
              </p:pic>
              <p:pic>
                <p:nvPicPr>
                  <p:cNvPr id="1060" name="Google Shape;1060;p66"/>
                  <p:cNvPicPr preferRelativeResize="0"/>
                  <p:nvPr/>
                </p:nvPicPr>
                <p:blipFill rotWithShape="1">
                  <a:blip r:embed="rId14" cstate="email">
                    <a:alphaModFix/>
                    <a:extLst>
                      <a:ext uri="{28A0092B-C50C-407E-A947-70E740481C1C}">
                        <a14:useLocalDpi xmlns:a14="http://schemas.microsoft.com/office/drawing/2010/main"/>
                      </a:ext>
                    </a:extLst>
                  </a:blip>
                  <a:srcRect l="-1"/>
                  <a:stretch/>
                </p:blipFill>
                <p:spPr>
                  <a:xfrm>
                    <a:off x="4782779" y="3450769"/>
                    <a:ext cx="1099828" cy="1978787"/>
                  </a:xfrm>
                  <a:prstGeom prst="rect">
                    <a:avLst/>
                  </a:prstGeom>
                  <a:noFill/>
                  <a:ln>
                    <a:noFill/>
                  </a:ln>
                </p:spPr>
              </p:pic>
            </p:grpSp>
          </p:grpSp>
        </p:grpSp>
        <p:grpSp>
          <p:nvGrpSpPr>
            <p:cNvPr id="1062" name="Google Shape;1062;p66"/>
            <p:cNvGrpSpPr/>
            <p:nvPr/>
          </p:nvGrpSpPr>
          <p:grpSpPr>
            <a:xfrm>
              <a:off x="4197847" y="2951089"/>
              <a:ext cx="504410" cy="1629940"/>
              <a:chOff x="3978107" y="2393173"/>
              <a:chExt cx="504410" cy="1629940"/>
            </a:xfrm>
          </p:grpSpPr>
          <p:pic>
            <p:nvPicPr>
              <p:cNvPr id="1063" name="Google Shape;1063;p66"/>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3978107" y="3518703"/>
                <a:ext cx="504410" cy="504410"/>
              </a:xfrm>
              <a:prstGeom prst="rect">
                <a:avLst/>
              </a:prstGeom>
              <a:noFill/>
              <a:ln>
                <a:noFill/>
              </a:ln>
            </p:spPr>
          </p:pic>
          <p:pic>
            <p:nvPicPr>
              <p:cNvPr id="1064" name="Google Shape;1064;p66"/>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4002487" y="2980318"/>
                <a:ext cx="455650" cy="455650"/>
              </a:xfrm>
              <a:prstGeom prst="rect">
                <a:avLst/>
              </a:prstGeom>
              <a:noFill/>
              <a:ln>
                <a:noFill/>
              </a:ln>
            </p:spPr>
          </p:pic>
          <p:pic>
            <p:nvPicPr>
              <p:cNvPr id="1065" name="Google Shape;1065;p66" descr="Microsoft Apps"/>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3978107" y="2393173"/>
                <a:ext cx="504410" cy="504410"/>
              </a:xfrm>
              <a:prstGeom prst="rect">
                <a:avLst/>
              </a:prstGeom>
              <a:noFill/>
              <a:ln>
                <a:noFill/>
              </a:ln>
            </p:spPr>
          </p:pic>
        </p:grpSp>
      </p:grpSp>
      <p:grpSp>
        <p:nvGrpSpPr>
          <p:cNvPr id="1066" name="Google Shape;1066;p66"/>
          <p:cNvGrpSpPr/>
          <p:nvPr/>
        </p:nvGrpSpPr>
        <p:grpSpPr>
          <a:xfrm>
            <a:off x="655651" y="2899470"/>
            <a:ext cx="2542716" cy="3154421"/>
            <a:chOff x="1587680" y="2795377"/>
            <a:chExt cx="2542716" cy="3154421"/>
          </a:xfrm>
        </p:grpSpPr>
        <p:sp>
          <p:nvSpPr>
            <p:cNvPr id="1067" name="Google Shape;1067;p66"/>
            <p:cNvSpPr txBox="1"/>
            <p:nvPr/>
          </p:nvSpPr>
          <p:spPr>
            <a:xfrm>
              <a:off x="1587680" y="2795377"/>
              <a:ext cx="254271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altLang="ja-JP" sz="1800" b="1" dirty="0">
                  <a:solidFill>
                    <a:srgbClr val="62829A"/>
                  </a:solidFill>
                </a:rPr>
                <a:t>WEB</a:t>
              </a:r>
              <a:r>
                <a:rPr lang="ja-JP" altLang="en-US" sz="1800" b="1" dirty="0">
                  <a:solidFill>
                    <a:srgbClr val="62829A"/>
                  </a:solidFill>
                </a:rPr>
                <a:t>タイアップ</a:t>
              </a:r>
              <a:endParaRPr sz="1400" b="0" i="0" u="none" strike="noStrike" cap="none" dirty="0">
                <a:solidFill>
                  <a:srgbClr val="000000"/>
                </a:solidFill>
                <a:latin typeface="Arial"/>
                <a:ea typeface="Arial"/>
                <a:cs typeface="Arial"/>
                <a:sym typeface="Arial"/>
              </a:endParaRPr>
            </a:p>
          </p:txBody>
        </p:sp>
        <p:sp>
          <p:nvSpPr>
            <p:cNvPr id="1068" name="Google Shape;1068;p66"/>
            <p:cNvSpPr txBox="1"/>
            <p:nvPr/>
          </p:nvSpPr>
          <p:spPr>
            <a:xfrm>
              <a:off x="1766739" y="5672839"/>
              <a:ext cx="2185214"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200" b="0" i="0" u="sng" strike="noStrike" cap="none" dirty="0">
                  <a:solidFill>
                    <a:schemeClr val="accent4">
                      <a:lumMod val="75000"/>
                    </a:schemeClr>
                  </a:solidFill>
                  <a:latin typeface="Arial"/>
                  <a:ea typeface="Arial"/>
                  <a:cs typeface="Arial"/>
                  <a:sym typeface="Arial"/>
                  <a:hlinkClick r:id="rId18"/>
                </a:rPr>
                <a:t>スポンサードポスト</a:t>
              </a:r>
              <a:endParaRPr sz="1400" b="0" i="0" u="sng" strike="noStrike" cap="none" dirty="0">
                <a:solidFill>
                  <a:schemeClr val="accent4">
                    <a:lumMod val="75000"/>
                  </a:schemeClr>
                </a:solidFill>
                <a:latin typeface="Arial"/>
                <a:ea typeface="Arial"/>
                <a:cs typeface="Arial"/>
                <a:sym typeface="Arial"/>
              </a:endParaRPr>
            </a:p>
          </p:txBody>
        </p:sp>
        <p:pic>
          <p:nvPicPr>
            <p:cNvPr id="1069" name="Google Shape;1069;p66"/>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2126665" y="3133003"/>
              <a:ext cx="1464746" cy="2403687"/>
            </a:xfrm>
            <a:prstGeom prst="rect">
              <a:avLst/>
            </a:prstGeom>
            <a:noFill/>
            <a:ln w="9525" cap="flat" cmpd="sng">
              <a:noFill/>
              <a:prstDash val="solid"/>
              <a:round/>
              <a:headEnd type="none" w="sm" len="sm"/>
              <a:tailEnd type="none" w="sm" len="sm"/>
            </a:ln>
          </p:spPr>
        </p:pic>
      </p:grpSp>
      <p:pic>
        <p:nvPicPr>
          <p:cNvPr id="1070" name="Google Shape;1070;p66" descr="ギフトアイコンイラスト／無料イラスト/フリー素材なら「イラストAC」"/>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3356858" y="2868265"/>
            <a:ext cx="406941" cy="445015"/>
          </a:xfrm>
          <a:prstGeom prst="rect">
            <a:avLst/>
          </a:prstGeom>
          <a:noFill/>
          <a:ln>
            <a:noFill/>
          </a:ln>
        </p:spPr>
      </p:pic>
      <p:pic>
        <p:nvPicPr>
          <p:cNvPr id="1071" name="Google Shape;1071;p66"/>
          <p:cNvPicPr preferRelativeResize="0"/>
          <p:nvPr/>
        </p:nvPicPr>
        <p:blipFill rotWithShape="1">
          <a:blip r:embed="rId21" cstate="email">
            <a:alphaModFix/>
            <a:extLst>
              <a:ext uri="{28A0092B-C50C-407E-A947-70E740481C1C}">
                <a14:useLocalDpi xmlns:a14="http://schemas.microsoft.com/office/drawing/2010/main"/>
              </a:ext>
            </a:extLst>
          </a:blip>
          <a:srcRect/>
          <a:stretch/>
        </p:blipFill>
        <p:spPr>
          <a:xfrm>
            <a:off x="2919331" y="2868265"/>
            <a:ext cx="406941" cy="431741"/>
          </a:xfrm>
          <a:prstGeom prst="rect">
            <a:avLst/>
          </a:prstGeom>
          <a:noFill/>
          <a:ln>
            <a:noFill/>
          </a:ln>
        </p:spPr>
      </p:pic>
      <p:cxnSp>
        <p:nvCxnSpPr>
          <p:cNvPr id="2" name="直線コネクタ 1">
            <a:extLst>
              <a:ext uri="{FF2B5EF4-FFF2-40B4-BE49-F238E27FC236}">
                <a16:creationId xmlns:a16="http://schemas.microsoft.com/office/drawing/2014/main" id="{EF458DF4-F3DA-0438-F302-0FD76CF0F88A}"/>
              </a:ext>
            </a:extLst>
          </p:cNvPr>
          <p:cNvCxnSpPr>
            <a:cxnSpLocks/>
          </p:cNvCxnSpPr>
          <p:nvPr/>
        </p:nvCxnSpPr>
        <p:spPr>
          <a:xfrm>
            <a:off x="1031318" y="5776932"/>
            <a:ext cx="1791381"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9F860524-86F4-0192-F169-C3257462E238}"/>
              </a:ext>
            </a:extLst>
          </p:cNvPr>
          <p:cNvCxnSpPr>
            <a:cxnSpLocks/>
          </p:cNvCxnSpPr>
          <p:nvPr/>
        </p:nvCxnSpPr>
        <p:spPr>
          <a:xfrm>
            <a:off x="3980118" y="5416128"/>
            <a:ext cx="3316256"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9F00A48A-686F-DD48-9A12-E4A1BD4AFFCF}"/>
              </a:ext>
            </a:extLst>
          </p:cNvPr>
          <p:cNvCxnSpPr>
            <a:cxnSpLocks/>
          </p:cNvCxnSpPr>
          <p:nvPr/>
        </p:nvCxnSpPr>
        <p:spPr>
          <a:xfrm>
            <a:off x="9969644" y="5796352"/>
            <a:ext cx="1791381"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EA45D72B-9915-ABAD-7392-258074A0E582}"/>
              </a:ext>
            </a:extLst>
          </p:cNvPr>
          <p:cNvCxnSpPr>
            <a:cxnSpLocks/>
          </p:cNvCxnSpPr>
          <p:nvPr/>
        </p:nvCxnSpPr>
        <p:spPr>
          <a:xfrm>
            <a:off x="9988648" y="4493674"/>
            <a:ext cx="1791381"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pic>
        <p:nvPicPr>
          <p:cNvPr id="1076" name="Google Shape;1076;p18"/>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589405" y="2506195"/>
            <a:ext cx="3965072" cy="3593347"/>
          </a:xfrm>
          <a:prstGeom prst="rect">
            <a:avLst/>
          </a:prstGeom>
          <a:noFill/>
          <a:ln>
            <a:noFill/>
          </a:ln>
        </p:spPr>
      </p:pic>
      <p:pic>
        <p:nvPicPr>
          <p:cNvPr id="1077" name="Google Shape;1077;p18"/>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582813" y="2506195"/>
            <a:ext cx="4101625" cy="3717098"/>
          </a:xfrm>
          <a:prstGeom prst="rect">
            <a:avLst/>
          </a:prstGeom>
          <a:noFill/>
          <a:ln>
            <a:noFill/>
          </a:ln>
        </p:spPr>
      </p:pic>
      <p:sp>
        <p:nvSpPr>
          <p:cNvPr id="1078" name="Google Shape;1078;p18"/>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1079" name="Google Shape;1079;p18"/>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44</a:t>
            </a:fld>
            <a:endParaRPr/>
          </a:p>
        </p:txBody>
      </p:sp>
      <p:sp>
        <p:nvSpPr>
          <p:cNvPr id="1080" name="Google Shape;1080;p18"/>
          <p:cNvSpPr txBox="1"/>
          <p:nvPr/>
        </p:nvSpPr>
        <p:spPr>
          <a:xfrm>
            <a:off x="355289" y="1545005"/>
            <a:ext cx="11501749"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dirty="0">
                <a:solidFill>
                  <a:srgbClr val="FF0000"/>
                </a:solidFill>
                <a:latin typeface="Arial"/>
                <a:ea typeface="Arial"/>
                <a:cs typeface="Arial"/>
                <a:sym typeface="Arial"/>
              </a:rPr>
              <a:t>商品認知拡大</a:t>
            </a:r>
            <a:endParaRPr sz="2400" b="1" i="0" u="none" strike="noStrike" cap="none" dirty="0">
              <a:solidFill>
                <a:srgbClr val="FF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人気のモデルを起用して、携帯ゲームを紹介。</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スポンサードポスト(WEB記事)に加えてYou</a:t>
            </a:r>
            <a:r>
              <a:rPr lang="en-US" altLang="ja-JP" sz="1400" b="0" i="0" u="none" strike="noStrike" cap="none" dirty="0">
                <a:solidFill>
                  <a:schemeClr val="dk1"/>
                </a:solidFill>
                <a:latin typeface="Arial"/>
                <a:ea typeface="Arial"/>
                <a:cs typeface="Arial"/>
                <a:sym typeface="Arial"/>
              </a:rPr>
              <a:t>T</a:t>
            </a:r>
            <a:r>
              <a:rPr lang="ja-JP" sz="1400" b="0" i="0" u="none" strike="noStrike" cap="none" dirty="0">
                <a:solidFill>
                  <a:schemeClr val="dk1"/>
                </a:solidFill>
                <a:latin typeface="Arial"/>
                <a:ea typeface="Arial"/>
                <a:cs typeface="Arial"/>
                <a:sym typeface="Arial"/>
              </a:rPr>
              <a:t>ubeでもarらしく操作解説。</a:t>
            </a:r>
            <a:endParaRPr sz="1400" b="0" i="0" u="none" strike="noStrike" cap="none" dirty="0">
              <a:solidFill>
                <a:schemeClr val="dk1"/>
              </a:solidFill>
              <a:latin typeface="Arial"/>
              <a:ea typeface="Arial"/>
              <a:cs typeface="Arial"/>
              <a:sym typeface="Arial"/>
            </a:endParaRPr>
          </a:p>
        </p:txBody>
      </p:sp>
      <p:sp>
        <p:nvSpPr>
          <p:cNvPr id="1081" name="Google Shape;1081;p18"/>
          <p:cNvSpPr txBox="1"/>
          <p:nvPr/>
        </p:nvSpPr>
        <p:spPr>
          <a:xfrm>
            <a:off x="7927003" y="5370874"/>
            <a:ext cx="3373120"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Arial"/>
                <a:ea typeface="Arial"/>
                <a:cs typeface="Arial"/>
                <a:sym typeface="Arial"/>
                <a:hlinkClick r:id="rId5"/>
              </a:rPr>
              <a:t>YouTube動画</a:t>
            </a:r>
            <a:endParaRPr sz="1200" b="0" i="0" u="none" strike="noStrike" cap="none" dirty="0">
              <a:solidFill>
                <a:srgbClr val="000000"/>
              </a:solidFill>
              <a:latin typeface="Arial"/>
              <a:ea typeface="Arial"/>
              <a:cs typeface="Arial"/>
              <a:sym typeface="Arial"/>
            </a:endParaRPr>
          </a:p>
        </p:txBody>
      </p:sp>
      <p:grpSp>
        <p:nvGrpSpPr>
          <p:cNvPr id="1082" name="Google Shape;1082;p18"/>
          <p:cNvGrpSpPr/>
          <p:nvPr/>
        </p:nvGrpSpPr>
        <p:grpSpPr>
          <a:xfrm>
            <a:off x="6851510" y="2712568"/>
            <a:ext cx="2387513" cy="502993"/>
            <a:chOff x="3941415" y="2899017"/>
            <a:chExt cx="2387513" cy="502993"/>
          </a:xfrm>
        </p:grpSpPr>
        <p:sp>
          <p:nvSpPr>
            <p:cNvPr id="1083" name="Google Shape;1083;p18"/>
            <p:cNvSpPr txBox="1"/>
            <p:nvPr/>
          </p:nvSpPr>
          <p:spPr>
            <a:xfrm>
              <a:off x="3941415" y="2965868"/>
              <a:ext cx="2387513"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rgbClr val="62829A"/>
                  </a:solidFill>
                  <a:latin typeface="Arial"/>
                  <a:ea typeface="Arial"/>
                  <a:cs typeface="Arial"/>
                  <a:sym typeface="Arial"/>
                </a:rPr>
                <a:t>動画制作</a:t>
              </a:r>
              <a:endParaRPr sz="1400" b="0" i="0" u="none" strike="noStrike" cap="none">
                <a:solidFill>
                  <a:srgbClr val="000000"/>
                </a:solidFill>
                <a:latin typeface="Arial"/>
                <a:ea typeface="Arial"/>
                <a:cs typeface="Arial"/>
                <a:sym typeface="Arial"/>
              </a:endParaRPr>
            </a:p>
          </p:txBody>
        </p:sp>
        <p:pic>
          <p:nvPicPr>
            <p:cNvPr id="1084" name="Google Shape;1084;p18"/>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661846" y="2899017"/>
              <a:ext cx="482962" cy="502993"/>
            </a:xfrm>
            <a:prstGeom prst="rect">
              <a:avLst/>
            </a:prstGeom>
            <a:noFill/>
            <a:ln>
              <a:noFill/>
            </a:ln>
          </p:spPr>
        </p:pic>
      </p:grpSp>
      <p:grpSp>
        <p:nvGrpSpPr>
          <p:cNvPr id="1085" name="Google Shape;1085;p18"/>
          <p:cNvGrpSpPr/>
          <p:nvPr/>
        </p:nvGrpSpPr>
        <p:grpSpPr>
          <a:xfrm>
            <a:off x="2362842" y="2724538"/>
            <a:ext cx="2542716" cy="3457598"/>
            <a:chOff x="2027258" y="2806069"/>
            <a:chExt cx="2542716" cy="3457598"/>
          </a:xfrm>
        </p:grpSpPr>
        <p:sp>
          <p:nvSpPr>
            <p:cNvPr id="1086" name="Google Shape;1086;p18"/>
            <p:cNvSpPr txBox="1"/>
            <p:nvPr/>
          </p:nvSpPr>
          <p:spPr>
            <a:xfrm>
              <a:off x="2027258" y="2806069"/>
              <a:ext cx="2542716"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altLang="ja-JP" sz="1800" b="1" dirty="0">
                  <a:solidFill>
                    <a:srgbClr val="62829A"/>
                  </a:solidFill>
                </a:rPr>
                <a:t>WEB</a:t>
              </a:r>
              <a:r>
                <a:rPr lang="ja-JP" altLang="en-US" sz="1800" b="1" dirty="0">
                  <a:solidFill>
                    <a:srgbClr val="62829A"/>
                  </a:solidFill>
                </a:rPr>
                <a:t>タイアップ</a:t>
              </a:r>
              <a:endParaRPr sz="1400" b="0" i="0" u="none" strike="noStrike" cap="none" dirty="0">
                <a:solidFill>
                  <a:srgbClr val="000000"/>
                </a:solidFill>
                <a:latin typeface="Arial"/>
                <a:ea typeface="Arial"/>
                <a:cs typeface="Arial"/>
                <a:sym typeface="Arial"/>
              </a:endParaRPr>
            </a:p>
          </p:txBody>
        </p:sp>
        <p:sp>
          <p:nvSpPr>
            <p:cNvPr id="1087" name="Google Shape;1087;p18"/>
            <p:cNvSpPr txBox="1"/>
            <p:nvPr/>
          </p:nvSpPr>
          <p:spPr>
            <a:xfrm>
              <a:off x="2220554" y="5955931"/>
              <a:ext cx="218521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altLang="en-US" sz="1400" b="0" i="0" u="sng" strike="noStrike" cap="none" dirty="0">
                  <a:solidFill>
                    <a:schemeClr val="accent4">
                      <a:lumMod val="75000"/>
                    </a:schemeClr>
                  </a:solidFill>
                  <a:latin typeface="Arial"/>
                  <a:ea typeface="Arial"/>
                  <a:cs typeface="Arial"/>
                  <a:sym typeface="Arial"/>
                  <a:hlinkClick r:id="rId7"/>
                </a:rPr>
                <a:t>スポンサードポスト</a:t>
              </a:r>
              <a:endParaRPr sz="1400" b="0" i="0" u="sng" strike="noStrike" cap="none" dirty="0">
                <a:solidFill>
                  <a:schemeClr val="accent4">
                    <a:lumMod val="75000"/>
                  </a:schemeClr>
                </a:solidFill>
                <a:latin typeface="Arial"/>
                <a:ea typeface="Arial"/>
                <a:cs typeface="Arial"/>
                <a:sym typeface="Arial"/>
              </a:endParaRPr>
            </a:p>
          </p:txBody>
        </p:sp>
      </p:grpSp>
      <p:pic>
        <p:nvPicPr>
          <p:cNvPr id="1088" name="Google Shape;1088;p18"/>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741352" y="2662129"/>
            <a:ext cx="406941" cy="431741"/>
          </a:xfrm>
          <a:prstGeom prst="rect">
            <a:avLst/>
          </a:prstGeom>
          <a:noFill/>
          <a:ln>
            <a:noFill/>
          </a:ln>
        </p:spPr>
      </p:pic>
      <p:pic>
        <p:nvPicPr>
          <p:cNvPr id="1089" name="Google Shape;1089;p1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126779" y="3162548"/>
            <a:ext cx="1402447" cy="2477541"/>
          </a:xfrm>
          <a:prstGeom prst="rect">
            <a:avLst/>
          </a:prstGeom>
          <a:noFill/>
          <a:ln w="9525" cap="flat" cmpd="sng">
            <a:solidFill>
              <a:srgbClr val="D8D8D8"/>
            </a:solidFill>
            <a:prstDash val="solid"/>
            <a:round/>
            <a:headEnd type="none" w="sm" len="sm"/>
            <a:tailEnd type="none" w="sm" len="sm"/>
          </a:ln>
        </p:spPr>
      </p:pic>
      <p:sp>
        <p:nvSpPr>
          <p:cNvPr id="1090" name="Google Shape;1090;p18"/>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ja-JP"/>
              <a:t>WEBタイアップ＋YouTube動画</a:t>
            </a:r>
            <a:endParaRPr/>
          </a:p>
        </p:txBody>
      </p:sp>
      <p:sp>
        <p:nvSpPr>
          <p:cNvPr id="1091" name="Google Shape;1091;p18"/>
          <p:cNvSpPr txBox="1">
            <a:spLocks noGrp="1"/>
          </p:cNvSpPr>
          <p:nvPr>
            <p:ph type="body" idx="1"/>
          </p:nvPr>
        </p:nvSpPr>
        <p:spPr>
          <a:xfrm>
            <a:off x="962025" y="1141462"/>
            <a:ext cx="10267950" cy="347491"/>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90000"/>
              </a:lnSpc>
              <a:spcBef>
                <a:spcPts val="1000"/>
              </a:spcBef>
              <a:spcAft>
                <a:spcPts val="0"/>
              </a:spcAft>
              <a:buClr>
                <a:srgbClr val="4E3428"/>
              </a:buClr>
              <a:buSzPts val="1600"/>
              <a:buFont typeface="Arial"/>
              <a:buNone/>
            </a:pPr>
            <a:r>
              <a:rPr lang="ja-JP" b="0" i="0">
                <a:solidFill>
                  <a:srgbClr val="000000"/>
                </a:solidFill>
                <a:latin typeface="Meiryo"/>
                <a:ea typeface="Meiryo"/>
                <a:cs typeface="Meiryo"/>
                <a:sym typeface="Meiryo"/>
              </a:rPr>
              <a:t>Famous Heart Limited</a:t>
            </a:r>
            <a:r>
              <a:rPr lang="ja-JP"/>
              <a:t> 様「きらめきパラダイス」(2022年10月～)</a:t>
            </a:r>
            <a:endParaRPr/>
          </a:p>
        </p:txBody>
      </p:sp>
      <p:pic>
        <p:nvPicPr>
          <p:cNvPr id="1092" name="Google Shape;1092;p18"/>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106020" y="3566161"/>
            <a:ext cx="2563272" cy="1448621"/>
          </a:xfrm>
          <a:prstGeom prst="rect">
            <a:avLst/>
          </a:prstGeom>
          <a:noFill/>
          <a:ln>
            <a:noFill/>
          </a:ln>
        </p:spPr>
      </p:pic>
      <p:pic>
        <p:nvPicPr>
          <p:cNvPr id="1093" name="Google Shape;1093;p18"/>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3769384" y="3171390"/>
            <a:ext cx="1411532" cy="2477541"/>
          </a:xfrm>
          <a:prstGeom prst="rect">
            <a:avLst/>
          </a:prstGeom>
          <a:noFill/>
          <a:ln w="9525" cap="flat" cmpd="sng">
            <a:solidFill>
              <a:srgbClr val="D8D8D8"/>
            </a:solidFill>
            <a:prstDash val="solid"/>
            <a:round/>
            <a:headEnd type="none" w="sm" len="sm"/>
            <a:tailEnd type="none" w="sm" len="sm"/>
          </a:ln>
        </p:spPr>
      </p:pic>
      <p:pic>
        <p:nvPicPr>
          <p:cNvPr id="1094" name="Google Shape;1094;p18"/>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813422" y="3566161"/>
            <a:ext cx="2486701" cy="1448621"/>
          </a:xfrm>
          <a:prstGeom prst="rect">
            <a:avLst/>
          </a:prstGeom>
          <a:noFill/>
          <a:ln w="9525" cap="flat" cmpd="sng">
            <a:solidFill>
              <a:schemeClr val="lt2"/>
            </a:solidFill>
            <a:prstDash val="solid"/>
            <a:round/>
            <a:headEnd type="none" w="sm" len="sm"/>
            <a:tailEnd type="none" w="sm" len="sm"/>
          </a:ln>
        </p:spPr>
      </p:pic>
      <p:cxnSp>
        <p:nvCxnSpPr>
          <p:cNvPr id="2" name="直線コネクタ 1">
            <a:extLst>
              <a:ext uri="{FF2B5EF4-FFF2-40B4-BE49-F238E27FC236}">
                <a16:creationId xmlns:a16="http://schemas.microsoft.com/office/drawing/2014/main" id="{2BF3D898-B35B-888E-7B19-3B1920E0F21C}"/>
              </a:ext>
            </a:extLst>
          </p:cNvPr>
          <p:cNvCxnSpPr>
            <a:cxnSpLocks/>
          </p:cNvCxnSpPr>
          <p:nvPr/>
        </p:nvCxnSpPr>
        <p:spPr>
          <a:xfrm flipV="1">
            <a:off x="1978003" y="5777446"/>
            <a:ext cx="3335142" cy="15639"/>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38B21E7D-1824-8B79-28AF-AE134B1C7DB9}"/>
              </a:ext>
            </a:extLst>
          </p:cNvPr>
          <p:cNvCxnSpPr>
            <a:cxnSpLocks/>
          </p:cNvCxnSpPr>
          <p:nvPr/>
        </p:nvCxnSpPr>
        <p:spPr>
          <a:xfrm>
            <a:off x="5955819" y="5238087"/>
            <a:ext cx="5498244"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pic>
        <p:nvPicPr>
          <p:cNvPr id="1099" name="Google Shape;1099;p9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06163" y="2682332"/>
            <a:ext cx="3936312" cy="3519156"/>
          </a:xfrm>
          <a:prstGeom prst="rect">
            <a:avLst/>
          </a:prstGeom>
          <a:noFill/>
          <a:ln>
            <a:noFill/>
          </a:ln>
        </p:spPr>
      </p:pic>
      <p:pic>
        <p:nvPicPr>
          <p:cNvPr id="1100" name="Google Shape;1100;p9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20195" y="2585091"/>
            <a:ext cx="4277644" cy="3748332"/>
          </a:xfrm>
          <a:prstGeom prst="rect">
            <a:avLst/>
          </a:prstGeom>
          <a:noFill/>
          <a:ln>
            <a:noFill/>
          </a:ln>
        </p:spPr>
      </p:pic>
      <p:sp>
        <p:nvSpPr>
          <p:cNvPr id="1101" name="Google Shape;1101;p91"/>
          <p:cNvSpPr txBox="1">
            <a:spLocks noGrp="1"/>
          </p:cNvSpPr>
          <p:nvPr>
            <p:ph type="body" idx="1"/>
          </p:nvPr>
        </p:nvSpPr>
        <p:spPr>
          <a:xfrm>
            <a:off x="962025" y="1141462"/>
            <a:ext cx="10267950" cy="347491"/>
          </a:xfrm>
          <a:prstGeom prst="rect">
            <a:avLst/>
          </a:prstGeom>
          <a:noFill/>
          <a:ln>
            <a:noFill/>
          </a:ln>
        </p:spPr>
        <p:txBody>
          <a:bodyPr spcFirstLastPara="1" wrap="square" lIns="91425" tIns="45700" rIns="91425" bIns="45700" anchor="ctr" anchorCtr="0">
            <a:noAutofit/>
          </a:bodyPr>
          <a:lstStyle/>
          <a:p>
            <a:pPr marL="457200" marR="0" lvl="0" indent="-228600" algn="ctr" rtl="0">
              <a:lnSpc>
                <a:spcPct val="90000"/>
              </a:lnSpc>
              <a:spcBef>
                <a:spcPts val="1000"/>
              </a:spcBef>
              <a:spcAft>
                <a:spcPts val="0"/>
              </a:spcAft>
              <a:buClr>
                <a:srgbClr val="4E3428"/>
              </a:buClr>
              <a:buSzPts val="1600"/>
              <a:buFont typeface="Arial"/>
              <a:buNone/>
            </a:pPr>
            <a:r>
              <a:rPr lang="ja-JP"/>
              <a:t>花王様「リーゼ　泡カラー」(2022年11月～)</a:t>
            </a:r>
            <a:endParaRPr/>
          </a:p>
        </p:txBody>
      </p:sp>
      <p:sp>
        <p:nvSpPr>
          <p:cNvPr id="1102" name="Google Shape;1102;p91"/>
          <p:cNvSpPr txBox="1">
            <a:spLocks noGrp="1"/>
          </p:cNvSpPr>
          <p:nvPr>
            <p:ph type="title"/>
          </p:nvPr>
        </p:nvSpPr>
        <p:spPr>
          <a:xfrm>
            <a:off x="625961" y="634707"/>
            <a:ext cx="10940078" cy="50323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2"/>
              </a:buClr>
              <a:buSzPts val="2400"/>
              <a:buFont typeface="Arial"/>
              <a:buNone/>
            </a:pPr>
            <a:r>
              <a:rPr lang="en-US" altLang="ja-JP" dirty="0" err="1"/>
              <a:t>ar</a:t>
            </a:r>
            <a:r>
              <a:rPr lang="en-US" altLang="ja-JP" dirty="0"/>
              <a:t> more</a:t>
            </a:r>
            <a:r>
              <a:rPr lang="ja-JP" altLang="en-US" dirty="0"/>
              <a:t>タイアップ</a:t>
            </a:r>
            <a:r>
              <a:rPr lang="ja-JP" dirty="0"/>
              <a:t>＋Instagramマガジン＋ブースト広告</a:t>
            </a:r>
            <a:endParaRPr dirty="0"/>
          </a:p>
        </p:txBody>
      </p:sp>
      <p:sp>
        <p:nvSpPr>
          <p:cNvPr id="1103" name="Google Shape;1103;p91"/>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45</a:t>
            </a:fld>
            <a:endParaRPr/>
          </a:p>
        </p:txBody>
      </p:sp>
      <p:sp>
        <p:nvSpPr>
          <p:cNvPr id="1104" name="Google Shape;1104;p91"/>
          <p:cNvSpPr txBox="1"/>
          <p:nvPr/>
        </p:nvSpPr>
        <p:spPr>
          <a:xfrm>
            <a:off x="1682965" y="2944954"/>
            <a:ext cx="321479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altLang="ja-JP" sz="1800" b="1" dirty="0">
                <a:solidFill>
                  <a:srgbClr val="62829A"/>
                </a:solidFill>
              </a:rPr>
              <a:t>WEB</a:t>
            </a:r>
            <a:r>
              <a:rPr lang="ja-JP" altLang="en-US" sz="1800" b="1" dirty="0">
                <a:solidFill>
                  <a:srgbClr val="62829A"/>
                </a:solidFill>
              </a:rPr>
              <a:t>タイアップ</a:t>
            </a:r>
            <a:endParaRPr sz="1400" b="0" i="0" u="none" strike="noStrike" cap="none" dirty="0">
              <a:solidFill>
                <a:srgbClr val="000000"/>
              </a:solidFill>
              <a:latin typeface="Arial"/>
              <a:ea typeface="Arial"/>
              <a:cs typeface="Arial"/>
              <a:sym typeface="Arial"/>
            </a:endParaRPr>
          </a:p>
        </p:txBody>
      </p:sp>
      <p:sp>
        <p:nvSpPr>
          <p:cNvPr id="1105" name="Google Shape;1105;p91"/>
          <p:cNvSpPr txBox="1"/>
          <p:nvPr/>
        </p:nvSpPr>
        <p:spPr>
          <a:xfrm>
            <a:off x="355289" y="1545005"/>
            <a:ext cx="11501749" cy="8925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ja-JP" sz="2400" b="1" i="0" u="none" strike="noStrike" cap="none">
                <a:solidFill>
                  <a:srgbClr val="FF0000"/>
                </a:solidFill>
                <a:latin typeface="Arial"/>
                <a:ea typeface="Arial"/>
                <a:cs typeface="Arial"/>
                <a:sym typeface="Arial"/>
              </a:rPr>
              <a:t>商品理解＋認知拡大</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高いデザイン性の縦読みWEBマガジン「ar more」の縦読み記事をInstagramマガジンに流用、また投稿をInstagram広告で配信。</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dk1"/>
                </a:solidFill>
                <a:latin typeface="Arial"/>
                <a:ea typeface="Arial"/>
                <a:cs typeface="Arial"/>
                <a:sym typeface="Arial"/>
              </a:rPr>
              <a:t>かわいいデザインによってInstagram広告からのさらなる拡散を目的としたWEBとInstagramの連携企画。</a:t>
            </a:r>
            <a:endParaRPr sz="1400" b="0" i="0" u="none" strike="noStrike" cap="none">
              <a:solidFill>
                <a:srgbClr val="000000"/>
              </a:solidFill>
              <a:latin typeface="Arial"/>
              <a:ea typeface="Arial"/>
              <a:cs typeface="Arial"/>
              <a:sym typeface="Arial"/>
            </a:endParaRPr>
          </a:p>
        </p:txBody>
      </p:sp>
      <p:sp>
        <p:nvSpPr>
          <p:cNvPr id="1106" name="Google Shape;1106;p91"/>
          <p:cNvSpPr txBox="1"/>
          <p:nvPr/>
        </p:nvSpPr>
        <p:spPr>
          <a:xfrm>
            <a:off x="6285007" y="2985051"/>
            <a:ext cx="3214798" cy="3692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rgbClr val="62829A"/>
                </a:solidFill>
                <a:latin typeface="Arial"/>
                <a:ea typeface="Arial"/>
                <a:cs typeface="Arial"/>
                <a:sym typeface="Arial"/>
              </a:rPr>
              <a:t>Instagram</a:t>
            </a:r>
            <a:endParaRPr sz="1800" b="1" i="0" u="none" strike="noStrike" cap="none" dirty="0">
              <a:solidFill>
                <a:srgbClr val="62829A"/>
              </a:solidFill>
              <a:latin typeface="Arial"/>
              <a:ea typeface="Arial"/>
              <a:cs typeface="Arial"/>
              <a:sym typeface="Arial"/>
            </a:endParaRPr>
          </a:p>
        </p:txBody>
      </p:sp>
      <p:sp>
        <p:nvSpPr>
          <p:cNvPr id="1107" name="Google Shape;1107;p91"/>
          <p:cNvSpPr/>
          <p:nvPr/>
        </p:nvSpPr>
        <p:spPr>
          <a:xfrm>
            <a:off x="5781320" y="5870335"/>
            <a:ext cx="4142609" cy="31103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tLang="ja-JP" sz="1100" i="0" u="sng" strike="noStrike" cap="none" dirty="0">
                <a:solidFill>
                  <a:srgbClr val="3E4C86"/>
                </a:solidFill>
                <a:latin typeface="Arial"/>
                <a:ea typeface="Arial"/>
                <a:cs typeface="Arial"/>
                <a:sym typeface="Arial"/>
                <a:hlinkClick r:id="rId5">
                  <a:extLst>
                    <a:ext uri="{A12FA001-AC4F-418D-AE19-62706E023703}">
                      <ahyp:hlinkClr xmlns:ahyp="http://schemas.microsoft.com/office/drawing/2018/hyperlinkcolor" val="tx"/>
                    </a:ext>
                  </a:extLst>
                </a:hlinkClick>
              </a:rPr>
              <a:t>Instagram</a:t>
            </a:r>
            <a:r>
              <a:rPr lang="ja-JP" altLang="en-US" sz="1100" i="0" u="sng" strike="noStrike" cap="none" dirty="0">
                <a:solidFill>
                  <a:schemeClr val="accent4">
                    <a:lumMod val="75000"/>
                  </a:schemeClr>
                </a:solidFill>
                <a:latin typeface="Arial"/>
                <a:ea typeface="Arial"/>
                <a:cs typeface="Arial"/>
                <a:sym typeface="Arial"/>
                <a:hlinkClick r:id="rId5">
                  <a:extLst>
                    <a:ext uri="{A12FA001-AC4F-418D-AE19-62706E023703}">
                      <ahyp:hlinkClr xmlns:ahyp="http://schemas.microsoft.com/office/drawing/2018/hyperlinkcolor" val="tx"/>
                    </a:ext>
                  </a:extLst>
                </a:hlinkClick>
              </a:rPr>
              <a:t>フィードマガジン</a:t>
            </a:r>
            <a:endParaRPr sz="1100" i="0" u="sng" strike="noStrike" cap="none" dirty="0">
              <a:solidFill>
                <a:schemeClr val="accent4">
                  <a:lumMod val="75000"/>
                </a:schemeClr>
              </a:solidFill>
              <a:latin typeface="Arial"/>
              <a:ea typeface="Arial"/>
              <a:cs typeface="Arial"/>
              <a:sym typeface="Arial"/>
            </a:endParaRPr>
          </a:p>
        </p:txBody>
      </p:sp>
      <p:sp>
        <p:nvSpPr>
          <p:cNvPr id="1108" name="Google Shape;1108;p91"/>
          <p:cNvSpPr/>
          <p:nvPr/>
        </p:nvSpPr>
        <p:spPr>
          <a:xfrm rot="5400000">
            <a:off x="9682715" y="4364164"/>
            <a:ext cx="482426" cy="253441"/>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09" name="Google Shape;1109;p91"/>
          <p:cNvSpPr txBox="1"/>
          <p:nvPr/>
        </p:nvSpPr>
        <p:spPr>
          <a:xfrm>
            <a:off x="9463258" y="4246663"/>
            <a:ext cx="2632495" cy="58473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600" b="1" i="0" u="none" strike="noStrike" cap="none">
                <a:solidFill>
                  <a:srgbClr val="AD2751"/>
                </a:solidFill>
                <a:latin typeface="Arial"/>
                <a:ea typeface="Arial"/>
                <a:cs typeface="Arial"/>
                <a:sym typeface="Arial"/>
              </a:rPr>
              <a:t>Instagram広告</a:t>
            </a:r>
            <a:endParaRPr sz="1600" b="1" i="0" u="none" strike="noStrike" cap="none">
              <a:solidFill>
                <a:srgbClr val="AD275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600" b="1" i="0" u="none" strike="noStrike" cap="none">
                <a:solidFill>
                  <a:srgbClr val="AD2751"/>
                </a:solidFill>
                <a:latin typeface="Arial"/>
                <a:ea typeface="Arial"/>
                <a:cs typeface="Arial"/>
                <a:sym typeface="Arial"/>
              </a:rPr>
              <a:t>でさらに拡散</a:t>
            </a:r>
            <a:endParaRPr sz="1600" b="1" i="0" u="none" strike="noStrike" cap="none">
              <a:solidFill>
                <a:srgbClr val="AD2751"/>
              </a:solidFill>
              <a:latin typeface="Arial"/>
              <a:ea typeface="Arial"/>
              <a:cs typeface="Arial"/>
              <a:sym typeface="Arial"/>
            </a:endParaRPr>
          </a:p>
        </p:txBody>
      </p:sp>
      <p:grpSp>
        <p:nvGrpSpPr>
          <p:cNvPr id="1110" name="Google Shape;1110;p91"/>
          <p:cNvGrpSpPr>
            <a:grpSpLocks noChangeAspect="1"/>
          </p:cNvGrpSpPr>
          <p:nvPr/>
        </p:nvGrpSpPr>
        <p:grpSpPr>
          <a:xfrm>
            <a:off x="1830302" y="3314245"/>
            <a:ext cx="1551543" cy="2618100"/>
            <a:chOff x="1359141" y="3275464"/>
            <a:chExt cx="1813837" cy="3060700"/>
          </a:xfrm>
        </p:grpSpPr>
        <p:pic>
          <p:nvPicPr>
            <p:cNvPr id="1111" name="Google Shape;1111;p9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382505" y="3545312"/>
              <a:ext cx="790473" cy="2790852"/>
            </a:xfrm>
            <a:prstGeom prst="rect">
              <a:avLst/>
            </a:prstGeom>
            <a:noFill/>
            <a:ln w="9525" cap="flat" cmpd="sng">
              <a:solidFill>
                <a:srgbClr val="D8D8D8"/>
              </a:solidFill>
              <a:prstDash val="solid"/>
              <a:round/>
              <a:headEnd type="none" w="sm" len="sm"/>
              <a:tailEnd type="none" w="sm" len="sm"/>
            </a:ln>
          </p:spPr>
        </p:pic>
        <p:pic>
          <p:nvPicPr>
            <p:cNvPr id="1112" name="Google Shape;1112;p9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59141" y="3275464"/>
              <a:ext cx="1104033" cy="2573852"/>
            </a:xfrm>
            <a:prstGeom prst="rect">
              <a:avLst/>
            </a:prstGeom>
            <a:noFill/>
            <a:ln w="9525" cap="flat" cmpd="sng">
              <a:solidFill>
                <a:srgbClr val="D8D8D8"/>
              </a:solidFill>
              <a:prstDash val="solid"/>
              <a:round/>
              <a:headEnd type="none" w="sm" len="sm"/>
              <a:tailEnd type="none" w="sm" len="sm"/>
            </a:ln>
          </p:spPr>
        </p:pic>
      </p:grpSp>
      <p:pic>
        <p:nvPicPr>
          <p:cNvPr id="1113" name="Google Shape;1113;p91"/>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b="-1"/>
          <a:stretch/>
        </p:blipFill>
        <p:spPr>
          <a:xfrm>
            <a:off x="3755104" y="3498796"/>
            <a:ext cx="1118887" cy="2214934"/>
          </a:xfrm>
          <a:prstGeom prst="rect">
            <a:avLst/>
          </a:prstGeom>
          <a:noFill/>
          <a:ln w="9525" cap="flat" cmpd="sng">
            <a:solidFill>
              <a:srgbClr val="D8D8D8"/>
            </a:solidFill>
            <a:prstDash val="solid"/>
            <a:round/>
            <a:headEnd type="none" w="sm" len="sm"/>
            <a:tailEnd type="none" w="sm" len="sm"/>
          </a:ln>
        </p:spPr>
      </p:pic>
      <p:pic>
        <p:nvPicPr>
          <p:cNvPr id="1114" name="Google Shape;1114;p9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691167" y="3666190"/>
            <a:ext cx="1456586" cy="1759129"/>
          </a:xfrm>
          <a:prstGeom prst="rect">
            <a:avLst/>
          </a:prstGeom>
          <a:noFill/>
          <a:ln w="9525" cap="flat" cmpd="sng">
            <a:solidFill>
              <a:srgbClr val="D8D8D8"/>
            </a:solidFill>
            <a:prstDash val="solid"/>
            <a:round/>
            <a:headEnd type="none" w="sm" len="sm"/>
            <a:tailEnd type="none" w="sm" len="sm"/>
          </a:ln>
        </p:spPr>
      </p:pic>
      <p:pic>
        <p:nvPicPr>
          <p:cNvPr id="1115" name="Google Shape;1115;p9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7928218" y="4441910"/>
            <a:ext cx="1045662" cy="1222092"/>
          </a:xfrm>
          <a:prstGeom prst="rect">
            <a:avLst/>
          </a:prstGeom>
          <a:noFill/>
          <a:ln>
            <a:noFill/>
          </a:ln>
        </p:spPr>
      </p:pic>
      <p:pic>
        <p:nvPicPr>
          <p:cNvPr id="1116" name="Google Shape;1116;p9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4836921" y="2927464"/>
            <a:ext cx="406941" cy="431741"/>
          </a:xfrm>
          <a:prstGeom prst="rect">
            <a:avLst/>
          </a:prstGeom>
          <a:noFill/>
          <a:ln>
            <a:noFill/>
          </a:ln>
        </p:spPr>
      </p:pic>
      <p:pic>
        <p:nvPicPr>
          <p:cNvPr id="1117" name="Google Shape;1117;p91"/>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745876" y="2939990"/>
            <a:ext cx="413540" cy="391946"/>
          </a:xfrm>
          <a:prstGeom prst="rect">
            <a:avLst/>
          </a:prstGeom>
          <a:noFill/>
          <a:ln>
            <a:noFill/>
          </a:ln>
        </p:spPr>
      </p:pic>
      <p:sp>
        <p:nvSpPr>
          <p:cNvPr id="1118" name="Google Shape;1118;p91"/>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pic>
        <p:nvPicPr>
          <p:cNvPr id="1119" name="Google Shape;1119;p9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384548" y="2991855"/>
            <a:ext cx="406941" cy="431741"/>
          </a:xfrm>
          <a:prstGeom prst="rect">
            <a:avLst/>
          </a:prstGeom>
          <a:noFill/>
          <a:ln>
            <a:noFill/>
          </a:ln>
        </p:spPr>
      </p:pic>
      <p:cxnSp>
        <p:nvCxnSpPr>
          <p:cNvPr id="2" name="直線コネクタ 1">
            <a:extLst>
              <a:ext uri="{FF2B5EF4-FFF2-40B4-BE49-F238E27FC236}">
                <a16:creationId xmlns:a16="http://schemas.microsoft.com/office/drawing/2014/main" id="{9D68368C-79EB-A6D2-721F-1C5DC894B0B5}"/>
              </a:ext>
            </a:extLst>
          </p:cNvPr>
          <p:cNvCxnSpPr>
            <a:cxnSpLocks/>
          </p:cNvCxnSpPr>
          <p:nvPr/>
        </p:nvCxnSpPr>
        <p:spPr>
          <a:xfrm flipV="1">
            <a:off x="1682965" y="6025852"/>
            <a:ext cx="3428050" cy="21194"/>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4" name="直線コネクタ 3">
            <a:extLst>
              <a:ext uri="{FF2B5EF4-FFF2-40B4-BE49-F238E27FC236}">
                <a16:creationId xmlns:a16="http://schemas.microsoft.com/office/drawing/2014/main" id="{B9F0815B-6F6A-E1D2-DC43-C299D29955F0}"/>
              </a:ext>
            </a:extLst>
          </p:cNvPr>
          <p:cNvCxnSpPr>
            <a:cxnSpLocks/>
          </p:cNvCxnSpPr>
          <p:nvPr/>
        </p:nvCxnSpPr>
        <p:spPr>
          <a:xfrm>
            <a:off x="6495878" y="5764972"/>
            <a:ext cx="2711917" cy="0"/>
          </a:xfrm>
          <a:prstGeom prst="line">
            <a:avLst/>
          </a:prstGeom>
          <a:ln w="19050" cmpd="sng">
            <a:solidFill>
              <a:srgbClr val="99CCFF"/>
            </a:solidFill>
          </a:ln>
        </p:spPr>
        <p:style>
          <a:lnRef idx="1">
            <a:schemeClr val="accent1"/>
          </a:lnRef>
          <a:fillRef idx="0">
            <a:schemeClr val="accent1"/>
          </a:fillRef>
          <a:effectRef idx="0">
            <a:schemeClr val="accent1"/>
          </a:effectRef>
          <a:fontRef idx="minor">
            <a:schemeClr val="tx1"/>
          </a:fontRef>
        </p:style>
      </p:cxnSp>
      <p:sp>
        <p:nvSpPr>
          <p:cNvPr id="5" name="Google Shape;1087;p18">
            <a:extLst>
              <a:ext uri="{FF2B5EF4-FFF2-40B4-BE49-F238E27FC236}">
                <a16:creationId xmlns:a16="http://schemas.microsoft.com/office/drawing/2014/main" id="{CDC4C7C3-093F-1E1D-363A-CE9BC7696435}"/>
              </a:ext>
            </a:extLst>
          </p:cNvPr>
          <p:cNvSpPr txBox="1"/>
          <p:nvPr/>
        </p:nvSpPr>
        <p:spPr>
          <a:xfrm>
            <a:off x="2534591" y="6071230"/>
            <a:ext cx="2185214" cy="30773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u="sng" dirty="0" err="1">
                <a:solidFill>
                  <a:schemeClr val="accent4">
                    <a:lumMod val="75000"/>
                  </a:schemeClr>
                </a:solidFill>
                <a:hlinkClick r:id="rId13"/>
              </a:rPr>
              <a:t>a</a:t>
            </a:r>
            <a:r>
              <a:rPr lang="en-US" sz="1400" b="0" i="0" u="sng" strike="noStrike" cap="none" dirty="0" err="1">
                <a:solidFill>
                  <a:schemeClr val="accent4">
                    <a:lumMod val="75000"/>
                  </a:schemeClr>
                </a:solidFill>
                <a:sym typeface="Arial"/>
                <a:hlinkClick r:id="rId13"/>
              </a:rPr>
              <a:t>r</a:t>
            </a:r>
            <a:r>
              <a:rPr lang="en-US" sz="1400" b="0" i="0" u="sng" strike="noStrike" cap="none" dirty="0">
                <a:solidFill>
                  <a:schemeClr val="accent4">
                    <a:lumMod val="75000"/>
                  </a:schemeClr>
                </a:solidFill>
                <a:sym typeface="Arial"/>
                <a:hlinkClick r:id="rId13"/>
              </a:rPr>
              <a:t> more</a:t>
            </a:r>
            <a:endParaRPr sz="1400" b="0" i="0" u="sng" strike="noStrike" cap="none" dirty="0">
              <a:solidFill>
                <a:schemeClr val="accent4">
                  <a:lumMod val="75000"/>
                </a:schemeClr>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47"/>
          <p:cNvSpPr txBox="1">
            <a:spLocks noGrp="1"/>
          </p:cNvSpPr>
          <p:nvPr>
            <p:ph type="title"/>
          </p:nvPr>
        </p:nvSpPr>
        <p:spPr>
          <a:xfrm>
            <a:off x="1282464" y="634711"/>
            <a:ext cx="9627074" cy="5032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Arial"/>
              <a:buNone/>
            </a:pPr>
            <a:r>
              <a:rPr lang="ja-JP"/>
              <a:t>免責事項</a:t>
            </a:r>
            <a:endParaRPr/>
          </a:p>
        </p:txBody>
      </p:sp>
      <p:sp>
        <p:nvSpPr>
          <p:cNvPr id="1125" name="Google Shape;1125;p47"/>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1126" name="Google Shape;1126;p47"/>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46</a:t>
            </a:fld>
            <a:endParaRPr/>
          </a:p>
        </p:txBody>
      </p:sp>
      <p:sp>
        <p:nvSpPr>
          <p:cNvPr id="1127" name="Google Shape;1127;p47"/>
          <p:cNvSpPr txBox="1"/>
          <p:nvPr/>
        </p:nvSpPr>
        <p:spPr>
          <a:xfrm>
            <a:off x="517155" y="1259175"/>
            <a:ext cx="11157689" cy="41549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●販売している広告について、各商品の料金、枠数、在庫、仕様は予告なく変更される可能性がございますので、お申込前に必ずご確認ください。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●記載の想定インプレッション数、想定PV数は過去実績数値をもとに算出したものであり、保証されるものではありませんので、予めご了承ください。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●競合・同載の調整はいたしませんので予めご了承ください。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第三者から弊社に対して広告に関連して損害を被ったという請求がなされた場合は、広告主および広告取り扱い代理店の責任と負担において解決するものとします。ただし、当該損害が当社および媒体運営会社の責に帰すべき事由に起因する場合はこの限りではありません。</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●停電、通信回線の事故、天災等の不可抗力、通信事業者の不履行、インターネットインフラその他サーバー等のシステム上の不具合、</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緊急メンテナンス・保守点検の発生など、当社および主婦と生活社の責に帰すべき事由以外の原因により、</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当社がお申込に基づく全てまたは一部を履行 できなかった場合、当社は当該不履行の責を問われないものとします。</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●掲載終了日時を定めていない記事広告は、掲載開始日より半年間のホスティングを行い、それ以降のホスティングを保証するものではありません。</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●広告掲載の実施結果報告書の数値につきましては、当社が使用している計測ツールによる計測数値になりますため、</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広告主および広告取り扱い代理店での計測数値と 相違がある場合がございますが、予めご了承ください。</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●広告掲載につきまして、掲載事例として使用させていただくことがございますが、予めご了承ください。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●広告掲載にあたっては主婦と生活社の掲載基準に準拠させていただきます。</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　内容、ジャンルによっては掲載をお断りさせていただく場合がございますため、ご提案前に必ずお問合せください。</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8"/>
          <p:cNvSpPr txBox="1">
            <a:spLocks noGrp="1"/>
          </p:cNvSpPr>
          <p:nvPr>
            <p:ph type="title"/>
          </p:nvPr>
        </p:nvSpPr>
        <p:spPr>
          <a:xfrm>
            <a:off x="1282464" y="634711"/>
            <a:ext cx="9627074" cy="50323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2400"/>
              <a:buFont typeface="Arial"/>
              <a:buNone/>
            </a:pPr>
            <a:r>
              <a:rPr lang="ja-JP"/>
              <a:t>お問い合わせ先</a:t>
            </a:r>
            <a:endParaRPr/>
          </a:p>
        </p:txBody>
      </p:sp>
      <p:sp>
        <p:nvSpPr>
          <p:cNvPr id="1133" name="Google Shape;1133;p48"/>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1134" name="Google Shape;1134;p48"/>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47</a:t>
            </a:fld>
            <a:endParaRPr/>
          </a:p>
        </p:txBody>
      </p:sp>
      <p:sp>
        <p:nvSpPr>
          <p:cNvPr id="1135" name="Google Shape;1135;p48"/>
          <p:cNvSpPr txBox="1"/>
          <p:nvPr/>
        </p:nvSpPr>
        <p:spPr>
          <a:xfrm>
            <a:off x="374415" y="1592263"/>
            <a:ext cx="11482623" cy="31700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株式会社 主婦と生活社</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1" i="0" u="none" strike="noStrike" cap="none">
                <a:solidFill>
                  <a:schemeClr val="dk1"/>
                </a:solidFill>
                <a:latin typeface="Arial"/>
                <a:ea typeface="Arial"/>
                <a:cs typeface="Arial"/>
                <a:sym typeface="Arial"/>
              </a:rPr>
              <a:t>メディアビジネス部</a:t>
            </a:r>
            <a:endParaRPr sz="2000" b="1"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〒104-8357 東京都中央区京橋3-5-7</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【広告に関するお問い合わせ先】</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kokoku3@mb.shufu.co.jp</a:t>
            </a: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TEL　03-3563-5131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chemeClr val="dk1"/>
                </a:solidFill>
                <a:latin typeface="Arial"/>
                <a:ea typeface="Arial"/>
                <a:cs typeface="Arial"/>
                <a:sym typeface="Arial"/>
              </a:rPr>
              <a:t>FAX　03-3563-0531</a:t>
            </a:r>
            <a:endParaRPr sz="12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9"/>
          <p:cNvSpPr txBox="1">
            <a:spLocks noGrp="1"/>
          </p:cNvSpPr>
          <p:nvPr>
            <p:ph type="body" idx="1"/>
          </p:nvPr>
        </p:nvSpPr>
        <p:spPr>
          <a:xfrm>
            <a:off x="604538" y="629201"/>
            <a:ext cx="11006987" cy="503238"/>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dk1"/>
              </a:buClr>
              <a:buSzPts val="2000"/>
              <a:buNone/>
            </a:pPr>
            <a:r>
              <a:rPr lang="ja-JP" sz="2000" b="1">
                <a:latin typeface="Arial"/>
                <a:ea typeface="Arial"/>
                <a:cs typeface="Arial"/>
                <a:sym typeface="Arial"/>
              </a:rPr>
              <a:t>【基本情報】全国の</a:t>
            </a:r>
            <a:r>
              <a:rPr lang="ja-JP" sz="2000" b="1">
                <a:solidFill>
                  <a:srgbClr val="CE4E69"/>
                </a:solidFill>
                <a:latin typeface="Arial"/>
                <a:ea typeface="Arial"/>
                <a:cs typeface="Arial"/>
                <a:sym typeface="Arial"/>
              </a:rPr>
              <a:t>20代女性、学生＆有職者</a:t>
            </a:r>
            <a:r>
              <a:rPr lang="ja-JP" sz="2000" b="1">
                <a:latin typeface="Arial"/>
                <a:ea typeface="Arial"/>
                <a:cs typeface="Arial"/>
                <a:sym typeface="Arial"/>
              </a:rPr>
              <a:t>がSPで閲覧</a:t>
            </a:r>
            <a:endParaRPr/>
          </a:p>
        </p:txBody>
      </p:sp>
      <p:sp>
        <p:nvSpPr>
          <p:cNvPr id="230" name="Google Shape;230;p19"/>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231" name="Google Shape;231;p19"/>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5</a:t>
            </a:fld>
            <a:endParaRPr/>
          </a:p>
        </p:txBody>
      </p:sp>
      <p:sp>
        <p:nvSpPr>
          <p:cNvPr id="232" name="Google Shape;232;p19"/>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読者データ</a:t>
            </a:r>
            <a:endParaRPr/>
          </a:p>
        </p:txBody>
      </p:sp>
      <p:sp>
        <p:nvSpPr>
          <p:cNvPr id="233" name="Google Shape;233;p19"/>
          <p:cNvSpPr txBox="1"/>
          <p:nvPr/>
        </p:nvSpPr>
        <p:spPr>
          <a:xfrm>
            <a:off x="399709" y="6290518"/>
            <a:ext cx="11457329" cy="151955"/>
          </a:xfrm>
          <a:prstGeom prst="rect">
            <a:avLst/>
          </a:prstGeom>
          <a:noFill/>
          <a:ln>
            <a:noFill/>
          </a:ln>
        </p:spPr>
        <p:txBody>
          <a:bodyPr spcFirstLastPara="1" wrap="square" lIns="0" tIns="13325" rIns="0" bIns="0" anchor="ctr" anchorCtr="0">
            <a:spAutoFit/>
          </a:bodyPr>
          <a:lstStyle/>
          <a:p>
            <a:pPr marL="0" marR="508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5D393C"/>
                </a:solidFill>
                <a:latin typeface="Arial"/>
                <a:ea typeface="Arial"/>
                <a:cs typeface="Arial"/>
                <a:sym typeface="Arial"/>
              </a:rPr>
              <a:t>※202</a:t>
            </a:r>
            <a:r>
              <a:rPr lang="en-US" altLang="ja-JP" sz="900" b="0" i="0" u="none" strike="noStrike" cap="none" dirty="0">
                <a:solidFill>
                  <a:srgbClr val="5D393C"/>
                </a:solidFill>
                <a:latin typeface="Arial"/>
                <a:ea typeface="Arial"/>
                <a:cs typeface="Arial"/>
                <a:sym typeface="Arial"/>
              </a:rPr>
              <a:t>4</a:t>
            </a:r>
            <a:r>
              <a:rPr lang="ja-JP" sz="900" b="0" i="0" u="none" strike="noStrike" cap="none" dirty="0">
                <a:solidFill>
                  <a:srgbClr val="5D393C"/>
                </a:solidFill>
                <a:latin typeface="Arial"/>
                <a:ea typeface="Arial"/>
                <a:cs typeface="Arial"/>
                <a:sym typeface="Arial"/>
              </a:rPr>
              <a:t>年</a:t>
            </a:r>
            <a:r>
              <a:rPr lang="en-US" altLang="ja-JP" sz="900" dirty="0">
                <a:solidFill>
                  <a:srgbClr val="5D393C"/>
                </a:solidFill>
              </a:rPr>
              <a:t>4,5</a:t>
            </a:r>
            <a:r>
              <a:rPr lang="ja-JP" sz="900" b="0" i="0" u="none" strike="noStrike" cap="none" dirty="0">
                <a:solidFill>
                  <a:srgbClr val="5D393C"/>
                </a:solidFill>
                <a:latin typeface="Arial"/>
                <a:ea typeface="Arial"/>
                <a:cs typeface="Arial"/>
                <a:sym typeface="Arial"/>
              </a:rPr>
              <a:t>月実施読者アンケートまとめ</a:t>
            </a:r>
            <a:endParaRPr sz="900" b="0" i="0" u="none" strike="noStrike" cap="none" dirty="0">
              <a:solidFill>
                <a:srgbClr val="5D393C"/>
              </a:solidFill>
              <a:latin typeface="Arial"/>
              <a:ea typeface="Arial"/>
              <a:cs typeface="Arial"/>
              <a:sym typeface="Arial"/>
            </a:endParaRPr>
          </a:p>
        </p:txBody>
      </p:sp>
      <p:sp>
        <p:nvSpPr>
          <p:cNvPr id="234" name="Google Shape;234;p19"/>
          <p:cNvSpPr txBox="1"/>
          <p:nvPr/>
        </p:nvSpPr>
        <p:spPr>
          <a:xfrm>
            <a:off x="763451" y="1279037"/>
            <a:ext cx="2958681"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CE4E69"/>
                </a:solidFill>
                <a:latin typeface="Arial"/>
                <a:ea typeface="Arial"/>
                <a:cs typeface="Arial"/>
                <a:sym typeface="Arial"/>
              </a:rPr>
              <a:t>【年齢】</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dk1"/>
                </a:solidFill>
                <a:latin typeface="Arial"/>
                <a:ea typeface="Arial"/>
                <a:cs typeface="Arial"/>
                <a:sym typeface="Arial"/>
              </a:rPr>
              <a:t>20代が</a:t>
            </a:r>
            <a:r>
              <a:rPr lang="en-US" altLang="ja-JP" sz="1800" b="1" dirty="0">
                <a:solidFill>
                  <a:schemeClr val="dk1"/>
                </a:solidFill>
              </a:rPr>
              <a:t>59</a:t>
            </a:r>
            <a:r>
              <a:rPr lang="ja-JP" sz="1800" b="1" i="0" u="none" strike="noStrike" cap="none" dirty="0">
                <a:solidFill>
                  <a:schemeClr val="dk1"/>
                </a:solidFill>
                <a:latin typeface="Arial"/>
                <a:ea typeface="Arial"/>
                <a:cs typeface="Arial"/>
                <a:sym typeface="Arial"/>
              </a:rPr>
              <a:t>%</a:t>
            </a:r>
            <a:endParaRPr sz="1800" b="1" i="0" u="none" strike="noStrike" cap="none" dirty="0">
              <a:solidFill>
                <a:schemeClr val="dk1"/>
              </a:solidFill>
              <a:latin typeface="Arial"/>
              <a:ea typeface="Arial"/>
              <a:cs typeface="Arial"/>
              <a:sym typeface="Arial"/>
            </a:endParaRPr>
          </a:p>
        </p:txBody>
      </p:sp>
      <p:sp>
        <p:nvSpPr>
          <p:cNvPr id="235" name="Google Shape;235;p19"/>
          <p:cNvSpPr txBox="1"/>
          <p:nvPr/>
        </p:nvSpPr>
        <p:spPr>
          <a:xfrm>
            <a:off x="4488008" y="1279037"/>
            <a:ext cx="2960247"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rgbClr val="CE4E69"/>
                </a:solidFill>
                <a:latin typeface="Arial"/>
                <a:ea typeface="Arial"/>
                <a:cs typeface="Arial"/>
                <a:sym typeface="Arial"/>
              </a:rPr>
              <a:t>【居住地】</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関東を中心に全国に分布</a:t>
            </a:r>
            <a:endParaRPr sz="1400" b="0" i="0" u="none" strike="noStrike" cap="none">
              <a:solidFill>
                <a:srgbClr val="000000"/>
              </a:solidFill>
              <a:latin typeface="Arial"/>
              <a:ea typeface="Arial"/>
              <a:cs typeface="Arial"/>
              <a:sym typeface="Arial"/>
            </a:endParaRPr>
          </a:p>
        </p:txBody>
      </p:sp>
      <p:sp>
        <p:nvSpPr>
          <p:cNvPr id="236" name="Google Shape;236;p19"/>
          <p:cNvSpPr txBox="1"/>
          <p:nvPr/>
        </p:nvSpPr>
        <p:spPr>
          <a:xfrm>
            <a:off x="7994735" y="1279037"/>
            <a:ext cx="3338593"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CE4E69"/>
                </a:solidFill>
                <a:latin typeface="Arial"/>
                <a:ea typeface="Arial"/>
                <a:cs typeface="Arial"/>
                <a:sym typeface="Arial"/>
              </a:rPr>
              <a:t>【職業】</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dirty="0">
                <a:solidFill>
                  <a:schemeClr val="dk1"/>
                </a:solidFill>
                <a:latin typeface="Arial"/>
                <a:ea typeface="Arial"/>
                <a:cs typeface="Arial"/>
                <a:sym typeface="Arial"/>
              </a:rPr>
              <a:t>学生1</a:t>
            </a:r>
            <a:r>
              <a:rPr lang="en-US" altLang="ja-JP" sz="1800" b="1" i="0" u="none" strike="noStrike" cap="none" dirty="0">
                <a:solidFill>
                  <a:schemeClr val="dk1"/>
                </a:solidFill>
                <a:latin typeface="Arial"/>
                <a:ea typeface="Arial"/>
                <a:cs typeface="Arial"/>
                <a:sym typeface="Arial"/>
              </a:rPr>
              <a:t>9</a:t>
            </a:r>
            <a:r>
              <a:rPr lang="ja-JP" sz="1800" b="1" i="0" u="none" strike="noStrike" cap="none" dirty="0">
                <a:solidFill>
                  <a:schemeClr val="dk1"/>
                </a:solidFill>
                <a:latin typeface="Arial"/>
                <a:ea typeface="Arial"/>
                <a:cs typeface="Arial"/>
                <a:sym typeface="Arial"/>
              </a:rPr>
              <a:t>% / 有職者7</a:t>
            </a:r>
            <a:r>
              <a:rPr lang="en-US" altLang="ja-JP" sz="1800" b="1" dirty="0">
                <a:solidFill>
                  <a:schemeClr val="dk1"/>
                </a:solidFill>
              </a:rPr>
              <a:t>2</a:t>
            </a:r>
            <a:r>
              <a:rPr lang="ja-JP" sz="1800" b="1" i="0" u="none" strike="noStrike" cap="none" dirty="0">
                <a:solidFill>
                  <a:schemeClr val="dk1"/>
                </a:solidFill>
                <a:latin typeface="Arial"/>
                <a:ea typeface="Arial"/>
                <a:cs typeface="Arial"/>
                <a:sym typeface="Arial"/>
              </a:rPr>
              <a:t>%</a:t>
            </a:r>
            <a:endParaRPr sz="1800" b="1" i="0" u="none" strike="noStrike" cap="none" dirty="0">
              <a:solidFill>
                <a:schemeClr val="dk1"/>
              </a:solidFill>
              <a:latin typeface="Arial"/>
              <a:ea typeface="Arial"/>
              <a:cs typeface="Arial"/>
              <a:sym typeface="Arial"/>
            </a:endParaRPr>
          </a:p>
        </p:txBody>
      </p:sp>
      <p:sp>
        <p:nvSpPr>
          <p:cNvPr id="237" name="Google Shape;237;p19"/>
          <p:cNvSpPr txBox="1"/>
          <p:nvPr/>
        </p:nvSpPr>
        <p:spPr>
          <a:xfrm>
            <a:off x="1255291" y="5536837"/>
            <a:ext cx="2702719"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400" b="1" i="0" u="none" strike="noStrike" cap="none" dirty="0">
                <a:solidFill>
                  <a:schemeClr val="dk1"/>
                </a:solidFill>
                <a:latin typeface="Arial"/>
                <a:ea typeface="Arial"/>
                <a:cs typeface="Arial"/>
                <a:sym typeface="Arial"/>
              </a:rPr>
              <a:t>既婚者：2</a:t>
            </a:r>
            <a:r>
              <a:rPr lang="en-US" altLang="ja-JP" sz="1400" b="1" i="0" u="none" strike="noStrike" cap="none" dirty="0">
                <a:solidFill>
                  <a:schemeClr val="dk1"/>
                </a:solidFill>
                <a:latin typeface="Arial"/>
                <a:ea typeface="Arial"/>
                <a:cs typeface="Arial"/>
                <a:sym typeface="Arial"/>
              </a:rPr>
              <a:t>2</a:t>
            </a:r>
            <a:r>
              <a:rPr lang="ja-JP" sz="1400" b="1" i="0" u="none" strike="noStrike" cap="none" dirty="0">
                <a:solidFill>
                  <a:schemeClr val="dk1"/>
                </a:solidFill>
                <a:latin typeface="Arial"/>
                <a:ea typeface="Arial"/>
                <a:cs typeface="Arial"/>
                <a:sym typeface="Arial"/>
              </a:rPr>
              <a:t>.</a:t>
            </a:r>
            <a:r>
              <a:rPr lang="en-US" altLang="ja-JP" sz="1400" b="1" i="0" u="none" strike="noStrike" cap="none" dirty="0">
                <a:solidFill>
                  <a:schemeClr val="dk1"/>
                </a:solidFill>
                <a:latin typeface="Arial"/>
                <a:ea typeface="Arial"/>
                <a:cs typeface="Arial"/>
                <a:sym typeface="Arial"/>
              </a:rPr>
              <a:t>6</a:t>
            </a:r>
            <a:r>
              <a:rPr lang="ja-JP" sz="1400" b="1" i="0" u="none" strike="noStrike" cap="none" dirty="0">
                <a:solidFill>
                  <a:schemeClr val="dk1"/>
                </a:solidFill>
                <a:latin typeface="Arial"/>
                <a:ea typeface="Arial"/>
                <a:cs typeface="Arial"/>
                <a:sym typeface="Arial"/>
              </a:rPr>
              <a:t>％</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400" b="1" i="0" u="none" strike="noStrike" cap="none" dirty="0">
                <a:solidFill>
                  <a:schemeClr val="dk1"/>
                </a:solidFill>
                <a:latin typeface="Arial"/>
                <a:ea typeface="Arial"/>
                <a:cs typeface="Arial"/>
                <a:sym typeface="Arial"/>
              </a:rPr>
              <a:t>ママ　：</a:t>
            </a:r>
            <a:r>
              <a:rPr lang="en-US" altLang="ja-JP" b="1" dirty="0">
                <a:solidFill>
                  <a:schemeClr val="dk1"/>
                </a:solidFill>
              </a:rPr>
              <a:t>13</a:t>
            </a:r>
            <a:r>
              <a:rPr lang="ja-JP" sz="1400" b="1" i="0" u="none" strike="noStrike" cap="none" dirty="0">
                <a:solidFill>
                  <a:schemeClr val="dk1"/>
                </a:solidFill>
                <a:latin typeface="Arial"/>
                <a:ea typeface="Arial"/>
                <a:cs typeface="Arial"/>
                <a:sym typeface="Arial"/>
              </a:rPr>
              <a:t>.</a:t>
            </a:r>
            <a:r>
              <a:rPr lang="en-US" altLang="ja-JP" sz="1400" b="1" i="0" u="none" strike="noStrike" cap="none" dirty="0">
                <a:solidFill>
                  <a:schemeClr val="dk1"/>
                </a:solidFill>
                <a:latin typeface="Arial"/>
                <a:ea typeface="Arial"/>
                <a:cs typeface="Arial"/>
                <a:sym typeface="Arial"/>
              </a:rPr>
              <a:t>1</a:t>
            </a:r>
            <a:r>
              <a:rPr lang="ja-JP" sz="1400" b="1" i="0" u="none" strike="noStrike" cap="none" dirty="0">
                <a:solidFill>
                  <a:schemeClr val="dk1"/>
                </a:solidFill>
                <a:latin typeface="Arial"/>
                <a:ea typeface="Arial"/>
                <a:cs typeface="Arial"/>
                <a:sym typeface="Arial"/>
              </a:rPr>
              <a:t>％</a:t>
            </a:r>
            <a:endParaRPr sz="1400" b="1" i="0" u="none" strike="noStrike" cap="none" dirty="0">
              <a:solidFill>
                <a:schemeClr val="dk1"/>
              </a:solidFill>
              <a:latin typeface="Arial"/>
              <a:ea typeface="Arial"/>
              <a:cs typeface="Arial"/>
              <a:sym typeface="Arial"/>
            </a:endParaRPr>
          </a:p>
        </p:txBody>
      </p:sp>
      <p:sp>
        <p:nvSpPr>
          <p:cNvPr id="241" name="Google Shape;241;p19"/>
          <p:cNvSpPr txBox="1"/>
          <p:nvPr/>
        </p:nvSpPr>
        <p:spPr>
          <a:xfrm>
            <a:off x="8233991" y="5475173"/>
            <a:ext cx="337753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400" b="1" i="0" u="none" strike="noStrike" cap="none" dirty="0">
                <a:solidFill>
                  <a:schemeClr val="dk1"/>
                </a:solidFill>
                <a:latin typeface="Arial"/>
                <a:ea typeface="Arial"/>
                <a:cs typeface="Arial"/>
                <a:sym typeface="Arial"/>
              </a:rPr>
              <a:t>職業</a:t>
            </a:r>
            <a:endParaRPr sz="14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400" b="0" i="0" u="none" strike="noStrike" cap="none" dirty="0">
                <a:solidFill>
                  <a:schemeClr val="dk1"/>
                </a:solidFill>
                <a:latin typeface="Arial"/>
                <a:ea typeface="Arial"/>
                <a:cs typeface="Arial"/>
                <a:sym typeface="Arial"/>
              </a:rPr>
              <a:t>会社員、主婦、美容師、看護師、</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400" b="0" i="0" u="none" strike="noStrike" cap="none" dirty="0">
                <a:solidFill>
                  <a:schemeClr val="dk1"/>
                </a:solidFill>
                <a:latin typeface="Arial"/>
                <a:ea typeface="Arial"/>
                <a:cs typeface="Arial"/>
                <a:sym typeface="Arial"/>
              </a:rPr>
              <a:t>医療事務、公務員など</a:t>
            </a:r>
            <a:endParaRPr sz="1400" b="0" i="0" u="none" strike="noStrike" cap="none" dirty="0">
              <a:solidFill>
                <a:schemeClr val="dk1"/>
              </a:solidFill>
              <a:latin typeface="Arial"/>
              <a:ea typeface="Arial"/>
              <a:cs typeface="Arial"/>
              <a:sym typeface="Arial"/>
            </a:endParaRPr>
          </a:p>
        </p:txBody>
      </p:sp>
      <p:pic>
        <p:nvPicPr>
          <p:cNvPr id="2" name="図 1">
            <a:extLst>
              <a:ext uri="{FF2B5EF4-FFF2-40B4-BE49-F238E27FC236}">
                <a16:creationId xmlns:a16="http://schemas.microsoft.com/office/drawing/2014/main" id="{FC6085A4-E4A0-1ADD-5FAF-FB86960618A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7177" r="17540"/>
          <a:stretch/>
        </p:blipFill>
        <p:spPr>
          <a:xfrm>
            <a:off x="529153" y="2165262"/>
            <a:ext cx="3611880" cy="3319561"/>
          </a:xfrm>
          <a:prstGeom prst="rect">
            <a:avLst/>
          </a:prstGeom>
        </p:spPr>
      </p:pic>
      <p:pic>
        <p:nvPicPr>
          <p:cNvPr id="3" name="図 2">
            <a:extLst>
              <a:ext uri="{FF2B5EF4-FFF2-40B4-BE49-F238E27FC236}">
                <a16:creationId xmlns:a16="http://schemas.microsoft.com/office/drawing/2014/main" id="{1005D7FF-1713-91EB-83E9-A30F67DD49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2073" y="1986776"/>
            <a:ext cx="5532600" cy="3319560"/>
          </a:xfrm>
          <a:prstGeom prst="rect">
            <a:avLst/>
          </a:prstGeom>
        </p:spPr>
      </p:pic>
      <p:pic>
        <p:nvPicPr>
          <p:cNvPr id="4" name="図 3">
            <a:extLst>
              <a:ext uri="{FF2B5EF4-FFF2-40B4-BE49-F238E27FC236}">
                <a16:creationId xmlns:a16="http://schemas.microsoft.com/office/drawing/2014/main" id="{775B56AB-590A-775C-64B1-B150D2379E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97731" y="2149281"/>
            <a:ext cx="5532600" cy="331956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0"/>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248" name="Google Shape;248;p20"/>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6</a:t>
            </a:fld>
            <a:endParaRPr/>
          </a:p>
        </p:txBody>
      </p:sp>
      <p:sp>
        <p:nvSpPr>
          <p:cNvPr id="249" name="Google Shape;249;p20"/>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読者データ</a:t>
            </a:r>
            <a:endParaRPr/>
          </a:p>
        </p:txBody>
      </p:sp>
      <p:sp>
        <p:nvSpPr>
          <p:cNvPr id="250" name="Google Shape;250;p20"/>
          <p:cNvSpPr txBox="1"/>
          <p:nvPr/>
        </p:nvSpPr>
        <p:spPr>
          <a:xfrm>
            <a:off x="527965" y="5022847"/>
            <a:ext cx="5713730" cy="100023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ja-JP" sz="1400" b="1" i="0" u="none" strike="noStrike" cap="none">
                <a:solidFill>
                  <a:schemeClr val="dk1"/>
                </a:solidFill>
                <a:latin typeface="Arial"/>
                <a:ea typeface="Arial"/>
                <a:cs typeface="Arial"/>
                <a:sym typeface="Arial"/>
              </a:rPr>
              <a:t>【好きなタレント・モデル】</a:t>
            </a:r>
            <a:r>
              <a:rPr lang="ja-JP" sz="1050" b="1" i="0" u="none" strike="noStrike" cap="none">
                <a:solidFill>
                  <a:schemeClr val="dk1"/>
                </a:solidFill>
                <a:latin typeface="Arial"/>
                <a:ea typeface="Arial"/>
                <a:cs typeface="Arial"/>
                <a:sym typeface="Arial"/>
              </a:rPr>
              <a:t>※順不同　</a:t>
            </a:r>
            <a:endParaRPr sz="105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3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050" b="1" i="0" u="none" strike="noStrike" cap="none">
                <a:solidFill>
                  <a:schemeClr val="dk1"/>
                </a:solidFill>
                <a:latin typeface="Arial"/>
                <a:ea typeface="Arial"/>
                <a:cs typeface="Arial"/>
                <a:sym typeface="Arial"/>
              </a:rPr>
              <a:t>  </a:t>
            </a:r>
            <a:r>
              <a:rPr lang="ja-JP" sz="1400" b="1" i="0" u="none" strike="noStrike" cap="none">
                <a:solidFill>
                  <a:schemeClr val="dk1"/>
                </a:solidFill>
                <a:latin typeface="Arial"/>
                <a:ea typeface="Arial"/>
                <a:cs typeface="Arial"/>
                <a:sym typeface="Arial"/>
              </a:rPr>
              <a:t>佐藤栞里、森絵梨佳、上國料萌衣、齋藤飛鳥、本田翼、上西星来、</a:t>
            </a:r>
            <a:endParaRPr sz="14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ja-JP" sz="1400" b="1" i="0" u="none" strike="noStrike" cap="none">
                <a:solidFill>
                  <a:schemeClr val="dk1"/>
                </a:solidFill>
                <a:latin typeface="Arial"/>
                <a:ea typeface="Arial"/>
                <a:cs typeface="Arial"/>
                <a:sym typeface="Arial"/>
              </a:rPr>
              <a:t> 谷まりあ、八木アリサ </a:t>
            </a:r>
            <a:r>
              <a:rPr lang="ja-JP" sz="1100" b="1" i="0" u="none" strike="noStrike" cap="none">
                <a:solidFill>
                  <a:schemeClr val="dk1"/>
                </a:solidFill>
                <a:latin typeface="Arial"/>
                <a:ea typeface="Arial"/>
                <a:cs typeface="Arial"/>
                <a:sym typeface="Arial"/>
              </a:rPr>
              <a:t>etc・・・</a:t>
            </a:r>
            <a:endParaRPr sz="11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400" b="1" i="0" u="none" strike="noStrike" cap="none">
              <a:solidFill>
                <a:schemeClr val="dk1"/>
              </a:solidFill>
              <a:latin typeface="Arial"/>
              <a:ea typeface="Arial"/>
              <a:cs typeface="Arial"/>
              <a:sym typeface="Arial"/>
            </a:endParaRPr>
          </a:p>
        </p:txBody>
      </p:sp>
      <p:sp>
        <p:nvSpPr>
          <p:cNvPr id="251" name="Google Shape;251;p20"/>
          <p:cNvSpPr txBox="1"/>
          <p:nvPr/>
        </p:nvSpPr>
        <p:spPr>
          <a:xfrm>
            <a:off x="5950585" y="807274"/>
            <a:ext cx="5906453" cy="1237127"/>
          </a:xfrm>
          <a:prstGeom prst="rect">
            <a:avLst/>
          </a:prstGeom>
          <a:noFill/>
          <a:ln>
            <a:noFill/>
          </a:ln>
        </p:spPr>
        <p:txBody>
          <a:bodyPr spcFirstLastPara="1" wrap="square" lIns="91425" tIns="45700" rIns="91425" bIns="45700" anchor="t" anchorCtr="0">
            <a:noAutofit/>
          </a:bodyPr>
          <a:lstStyle/>
          <a:p>
            <a:pPr marL="228600" marR="0" lvl="0" indent="-228600" algn="ctr" rtl="0">
              <a:lnSpc>
                <a:spcPct val="90000"/>
              </a:lnSpc>
              <a:spcBef>
                <a:spcPts val="0"/>
              </a:spcBef>
              <a:spcAft>
                <a:spcPts val="0"/>
              </a:spcAft>
              <a:buClr>
                <a:srgbClr val="000000"/>
              </a:buClr>
              <a:buSzPts val="1600"/>
              <a:buFont typeface="Arial"/>
              <a:buNone/>
            </a:pPr>
            <a:r>
              <a:rPr lang="ja-JP" sz="1600" b="1" i="0" u="none" strike="noStrike" cap="none">
                <a:solidFill>
                  <a:srgbClr val="000000"/>
                </a:solidFill>
                <a:latin typeface="Arial"/>
                <a:ea typeface="Arial"/>
                <a:cs typeface="Arial"/>
                <a:sym typeface="Arial"/>
              </a:rPr>
              <a:t>【本誌との併読】</a:t>
            </a:r>
            <a:endParaRPr sz="1400" b="0" i="0" u="none" strike="noStrike" cap="none">
              <a:solidFill>
                <a:srgbClr val="000000"/>
              </a:solidFill>
              <a:latin typeface="Arial"/>
              <a:ea typeface="Arial"/>
              <a:cs typeface="Arial"/>
              <a:sym typeface="Arial"/>
            </a:endParaRPr>
          </a:p>
          <a:p>
            <a:pPr marL="228600" marR="0" lvl="0" indent="-228600" algn="ctr" rtl="0">
              <a:lnSpc>
                <a:spcPct val="90000"/>
              </a:lnSpc>
              <a:spcBef>
                <a:spcPts val="1000"/>
              </a:spcBef>
              <a:spcAft>
                <a:spcPts val="0"/>
              </a:spcAft>
              <a:buClr>
                <a:srgbClr val="000000"/>
              </a:buClr>
              <a:buSzPts val="2000"/>
              <a:buFont typeface="Arial"/>
              <a:buNone/>
            </a:pPr>
            <a:r>
              <a:rPr lang="ja-JP" sz="2000" b="1" i="0" u="none" strike="noStrike" cap="none">
                <a:solidFill>
                  <a:srgbClr val="000000"/>
                </a:solidFill>
                <a:latin typeface="Arial"/>
                <a:ea typeface="Arial"/>
                <a:cs typeface="Arial"/>
                <a:sym typeface="Arial"/>
              </a:rPr>
              <a:t>「ビジュアル」「提案する女子像」が人気</a:t>
            </a:r>
            <a:endParaRPr sz="1400" b="0" i="0" u="none" strike="noStrike" cap="none">
              <a:solidFill>
                <a:srgbClr val="000000"/>
              </a:solidFill>
              <a:latin typeface="Arial"/>
              <a:ea typeface="Arial"/>
              <a:cs typeface="Arial"/>
              <a:sym typeface="Arial"/>
            </a:endParaRPr>
          </a:p>
        </p:txBody>
      </p:sp>
      <p:sp>
        <p:nvSpPr>
          <p:cNvPr id="252" name="Google Shape;252;p20"/>
          <p:cNvSpPr txBox="1"/>
          <p:nvPr/>
        </p:nvSpPr>
        <p:spPr>
          <a:xfrm>
            <a:off x="6095999" y="4061563"/>
            <a:ext cx="572934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ja-JP" sz="1800" b="1" i="0" u="none" strike="noStrike" cap="none">
                <a:solidFill>
                  <a:schemeClr val="dk1"/>
                </a:solidFill>
                <a:latin typeface="Arial"/>
                <a:ea typeface="Arial"/>
                <a:cs typeface="Arial"/>
                <a:sym typeface="Arial"/>
              </a:rPr>
              <a:t>読者の「arの好きなところ」</a:t>
            </a:r>
            <a:endParaRPr sz="1400" b="0" i="0" u="none" strike="noStrike" cap="none">
              <a:solidFill>
                <a:srgbClr val="000000"/>
              </a:solidFill>
              <a:latin typeface="Arial"/>
              <a:ea typeface="Arial"/>
              <a:cs typeface="Arial"/>
              <a:sym typeface="Arial"/>
            </a:endParaRPr>
          </a:p>
        </p:txBody>
      </p:sp>
      <p:sp>
        <p:nvSpPr>
          <p:cNvPr id="253" name="Google Shape;253;p20"/>
          <p:cNvSpPr txBox="1">
            <a:spLocks noGrp="1"/>
          </p:cNvSpPr>
          <p:nvPr>
            <p:ph type="body" idx="1"/>
          </p:nvPr>
        </p:nvSpPr>
        <p:spPr>
          <a:xfrm>
            <a:off x="366661" y="653712"/>
            <a:ext cx="5729338" cy="307125"/>
          </a:xfrm>
          <a:prstGeom prst="rect">
            <a:avLst/>
          </a:prstGeom>
          <a:noFill/>
          <a:ln>
            <a:noFill/>
          </a:ln>
        </p:spPr>
        <p:txBody>
          <a:bodyPr spcFirstLastPara="1" wrap="square" lIns="91425" tIns="45700" rIns="91425" bIns="45700" anchor="t" anchorCtr="0">
            <a:noAutofit/>
          </a:bodyPr>
          <a:lstStyle/>
          <a:p>
            <a:pPr marL="228600" lvl="0" indent="-228600" algn="ctr" rtl="0">
              <a:lnSpc>
                <a:spcPct val="90000"/>
              </a:lnSpc>
              <a:spcBef>
                <a:spcPts val="0"/>
              </a:spcBef>
              <a:spcAft>
                <a:spcPts val="0"/>
              </a:spcAft>
              <a:buClr>
                <a:schemeClr val="dk1"/>
              </a:buClr>
              <a:buSzPts val="1600"/>
              <a:buNone/>
            </a:pPr>
            <a:r>
              <a:rPr lang="ja-JP" sz="1600" b="1">
                <a:latin typeface="Arial"/>
                <a:ea typeface="Arial"/>
                <a:cs typeface="Arial"/>
                <a:sym typeface="Arial"/>
              </a:rPr>
              <a:t>【興味関心】</a:t>
            </a:r>
            <a:endParaRPr/>
          </a:p>
        </p:txBody>
      </p:sp>
      <p:sp>
        <p:nvSpPr>
          <p:cNvPr id="254" name="Google Shape;254;p20"/>
          <p:cNvSpPr txBox="1"/>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1400"/>
              <a:buFont typeface="Arial"/>
              <a:buNone/>
            </a:pPr>
            <a:r>
              <a:rPr lang="ja-JP" sz="1400" b="0" i="0" u="none" strike="noStrike" cap="none">
                <a:solidFill>
                  <a:schemeClr val="dk2"/>
                </a:solidFill>
                <a:latin typeface="Arial"/>
                <a:ea typeface="Arial"/>
                <a:cs typeface="Arial"/>
                <a:sym typeface="Arial"/>
              </a:rPr>
              <a:t># 読者データ</a:t>
            </a:r>
            <a:endParaRPr/>
          </a:p>
        </p:txBody>
      </p:sp>
      <p:graphicFrame>
        <p:nvGraphicFramePr>
          <p:cNvPr id="256" name="Google Shape;256;p20"/>
          <p:cNvGraphicFramePr/>
          <p:nvPr/>
        </p:nvGraphicFramePr>
        <p:xfrm>
          <a:off x="8122321" y="2007312"/>
          <a:ext cx="1893306" cy="1771001"/>
        </p:xfrm>
        <a:graphic>
          <a:graphicData uri="http://schemas.openxmlformats.org/drawingml/2006/chart">
            <c:chart xmlns:c="http://schemas.openxmlformats.org/drawingml/2006/chart" xmlns:r="http://schemas.openxmlformats.org/officeDocument/2006/relationships" r:id="rId3"/>
          </a:graphicData>
        </a:graphic>
      </p:graphicFrame>
      <p:sp>
        <p:nvSpPr>
          <p:cNvPr id="257" name="Google Shape;257;p20"/>
          <p:cNvSpPr txBox="1"/>
          <p:nvPr/>
        </p:nvSpPr>
        <p:spPr>
          <a:xfrm>
            <a:off x="10134183" y="1945599"/>
            <a:ext cx="1453279"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本誌</a:t>
            </a:r>
            <a:r>
              <a:rPr lang="ja-JP" altLang="en-US" sz="1400" b="0" i="0" u="none" strike="noStrike" cap="none" dirty="0">
                <a:solidFill>
                  <a:schemeClr val="dk1"/>
                </a:solidFill>
                <a:latin typeface="Arial"/>
                <a:ea typeface="Arial"/>
                <a:cs typeface="Arial"/>
                <a:sym typeface="Arial"/>
              </a:rPr>
              <a:t>と</a:t>
            </a:r>
            <a:r>
              <a:rPr lang="ja-JP" sz="1400" b="0" i="0" u="none" strike="noStrike" cap="none" dirty="0">
                <a:solidFill>
                  <a:schemeClr val="dk1"/>
                </a:solidFill>
                <a:latin typeface="Arial"/>
                <a:ea typeface="Arial"/>
                <a:cs typeface="Arial"/>
                <a:sym typeface="Arial"/>
              </a:rPr>
              <a:t>ar</a:t>
            </a:r>
            <a:r>
              <a:rPr lang="ja-JP" altLang="en-US" dirty="0">
                <a:solidFill>
                  <a:schemeClr val="dk1"/>
                </a:solidFill>
              </a:rPr>
              <a:t> </a:t>
            </a:r>
            <a:r>
              <a:rPr lang="ja-JP" sz="1400" b="0" i="0" u="none" strike="noStrike" cap="none" dirty="0">
                <a:solidFill>
                  <a:schemeClr val="dk1"/>
                </a:solidFill>
                <a:latin typeface="Arial"/>
                <a:ea typeface="Arial"/>
                <a:cs typeface="Arial"/>
                <a:sym typeface="Arial"/>
              </a:rPr>
              <a:t>webを</a:t>
            </a:r>
            <a:endParaRPr sz="14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dirty="0">
                <a:solidFill>
                  <a:schemeClr val="dk1"/>
                </a:solidFill>
                <a:latin typeface="Arial"/>
                <a:ea typeface="Arial"/>
                <a:cs typeface="Arial"/>
                <a:sym typeface="Arial"/>
              </a:rPr>
              <a:t>併読</a:t>
            </a:r>
            <a:endParaRPr sz="1400" b="0" i="0" u="none" strike="noStrike" cap="none" dirty="0">
              <a:solidFill>
                <a:schemeClr val="dk1"/>
              </a:solidFill>
              <a:latin typeface="Arial"/>
              <a:ea typeface="Arial"/>
              <a:cs typeface="Arial"/>
              <a:sym typeface="Arial"/>
            </a:endParaRPr>
          </a:p>
        </p:txBody>
      </p:sp>
      <p:cxnSp>
        <p:nvCxnSpPr>
          <p:cNvPr id="258" name="Google Shape;258;p20"/>
          <p:cNvCxnSpPr/>
          <p:nvPr/>
        </p:nvCxnSpPr>
        <p:spPr>
          <a:xfrm flipH="1">
            <a:off x="9752679" y="2328812"/>
            <a:ext cx="477329" cy="313353"/>
          </a:xfrm>
          <a:prstGeom prst="straightConnector1">
            <a:avLst/>
          </a:prstGeom>
          <a:noFill/>
          <a:ln w="9525" cap="flat" cmpd="sng">
            <a:solidFill>
              <a:schemeClr val="dk1"/>
            </a:solidFill>
            <a:prstDash val="solid"/>
            <a:miter lim="800000"/>
            <a:headEnd type="none" w="sm" len="sm"/>
            <a:tailEnd type="none" w="sm" len="sm"/>
          </a:ln>
        </p:spPr>
      </p:cxnSp>
      <p:pic>
        <p:nvPicPr>
          <p:cNvPr id="259" name="Google Shape;259;p2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72181" y="4571804"/>
            <a:ext cx="1641547" cy="659416"/>
          </a:xfrm>
          <a:prstGeom prst="rect">
            <a:avLst/>
          </a:prstGeom>
          <a:noFill/>
          <a:ln>
            <a:noFill/>
          </a:ln>
        </p:spPr>
      </p:pic>
      <p:pic>
        <p:nvPicPr>
          <p:cNvPr id="260" name="Google Shape;260;p20"/>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91146" y="5351860"/>
            <a:ext cx="1603615" cy="634279"/>
          </a:xfrm>
          <a:prstGeom prst="rect">
            <a:avLst/>
          </a:prstGeom>
          <a:noFill/>
          <a:ln>
            <a:noFill/>
          </a:ln>
        </p:spPr>
      </p:pic>
      <p:pic>
        <p:nvPicPr>
          <p:cNvPr id="261" name="Google Shape;261;p20"/>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122321" y="5276507"/>
            <a:ext cx="1596804" cy="694538"/>
          </a:xfrm>
          <a:prstGeom prst="rect">
            <a:avLst/>
          </a:prstGeom>
          <a:noFill/>
          <a:ln>
            <a:noFill/>
          </a:ln>
        </p:spPr>
      </p:pic>
      <p:pic>
        <p:nvPicPr>
          <p:cNvPr id="262" name="Google Shape;262;p2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395192" y="5648011"/>
            <a:ext cx="1288095" cy="545845"/>
          </a:xfrm>
          <a:prstGeom prst="rect">
            <a:avLst/>
          </a:prstGeom>
          <a:noFill/>
          <a:ln>
            <a:noFill/>
          </a:ln>
        </p:spPr>
      </p:pic>
      <p:pic>
        <p:nvPicPr>
          <p:cNvPr id="263" name="Google Shape;263;p20"/>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868576" y="4993265"/>
            <a:ext cx="1564276" cy="697267"/>
          </a:xfrm>
          <a:prstGeom prst="rect">
            <a:avLst/>
          </a:prstGeom>
          <a:noFill/>
          <a:ln>
            <a:noFill/>
          </a:ln>
        </p:spPr>
      </p:pic>
      <p:pic>
        <p:nvPicPr>
          <p:cNvPr id="264" name="Google Shape;264;p20"/>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122321" y="4554705"/>
            <a:ext cx="1603615" cy="627273"/>
          </a:xfrm>
          <a:prstGeom prst="rect">
            <a:avLst/>
          </a:prstGeom>
          <a:noFill/>
          <a:ln>
            <a:noFill/>
          </a:ln>
        </p:spPr>
      </p:pic>
      <p:pic>
        <p:nvPicPr>
          <p:cNvPr id="265" name="Google Shape;265;p20"/>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9871669" y="4475152"/>
            <a:ext cx="1564276" cy="614258"/>
          </a:xfrm>
          <a:prstGeom prst="rect">
            <a:avLst/>
          </a:prstGeom>
          <a:noFill/>
          <a:ln>
            <a:noFill/>
          </a:ln>
        </p:spPr>
      </p:pic>
      <p:sp>
        <p:nvSpPr>
          <p:cNvPr id="266" name="Google Shape;266;p20"/>
          <p:cNvSpPr txBox="1"/>
          <p:nvPr/>
        </p:nvSpPr>
        <p:spPr>
          <a:xfrm>
            <a:off x="8956192" y="2768185"/>
            <a:ext cx="924754" cy="40011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ja-JP" sz="2000" b="0" i="0" u="none" strike="noStrike" cap="none">
                <a:solidFill>
                  <a:schemeClr val="lt1"/>
                </a:solidFill>
                <a:latin typeface="Arial"/>
                <a:ea typeface="Arial"/>
                <a:cs typeface="Arial"/>
                <a:sym typeface="Arial"/>
              </a:rPr>
              <a:t>63%</a:t>
            </a:r>
            <a:endParaRPr sz="1400" b="0" i="0" u="none" strike="noStrike" cap="none">
              <a:solidFill>
                <a:srgbClr val="000000"/>
              </a:solidFill>
              <a:latin typeface="Arial"/>
              <a:ea typeface="Arial"/>
              <a:cs typeface="Arial"/>
              <a:sym typeface="Arial"/>
            </a:endParaRPr>
          </a:p>
        </p:txBody>
      </p:sp>
      <p:pic>
        <p:nvPicPr>
          <p:cNvPr id="2" name="図 1">
            <a:extLst>
              <a:ext uri="{FF2B5EF4-FFF2-40B4-BE49-F238E27FC236}">
                <a16:creationId xmlns:a16="http://schemas.microsoft.com/office/drawing/2014/main" id="{3913CF88-3638-9B9A-4622-0B363CFBCB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27965" y="1216801"/>
            <a:ext cx="5994664" cy="359679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34095" y="1309941"/>
            <a:ext cx="1852703" cy="2554659"/>
          </a:xfrm>
          <a:prstGeom prst="rect">
            <a:avLst/>
          </a:prstGeom>
          <a:noFill/>
          <a:ln>
            <a:noFill/>
          </a:ln>
        </p:spPr>
      </p:pic>
      <p:graphicFrame>
        <p:nvGraphicFramePr>
          <p:cNvPr id="272" name="Google Shape;272;p6"/>
          <p:cNvGraphicFramePr/>
          <p:nvPr/>
        </p:nvGraphicFramePr>
        <p:xfrm>
          <a:off x="4244087" y="1376870"/>
          <a:ext cx="6914075" cy="4904300"/>
        </p:xfrm>
        <a:graphic>
          <a:graphicData uri="http://schemas.openxmlformats.org/drawingml/2006/table">
            <a:tbl>
              <a:tblPr firstRow="1" bandRow="1">
                <a:noFill/>
                <a:tableStyleId>{7C1683CD-ADF6-4657-930A-06786F7628E5}</a:tableStyleId>
              </a:tblPr>
              <a:tblGrid>
                <a:gridCol w="1178825">
                  <a:extLst>
                    <a:ext uri="{9D8B030D-6E8A-4147-A177-3AD203B41FA5}">
                      <a16:colId xmlns:a16="http://schemas.microsoft.com/office/drawing/2014/main" val="20000"/>
                    </a:ext>
                  </a:extLst>
                </a:gridCol>
                <a:gridCol w="5735250">
                  <a:extLst>
                    <a:ext uri="{9D8B030D-6E8A-4147-A177-3AD203B41FA5}">
                      <a16:colId xmlns:a16="http://schemas.microsoft.com/office/drawing/2014/main" val="20001"/>
                    </a:ext>
                  </a:extLst>
                </a:gridCol>
              </a:tblGrid>
              <a:tr h="1708600">
                <a:tc>
                  <a:txBody>
                    <a:bodyPr/>
                    <a:lstStyle/>
                    <a:p>
                      <a:pPr marL="0" marR="0" lvl="0" indent="0" algn="ctr" rtl="0">
                        <a:lnSpc>
                          <a:spcPct val="100000"/>
                        </a:lnSpc>
                        <a:spcBef>
                          <a:spcPts val="0"/>
                        </a:spcBef>
                        <a:spcAft>
                          <a:spcPts val="0"/>
                        </a:spcAft>
                        <a:buClr>
                          <a:srgbClr val="000000"/>
                        </a:buClr>
                        <a:buSzPts val="1400"/>
                        <a:buFont typeface="Arial"/>
                        <a:buNone/>
                      </a:pPr>
                      <a:r>
                        <a:rPr lang="ja-JP" sz="1400" u="none" strike="noStrike" cap="none">
                          <a:solidFill>
                            <a:schemeClr val="dk1"/>
                          </a:solidFill>
                        </a:rPr>
                        <a:t>これまで</a:t>
                      </a:r>
                      <a:endParaRPr sz="1400" u="none" strike="noStrike" cap="none"/>
                    </a:p>
                  </a:txBody>
                  <a:tcPr marL="91450" marR="91450" marT="45725" marB="45725" anchor="ctr">
                    <a:solidFill>
                      <a:srgbClr val="8EB2D4"/>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ja-JP" sz="1800" b="1" u="none" strike="noStrike" cap="none">
                          <a:solidFill>
                            <a:srgbClr val="19567C"/>
                          </a:solidFill>
                          <a:latin typeface="Arial"/>
                          <a:ea typeface="Arial"/>
                          <a:cs typeface="Arial"/>
                          <a:sym typeface="Arial"/>
                        </a:rPr>
                        <a:t>他人軸で上がる自己肯定感</a:t>
                      </a:r>
                      <a:endParaRPr sz="1800" b="1" u="none" strike="noStrike" cap="none">
                        <a:solidFill>
                          <a:srgbClr val="19567C"/>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19567C"/>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●フォロワー数/いいね数で人気の可視化</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➡他人の目を気にする時代に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「他人から好かれたい」「周りから浮きたくない」</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ということを重視する価値観</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異性にモテるためのtipsなど、他人軸でのコンテンツが人気</a:t>
                      </a:r>
                      <a:endParaRPr sz="14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316400">
                <a:tc>
                  <a:txBody>
                    <a:bodyPr/>
                    <a:lstStyle/>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2879300">
                <a:tc>
                  <a:txBody>
                    <a:bodyPr/>
                    <a:lstStyle/>
                    <a:p>
                      <a:pPr marL="0" marR="0" lvl="0" indent="0" algn="ctr" rtl="0">
                        <a:lnSpc>
                          <a:spcPct val="100000"/>
                        </a:lnSpc>
                        <a:spcBef>
                          <a:spcPts val="0"/>
                        </a:spcBef>
                        <a:spcAft>
                          <a:spcPts val="0"/>
                        </a:spcAft>
                        <a:buClr>
                          <a:srgbClr val="000000"/>
                        </a:buClr>
                        <a:buSzPts val="1800"/>
                        <a:buFont typeface="Arial"/>
                        <a:buNone/>
                      </a:pPr>
                      <a:r>
                        <a:rPr lang="ja-JP" sz="1800" u="none" strike="noStrike" cap="none"/>
                        <a:t>現在</a:t>
                      </a: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ja-JP" sz="1800" u="none" strike="noStrike" cap="none"/>
                        <a:t>これから</a:t>
                      </a:r>
                      <a:endParaRPr sz="1400" u="none" strike="noStrike" cap="none"/>
                    </a:p>
                  </a:txBody>
                  <a:tcPr marL="91450" marR="91450" marT="45725" marB="45725" anchor="ctr">
                    <a:solidFill>
                      <a:srgbClr val="FCEAEA"/>
                    </a:solidFill>
                  </a:tcPr>
                </a:tc>
                <a:tc>
                  <a:txBody>
                    <a:bodyPr/>
                    <a:lstStyle/>
                    <a:p>
                      <a:pPr marL="0" marR="0" lvl="0" indent="0" algn="ctr" rtl="0">
                        <a:lnSpc>
                          <a:spcPct val="100000"/>
                        </a:lnSpc>
                        <a:spcBef>
                          <a:spcPts val="0"/>
                        </a:spcBef>
                        <a:spcAft>
                          <a:spcPts val="0"/>
                        </a:spcAft>
                        <a:buClr>
                          <a:srgbClr val="CE4E69"/>
                        </a:buClr>
                        <a:buSzPts val="2400"/>
                        <a:buFont typeface="Arial"/>
                        <a:buNone/>
                      </a:pPr>
                      <a:r>
                        <a:rPr lang="ja-JP" sz="2400" b="1" i="0" u="sng" strike="noStrike" cap="none">
                          <a:solidFill>
                            <a:srgbClr val="CE4E69"/>
                          </a:solidFill>
                          <a:latin typeface="Arial"/>
                          <a:ea typeface="Arial"/>
                          <a:cs typeface="Arial"/>
                          <a:sym typeface="Arial"/>
                        </a:rPr>
                        <a:t>自分軸で上がる自己肯定感</a:t>
                      </a:r>
                      <a:endParaRPr sz="2400" b="1" i="0" u="sng" strike="noStrike" cap="none">
                        <a:solidFill>
                          <a:srgbClr val="CE4E6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a:t>
                      </a:r>
                      <a:r>
                        <a:rPr lang="ja-JP" sz="1400" b="0" i="0" u="sng" strike="noStrike" cap="none">
                          <a:solidFill>
                            <a:srgbClr val="000000"/>
                          </a:solidFill>
                          <a:latin typeface="Arial"/>
                          <a:ea typeface="Arial"/>
                          <a:cs typeface="Arial"/>
                          <a:sym typeface="Arial"/>
                        </a:rPr>
                        <a:t>自分がときめくことを最重要視</a:t>
                      </a:r>
                      <a:r>
                        <a:rPr lang="ja-JP" sz="1400" b="0" i="0" u="none" strike="noStrike" cap="none">
                          <a:solidFill>
                            <a:srgbClr val="000000"/>
                          </a:solidFill>
                          <a:latin typeface="Arial"/>
                          <a:ea typeface="Arial"/>
                          <a:cs typeface="Arial"/>
                          <a:sym typeface="Arial"/>
                        </a:rPr>
                        <a:t>しスマホ時間を過ごす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➡SNS/サブスクはときめくものを見つけるためのツール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➡自分について発信すること以上に</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気になるものに出会うまで情報収集するのがスタンダード</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●自分に合うものや</a:t>
                      </a:r>
                      <a:r>
                        <a:rPr lang="ja-JP" sz="1400" b="0" i="0" u="sng" strike="noStrike" cap="none">
                          <a:solidFill>
                            <a:srgbClr val="000000"/>
                          </a:solidFill>
                          <a:latin typeface="Arial"/>
                          <a:ea typeface="Arial"/>
                          <a:cs typeface="Arial"/>
                          <a:sym typeface="Arial"/>
                        </a:rPr>
                        <a:t>自分を可愛がるため</a:t>
                      </a:r>
                      <a:r>
                        <a:rPr lang="ja-JP" sz="1400" b="0" i="0" u="none" strike="noStrike" cap="none">
                          <a:solidFill>
                            <a:srgbClr val="000000"/>
                          </a:solidFill>
                          <a:latin typeface="Arial"/>
                          <a:ea typeface="Arial"/>
                          <a:cs typeface="Arial"/>
                          <a:sym typeface="Arial"/>
                        </a:rPr>
                        <a:t>にお金を使う</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➡お金/時間ともに、趣味への投資が増加</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➡自分に本当に似合うおしゃれが知りたい（PC/PD診断など）</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ja-JP" sz="1400" b="0" i="0" u="none" strike="noStrike" cap="none">
                          <a:solidFill>
                            <a:srgbClr val="000000"/>
                          </a:solidFill>
                          <a:latin typeface="Arial"/>
                          <a:ea typeface="Arial"/>
                          <a:cs typeface="Arial"/>
                          <a:sym typeface="Arial"/>
                        </a:rPr>
                        <a:t>　➡頑張った自分をねぎらうことも大切に（#美金など）</a:t>
                      </a:r>
                      <a:endParaRPr sz="1400" b="0" i="0" u="none" strike="noStrike" cap="none">
                        <a:solidFill>
                          <a:srgbClr val="000000"/>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bl>
          </a:graphicData>
        </a:graphic>
      </p:graphicFrame>
      <p:sp>
        <p:nvSpPr>
          <p:cNvPr id="273" name="Google Shape;273;p6"/>
          <p:cNvSpPr txBox="1">
            <a:spLocks noGrp="1"/>
          </p:cNvSpPr>
          <p:nvPr>
            <p:ph type="body" idx="1"/>
          </p:nvPr>
        </p:nvSpPr>
        <p:spPr>
          <a:xfrm>
            <a:off x="560213" y="703164"/>
            <a:ext cx="11007000" cy="503100"/>
          </a:xfrm>
          <a:prstGeom prst="rect">
            <a:avLst/>
          </a:prstGeom>
          <a:noFill/>
          <a:ln>
            <a:noFill/>
          </a:ln>
        </p:spPr>
        <p:txBody>
          <a:bodyPr spcFirstLastPara="1" wrap="square" lIns="91425" tIns="45700" rIns="91425" bIns="45700" anchor="ctr" anchorCtr="0">
            <a:noAutofit/>
          </a:bodyPr>
          <a:lstStyle/>
          <a:p>
            <a:pPr marL="228600" lvl="0" indent="-228600" algn="ctr" rtl="0">
              <a:lnSpc>
                <a:spcPct val="90000"/>
              </a:lnSpc>
              <a:spcBef>
                <a:spcPts val="0"/>
              </a:spcBef>
              <a:spcAft>
                <a:spcPts val="0"/>
              </a:spcAft>
              <a:buClr>
                <a:schemeClr val="dk1"/>
              </a:buClr>
              <a:buSzPts val="2000"/>
              <a:buNone/>
            </a:pPr>
            <a:r>
              <a:rPr lang="ja-JP" sz="2000" b="1">
                <a:latin typeface="Arial"/>
                <a:ea typeface="Arial"/>
                <a:cs typeface="Arial"/>
                <a:sym typeface="Arial"/>
              </a:rPr>
              <a:t>他人軸の価値基準から「</a:t>
            </a:r>
            <a:r>
              <a:rPr lang="ja-JP" sz="2000" b="1">
                <a:solidFill>
                  <a:srgbClr val="CE4E69"/>
                </a:solidFill>
                <a:latin typeface="Arial"/>
                <a:ea typeface="Arial"/>
                <a:cs typeface="Arial"/>
                <a:sym typeface="Arial"/>
              </a:rPr>
              <a:t>自分を好きになることを重視</a:t>
            </a:r>
            <a:r>
              <a:rPr lang="ja-JP" sz="2000" b="1">
                <a:latin typeface="Arial"/>
                <a:ea typeface="Arial"/>
                <a:cs typeface="Arial"/>
                <a:sym typeface="Arial"/>
              </a:rPr>
              <a:t>」する志向へシフト</a:t>
            </a:r>
            <a:endParaRPr/>
          </a:p>
        </p:txBody>
      </p:sp>
      <p:sp>
        <p:nvSpPr>
          <p:cNvPr id="274" name="Google Shape;274;p6"/>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275" name="Google Shape;275;p6"/>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7</a:t>
            </a:fld>
            <a:endParaRPr/>
          </a:p>
        </p:txBody>
      </p:sp>
      <p:sp>
        <p:nvSpPr>
          <p:cNvPr id="276" name="Google Shape;276;p6"/>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読者傾向</a:t>
            </a:r>
            <a:endParaRPr/>
          </a:p>
        </p:txBody>
      </p:sp>
      <p:sp>
        <p:nvSpPr>
          <p:cNvPr id="277" name="Google Shape;277;p6"/>
          <p:cNvSpPr/>
          <p:nvPr/>
        </p:nvSpPr>
        <p:spPr>
          <a:xfrm>
            <a:off x="11156222" y="1380441"/>
            <a:ext cx="524760" cy="1686398"/>
          </a:xfrm>
          <a:prstGeom prst="roundRect">
            <a:avLst>
              <a:gd name="adj" fmla="val 44924"/>
            </a:avLst>
          </a:prstGeom>
          <a:solidFill>
            <a:srgbClr val="19567C">
              <a:alpha val="45490"/>
            </a:srgbClr>
          </a:solidFill>
          <a:ln w="12700" cap="flat" cmpd="sng">
            <a:solidFill>
              <a:srgbClr val="4E34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rgbClr val="4E3428"/>
                </a:solidFill>
                <a:latin typeface="Arial"/>
                <a:ea typeface="Arial"/>
                <a:cs typeface="Arial"/>
                <a:sym typeface="Arial"/>
              </a:rPr>
              <a:t>他人軸</a:t>
            </a:r>
            <a:endParaRPr sz="1400" b="0" i="0" u="none" strike="noStrike" cap="none">
              <a:solidFill>
                <a:srgbClr val="000000"/>
              </a:solidFill>
              <a:latin typeface="Arial"/>
              <a:ea typeface="Arial"/>
              <a:cs typeface="Arial"/>
              <a:sym typeface="Arial"/>
            </a:endParaRPr>
          </a:p>
        </p:txBody>
      </p:sp>
      <p:sp>
        <p:nvSpPr>
          <p:cNvPr id="278" name="Google Shape;278;p6"/>
          <p:cNvSpPr/>
          <p:nvPr/>
        </p:nvSpPr>
        <p:spPr>
          <a:xfrm>
            <a:off x="11156222" y="3354570"/>
            <a:ext cx="524760" cy="2926602"/>
          </a:xfrm>
          <a:prstGeom prst="roundRect">
            <a:avLst>
              <a:gd name="adj" fmla="val 44924"/>
            </a:avLst>
          </a:prstGeom>
          <a:solidFill>
            <a:srgbClr val="ED8383">
              <a:alpha val="45490"/>
            </a:srgbClr>
          </a:solidFill>
          <a:ln w="12700" cap="flat" cmpd="sng">
            <a:solidFill>
              <a:srgbClr val="4E34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ja-JP" sz="1600" b="0" i="0" u="none" strike="noStrike" cap="none">
                <a:solidFill>
                  <a:srgbClr val="4E3428"/>
                </a:solidFill>
                <a:latin typeface="Arial"/>
                <a:ea typeface="Arial"/>
                <a:cs typeface="Arial"/>
                <a:sym typeface="Arial"/>
              </a:rPr>
              <a:t>自分軸</a:t>
            </a:r>
            <a:endParaRPr sz="1400" b="0" i="0" u="none" strike="noStrike" cap="none">
              <a:solidFill>
                <a:srgbClr val="000000"/>
              </a:solidFill>
              <a:latin typeface="Arial"/>
              <a:ea typeface="Arial"/>
              <a:cs typeface="Arial"/>
              <a:sym typeface="Arial"/>
            </a:endParaRPr>
          </a:p>
        </p:txBody>
      </p:sp>
      <p:pic>
        <p:nvPicPr>
          <p:cNvPr id="279" name="Google Shape;279;p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662021" y="3527175"/>
            <a:ext cx="1403422" cy="2730640"/>
          </a:xfrm>
          <a:prstGeom prst="rect">
            <a:avLst/>
          </a:prstGeom>
          <a:noFill/>
          <a:ln>
            <a:noFill/>
          </a:ln>
        </p:spPr>
      </p:pic>
      <p:pic>
        <p:nvPicPr>
          <p:cNvPr id="280" name="Google Shape;280;p6"/>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5375" y="1305474"/>
            <a:ext cx="1440076" cy="2704780"/>
          </a:xfrm>
          <a:prstGeom prst="rect">
            <a:avLst/>
          </a:prstGeom>
          <a:noFill/>
          <a:ln>
            <a:noFill/>
          </a:ln>
        </p:spPr>
      </p:pic>
      <p:pic>
        <p:nvPicPr>
          <p:cNvPr id="281" name="Google Shape;281;p6"/>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2777" y="4056136"/>
            <a:ext cx="1909222" cy="22250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graphicFrame>
        <p:nvGraphicFramePr>
          <p:cNvPr id="286" name="Google Shape;286;p75"/>
          <p:cNvGraphicFramePr/>
          <p:nvPr/>
        </p:nvGraphicFramePr>
        <p:xfrm>
          <a:off x="675511" y="3821398"/>
          <a:ext cx="10742450" cy="341750"/>
        </p:xfrm>
        <a:graphic>
          <a:graphicData uri="http://schemas.openxmlformats.org/drawingml/2006/table">
            <a:tbl>
              <a:tblPr>
                <a:noFill/>
                <a:tableStyleId>{93979BFC-1B09-4774-AEE0-5369BBA7034D}</a:tableStyleId>
              </a:tblPr>
              <a:tblGrid>
                <a:gridCol w="2903150">
                  <a:extLst>
                    <a:ext uri="{9D8B030D-6E8A-4147-A177-3AD203B41FA5}">
                      <a16:colId xmlns:a16="http://schemas.microsoft.com/office/drawing/2014/main" val="20000"/>
                    </a:ext>
                  </a:extLst>
                </a:gridCol>
                <a:gridCol w="7839300">
                  <a:extLst>
                    <a:ext uri="{9D8B030D-6E8A-4147-A177-3AD203B41FA5}">
                      <a16:colId xmlns:a16="http://schemas.microsoft.com/office/drawing/2014/main" val="20001"/>
                    </a:ext>
                  </a:extLst>
                </a:gridCol>
              </a:tblGrid>
              <a:tr h="341750">
                <a:tc>
                  <a:txBody>
                    <a:bodyPr/>
                    <a:lstStyle/>
                    <a:p>
                      <a:pPr marL="0" marR="0" lvl="0" indent="0" algn="ctr" rtl="0">
                        <a:lnSpc>
                          <a:spcPct val="100000"/>
                        </a:lnSpc>
                        <a:spcBef>
                          <a:spcPts val="0"/>
                        </a:spcBef>
                        <a:spcAft>
                          <a:spcPts val="0"/>
                        </a:spcAft>
                        <a:buClr>
                          <a:srgbClr val="FFFFFF"/>
                        </a:buClr>
                        <a:buSzPts val="1600"/>
                        <a:buFont typeface="Arial"/>
                        <a:buNone/>
                      </a:pPr>
                      <a:r>
                        <a:rPr lang="ja-JP" sz="1600" b="1" i="0" u="none" strike="noStrike" cap="none">
                          <a:solidFill>
                            <a:srgbClr val="FFFFFF"/>
                          </a:solidFill>
                          <a:latin typeface="Arial"/>
                          <a:ea typeface="Arial"/>
                          <a:cs typeface="Arial"/>
                          <a:sym typeface="Arial"/>
                        </a:rPr>
                        <a:t>ar girl（アールガール）</a:t>
                      </a:r>
                      <a:endParaRPr sz="1600" b="1" i="0" u="none" strike="noStrike" cap="none">
                        <a:solidFill>
                          <a:srgbClr val="FFFFFF"/>
                        </a:solidFill>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76F85"/>
                      </a:solidFill>
                      <a:prstDash val="solid"/>
                      <a:round/>
                      <a:headEnd type="none" w="sm" len="sm"/>
                      <a:tailEnd type="none" w="sm" len="sm"/>
                    </a:lnB>
                    <a:solidFill>
                      <a:srgbClr val="D76F85"/>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latin typeface="Arial"/>
                          <a:ea typeface="Arial"/>
                          <a:cs typeface="Arial"/>
                          <a:sym typeface="Arial"/>
                        </a:rPr>
                        <a:t>　人気のインフルエンサーが読者世代のリアルな目線でコンテンツを深堀り</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D76F85"/>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87" name="Google Shape;287;p75"/>
          <p:cNvGraphicFramePr/>
          <p:nvPr/>
        </p:nvGraphicFramePr>
        <p:xfrm>
          <a:off x="675511" y="1231010"/>
          <a:ext cx="10742450" cy="341750"/>
        </p:xfrm>
        <a:graphic>
          <a:graphicData uri="http://schemas.openxmlformats.org/drawingml/2006/table">
            <a:tbl>
              <a:tblPr>
                <a:noFill/>
                <a:tableStyleId>{93979BFC-1B09-4774-AEE0-5369BBA7034D}</a:tableStyleId>
              </a:tblPr>
              <a:tblGrid>
                <a:gridCol w="2512850">
                  <a:extLst>
                    <a:ext uri="{9D8B030D-6E8A-4147-A177-3AD203B41FA5}">
                      <a16:colId xmlns:a16="http://schemas.microsoft.com/office/drawing/2014/main" val="20000"/>
                    </a:ext>
                  </a:extLst>
                </a:gridCol>
                <a:gridCol w="8229600">
                  <a:extLst>
                    <a:ext uri="{9D8B030D-6E8A-4147-A177-3AD203B41FA5}">
                      <a16:colId xmlns:a16="http://schemas.microsoft.com/office/drawing/2014/main" val="20001"/>
                    </a:ext>
                  </a:extLst>
                </a:gridCol>
              </a:tblGrid>
              <a:tr h="341750">
                <a:tc>
                  <a:txBody>
                    <a:bodyPr/>
                    <a:lstStyle/>
                    <a:p>
                      <a:pPr marL="0" marR="0" lvl="0" indent="0" algn="ctr" rtl="0">
                        <a:lnSpc>
                          <a:spcPct val="100000"/>
                        </a:lnSpc>
                        <a:spcBef>
                          <a:spcPts val="0"/>
                        </a:spcBef>
                        <a:spcAft>
                          <a:spcPts val="0"/>
                        </a:spcAft>
                        <a:buClr>
                          <a:srgbClr val="FFFFFF"/>
                        </a:buClr>
                        <a:buSzPts val="1600"/>
                        <a:buFont typeface="Arial"/>
                        <a:buNone/>
                      </a:pPr>
                      <a:r>
                        <a:rPr lang="ja-JP" sz="1600" b="1" i="0" u="none" strike="noStrike" cap="none">
                          <a:solidFill>
                            <a:srgbClr val="FFFFFF"/>
                          </a:solidFill>
                          <a:latin typeface="Arial"/>
                          <a:ea typeface="Arial"/>
                          <a:cs typeface="Arial"/>
                          <a:sym typeface="Arial"/>
                        </a:rPr>
                        <a:t>レギュラーモデル</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2829A"/>
                      </a:solidFill>
                      <a:prstDash val="solid"/>
                      <a:round/>
                      <a:headEnd type="none" w="sm" len="sm"/>
                      <a:tailEnd type="none" w="sm" len="sm"/>
                    </a:lnB>
                    <a:solidFill>
                      <a:srgbClr val="62829A"/>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ja-JP" sz="1600" u="none" strike="noStrike" cap="none">
                          <a:latin typeface="Arial"/>
                          <a:ea typeface="Arial"/>
                          <a:cs typeface="Arial"/>
                          <a:sym typeface="Arial"/>
                        </a:rPr>
                        <a:t>　読者憧れのモデルたちが世界観を構築</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62829A"/>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88" name="Google Shape;288;p75"/>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289" name="Google Shape;289;p75"/>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8</a:t>
            </a:fld>
            <a:endParaRPr/>
          </a:p>
        </p:txBody>
      </p:sp>
      <p:sp>
        <p:nvSpPr>
          <p:cNvPr id="290" name="Google Shape;290;p75"/>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出演モデル</a:t>
            </a:r>
            <a:endParaRPr/>
          </a:p>
        </p:txBody>
      </p:sp>
      <p:graphicFrame>
        <p:nvGraphicFramePr>
          <p:cNvPr id="291" name="Google Shape;291;p75"/>
          <p:cNvGraphicFramePr/>
          <p:nvPr/>
        </p:nvGraphicFramePr>
        <p:xfrm>
          <a:off x="675510" y="5401922"/>
          <a:ext cx="10742375" cy="670580"/>
        </p:xfrm>
        <a:graphic>
          <a:graphicData uri="http://schemas.openxmlformats.org/drawingml/2006/table">
            <a:tbl>
              <a:tblPr>
                <a:noFill/>
                <a:tableStyleId>{93979BFC-1B09-4774-AEE0-5369BBA7034D}</a:tableStyleId>
              </a:tblPr>
              <a:tblGrid>
                <a:gridCol w="1534625">
                  <a:extLst>
                    <a:ext uri="{9D8B030D-6E8A-4147-A177-3AD203B41FA5}">
                      <a16:colId xmlns:a16="http://schemas.microsoft.com/office/drawing/2014/main" val="20000"/>
                    </a:ext>
                  </a:extLst>
                </a:gridCol>
                <a:gridCol w="1534625">
                  <a:extLst>
                    <a:ext uri="{9D8B030D-6E8A-4147-A177-3AD203B41FA5}">
                      <a16:colId xmlns:a16="http://schemas.microsoft.com/office/drawing/2014/main" val="20001"/>
                    </a:ext>
                  </a:extLst>
                </a:gridCol>
                <a:gridCol w="1534625">
                  <a:extLst>
                    <a:ext uri="{9D8B030D-6E8A-4147-A177-3AD203B41FA5}">
                      <a16:colId xmlns:a16="http://schemas.microsoft.com/office/drawing/2014/main" val="20002"/>
                    </a:ext>
                  </a:extLst>
                </a:gridCol>
                <a:gridCol w="1534625">
                  <a:extLst>
                    <a:ext uri="{9D8B030D-6E8A-4147-A177-3AD203B41FA5}">
                      <a16:colId xmlns:a16="http://schemas.microsoft.com/office/drawing/2014/main" val="20003"/>
                    </a:ext>
                  </a:extLst>
                </a:gridCol>
                <a:gridCol w="1534625">
                  <a:extLst>
                    <a:ext uri="{9D8B030D-6E8A-4147-A177-3AD203B41FA5}">
                      <a16:colId xmlns:a16="http://schemas.microsoft.com/office/drawing/2014/main" val="20004"/>
                    </a:ext>
                  </a:extLst>
                </a:gridCol>
                <a:gridCol w="1534625">
                  <a:extLst>
                    <a:ext uri="{9D8B030D-6E8A-4147-A177-3AD203B41FA5}">
                      <a16:colId xmlns:a16="http://schemas.microsoft.com/office/drawing/2014/main" val="20005"/>
                    </a:ext>
                  </a:extLst>
                </a:gridCol>
                <a:gridCol w="1534625">
                  <a:extLst>
                    <a:ext uri="{9D8B030D-6E8A-4147-A177-3AD203B41FA5}">
                      <a16:colId xmlns:a16="http://schemas.microsoft.com/office/drawing/2014/main" val="20006"/>
                    </a:ext>
                  </a:extLst>
                </a:gridCol>
              </a:tblGrid>
              <a:tr h="24735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百瀬 まりな</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藤井明子</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いしだちひろ</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美月</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福地夏未</a:t>
                      </a:r>
                      <a:endParaRPr sz="1600" b="1" u="none" strike="noStrike" cap="none">
                        <a:solidFill>
                          <a:srgbClr val="00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なぁにゃん</a:t>
                      </a:r>
                      <a:r>
                        <a:rPr lang="ja-JP" sz="1600" b="1" u="none" strike="noStrike" cap="none">
                          <a:solidFill>
                            <a:srgbClr val="FF0000"/>
                          </a:solidFill>
                          <a:latin typeface="Arial"/>
                          <a:ea typeface="Arial"/>
                          <a:cs typeface="Arial"/>
                          <a:sym typeface="Arial"/>
                        </a:rPr>
                        <a:t>*</a:t>
                      </a:r>
                      <a:endParaRPr sz="1600" b="1" u="none" strike="noStrike" cap="none">
                        <a:solidFill>
                          <a:srgbClr val="FF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000000"/>
                          </a:solidFill>
                          <a:latin typeface="Arial"/>
                          <a:ea typeface="Arial"/>
                          <a:cs typeface="Arial"/>
                          <a:sym typeface="Arial"/>
                        </a:rPr>
                        <a:t>伏屋璃乃</a:t>
                      </a:r>
                      <a:r>
                        <a:rPr lang="ja-JP" sz="1600" b="1" u="none" strike="noStrike" cap="none">
                          <a:solidFill>
                            <a:srgbClr val="FF0000"/>
                          </a:solidFill>
                          <a:latin typeface="Arial"/>
                          <a:ea typeface="Arial"/>
                          <a:cs typeface="Arial"/>
                          <a:sym typeface="Arial"/>
                        </a:rPr>
                        <a:t>*</a:t>
                      </a:r>
                      <a:endParaRPr sz="1600" b="1" u="none" strike="noStrike" cap="none">
                        <a:solidFill>
                          <a:srgbClr val="FF0000"/>
                        </a:solidFill>
                        <a:latin typeface="Arial"/>
                        <a:ea typeface="Arial"/>
                        <a:cs typeface="Arial"/>
                        <a:sym typeface="Arial"/>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0320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11.6万人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16.2万人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11.6万人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20.0万人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3.1万人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2.1万人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solidFill>
                            <a:srgbClr val="D76F85"/>
                          </a:solidFill>
                          <a:latin typeface="Arial"/>
                          <a:ea typeface="Arial"/>
                          <a:cs typeface="Arial"/>
                          <a:sym typeface="Arial"/>
                        </a:rPr>
                        <a:t>5.4万人</a:t>
                      </a:r>
                      <a:endParaRPr sz="1400" u="none" strike="noStrike" cap="none"/>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92" name="Google Shape;292;p75"/>
          <p:cNvSpPr txBox="1"/>
          <p:nvPr/>
        </p:nvSpPr>
        <p:spPr>
          <a:xfrm>
            <a:off x="879265" y="6224366"/>
            <a:ext cx="3170422" cy="151965"/>
          </a:xfrm>
          <a:prstGeom prst="rect">
            <a:avLst/>
          </a:prstGeom>
          <a:noFill/>
          <a:ln>
            <a:noFill/>
          </a:ln>
        </p:spPr>
        <p:txBody>
          <a:bodyPr spcFirstLastPara="1" wrap="square" lIns="0" tIns="13325" rIns="0" bIns="0" anchor="ctr" anchorCtr="0">
            <a:spAutoFit/>
          </a:bodyPr>
          <a:lstStyle/>
          <a:p>
            <a:pPr marL="0" marR="5080" lvl="0" indent="0" algn="l" rtl="0">
              <a:lnSpc>
                <a:spcPct val="100000"/>
              </a:lnSpc>
              <a:spcBef>
                <a:spcPts val="0"/>
              </a:spcBef>
              <a:spcAft>
                <a:spcPts val="0"/>
              </a:spcAft>
              <a:buClr>
                <a:srgbClr val="000000"/>
              </a:buClr>
              <a:buSzPts val="900"/>
              <a:buFont typeface="Arial"/>
              <a:buNone/>
            </a:pPr>
            <a:r>
              <a:rPr lang="ja-JP" sz="900" b="0" i="0" u="none" strike="noStrike" cap="none" dirty="0">
                <a:solidFill>
                  <a:srgbClr val="5D393C"/>
                </a:solidFill>
                <a:latin typeface="Arial"/>
                <a:ea typeface="Arial"/>
                <a:cs typeface="Arial"/>
                <a:sym typeface="Arial"/>
              </a:rPr>
              <a:t>※数字は2023年11月時点のInstagramのフォロワー数です。</a:t>
            </a:r>
            <a:endParaRPr sz="900" b="0" i="0" u="none" strike="noStrike" cap="none" dirty="0">
              <a:solidFill>
                <a:srgbClr val="5D393C"/>
              </a:solidFill>
              <a:latin typeface="Arial"/>
              <a:ea typeface="Arial"/>
              <a:cs typeface="Arial"/>
              <a:sym typeface="Arial"/>
            </a:endParaRPr>
          </a:p>
        </p:txBody>
      </p:sp>
      <p:sp>
        <p:nvSpPr>
          <p:cNvPr id="293" name="Google Shape;293;p75"/>
          <p:cNvSpPr txBox="1"/>
          <p:nvPr/>
        </p:nvSpPr>
        <p:spPr>
          <a:xfrm>
            <a:off x="815787" y="680775"/>
            <a:ext cx="1056042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000"/>
              <a:buFont typeface="Arial"/>
              <a:buNone/>
            </a:pPr>
            <a:r>
              <a:rPr lang="ja-JP" sz="2000" b="1" i="0" u="none" strike="noStrike" cap="none" dirty="0">
                <a:solidFill>
                  <a:schemeClr val="dk2"/>
                </a:solidFill>
                <a:latin typeface="Arial"/>
                <a:ea typeface="Arial"/>
                <a:cs typeface="Arial"/>
                <a:sym typeface="Arial"/>
              </a:rPr>
              <a:t>20代女性に人気のモデルたちが出演　</a:t>
            </a:r>
            <a:r>
              <a:rPr lang="ja-JP" sz="2000" b="1" i="0" u="sng" strike="noStrike" cap="none" dirty="0">
                <a:solidFill>
                  <a:schemeClr val="accent4">
                    <a:lumMod val="75000"/>
                  </a:schemeClr>
                </a:solidFill>
                <a:latin typeface="Arial"/>
                <a:ea typeface="Arial"/>
                <a:cs typeface="Arial"/>
                <a:sym typeface="Arial"/>
                <a:hlinkClick r:id="rId3">
                  <a:extLst>
                    <a:ext uri="{A12FA001-AC4F-418D-AE19-62706E023703}">
                      <ahyp:hlinkClr xmlns:ahyp="http://schemas.microsoft.com/office/drawing/2018/hyperlinkcolor" val="tx"/>
                    </a:ext>
                  </a:extLst>
                </a:hlinkClick>
              </a:rPr>
              <a:t>https://ar-mag.jp/list/talent</a:t>
            </a:r>
            <a:endParaRPr sz="1400" b="0" i="0" u="none" strike="noStrike" cap="none" dirty="0">
              <a:solidFill>
                <a:schemeClr val="accent4">
                  <a:lumMod val="75000"/>
                </a:schemeClr>
              </a:solidFill>
              <a:latin typeface="Arial"/>
              <a:ea typeface="Arial"/>
              <a:cs typeface="Arial"/>
              <a:sym typeface="Arial"/>
            </a:endParaRPr>
          </a:p>
        </p:txBody>
      </p:sp>
      <p:graphicFrame>
        <p:nvGraphicFramePr>
          <p:cNvPr id="294" name="Google Shape;294;p75"/>
          <p:cNvGraphicFramePr/>
          <p:nvPr/>
        </p:nvGraphicFramePr>
        <p:xfrm>
          <a:off x="675510" y="3212799"/>
          <a:ext cx="10742375" cy="370850"/>
        </p:xfrm>
        <a:graphic>
          <a:graphicData uri="http://schemas.openxmlformats.org/drawingml/2006/table">
            <a:tbl>
              <a:tblPr>
                <a:noFill/>
                <a:tableStyleId>{93979BFC-1B09-4774-AEE0-5369BBA7034D}</a:tableStyleId>
              </a:tblPr>
              <a:tblGrid>
                <a:gridCol w="1534625">
                  <a:extLst>
                    <a:ext uri="{9D8B030D-6E8A-4147-A177-3AD203B41FA5}">
                      <a16:colId xmlns:a16="http://schemas.microsoft.com/office/drawing/2014/main" val="20000"/>
                    </a:ext>
                  </a:extLst>
                </a:gridCol>
                <a:gridCol w="1534625">
                  <a:extLst>
                    <a:ext uri="{9D8B030D-6E8A-4147-A177-3AD203B41FA5}">
                      <a16:colId xmlns:a16="http://schemas.microsoft.com/office/drawing/2014/main" val="20001"/>
                    </a:ext>
                  </a:extLst>
                </a:gridCol>
                <a:gridCol w="1534625">
                  <a:extLst>
                    <a:ext uri="{9D8B030D-6E8A-4147-A177-3AD203B41FA5}">
                      <a16:colId xmlns:a16="http://schemas.microsoft.com/office/drawing/2014/main" val="20002"/>
                    </a:ext>
                  </a:extLst>
                </a:gridCol>
                <a:gridCol w="1534625">
                  <a:extLst>
                    <a:ext uri="{9D8B030D-6E8A-4147-A177-3AD203B41FA5}">
                      <a16:colId xmlns:a16="http://schemas.microsoft.com/office/drawing/2014/main" val="20003"/>
                    </a:ext>
                  </a:extLst>
                </a:gridCol>
                <a:gridCol w="1534625">
                  <a:extLst>
                    <a:ext uri="{9D8B030D-6E8A-4147-A177-3AD203B41FA5}">
                      <a16:colId xmlns:a16="http://schemas.microsoft.com/office/drawing/2014/main" val="20004"/>
                    </a:ext>
                  </a:extLst>
                </a:gridCol>
                <a:gridCol w="1534625">
                  <a:extLst>
                    <a:ext uri="{9D8B030D-6E8A-4147-A177-3AD203B41FA5}">
                      <a16:colId xmlns:a16="http://schemas.microsoft.com/office/drawing/2014/main" val="20005"/>
                    </a:ext>
                  </a:extLst>
                </a:gridCol>
                <a:gridCol w="1534625">
                  <a:extLst>
                    <a:ext uri="{9D8B030D-6E8A-4147-A177-3AD203B41FA5}">
                      <a16:colId xmlns:a16="http://schemas.microsoft.com/office/drawing/2014/main" val="20006"/>
                    </a:ext>
                  </a:extLst>
                </a:gridCol>
              </a:tblGrid>
              <a:tr h="370850">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森絵梨佳</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佐藤栞里</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谷まりあ</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上西星来</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上國料萌衣</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八木アリサ</a:t>
                      </a:r>
                      <a:endParaRPr sz="1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ja-JP" sz="1600" b="1" u="none" strike="noStrike" cap="none">
                          <a:latin typeface="Arial"/>
                          <a:ea typeface="Arial"/>
                          <a:cs typeface="Arial"/>
                          <a:sym typeface="Arial"/>
                        </a:rPr>
                        <a:t>emma</a:t>
                      </a:r>
                      <a:endParaRPr sz="1600" b="1" u="none" strike="noStrike" cap="none">
                        <a:latin typeface="Arial"/>
                        <a:ea typeface="Arial"/>
                        <a:cs typeface="Arial"/>
                        <a:sym typeface="Aria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pSp>
        <p:nvGrpSpPr>
          <p:cNvPr id="295" name="Google Shape;295;p75"/>
          <p:cNvGrpSpPr/>
          <p:nvPr/>
        </p:nvGrpSpPr>
        <p:grpSpPr>
          <a:xfrm>
            <a:off x="879265" y="4400914"/>
            <a:ext cx="10309040" cy="969468"/>
            <a:chOff x="1030078" y="4376106"/>
            <a:chExt cx="10025094" cy="969468"/>
          </a:xfrm>
        </p:grpSpPr>
        <p:pic>
          <p:nvPicPr>
            <p:cNvPr id="296" name="Google Shape;296;p7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539349" y="4376106"/>
              <a:ext cx="969468" cy="969468"/>
            </a:xfrm>
            <a:prstGeom prst="rect">
              <a:avLst/>
            </a:prstGeom>
            <a:noFill/>
            <a:ln>
              <a:noFill/>
            </a:ln>
          </p:spPr>
        </p:pic>
        <p:pic>
          <p:nvPicPr>
            <p:cNvPr id="297" name="Google Shape;297;p75"/>
            <p:cNvPicPr preferRelativeResize="0"/>
            <p:nvPr/>
          </p:nvPicPr>
          <p:blipFill rotWithShape="1">
            <a:blip r:embed="rId5">
              <a:alphaModFix/>
            </a:blip>
            <a:srcRect/>
            <a:stretch/>
          </p:blipFill>
          <p:spPr>
            <a:xfrm>
              <a:off x="1030078" y="4376106"/>
              <a:ext cx="969468" cy="969468"/>
            </a:xfrm>
            <a:prstGeom prst="rect">
              <a:avLst/>
            </a:prstGeom>
            <a:noFill/>
            <a:ln>
              <a:noFill/>
            </a:ln>
          </p:spPr>
        </p:pic>
        <p:pic>
          <p:nvPicPr>
            <p:cNvPr id="298" name="Google Shape;298;p7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048620" y="4376106"/>
              <a:ext cx="969468" cy="969468"/>
            </a:xfrm>
            <a:prstGeom prst="rect">
              <a:avLst/>
            </a:prstGeom>
            <a:noFill/>
            <a:ln>
              <a:noFill/>
            </a:ln>
          </p:spPr>
        </p:pic>
        <p:pic>
          <p:nvPicPr>
            <p:cNvPr id="299" name="Google Shape;299;p7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576433" y="4376106"/>
              <a:ext cx="969468" cy="969468"/>
            </a:xfrm>
            <a:prstGeom prst="rect">
              <a:avLst/>
            </a:prstGeom>
            <a:noFill/>
            <a:ln>
              <a:noFill/>
            </a:ln>
          </p:spPr>
        </p:pic>
        <p:pic>
          <p:nvPicPr>
            <p:cNvPr id="300" name="Google Shape;300;p75"/>
            <p:cNvPicPr preferRelativeResize="0"/>
            <p:nvPr/>
          </p:nvPicPr>
          <p:blipFill rotWithShape="1">
            <a:blip r:embed="rId8" cstate="email">
              <a:alphaModFix/>
              <a:extLst>
                <a:ext uri="{28A0092B-C50C-407E-A947-70E740481C1C}">
                  <a14:useLocalDpi xmlns:a14="http://schemas.microsoft.com/office/drawing/2010/main"/>
                </a:ext>
              </a:extLst>
            </a:blip>
            <a:srcRect l="15248" t="20297" r="11637" b="24255"/>
            <a:stretch/>
          </p:blipFill>
          <p:spPr>
            <a:xfrm>
              <a:off x="10085704" y="4376106"/>
              <a:ext cx="969468" cy="969468"/>
            </a:xfrm>
            <a:prstGeom prst="rect">
              <a:avLst/>
            </a:prstGeom>
            <a:noFill/>
            <a:ln>
              <a:noFill/>
            </a:ln>
          </p:spPr>
        </p:pic>
      </p:grpSp>
      <p:sp>
        <p:nvSpPr>
          <p:cNvPr id="301" name="Google Shape;301;p75"/>
          <p:cNvSpPr txBox="1"/>
          <p:nvPr/>
        </p:nvSpPr>
        <p:spPr>
          <a:xfrm>
            <a:off x="8673718" y="6163987"/>
            <a:ext cx="3151959"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ja-JP" sz="1200" b="1" i="0" u="none" strike="noStrike" cap="none">
                <a:solidFill>
                  <a:srgbClr val="FF0000"/>
                </a:solidFill>
                <a:latin typeface="Arial"/>
                <a:ea typeface="Arial"/>
                <a:cs typeface="Arial"/>
                <a:sym typeface="Arial"/>
              </a:rPr>
              <a:t>*</a:t>
            </a:r>
            <a:r>
              <a:rPr lang="ja-JP" sz="1200" b="1" i="0" u="none" strike="noStrike" cap="none">
                <a:solidFill>
                  <a:schemeClr val="dk1"/>
                </a:solidFill>
                <a:latin typeface="Arial"/>
                <a:ea typeface="Arial"/>
                <a:cs typeface="Arial"/>
                <a:sym typeface="Arial"/>
              </a:rPr>
              <a:t>モデル兼ライターで記事の執筆も可能</a:t>
            </a:r>
            <a:endParaRPr sz="1400" b="0" i="0" u="none" strike="noStrike" cap="none">
              <a:solidFill>
                <a:srgbClr val="000000"/>
              </a:solidFill>
              <a:latin typeface="Arial"/>
              <a:ea typeface="Arial"/>
              <a:cs typeface="Arial"/>
              <a:sym typeface="Arial"/>
            </a:endParaRPr>
          </a:p>
        </p:txBody>
      </p:sp>
      <p:pic>
        <p:nvPicPr>
          <p:cNvPr id="302" name="Google Shape;302;p7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7011343" y="4393428"/>
            <a:ext cx="1131605" cy="1037353"/>
          </a:xfrm>
          <a:prstGeom prst="rect">
            <a:avLst/>
          </a:prstGeom>
          <a:noFill/>
          <a:ln>
            <a:noFill/>
          </a:ln>
        </p:spPr>
      </p:pic>
      <p:pic>
        <p:nvPicPr>
          <p:cNvPr id="303" name="Google Shape;303;p7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987047" y="1792367"/>
            <a:ext cx="1017298" cy="1268568"/>
          </a:xfrm>
          <a:prstGeom prst="rect">
            <a:avLst/>
          </a:prstGeom>
          <a:noFill/>
          <a:ln>
            <a:noFill/>
          </a:ln>
        </p:spPr>
      </p:pic>
      <p:pic>
        <p:nvPicPr>
          <p:cNvPr id="304" name="Google Shape;304;p75" descr="垢抜けオーラを放つ透明感をGET♡森絵梨佳がお手本！【トーンアップメイク】まとめ"/>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04416" y="1756845"/>
            <a:ext cx="1023541" cy="1255901"/>
          </a:xfrm>
          <a:prstGeom prst="rect">
            <a:avLst/>
          </a:prstGeom>
          <a:noFill/>
          <a:ln>
            <a:noFill/>
          </a:ln>
        </p:spPr>
      </p:pic>
      <p:pic>
        <p:nvPicPr>
          <p:cNvPr id="305" name="Google Shape;305;p75"/>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599825" y="1775113"/>
            <a:ext cx="999029" cy="1351225"/>
          </a:xfrm>
          <a:prstGeom prst="rect">
            <a:avLst/>
          </a:prstGeom>
          <a:noFill/>
          <a:ln>
            <a:noFill/>
          </a:ln>
        </p:spPr>
      </p:pic>
      <p:pic>
        <p:nvPicPr>
          <p:cNvPr id="306" name="Google Shape;306;p75" descr="「結局いつも同じメイク…」今注目すべできは【多色アイパレ＆マルチユースコスメ】上西星来が魅せるトレンドメイク６選"/>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551623" y="1792367"/>
            <a:ext cx="1023542" cy="1285822"/>
          </a:xfrm>
          <a:prstGeom prst="rect">
            <a:avLst/>
          </a:prstGeom>
          <a:noFill/>
          <a:ln>
            <a:noFill/>
          </a:ln>
        </p:spPr>
      </p:pic>
      <p:pic>
        <p:nvPicPr>
          <p:cNvPr id="307" name="Google Shape;307;p75" descr="【2/22は猫の日♡】上國料萌衣みたいな”究極のベビーフェイス”になりたい！余白を埋めるメイクテク【ar的シェマ顔】をレクチャー"/>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7128310" y="1808144"/>
            <a:ext cx="1014638" cy="1285822"/>
          </a:xfrm>
          <a:prstGeom prst="rect">
            <a:avLst/>
          </a:prstGeom>
          <a:noFill/>
          <a:ln>
            <a:noFill/>
          </a:ln>
        </p:spPr>
      </p:pic>
      <p:pic>
        <p:nvPicPr>
          <p:cNvPr id="308" name="Google Shape;308;p75"/>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146132" y="1847964"/>
            <a:ext cx="1030156" cy="1267865"/>
          </a:xfrm>
          <a:prstGeom prst="rect">
            <a:avLst/>
          </a:prstGeom>
          <a:noFill/>
          <a:ln>
            <a:noFill/>
          </a:ln>
        </p:spPr>
      </p:pic>
      <p:pic>
        <p:nvPicPr>
          <p:cNvPr id="309" name="Google Shape;309;p75"/>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2443674" y="1764828"/>
            <a:ext cx="1023541" cy="1255902"/>
          </a:xfrm>
          <a:prstGeom prst="rect">
            <a:avLst/>
          </a:prstGeom>
          <a:noFill/>
          <a:ln>
            <a:noFill/>
          </a:ln>
        </p:spPr>
      </p:pic>
      <p:pic>
        <p:nvPicPr>
          <p:cNvPr id="310" name="Google Shape;310;p75"/>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969272" y="4402025"/>
            <a:ext cx="906920" cy="969468"/>
          </a:xfrm>
          <a:prstGeom prst="rect">
            <a:avLst/>
          </a:prstGeom>
          <a:noFill/>
          <a:ln>
            <a:noFill/>
          </a:ln>
        </p:spPr>
      </p:pic>
      <p:pic>
        <p:nvPicPr>
          <p:cNvPr id="311" name="Google Shape;311;p75" descr="美月"/>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5535322" y="4408944"/>
            <a:ext cx="970060" cy="9700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778891" y="2213127"/>
            <a:ext cx="1174810" cy="4057859"/>
          </a:xfrm>
          <a:prstGeom prst="rect">
            <a:avLst/>
          </a:prstGeom>
          <a:noFill/>
          <a:ln>
            <a:noFill/>
          </a:ln>
        </p:spPr>
      </p:pic>
      <p:sp>
        <p:nvSpPr>
          <p:cNvPr id="317" name="Google Shape;317;p3"/>
          <p:cNvSpPr txBox="1"/>
          <p:nvPr/>
        </p:nvSpPr>
        <p:spPr>
          <a:xfrm>
            <a:off x="806116" y="652513"/>
            <a:ext cx="10560425" cy="30777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2"/>
              </a:buClr>
              <a:buSzPts val="2000"/>
              <a:buFont typeface="Arial"/>
              <a:buNone/>
            </a:pPr>
            <a:r>
              <a:rPr lang="ja-JP" sz="2000" b="1" i="0" u="none" strike="noStrike" cap="none">
                <a:solidFill>
                  <a:schemeClr val="dk2"/>
                </a:solidFill>
                <a:latin typeface="Arial"/>
                <a:ea typeface="Arial"/>
                <a:cs typeface="Arial"/>
                <a:sym typeface="Arial"/>
              </a:rPr>
              <a:t>読者を</a:t>
            </a:r>
            <a:r>
              <a:rPr lang="ja-JP" sz="2000" b="1" i="0" u="none" strike="noStrike" cap="none">
                <a:solidFill>
                  <a:srgbClr val="CE4E69"/>
                </a:solidFill>
                <a:latin typeface="Arial"/>
                <a:ea typeface="Arial"/>
                <a:cs typeface="Arial"/>
                <a:sym typeface="Arial"/>
              </a:rPr>
              <a:t>ときめかせるデザイン</a:t>
            </a:r>
            <a:r>
              <a:rPr lang="ja-JP" sz="2000" b="1" i="0" u="none" strike="noStrike" cap="none">
                <a:solidFill>
                  <a:schemeClr val="dk1"/>
                </a:solidFill>
                <a:latin typeface="Arial"/>
                <a:ea typeface="Arial"/>
                <a:cs typeface="Arial"/>
                <a:sym typeface="Arial"/>
              </a:rPr>
              <a:t>と</a:t>
            </a:r>
            <a:r>
              <a:rPr lang="ja-JP" sz="2000" b="1" i="0" u="none" strike="noStrike" cap="none">
                <a:solidFill>
                  <a:srgbClr val="CE4E69"/>
                </a:solidFill>
                <a:latin typeface="Arial"/>
                <a:ea typeface="Arial"/>
                <a:cs typeface="Arial"/>
                <a:sym typeface="Arial"/>
              </a:rPr>
              <a:t>自分ごとにできるコンテンツ</a:t>
            </a:r>
            <a:r>
              <a:rPr lang="ja-JP" sz="2000" b="1" i="0" u="none" strike="noStrike" cap="none">
                <a:solidFill>
                  <a:schemeClr val="dk1"/>
                </a:solidFill>
                <a:latin typeface="Arial"/>
                <a:ea typeface="Arial"/>
                <a:cs typeface="Arial"/>
                <a:sym typeface="Arial"/>
              </a:rPr>
              <a:t>の2軸</a:t>
            </a:r>
            <a:endParaRPr sz="1400" b="0" i="0" u="none" strike="noStrike" cap="none">
              <a:solidFill>
                <a:srgbClr val="000000"/>
              </a:solidFill>
              <a:latin typeface="Arial"/>
              <a:ea typeface="Arial"/>
              <a:cs typeface="Arial"/>
              <a:sym typeface="Arial"/>
            </a:endParaRPr>
          </a:p>
        </p:txBody>
      </p:sp>
      <p:sp>
        <p:nvSpPr>
          <p:cNvPr id="318" name="Google Shape;318;p3"/>
          <p:cNvSpPr txBox="1">
            <a:spLocks noGrp="1"/>
          </p:cNvSpPr>
          <p:nvPr>
            <p:ph type="ftr" idx="11"/>
          </p:nvPr>
        </p:nvSpPr>
        <p:spPr>
          <a:xfrm>
            <a:off x="7973864" y="6702332"/>
            <a:ext cx="4029569"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ja-JP"/>
              <a:t>© SHUFU TO SEIKATSU SHA CO.,LTD. All rights reserved. </a:t>
            </a:r>
            <a:endParaRPr b="1">
              <a:solidFill>
                <a:srgbClr val="002060"/>
              </a:solidFill>
            </a:endParaRPr>
          </a:p>
        </p:txBody>
      </p:sp>
      <p:sp>
        <p:nvSpPr>
          <p:cNvPr id="319" name="Google Shape;319;p3"/>
          <p:cNvSpPr txBox="1">
            <a:spLocks noGrp="1"/>
          </p:cNvSpPr>
          <p:nvPr>
            <p:ph type="sldNum" idx="12"/>
          </p:nvPr>
        </p:nvSpPr>
        <p:spPr>
          <a:xfrm>
            <a:off x="11836712" y="6702333"/>
            <a:ext cx="347080" cy="149091"/>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ltLang="ja-JP"/>
              <a:t>9</a:t>
            </a:fld>
            <a:endParaRPr/>
          </a:p>
        </p:txBody>
      </p:sp>
      <p:sp>
        <p:nvSpPr>
          <p:cNvPr id="320" name="Google Shape;320;p3"/>
          <p:cNvSpPr txBox="1">
            <a:spLocks noGrp="1"/>
          </p:cNvSpPr>
          <p:nvPr>
            <p:ph type="title"/>
          </p:nvPr>
        </p:nvSpPr>
        <p:spPr>
          <a:xfrm>
            <a:off x="5146991" y="225430"/>
            <a:ext cx="1922082" cy="30712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2"/>
              </a:buClr>
              <a:buSzPts val="1400"/>
              <a:buFont typeface="Arial"/>
              <a:buNone/>
            </a:pPr>
            <a:r>
              <a:rPr lang="ja-JP"/>
              <a:t># コンテンツ</a:t>
            </a:r>
            <a:endParaRPr/>
          </a:p>
        </p:txBody>
      </p:sp>
      <p:sp>
        <p:nvSpPr>
          <p:cNvPr id="321" name="Google Shape;321;p3"/>
          <p:cNvSpPr txBox="1"/>
          <p:nvPr/>
        </p:nvSpPr>
        <p:spPr>
          <a:xfrm>
            <a:off x="6190734" y="1707698"/>
            <a:ext cx="2724153" cy="307777"/>
          </a:xfrm>
          <a:prstGeom prst="rect">
            <a:avLst/>
          </a:prstGeom>
          <a:solidFill>
            <a:srgbClr val="715D5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お悩み解決</a:t>
            </a:r>
            <a:endParaRPr sz="1400" b="0" i="0" u="none" strike="noStrike" cap="none">
              <a:solidFill>
                <a:schemeClr val="lt1"/>
              </a:solidFill>
              <a:latin typeface="Arial"/>
              <a:ea typeface="Arial"/>
              <a:cs typeface="Arial"/>
              <a:sym typeface="Arial"/>
            </a:endParaRPr>
          </a:p>
        </p:txBody>
      </p:sp>
      <p:sp>
        <p:nvSpPr>
          <p:cNvPr id="322" name="Google Shape;322;p3"/>
          <p:cNvSpPr txBox="1"/>
          <p:nvPr/>
        </p:nvSpPr>
        <p:spPr>
          <a:xfrm>
            <a:off x="6533434" y="5510705"/>
            <a:ext cx="1964724"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ベーシックなアイテムの</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可愛い着こなし方を</a:t>
            </a:r>
            <a:endParaRPr sz="12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スタイリストが提案</a:t>
            </a:r>
            <a:endParaRPr sz="1200" b="0" i="0" u="none" strike="noStrike" cap="none">
              <a:solidFill>
                <a:schemeClr val="dk1"/>
              </a:solidFill>
              <a:latin typeface="Arial"/>
              <a:ea typeface="Arial"/>
              <a:cs typeface="Arial"/>
              <a:sym typeface="Arial"/>
            </a:endParaRPr>
          </a:p>
        </p:txBody>
      </p:sp>
      <p:sp>
        <p:nvSpPr>
          <p:cNvPr id="323" name="Google Shape;323;p3"/>
          <p:cNvSpPr txBox="1"/>
          <p:nvPr/>
        </p:nvSpPr>
        <p:spPr>
          <a:xfrm>
            <a:off x="3277113" y="1707698"/>
            <a:ext cx="2724153" cy="307777"/>
          </a:xfrm>
          <a:prstGeom prst="rect">
            <a:avLst/>
          </a:prstGeom>
          <a:solidFill>
            <a:srgbClr val="715D5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デザイン特化WEBマガジン</a:t>
            </a:r>
            <a:endParaRPr sz="1400" b="0" i="0" u="none" strike="noStrike" cap="none">
              <a:solidFill>
                <a:schemeClr val="lt1"/>
              </a:solidFill>
              <a:latin typeface="Arial"/>
              <a:ea typeface="Arial"/>
              <a:cs typeface="Arial"/>
              <a:sym typeface="Arial"/>
            </a:endParaRPr>
          </a:p>
        </p:txBody>
      </p:sp>
      <p:sp>
        <p:nvSpPr>
          <p:cNvPr id="324" name="Google Shape;324;p3"/>
          <p:cNvSpPr txBox="1"/>
          <p:nvPr/>
        </p:nvSpPr>
        <p:spPr>
          <a:xfrm>
            <a:off x="3755312" y="6234884"/>
            <a:ext cx="1767754"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Arial"/>
                <a:ea typeface="Arial"/>
                <a:cs typeface="Arial"/>
                <a:sym typeface="Arial"/>
              </a:rPr>
              <a:t>※詳細は次ページ※</a:t>
            </a:r>
            <a:endParaRPr sz="1200" b="0" i="0" u="none" strike="noStrike" cap="none">
              <a:solidFill>
                <a:schemeClr val="dk1"/>
              </a:solidFill>
              <a:latin typeface="Arial"/>
              <a:ea typeface="Arial"/>
              <a:cs typeface="Arial"/>
              <a:sym typeface="Arial"/>
            </a:endParaRPr>
          </a:p>
        </p:txBody>
      </p:sp>
      <p:sp>
        <p:nvSpPr>
          <p:cNvPr id="325" name="Google Shape;325;p3"/>
          <p:cNvSpPr txBox="1"/>
          <p:nvPr/>
        </p:nvSpPr>
        <p:spPr>
          <a:xfrm>
            <a:off x="6535805" y="2169469"/>
            <a:ext cx="907110" cy="276999"/>
          </a:xfrm>
          <a:prstGeom prst="rect">
            <a:avLst/>
          </a:prstGeom>
          <a:solidFill>
            <a:srgbClr val="C1607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Arial"/>
                <a:ea typeface="Arial"/>
                <a:cs typeface="Arial"/>
                <a:sym typeface="Arial"/>
              </a:rPr>
              <a:t>恋愛</a:t>
            </a:r>
            <a:endParaRPr sz="1400" b="0" i="0" u="none" strike="noStrike" cap="none">
              <a:solidFill>
                <a:srgbClr val="000000"/>
              </a:solidFill>
              <a:latin typeface="Arial"/>
              <a:ea typeface="Arial"/>
              <a:cs typeface="Arial"/>
              <a:sym typeface="Arial"/>
            </a:endParaRPr>
          </a:p>
        </p:txBody>
      </p:sp>
      <p:sp>
        <p:nvSpPr>
          <p:cNvPr id="326" name="Google Shape;326;p3"/>
          <p:cNvSpPr txBox="1"/>
          <p:nvPr/>
        </p:nvSpPr>
        <p:spPr>
          <a:xfrm>
            <a:off x="6535805" y="4229624"/>
            <a:ext cx="907110" cy="276999"/>
          </a:xfrm>
          <a:prstGeom prst="rect">
            <a:avLst/>
          </a:prstGeom>
          <a:solidFill>
            <a:srgbClr val="C1607E"/>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lt1"/>
                </a:solidFill>
                <a:latin typeface="Arial"/>
                <a:ea typeface="Arial"/>
                <a:cs typeface="Arial"/>
                <a:sym typeface="Arial"/>
              </a:rPr>
              <a:t>着こなし</a:t>
            </a:r>
            <a:endParaRPr sz="1400" b="0" i="0" u="none" strike="noStrike" cap="none">
              <a:solidFill>
                <a:srgbClr val="000000"/>
              </a:solidFill>
              <a:latin typeface="Arial"/>
              <a:ea typeface="Arial"/>
              <a:cs typeface="Arial"/>
              <a:sym typeface="Arial"/>
            </a:endParaRPr>
          </a:p>
        </p:txBody>
      </p:sp>
      <p:pic>
        <p:nvPicPr>
          <p:cNvPr id="327" name="Google Shape;327;p3"/>
          <p:cNvPicPr preferRelativeResize="0"/>
          <p:nvPr/>
        </p:nvPicPr>
        <p:blipFill rotWithShape="1">
          <a:blip r:embed="rId4">
            <a:alphaModFix/>
          </a:blip>
          <a:srcRect/>
          <a:stretch/>
        </p:blipFill>
        <p:spPr>
          <a:xfrm>
            <a:off x="7636608" y="2501487"/>
            <a:ext cx="517470" cy="517470"/>
          </a:xfrm>
          <a:prstGeom prst="rect">
            <a:avLst/>
          </a:prstGeom>
          <a:noFill/>
          <a:ln>
            <a:noFill/>
          </a:ln>
        </p:spPr>
      </p:pic>
      <p:pic>
        <p:nvPicPr>
          <p:cNvPr id="328" name="Google Shape;328;p3"/>
          <p:cNvPicPr preferRelativeResize="0"/>
          <p:nvPr/>
        </p:nvPicPr>
        <p:blipFill rotWithShape="1">
          <a:blip r:embed="rId5">
            <a:alphaModFix/>
          </a:blip>
          <a:srcRect/>
          <a:stretch/>
        </p:blipFill>
        <p:spPr>
          <a:xfrm>
            <a:off x="6925445" y="2510047"/>
            <a:ext cx="517470" cy="517470"/>
          </a:xfrm>
          <a:prstGeom prst="rect">
            <a:avLst/>
          </a:prstGeom>
          <a:noFill/>
          <a:ln>
            <a:noFill/>
          </a:ln>
        </p:spPr>
      </p:pic>
      <p:sp>
        <p:nvSpPr>
          <p:cNvPr id="329" name="Google Shape;329;p3"/>
          <p:cNvSpPr txBox="1"/>
          <p:nvPr/>
        </p:nvSpPr>
        <p:spPr>
          <a:xfrm>
            <a:off x="6533434" y="3074214"/>
            <a:ext cx="1964724" cy="9387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この歳で</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＼経験がないって変？／</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など性のお悩みをテーマに</a:t>
            </a:r>
            <a:endParaRPr sz="11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a:solidFill>
                  <a:schemeClr val="dk1"/>
                </a:solidFill>
                <a:latin typeface="Arial"/>
                <a:ea typeface="Arial"/>
                <a:cs typeface="Arial"/>
                <a:sym typeface="Arial"/>
              </a:rPr>
              <a:t>人気漫画家2名で対談を実施</a:t>
            </a:r>
            <a:endParaRPr sz="1100" b="0" i="0" u="none" strike="noStrike" cap="none">
              <a:solidFill>
                <a:schemeClr val="dk1"/>
              </a:solidFill>
              <a:latin typeface="Arial"/>
              <a:ea typeface="Arial"/>
              <a:cs typeface="Arial"/>
              <a:sym typeface="Arial"/>
            </a:endParaRPr>
          </a:p>
        </p:txBody>
      </p:sp>
      <p:pic>
        <p:nvPicPr>
          <p:cNvPr id="330" name="Google Shape;330;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533435" y="4628530"/>
            <a:ext cx="1964724" cy="815575"/>
          </a:xfrm>
          <a:prstGeom prst="rect">
            <a:avLst/>
          </a:prstGeom>
          <a:noFill/>
          <a:ln>
            <a:noFill/>
          </a:ln>
        </p:spPr>
      </p:pic>
      <p:sp>
        <p:nvSpPr>
          <p:cNvPr id="331" name="Google Shape;331;p3"/>
          <p:cNvSpPr txBox="1"/>
          <p:nvPr/>
        </p:nvSpPr>
        <p:spPr>
          <a:xfrm>
            <a:off x="7505854" y="2076323"/>
            <a:ext cx="976184"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10万</a:t>
            </a:r>
            <a:r>
              <a:rPr lang="ja-JP" sz="1200" b="0" i="0" u="none" strike="noStrike" cap="none">
                <a:solidFill>
                  <a:srgbClr val="002060"/>
                </a:solidFill>
                <a:latin typeface="Arial"/>
                <a:ea typeface="Arial"/>
                <a:cs typeface="Arial"/>
                <a:sym typeface="Arial"/>
              </a:rPr>
              <a:t>PV</a:t>
            </a:r>
            <a:endParaRPr sz="1200" b="0" i="0" u="none" strike="noStrike" cap="none">
              <a:solidFill>
                <a:srgbClr val="002060"/>
              </a:solidFill>
              <a:latin typeface="Arial"/>
              <a:ea typeface="Arial"/>
              <a:cs typeface="Arial"/>
              <a:sym typeface="Arial"/>
            </a:endParaRPr>
          </a:p>
        </p:txBody>
      </p:sp>
      <p:sp>
        <p:nvSpPr>
          <p:cNvPr id="332" name="Google Shape;332;p3"/>
          <p:cNvSpPr txBox="1"/>
          <p:nvPr/>
        </p:nvSpPr>
        <p:spPr>
          <a:xfrm>
            <a:off x="7506964" y="4142753"/>
            <a:ext cx="976184" cy="4001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000"/>
              <a:buFont typeface="Arial"/>
              <a:buNone/>
            </a:pPr>
            <a:r>
              <a:rPr lang="ja-JP" sz="2000" b="0" i="0" u="none" strike="noStrike" cap="none">
                <a:solidFill>
                  <a:srgbClr val="002060"/>
                </a:solidFill>
                <a:latin typeface="Arial"/>
                <a:ea typeface="Arial"/>
                <a:cs typeface="Arial"/>
                <a:sym typeface="Arial"/>
              </a:rPr>
              <a:t>20万</a:t>
            </a:r>
            <a:r>
              <a:rPr lang="ja-JP" sz="1200" b="0" i="0" u="none" strike="noStrike" cap="none">
                <a:solidFill>
                  <a:srgbClr val="002060"/>
                </a:solidFill>
                <a:latin typeface="Arial"/>
                <a:ea typeface="Arial"/>
                <a:cs typeface="Arial"/>
                <a:sym typeface="Arial"/>
              </a:rPr>
              <a:t>PV</a:t>
            </a:r>
            <a:endParaRPr sz="1200" b="0" i="0" u="none" strike="noStrike" cap="none">
              <a:solidFill>
                <a:srgbClr val="002060"/>
              </a:solidFill>
              <a:latin typeface="Arial"/>
              <a:ea typeface="Arial"/>
              <a:cs typeface="Arial"/>
              <a:sym typeface="Arial"/>
            </a:endParaRPr>
          </a:p>
        </p:txBody>
      </p:sp>
      <p:sp>
        <p:nvSpPr>
          <p:cNvPr id="333" name="Google Shape;333;p3"/>
          <p:cNvSpPr txBox="1"/>
          <p:nvPr/>
        </p:nvSpPr>
        <p:spPr>
          <a:xfrm>
            <a:off x="418242" y="1208959"/>
            <a:ext cx="5583024" cy="338554"/>
          </a:xfrm>
          <a:prstGeom prst="rect">
            <a:avLst/>
          </a:prstGeom>
          <a:solidFill>
            <a:srgbClr val="D76F8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可愛い写真・デザイン</a:t>
            </a:r>
            <a:endParaRPr sz="1600" b="1" i="0" u="none" strike="noStrike" cap="none">
              <a:solidFill>
                <a:schemeClr val="lt1"/>
              </a:solidFill>
              <a:latin typeface="Arial"/>
              <a:ea typeface="Arial"/>
              <a:cs typeface="Arial"/>
              <a:sym typeface="Arial"/>
            </a:endParaRPr>
          </a:p>
        </p:txBody>
      </p:sp>
      <p:sp>
        <p:nvSpPr>
          <p:cNvPr id="334" name="Google Shape;334;p3"/>
          <p:cNvSpPr txBox="1"/>
          <p:nvPr/>
        </p:nvSpPr>
        <p:spPr>
          <a:xfrm>
            <a:off x="6190735" y="1208959"/>
            <a:ext cx="5583024" cy="338554"/>
          </a:xfrm>
          <a:prstGeom prst="rect">
            <a:avLst/>
          </a:prstGeom>
          <a:solidFill>
            <a:srgbClr val="62829A"/>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a:solidFill>
                  <a:schemeClr val="lt1"/>
                </a:solidFill>
                <a:latin typeface="Arial"/>
                <a:ea typeface="Arial"/>
                <a:cs typeface="Arial"/>
                <a:sym typeface="Arial"/>
              </a:rPr>
              <a:t>読者のリアルな気分にこたえるコンテンツ</a:t>
            </a:r>
            <a:endParaRPr sz="1600" b="1" i="0" u="none" strike="noStrike" cap="none">
              <a:solidFill>
                <a:schemeClr val="lt1"/>
              </a:solidFill>
              <a:latin typeface="Arial"/>
              <a:ea typeface="Arial"/>
              <a:cs typeface="Arial"/>
              <a:sym typeface="Arial"/>
            </a:endParaRPr>
          </a:p>
        </p:txBody>
      </p:sp>
      <p:sp>
        <p:nvSpPr>
          <p:cNvPr id="335" name="Google Shape;335;p3"/>
          <p:cNvSpPr txBox="1"/>
          <p:nvPr/>
        </p:nvSpPr>
        <p:spPr>
          <a:xfrm>
            <a:off x="418241" y="1707698"/>
            <a:ext cx="2650977" cy="307777"/>
          </a:xfrm>
          <a:prstGeom prst="rect">
            <a:avLst/>
          </a:prstGeom>
          <a:solidFill>
            <a:srgbClr val="4E3428">
              <a:alpha val="8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芸能人インタビュー</a:t>
            </a:r>
            <a:endParaRPr sz="1400" b="0" i="0" u="none" strike="noStrike" cap="none">
              <a:solidFill>
                <a:schemeClr val="lt1"/>
              </a:solidFill>
              <a:latin typeface="Arial"/>
              <a:ea typeface="Arial"/>
              <a:cs typeface="Arial"/>
              <a:sym typeface="Arial"/>
            </a:endParaRPr>
          </a:p>
        </p:txBody>
      </p:sp>
      <p:sp>
        <p:nvSpPr>
          <p:cNvPr id="336" name="Google Shape;336;p3"/>
          <p:cNvSpPr txBox="1"/>
          <p:nvPr/>
        </p:nvSpPr>
        <p:spPr>
          <a:xfrm>
            <a:off x="9049605" y="1707698"/>
            <a:ext cx="2724153" cy="307777"/>
          </a:xfrm>
          <a:prstGeom prst="rect">
            <a:avLst/>
          </a:prstGeom>
          <a:solidFill>
            <a:srgbClr val="715D53"/>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sz="1400" b="0" i="0" u="none" strike="noStrike" cap="none">
                <a:solidFill>
                  <a:schemeClr val="lt1"/>
                </a:solidFill>
                <a:latin typeface="Arial"/>
                <a:ea typeface="Arial"/>
                <a:cs typeface="Arial"/>
                <a:sym typeface="Arial"/>
              </a:rPr>
              <a:t>連載</a:t>
            </a:r>
            <a:endParaRPr sz="1400" b="0" i="0" u="none" strike="noStrike" cap="none">
              <a:solidFill>
                <a:schemeClr val="lt1"/>
              </a:solidFill>
              <a:latin typeface="Arial"/>
              <a:ea typeface="Arial"/>
              <a:cs typeface="Arial"/>
              <a:sym typeface="Arial"/>
            </a:endParaRPr>
          </a:p>
        </p:txBody>
      </p:sp>
      <p:grpSp>
        <p:nvGrpSpPr>
          <p:cNvPr id="337" name="Google Shape;337;p3"/>
          <p:cNvGrpSpPr/>
          <p:nvPr/>
        </p:nvGrpSpPr>
        <p:grpSpPr>
          <a:xfrm>
            <a:off x="9016325" y="2132237"/>
            <a:ext cx="2882586" cy="635469"/>
            <a:chOff x="9049605" y="2132237"/>
            <a:chExt cx="2882586" cy="635469"/>
          </a:xfrm>
        </p:grpSpPr>
        <p:sp>
          <p:nvSpPr>
            <p:cNvPr id="338" name="Google Shape;338;p3"/>
            <p:cNvSpPr/>
            <p:nvPr/>
          </p:nvSpPr>
          <p:spPr>
            <a:xfrm>
              <a:off x="9987899" y="2132237"/>
              <a:ext cx="1944292" cy="63546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ja-JP" sz="1000" b="0" i="0" u="none" strike="noStrike" cap="none">
                  <a:solidFill>
                    <a:srgbClr val="A71D48"/>
                  </a:solidFill>
                  <a:latin typeface="Arial"/>
                  <a:ea typeface="Arial"/>
                  <a:cs typeface="Arial"/>
                  <a:sym typeface="Arial"/>
                </a:rPr>
                <a:t>福田萌子</a:t>
              </a:r>
              <a:endParaRPr sz="1000" b="0" i="0" u="none" strike="noStrike" cap="none">
                <a:solidFill>
                  <a:srgbClr val="A71D48"/>
                </a:solidFill>
                <a:latin typeface="Arial"/>
                <a:ea typeface="Arial"/>
                <a:cs typeface="Arial"/>
                <a:sym typeface="Arial"/>
              </a:endParaRPr>
            </a:p>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chemeClr val="dk1"/>
                  </a:solidFill>
                  <a:latin typeface="Arial"/>
                  <a:ea typeface="Arial"/>
                  <a:cs typeface="Arial"/>
                  <a:sym typeface="Arial"/>
                </a:rPr>
                <a:t>初代バチェロレッテ福田萌子の“選ぶ女”の頭のナカ</a:t>
              </a:r>
              <a:endParaRPr sz="1000" b="0" i="0" u="none" strike="noStrike" cap="none">
                <a:solidFill>
                  <a:schemeClr val="dk1"/>
                </a:solidFill>
                <a:latin typeface="Arial"/>
                <a:ea typeface="Arial"/>
                <a:cs typeface="Arial"/>
                <a:sym typeface="Arial"/>
              </a:endParaRPr>
            </a:p>
          </p:txBody>
        </p:sp>
        <p:pic>
          <p:nvPicPr>
            <p:cNvPr id="339" name="Google Shape;339;p3"/>
            <p:cNvPicPr preferRelativeResize="0"/>
            <p:nvPr/>
          </p:nvPicPr>
          <p:blipFill rotWithShape="1">
            <a:blip r:embed="rId7" cstate="email">
              <a:alphaModFix/>
              <a:extLst>
                <a:ext uri="{28A0092B-C50C-407E-A947-70E740481C1C}">
                  <a14:useLocalDpi xmlns:a14="http://schemas.microsoft.com/office/drawing/2010/main"/>
                </a:ext>
              </a:extLst>
            </a:blip>
            <a:srcRect b="-425"/>
            <a:stretch/>
          </p:blipFill>
          <p:spPr>
            <a:xfrm>
              <a:off x="9049605" y="2159732"/>
              <a:ext cx="979449" cy="580478"/>
            </a:xfrm>
            <a:prstGeom prst="rect">
              <a:avLst/>
            </a:prstGeom>
            <a:noFill/>
            <a:ln>
              <a:noFill/>
            </a:ln>
          </p:spPr>
        </p:pic>
      </p:grpSp>
      <p:grpSp>
        <p:nvGrpSpPr>
          <p:cNvPr id="340" name="Google Shape;340;p3"/>
          <p:cNvGrpSpPr/>
          <p:nvPr/>
        </p:nvGrpSpPr>
        <p:grpSpPr>
          <a:xfrm>
            <a:off x="8992151" y="2698444"/>
            <a:ext cx="2751145" cy="809018"/>
            <a:chOff x="9036834" y="3340591"/>
            <a:chExt cx="2751145" cy="809018"/>
          </a:xfrm>
        </p:grpSpPr>
        <p:sp>
          <p:nvSpPr>
            <p:cNvPr id="341" name="Google Shape;341;p3"/>
            <p:cNvSpPr/>
            <p:nvPr/>
          </p:nvSpPr>
          <p:spPr>
            <a:xfrm>
              <a:off x="10040008" y="3340591"/>
              <a:ext cx="1747971" cy="809018"/>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71D48"/>
                  </a:solidFill>
                  <a:latin typeface="Arial"/>
                  <a:ea typeface="Arial"/>
                  <a:cs typeface="Arial"/>
                  <a:sym typeface="Arial"/>
                </a:rPr>
                <a:t>武知海青</a:t>
              </a:r>
              <a:endParaRPr sz="1000" b="0" i="0" u="none" strike="noStrike" cap="none">
                <a:solidFill>
                  <a:srgbClr val="A71D48"/>
                </a:solidFill>
                <a:latin typeface="Arial"/>
                <a:ea typeface="Arial"/>
                <a:cs typeface="Arial"/>
                <a:sym typeface="Arial"/>
              </a:endParaRPr>
            </a:p>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71D48"/>
                  </a:solidFill>
                  <a:latin typeface="Arial"/>
                  <a:ea typeface="Arial"/>
                  <a:cs typeface="Arial"/>
                  <a:sym typeface="Arial"/>
                </a:rPr>
                <a:t>（</a:t>
              </a:r>
              <a:r>
                <a:rPr lang="ja-JP" sz="1000" b="0" i="0" u="none" strike="noStrike" cap="none">
                  <a:solidFill>
                    <a:srgbClr val="AD2751"/>
                  </a:solidFill>
                  <a:latin typeface="Arial"/>
                  <a:ea typeface="Arial"/>
                  <a:cs typeface="Arial"/>
                  <a:sym typeface="Arial"/>
                </a:rPr>
                <a:t>THE RAMPAGE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D2751"/>
                  </a:solidFill>
                  <a:latin typeface="Arial"/>
                  <a:ea typeface="Arial"/>
                  <a:cs typeface="Arial"/>
                  <a:sym typeface="Arial"/>
                </a:rPr>
                <a:t>from EXILE TRIBE）</a:t>
              </a:r>
              <a:endParaRPr sz="1000" b="0" i="0" u="none" strike="noStrike" cap="none">
                <a:solidFill>
                  <a:srgbClr val="AD2751"/>
                </a:solidFill>
                <a:latin typeface="Arial"/>
                <a:ea typeface="Arial"/>
                <a:cs typeface="Arial"/>
                <a:sym typeface="Arial"/>
              </a:endParaRPr>
            </a:p>
            <a:p>
              <a:pPr marL="0" marR="0" lvl="0" indent="0" algn="ctr" rtl="0">
                <a:lnSpc>
                  <a:spcPct val="100000"/>
                </a:lnSpc>
                <a:spcBef>
                  <a:spcPts val="0"/>
                </a:spcBef>
                <a:spcAft>
                  <a:spcPts val="0"/>
                </a:spcAft>
                <a:buClr>
                  <a:srgbClr val="A71D48"/>
                </a:buClr>
                <a:buSzPts val="1000"/>
                <a:buFont typeface="Arial"/>
                <a:buNone/>
              </a:pPr>
              <a:r>
                <a:rPr lang="ja-JP" sz="1100" b="0" i="0" u="none" strike="noStrike" cap="none">
                  <a:solidFill>
                    <a:srgbClr val="000000"/>
                  </a:solidFill>
                  <a:latin typeface="Arial"/>
                  <a:ea typeface="Arial"/>
                  <a:cs typeface="Arial"/>
                  <a:sym typeface="Arial"/>
                </a:rPr>
                <a:t>惚れさせBODY</a:t>
              </a:r>
              <a:endParaRPr sz="1100" b="0" i="0" u="none" strike="noStrike" cap="none">
                <a:solidFill>
                  <a:srgbClr val="000000"/>
                </a:solidFill>
                <a:latin typeface="Arial"/>
                <a:ea typeface="Arial"/>
                <a:cs typeface="Arial"/>
                <a:sym typeface="Arial"/>
              </a:endParaRPr>
            </a:p>
          </p:txBody>
        </p:sp>
        <p:pic>
          <p:nvPicPr>
            <p:cNvPr id="342" name="Google Shape;342;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036834" y="3596677"/>
              <a:ext cx="983820" cy="552932"/>
            </a:xfrm>
            <a:prstGeom prst="rect">
              <a:avLst/>
            </a:prstGeom>
            <a:noFill/>
            <a:ln>
              <a:noFill/>
            </a:ln>
          </p:spPr>
        </p:pic>
      </p:grpSp>
      <p:grpSp>
        <p:nvGrpSpPr>
          <p:cNvPr id="343" name="Google Shape;343;p3"/>
          <p:cNvGrpSpPr/>
          <p:nvPr/>
        </p:nvGrpSpPr>
        <p:grpSpPr>
          <a:xfrm>
            <a:off x="9011063" y="3631165"/>
            <a:ext cx="2720557" cy="562829"/>
            <a:chOff x="9051677" y="4310549"/>
            <a:chExt cx="2720557" cy="562829"/>
          </a:xfrm>
        </p:grpSpPr>
        <p:sp>
          <p:nvSpPr>
            <p:cNvPr id="344" name="Google Shape;344;p3"/>
            <p:cNvSpPr/>
            <p:nvPr/>
          </p:nvSpPr>
          <p:spPr>
            <a:xfrm>
              <a:off x="10024263" y="4310549"/>
              <a:ext cx="1747971" cy="562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71D48"/>
                  </a:solidFill>
                  <a:latin typeface="Arial"/>
                  <a:ea typeface="Arial"/>
                  <a:cs typeface="Arial"/>
                  <a:sym typeface="Arial"/>
                </a:rPr>
                <a:t>ティモンディ前田裕太</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僕のあまのじゃく</a:t>
              </a:r>
              <a:endParaRPr sz="1400" b="0" i="0" u="none" strike="noStrike" cap="none">
                <a:solidFill>
                  <a:schemeClr val="dk1"/>
                </a:solidFill>
                <a:latin typeface="Arial"/>
                <a:ea typeface="Arial"/>
                <a:cs typeface="Arial"/>
                <a:sym typeface="Arial"/>
              </a:endParaRPr>
            </a:p>
          </p:txBody>
        </p:sp>
        <p:pic>
          <p:nvPicPr>
            <p:cNvPr id="345" name="Google Shape;345;p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9051677" y="4317411"/>
              <a:ext cx="976185" cy="549104"/>
            </a:xfrm>
            <a:prstGeom prst="rect">
              <a:avLst/>
            </a:prstGeom>
            <a:noFill/>
            <a:ln>
              <a:noFill/>
            </a:ln>
          </p:spPr>
        </p:pic>
      </p:grpSp>
      <p:pic>
        <p:nvPicPr>
          <p:cNvPr id="346" name="Google Shape;346;p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314075" y="2103445"/>
            <a:ext cx="1581808" cy="2771052"/>
          </a:xfrm>
          <a:prstGeom prst="rect">
            <a:avLst/>
          </a:prstGeom>
          <a:noFill/>
          <a:ln>
            <a:noFill/>
          </a:ln>
        </p:spPr>
      </p:pic>
      <p:pic>
        <p:nvPicPr>
          <p:cNvPr id="347" name="Google Shape;347;p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9210328" y="4299669"/>
            <a:ext cx="657722" cy="657722"/>
          </a:xfrm>
          <a:prstGeom prst="rect">
            <a:avLst/>
          </a:prstGeom>
          <a:noFill/>
          <a:ln>
            <a:noFill/>
          </a:ln>
        </p:spPr>
      </p:pic>
      <p:sp>
        <p:nvSpPr>
          <p:cNvPr id="348" name="Google Shape;348;p3"/>
          <p:cNvSpPr/>
          <p:nvPr/>
        </p:nvSpPr>
        <p:spPr>
          <a:xfrm>
            <a:off x="9934703" y="4311668"/>
            <a:ext cx="1747971" cy="562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71D48"/>
                </a:solidFill>
                <a:latin typeface="Arial"/>
                <a:ea typeface="Arial"/>
                <a:cs typeface="Arial"/>
                <a:sym typeface="Arial"/>
              </a:rPr>
              <a:t>DJあおい</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ひとりモテへの道</a:t>
            </a:r>
            <a:endParaRPr sz="1400" b="0" i="0" u="none" strike="noStrike" cap="none">
              <a:solidFill>
                <a:schemeClr val="dk1"/>
              </a:solidFill>
              <a:latin typeface="Arial"/>
              <a:ea typeface="Arial"/>
              <a:cs typeface="Arial"/>
              <a:sym typeface="Arial"/>
            </a:endParaRPr>
          </a:p>
        </p:txBody>
      </p:sp>
      <p:sp>
        <p:nvSpPr>
          <p:cNvPr id="349" name="Google Shape;349;p3"/>
          <p:cNvSpPr/>
          <p:nvPr/>
        </p:nvSpPr>
        <p:spPr>
          <a:xfrm>
            <a:off x="10020822" y="5022915"/>
            <a:ext cx="1747971" cy="562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71D48"/>
                </a:solidFill>
                <a:latin typeface="Arial"/>
                <a:ea typeface="Arial"/>
                <a:cs typeface="Arial"/>
                <a:sym typeface="Arial"/>
              </a:rPr>
              <a:t>琉球風水志シウマ　</a:t>
            </a:r>
            <a:endParaRPr sz="1000" b="0" i="0" u="none" strike="noStrike" cap="none">
              <a:solidFill>
                <a:srgbClr val="A71D48"/>
              </a:solidFill>
              <a:latin typeface="Arial"/>
              <a:ea typeface="Arial"/>
              <a:cs typeface="Arial"/>
              <a:sym typeface="Arial"/>
            </a:endParaRPr>
          </a:p>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chemeClr val="dk1"/>
                </a:solidFill>
                <a:latin typeface="Arial"/>
                <a:ea typeface="Arial"/>
                <a:cs typeface="Arial"/>
                <a:sym typeface="Arial"/>
              </a:rPr>
              <a:t>シウマの九星気学別恋占い</a:t>
            </a:r>
            <a:endParaRPr sz="1400" b="0" i="0" u="none" strike="noStrike" cap="none">
              <a:solidFill>
                <a:schemeClr val="dk1"/>
              </a:solidFill>
              <a:latin typeface="Arial"/>
              <a:ea typeface="Arial"/>
              <a:cs typeface="Arial"/>
              <a:sym typeface="Arial"/>
            </a:endParaRPr>
          </a:p>
        </p:txBody>
      </p:sp>
      <p:pic>
        <p:nvPicPr>
          <p:cNvPr id="350" name="Google Shape;350;p3" descr="【シウマ占い】九星気学別の10月の恋愛運は？　”好き”な気持ちが暴走？恋を控えめにした方がいい九星も…"/>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8981038" y="5092092"/>
            <a:ext cx="976185" cy="548640"/>
          </a:xfrm>
          <a:prstGeom prst="rect">
            <a:avLst/>
          </a:prstGeom>
          <a:noFill/>
          <a:ln>
            <a:noFill/>
          </a:ln>
        </p:spPr>
      </p:pic>
      <p:pic>
        <p:nvPicPr>
          <p:cNvPr id="351" name="Google Shape;351;p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8965878" y="5758666"/>
            <a:ext cx="1006503" cy="565319"/>
          </a:xfrm>
          <a:prstGeom prst="rect">
            <a:avLst/>
          </a:prstGeom>
          <a:noFill/>
          <a:ln>
            <a:noFill/>
          </a:ln>
        </p:spPr>
      </p:pic>
      <p:sp>
        <p:nvSpPr>
          <p:cNvPr id="352" name="Google Shape;352;p3"/>
          <p:cNvSpPr/>
          <p:nvPr/>
        </p:nvSpPr>
        <p:spPr>
          <a:xfrm>
            <a:off x="9922661" y="5682676"/>
            <a:ext cx="1944292" cy="56282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A71D48"/>
              </a:buClr>
              <a:buSzPts val="1000"/>
              <a:buFont typeface="Arial"/>
              <a:buNone/>
            </a:pPr>
            <a:r>
              <a:rPr lang="ja-JP" sz="1000" b="0" i="0" u="none" strike="noStrike" cap="none">
                <a:solidFill>
                  <a:srgbClr val="A71D48"/>
                </a:solidFill>
                <a:latin typeface="Arial"/>
                <a:ea typeface="Arial"/>
                <a:cs typeface="Arial"/>
                <a:sym typeface="Arial"/>
              </a:rPr>
              <a:t>漫画</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ja-JP" sz="1100" b="0" i="0" u="none" strike="noStrike" cap="none">
                <a:solidFill>
                  <a:schemeClr val="dk1"/>
                </a:solidFill>
                <a:latin typeface="Arial"/>
                <a:ea typeface="Arial"/>
                <a:cs typeface="Arial"/>
                <a:sym typeface="Arial"/>
              </a:rPr>
              <a:t>あなたの♡がなくても</a:t>
            </a:r>
            <a:endParaRPr sz="1400" b="0" i="0" u="none" strike="noStrike" cap="none">
              <a:solidFill>
                <a:schemeClr val="dk1"/>
              </a:solidFill>
              <a:latin typeface="Arial"/>
              <a:ea typeface="Arial"/>
              <a:cs typeface="Arial"/>
              <a:sym typeface="Arial"/>
            </a:endParaRPr>
          </a:p>
        </p:txBody>
      </p:sp>
      <p:pic>
        <p:nvPicPr>
          <p:cNvPr id="353" name="Google Shape;353;p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429164" y="2019495"/>
            <a:ext cx="1263715" cy="1524078"/>
          </a:xfrm>
          <a:prstGeom prst="rect">
            <a:avLst/>
          </a:prstGeom>
          <a:noFill/>
          <a:ln>
            <a:noFill/>
          </a:ln>
        </p:spPr>
      </p:pic>
      <p:pic>
        <p:nvPicPr>
          <p:cNvPr id="354" name="Google Shape;354;p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668736" y="2008890"/>
            <a:ext cx="1530298" cy="1379107"/>
          </a:xfrm>
          <a:prstGeom prst="rect">
            <a:avLst/>
          </a:prstGeom>
          <a:noFill/>
          <a:ln>
            <a:noFill/>
          </a:ln>
        </p:spPr>
      </p:pic>
      <p:pic>
        <p:nvPicPr>
          <p:cNvPr id="355" name="Google Shape;355;p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00804" y="4744453"/>
            <a:ext cx="1577374" cy="1532504"/>
          </a:xfrm>
          <a:prstGeom prst="rect">
            <a:avLst/>
          </a:prstGeom>
          <a:noFill/>
          <a:ln>
            <a:noFill/>
          </a:ln>
        </p:spPr>
      </p:pic>
      <p:pic>
        <p:nvPicPr>
          <p:cNvPr id="356" name="Google Shape;356;p3"/>
          <p:cNvPicPr preferRelativeResize="0"/>
          <p:nvPr/>
        </p:nvPicPr>
        <p:blipFill rotWithShape="1">
          <a:blip r:embed="rId17" cstate="email">
            <a:alphaModFix/>
            <a:extLst>
              <a:ext uri="{28A0092B-C50C-407E-A947-70E740481C1C}">
                <a14:useLocalDpi xmlns:a14="http://schemas.microsoft.com/office/drawing/2010/main"/>
              </a:ext>
            </a:extLst>
          </a:blip>
          <a:srcRect/>
          <a:stretch/>
        </p:blipFill>
        <p:spPr>
          <a:xfrm>
            <a:off x="986920" y="3129319"/>
            <a:ext cx="1433139" cy="2020983"/>
          </a:xfrm>
          <a:prstGeom prst="rect">
            <a:avLst/>
          </a:prstGeom>
          <a:noFill/>
          <a:ln>
            <a:noFill/>
          </a:ln>
        </p:spPr>
      </p:pic>
      <p:pic>
        <p:nvPicPr>
          <p:cNvPr id="357" name="Google Shape;357;p3"/>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354233" y="4408687"/>
            <a:ext cx="1893189" cy="1889169"/>
          </a:xfrm>
          <a:prstGeom prst="rect">
            <a:avLst/>
          </a:prstGeom>
          <a:noFill/>
          <a:ln>
            <a:noFill/>
          </a:ln>
        </p:spPr>
      </p:pic>
    </p:spTree>
  </p:cSld>
  <p:clrMapOvr>
    <a:masterClrMapping/>
  </p:clrMapOvr>
</p:sld>
</file>

<file path=ppt/theme/theme1.xml><?xml version="1.0" encoding="utf-8"?>
<a:theme xmlns:a="http://schemas.openxmlformats.org/drawingml/2006/main" name="ar web 媒体資料">
  <a:themeElements>
    <a:clrScheme name="ユーザー定義 1">
      <a:dk1>
        <a:srgbClr val="000000"/>
      </a:dk1>
      <a:lt1>
        <a:srgbClr val="FFFFFF"/>
      </a:lt1>
      <a:dk2>
        <a:srgbClr val="000000"/>
      </a:dk2>
      <a:lt2>
        <a:srgbClr val="D8D9DC"/>
      </a:lt2>
      <a:accent1>
        <a:srgbClr val="E32D91"/>
      </a:accent1>
      <a:accent2>
        <a:srgbClr val="C830CC"/>
      </a:accent2>
      <a:accent3>
        <a:srgbClr val="4EA6DC"/>
      </a:accent3>
      <a:accent4>
        <a:srgbClr val="4775E7"/>
      </a:accent4>
      <a:accent5>
        <a:srgbClr val="8971E1"/>
      </a:accent5>
      <a:accent6>
        <a:srgbClr val="D54773"/>
      </a:accent6>
      <a:hlink>
        <a:srgbClr val="3E4C86"/>
      </a:hlink>
      <a:folHlink>
        <a:srgbClr val="AD275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2604</TotalTime>
  <Words>9048</Words>
  <Application>Microsoft Office PowerPoint</Application>
  <PresentationFormat>ワイド画面</PresentationFormat>
  <Paragraphs>1486</Paragraphs>
  <Slides>47</Slides>
  <Notes>47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47</vt:i4>
      </vt:variant>
    </vt:vector>
  </HeadingPairs>
  <TitlesOfParts>
    <vt:vector size="54" baseType="lpstr">
      <vt:lpstr>ＭＳ Ｐゴシック 見出し</vt:lpstr>
      <vt:lpstr>PMingLiU</vt:lpstr>
      <vt:lpstr>Meiryo</vt:lpstr>
      <vt:lpstr>游ゴシック</vt:lpstr>
      <vt:lpstr>arial</vt:lpstr>
      <vt:lpstr>arial</vt:lpstr>
      <vt:lpstr>ar web 媒体資料</vt:lpstr>
      <vt:lpstr>PowerPoint プレゼンテーション</vt:lpstr>
      <vt:lpstr>PowerPoint プレゼンテーション</vt:lpstr>
      <vt:lpstr>ar web コンセプト</vt:lpstr>
      <vt:lpstr># 媒体概要</vt:lpstr>
      <vt:lpstr># 読者データ</vt:lpstr>
      <vt:lpstr># 読者データ</vt:lpstr>
      <vt:lpstr># 読者傾向</vt:lpstr>
      <vt:lpstr># 出演モデル</vt:lpstr>
      <vt:lpstr># コンテンツ</vt:lpstr>
      <vt:lpstr># コンテンツ</vt:lpstr>
      <vt:lpstr># コンテンツ</vt:lpstr>
      <vt:lpstr># コンテンツ</vt:lpstr>
      <vt:lpstr>＃コンテンツ</vt:lpstr>
      <vt:lpstr>PowerPoint プレゼンテーション</vt:lpstr>
      <vt:lpstr>ar more &amp; SNS用縦型動画が人気です！</vt:lpstr>
      <vt:lpstr>タイアップメニュー価格表</vt:lpstr>
      <vt:lpstr>オプションメニュー価格表</vt:lpstr>
      <vt:lpstr>スポンサードポスト（ar more/縦読み）</vt:lpstr>
      <vt:lpstr>スポンサードポスト</vt:lpstr>
      <vt:lpstr>スポンサードポスト（診断型）</vt:lpstr>
      <vt:lpstr>本誌タイアップ転載</vt:lpstr>
      <vt:lpstr>ニュースペイド</vt:lpstr>
      <vt:lpstr>タイアップ記事 誘導枠</vt:lpstr>
      <vt:lpstr>縦型1分動画制作＋SNS配信</vt:lpstr>
      <vt:lpstr>動画制作＋SNS配信</vt:lpstr>
      <vt:lpstr>ar公式SNSモデル縦型動画</vt:lpstr>
      <vt:lpstr>インスタライブ</vt:lpstr>
      <vt:lpstr>Instagram フィードマガジン</vt:lpstr>
      <vt:lpstr>Instagram フィード投稿</vt:lpstr>
      <vt:lpstr>インフルエンサーサンプリング＋Instagram投稿</vt:lpstr>
      <vt:lpstr>ar公式SNS広告配信（ダークポスト）</vt:lpstr>
      <vt:lpstr>LINE DIGEST SPOT 配信</vt:lpstr>
      <vt:lpstr>そのほか　ご要望にあわせてご提案いたします。</vt:lpstr>
      <vt:lpstr>進行スケジュール</vt:lpstr>
      <vt:lpstr>ディストリビューション</vt:lpstr>
      <vt:lpstr>＃タイアップレポート</vt:lpstr>
      <vt:lpstr>PowerPoint プレゼンテーション</vt:lpstr>
      <vt:lpstr>本誌タイアップ＋ar more転載＋SNS縦型動画＋店頭ポスター</vt:lpstr>
      <vt:lpstr>本誌タイアップ＋ar more転載＋IG転載</vt:lpstr>
      <vt:lpstr>本誌タイアップ＋キャンペーン＋IGライブ＋IGフィードマガジン</vt:lpstr>
      <vt:lpstr>本誌タイアップ＋WEB・SNS拡散</vt:lpstr>
      <vt:lpstr>本誌タイアップ＋WEB＋2次使用</vt:lpstr>
      <vt:lpstr>WEBタイアップ＋縦型動画制作＋広告配信</vt:lpstr>
      <vt:lpstr>WEBタイアップ＋YouTube動画</vt:lpstr>
      <vt:lpstr>ar moreタイアップ＋Instagramマガジン＋ブースト広告</vt:lpstr>
      <vt:lpstr>免責事項</vt:lpstr>
      <vt:lpstr>お問い合わせ先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高橋 璃子</dc:creator>
  <cp:lastModifiedBy>高橋 護</cp:lastModifiedBy>
  <cp:revision>39</cp:revision>
  <cp:lastPrinted>2024-05-30T05:40:25Z</cp:lastPrinted>
  <dcterms:created xsi:type="dcterms:W3CDTF">2020-09-28T05:27:58Z</dcterms:created>
  <dcterms:modified xsi:type="dcterms:W3CDTF">2024-05-31T06:38:16Z</dcterms:modified>
</cp:coreProperties>
</file>