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8"/>
  </p:notesMasterIdLst>
  <p:sldIdLst>
    <p:sldId id="256" r:id="rId2"/>
    <p:sldId id="257" r:id="rId3"/>
    <p:sldId id="298" r:id="rId4"/>
    <p:sldId id="258" r:id="rId5"/>
    <p:sldId id="304" r:id="rId6"/>
    <p:sldId id="260" r:id="rId7"/>
    <p:sldId id="261" r:id="rId8"/>
    <p:sldId id="262" r:id="rId9"/>
    <p:sldId id="263" r:id="rId10"/>
    <p:sldId id="264" r:id="rId11"/>
    <p:sldId id="265" r:id="rId12"/>
    <p:sldId id="266" r:id="rId13"/>
    <p:sldId id="267" r:id="rId14"/>
    <p:sldId id="268" r:id="rId15"/>
    <p:sldId id="269" r:id="rId16"/>
    <p:sldId id="270" r:id="rId17"/>
    <p:sldId id="300" r:id="rId18"/>
    <p:sldId id="271" r:id="rId19"/>
    <p:sldId id="307" r:id="rId20"/>
    <p:sldId id="274" r:id="rId21"/>
    <p:sldId id="275" r:id="rId22"/>
    <p:sldId id="277" r:id="rId23"/>
    <p:sldId id="278" r:id="rId24"/>
    <p:sldId id="273" r:id="rId25"/>
    <p:sldId id="272" r:id="rId26"/>
    <p:sldId id="299" r:id="rId27"/>
    <p:sldId id="279" r:id="rId28"/>
    <p:sldId id="306" r:id="rId29"/>
    <p:sldId id="280" r:id="rId30"/>
    <p:sldId id="281" r:id="rId31"/>
    <p:sldId id="282" r:id="rId32"/>
    <p:sldId id="283" r:id="rId33"/>
    <p:sldId id="284" r:id="rId34"/>
    <p:sldId id="285" r:id="rId35"/>
    <p:sldId id="286" r:id="rId36"/>
    <p:sldId id="305" r:id="rId37"/>
    <p:sldId id="288" r:id="rId38"/>
    <p:sldId id="289" r:id="rId39"/>
    <p:sldId id="290" r:id="rId40"/>
    <p:sldId id="291" r:id="rId41"/>
    <p:sldId id="292" r:id="rId42"/>
    <p:sldId id="293" r:id="rId43"/>
    <p:sldId id="294" r:id="rId44"/>
    <p:sldId id="295" r:id="rId45"/>
    <p:sldId id="296" r:id="rId46"/>
    <p:sldId id="297" r:id="rId47"/>
  </p:sldIdLst>
  <p:sldSz cx="13444538" cy="7562850"/>
  <p:notesSz cx="9939338" cy="6807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5">
          <p15:clr>
            <a:srgbClr val="A4A3A4"/>
          </p15:clr>
        </p15:guide>
        <p15:guide id="2" pos="6434">
          <p15:clr>
            <a:srgbClr val="A4A3A4"/>
          </p15:clr>
        </p15:guide>
        <p15:guide id="3" orient="horz" pos="137">
          <p15:clr>
            <a:srgbClr val="A4A3A4"/>
          </p15:clr>
        </p15:guide>
        <p15:guide id="4" orient="horz" pos="2858">
          <p15:clr>
            <a:srgbClr val="A4A3A4"/>
          </p15:clr>
        </p15:guide>
        <p15:guide id="5" orient="horz" pos="1225">
          <p15:clr>
            <a:srgbClr val="A4A3A4"/>
          </p15:clr>
        </p15:guide>
        <p15:guide id="6" orient="horz" pos="4673">
          <p15:clr>
            <a:srgbClr val="A4A3A4"/>
          </p15:clr>
        </p15:guide>
        <p15:guide id="7" orient="horz" pos="1429">
          <p15:clr>
            <a:srgbClr val="A4A3A4"/>
          </p15:clr>
        </p15:guide>
      </p15:sldGuideLst>
    </p:ext>
    <p:ext uri="{2D200454-40CA-4A62-9FC3-DE9A4176ACB9}">
      <p15:notesGuideLst xmlns:p15="http://schemas.microsoft.com/office/powerpoint/2012/main">
        <p15:guide id="1" orient="horz" pos="2144">
          <p15:clr>
            <a:srgbClr val="A4A3A4"/>
          </p15:clr>
        </p15:guide>
        <p15:guide id="2" pos="313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8gkm/3RAkkyQXheVMl6El81yY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杉木 智子" initials="杉木" lastIdx="1" clrIdx="0">
    <p:extLst>
      <p:ext uri="{19B8F6BF-5375-455C-9EA6-DF929625EA0E}">
        <p15:presenceInfo xmlns:p15="http://schemas.microsoft.com/office/powerpoint/2012/main" userId="S-1-5-21-2942562286-3566906013-410984517-5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7C80"/>
    <a:srgbClr val="EBA099"/>
    <a:srgbClr val="CC00CC"/>
    <a:srgbClr val="00CC00"/>
    <a:srgbClr val="FF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178306-F8F0-440F-9D4E-358304BB0446}">
  <a:tblStyle styleId="{C5178306-F8F0-440F-9D4E-358304BB044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62" autoAdjust="0"/>
    <p:restoredTop sz="93416" autoAdjust="0"/>
  </p:normalViewPr>
  <p:slideViewPr>
    <p:cSldViewPr snapToGrid="0">
      <p:cViewPr varScale="1">
        <p:scale>
          <a:sx n="49" d="100"/>
          <a:sy n="49" d="100"/>
        </p:scale>
        <p:origin x="72" y="348"/>
      </p:cViewPr>
      <p:guideLst>
        <p:guide orient="horz" pos="2405"/>
        <p:guide pos="6434"/>
        <p:guide orient="horz" pos="137"/>
        <p:guide orient="horz" pos="2858"/>
        <p:guide orient="horz" pos="1225"/>
        <p:guide orient="horz" pos="4673"/>
        <p:guide orient="horz" pos="1429"/>
      </p:guideLst>
    </p:cSldViewPr>
  </p:slideViewPr>
  <p:notesTextViewPr>
    <p:cViewPr>
      <p:scale>
        <a:sx n="400" d="100"/>
        <a:sy n="400" d="100"/>
      </p:scale>
      <p:origin x="0" y="0"/>
    </p:cViewPr>
  </p:notesTextViewPr>
  <p:notesViewPr>
    <p:cSldViewPr snapToGrid="0">
      <p:cViewPr varScale="1">
        <p:scale>
          <a:sx n="100" d="100"/>
          <a:sy n="100" d="100"/>
        </p:scale>
        <p:origin x="0" y="0"/>
      </p:cViewPr>
      <p:guideLst>
        <p:guide orient="horz" pos="2144"/>
        <p:guide pos="3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ableStyles" Target="tableStyles.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aori-kato\Desktop\&#35336;&#31639;&#24335;&#12501;&#12455;&#12512;23&#24180;5&#26376;.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dPt>
            <c:idx val="0"/>
            <c:bubble3D val="0"/>
            <c:spPr>
              <a:gradFill rotWithShape="1">
                <a:gsLst>
                  <a:gs pos="0">
                    <a:schemeClr val="dk1">
                      <a:tint val="88500"/>
                      <a:lumMod val="110000"/>
                      <a:satMod val="105000"/>
                      <a:tint val="67000"/>
                    </a:schemeClr>
                  </a:gs>
                  <a:gs pos="50000">
                    <a:schemeClr val="dk1">
                      <a:tint val="88500"/>
                      <a:lumMod val="105000"/>
                      <a:satMod val="103000"/>
                      <a:tint val="73000"/>
                    </a:schemeClr>
                  </a:gs>
                  <a:gs pos="100000">
                    <a:schemeClr val="dk1">
                      <a:tint val="88500"/>
                      <a:lumMod val="105000"/>
                      <a:satMod val="109000"/>
                      <a:tint val="81000"/>
                    </a:schemeClr>
                  </a:gs>
                </a:gsLst>
                <a:lin ang="5400000" scaled="0"/>
              </a:gradFill>
              <a:ln w="9525" cap="flat" cmpd="sng" algn="ctr">
                <a:solidFill>
                  <a:schemeClr val="dk1">
                    <a:tint val="88500"/>
                    <a:shade val="95000"/>
                  </a:schemeClr>
                </a:solidFill>
                <a:round/>
              </a:ln>
              <a:effectLst/>
            </c:spPr>
            <c:extLst>
              <c:ext xmlns:c16="http://schemas.microsoft.com/office/drawing/2014/chart" uri="{C3380CC4-5D6E-409C-BE32-E72D297353CC}">
                <c16:uniqueId val="{00000001-6DED-4FCB-970C-9CC0747A7C77}"/>
              </c:ext>
            </c:extLst>
          </c:dPt>
          <c:dPt>
            <c:idx val="1"/>
            <c:bubble3D val="0"/>
            <c:spPr>
              <a:solidFill>
                <a:srgbClr val="FF7C80"/>
              </a:solidFill>
              <a:ln w="9525" cap="flat" cmpd="sng" algn="ctr">
                <a:solidFill>
                  <a:schemeClr val="dk1">
                    <a:tint val="55000"/>
                    <a:shade val="95000"/>
                  </a:schemeClr>
                </a:solidFill>
                <a:round/>
              </a:ln>
              <a:effectLst/>
            </c:spPr>
            <c:extLst>
              <c:ext xmlns:c16="http://schemas.microsoft.com/office/drawing/2014/chart" uri="{C3380CC4-5D6E-409C-BE32-E72D297353CC}">
                <c16:uniqueId val="{00000003-6DED-4FCB-970C-9CC0747A7C77}"/>
              </c:ext>
            </c:extLst>
          </c:dPt>
          <c:dLbls>
            <c:dLbl>
              <c:idx val="0"/>
              <c:layout>
                <c:manualLayout>
                  <c:x val="0.14722222222222223"/>
                  <c:y val="-0.1435185185185185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ED-4FCB-970C-9CC0747A7C77}"/>
                </c:ext>
              </c:extLst>
            </c:dLbl>
            <c:dLbl>
              <c:idx val="1"/>
              <c:layout>
                <c:manualLayout>
                  <c:x val="-0.15"/>
                  <c:y val="-0.1481481481481482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ED-4FCB-970C-9CC0747A7C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ja-JP"/>
              </a:p>
            </c:txPr>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numRef>
              <c:f>Sheet1!$B$4:$B$5</c:f>
              <c:numCache>
                <c:formatCode>0%</c:formatCode>
                <c:ptCount val="2"/>
                <c:pt idx="0">
                  <c:v>0.05</c:v>
                </c:pt>
                <c:pt idx="1">
                  <c:v>0.1</c:v>
                </c:pt>
              </c:numCache>
            </c:numRef>
          </c:cat>
          <c:val>
            <c:numRef>
              <c:f>Sheet1!$C$4:$C$5</c:f>
              <c:numCache>
                <c:formatCode>General</c:formatCode>
                <c:ptCount val="2"/>
              </c:numCache>
            </c:numRef>
          </c:val>
          <c:extLst>
            <c:ext xmlns:c16="http://schemas.microsoft.com/office/drawing/2014/chart" uri="{C3380CC4-5D6E-409C-BE32-E72D297353CC}">
              <c16:uniqueId val="{00000004-6DED-4FCB-970C-9CC0747A7C77}"/>
            </c:ext>
          </c:extLst>
        </c:ser>
        <c:dLbls>
          <c:showLegendKey val="0"/>
          <c:showVal val="0"/>
          <c:showCatName val="1"/>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9.9522494146974116E-2"/>
          <c:y val="0.24005373612672284"/>
          <c:w val="0.78450046189346523"/>
          <c:h val="0.64087025641351314"/>
        </c:manualLayout>
      </c:layout>
      <c:doughnutChart>
        <c:varyColors val="1"/>
        <c:ser>
          <c:idx val="0"/>
          <c:order val="0"/>
          <c:spPr>
            <a:solidFill>
              <a:srgbClr val="FFFFFF">
                <a:lumMod val="50000"/>
              </a:srgbClr>
            </a:solidFill>
          </c:spPr>
          <c:dPt>
            <c:idx val="0"/>
            <c:bubble3D val="0"/>
            <c:spPr>
              <a:solidFill>
                <a:srgbClr val="FFFFFF">
                  <a:lumMod val="85000"/>
                </a:srgbClr>
              </a:solidFill>
              <a:ln>
                <a:noFill/>
              </a:ln>
              <a:effectLst/>
            </c:spPr>
            <c:extLst>
              <c:ext xmlns:c16="http://schemas.microsoft.com/office/drawing/2014/chart" uri="{C3380CC4-5D6E-409C-BE32-E72D297353CC}">
                <c16:uniqueId val="{00000001-A381-4EA2-997A-D1B773441D20}"/>
              </c:ext>
            </c:extLst>
          </c:dPt>
          <c:dPt>
            <c:idx val="1"/>
            <c:bubble3D val="0"/>
            <c:spPr>
              <a:solidFill>
                <a:srgbClr val="E69E98"/>
              </a:solidFill>
              <a:ln>
                <a:noFill/>
              </a:ln>
              <a:effectLst/>
            </c:spPr>
            <c:extLst>
              <c:ext xmlns:c16="http://schemas.microsoft.com/office/drawing/2014/chart" uri="{C3380CC4-5D6E-409C-BE32-E72D297353CC}">
                <c16:uniqueId val="{00000003-A381-4EA2-997A-D1B773441D20}"/>
              </c:ext>
            </c:extLst>
          </c:dPt>
          <c:dPt>
            <c:idx val="2"/>
            <c:bubble3D val="0"/>
            <c:spPr>
              <a:solidFill>
                <a:srgbClr val="FF7C80"/>
              </a:solidFill>
              <a:ln>
                <a:noFill/>
              </a:ln>
              <a:effectLst/>
            </c:spPr>
            <c:extLst>
              <c:ext xmlns:c16="http://schemas.microsoft.com/office/drawing/2014/chart" uri="{C3380CC4-5D6E-409C-BE32-E72D297353CC}">
                <c16:uniqueId val="{00000005-A381-4EA2-997A-D1B773441D20}"/>
              </c:ext>
            </c:extLst>
          </c:dPt>
          <c:dLbls>
            <c:dLbl>
              <c:idx val="0"/>
              <c:layout>
                <c:manualLayout>
                  <c:x val="0.27125748628788582"/>
                  <c:y val="-5.6377607672101732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2903094223724694"/>
                      <c:h val="0.16202643202741515"/>
                    </c:manualLayout>
                  </c15:layout>
                </c:ext>
                <c:ext xmlns:c16="http://schemas.microsoft.com/office/drawing/2014/chart" uri="{C3380CC4-5D6E-409C-BE32-E72D297353CC}">
                  <c16:uniqueId val="{00000001-A381-4EA2-997A-D1B773441D20}"/>
                </c:ext>
              </c:extLst>
            </c:dLbl>
            <c:dLbl>
              <c:idx val="1"/>
              <c:layout>
                <c:manualLayout>
                  <c:x val="0.11150880124991687"/>
                  <c:y val="2.1375105913611008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8745487701487125"/>
                      <c:h val="0.19245591736129158"/>
                    </c:manualLayout>
                  </c15:layout>
                </c:ext>
                <c:ext xmlns:c16="http://schemas.microsoft.com/office/drawing/2014/chart" uri="{C3380CC4-5D6E-409C-BE32-E72D297353CC}">
                  <c16:uniqueId val="{00000003-A381-4EA2-997A-D1B773441D20}"/>
                </c:ext>
              </c:extLst>
            </c:dLbl>
            <c:dLbl>
              <c:idx val="2"/>
              <c:layout>
                <c:manualLayout>
                  <c:x val="-2.7791826167155705E-2"/>
                  <c:y val="-5.3147511330416321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59217430680350291"/>
                      <c:h val="0.19782107785546599"/>
                    </c:manualLayout>
                  </c15:layout>
                </c:ext>
                <c:ext xmlns:c16="http://schemas.microsoft.com/office/drawing/2014/chart" uri="{C3380CC4-5D6E-409C-BE32-E72D297353CC}">
                  <c16:uniqueId val="{00000005-A381-4EA2-997A-D1B773441D2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showLeaderLines val="1"/>
            <c:leaderLines>
              <c:spPr>
                <a:ln w="9525">
                  <a:solidFill>
                    <a:schemeClr val="tx1"/>
                  </a:solidFill>
                </a:ln>
                <a:effectLst/>
              </c:spPr>
            </c:leaderLines>
            <c:extLst>
              <c:ext xmlns:c15="http://schemas.microsoft.com/office/drawing/2012/chart" uri="{CE6537A1-D6FC-4f65-9D91-7224C49458BB}"/>
            </c:extLst>
          </c:dLbls>
          <c:cat>
            <c:strRef>
              <c:f>Sheet1!$L$4:$L$6</c:f>
              <c:strCache>
                <c:ptCount val="3"/>
                <c:pt idx="0">
                  <c:v>しなかった</c:v>
                </c:pt>
                <c:pt idx="1">
                  <c:v>アクションした</c:v>
                </c:pt>
                <c:pt idx="2">
                  <c:v>すぐアクションした</c:v>
                </c:pt>
              </c:strCache>
            </c:strRef>
          </c:cat>
          <c:val>
            <c:numRef>
              <c:f>Sheet1!$M$4:$M$6</c:f>
              <c:numCache>
                <c:formatCode>General</c:formatCode>
                <c:ptCount val="3"/>
                <c:pt idx="0">
                  <c:v>11</c:v>
                </c:pt>
                <c:pt idx="1">
                  <c:v>62.7</c:v>
                </c:pt>
                <c:pt idx="2">
                  <c:v>26.3</c:v>
                </c:pt>
              </c:numCache>
            </c:numRef>
          </c:val>
          <c:extLst>
            <c:ext xmlns:c16="http://schemas.microsoft.com/office/drawing/2014/chart" uri="{C3380CC4-5D6E-409C-BE32-E72D297353CC}">
              <c16:uniqueId val="{00000006-A381-4EA2-997A-D1B773441D20}"/>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FF7C80"/>
              </a:solidFill>
              <a:ln>
                <a:noFill/>
              </a:ln>
              <a:effectLst/>
            </c:spPr>
            <c:extLst>
              <c:ext xmlns:c16="http://schemas.microsoft.com/office/drawing/2014/chart" uri="{C3380CC4-5D6E-409C-BE32-E72D297353CC}">
                <c16:uniqueId val="{00000001-59F8-46E0-8AE6-9BB74CEA0F7F}"/>
              </c:ext>
            </c:extLst>
          </c:dPt>
          <c:dPt>
            <c:idx val="1"/>
            <c:bubble3D val="0"/>
            <c:spPr>
              <a:solidFill>
                <a:srgbClr val="E69E98"/>
              </a:solidFill>
              <a:ln>
                <a:noFill/>
              </a:ln>
              <a:effectLst/>
            </c:spPr>
            <c:extLst>
              <c:ext xmlns:c16="http://schemas.microsoft.com/office/drawing/2014/chart" uri="{C3380CC4-5D6E-409C-BE32-E72D297353CC}">
                <c16:uniqueId val="{00000003-59F8-46E0-8AE6-9BB74CEA0F7F}"/>
              </c:ext>
            </c:extLst>
          </c:dPt>
          <c:dPt>
            <c:idx val="2"/>
            <c:bubble3D val="0"/>
            <c:spPr>
              <a:gradFill rotWithShape="1">
                <a:gsLst>
                  <a:gs pos="0">
                    <a:schemeClr val="accent3">
                      <a:tint val="86000"/>
                      <a:satMod val="103000"/>
                      <a:lumMod val="102000"/>
                      <a:tint val="94000"/>
                    </a:schemeClr>
                  </a:gs>
                  <a:gs pos="50000">
                    <a:schemeClr val="accent3">
                      <a:tint val="86000"/>
                      <a:satMod val="110000"/>
                      <a:lumMod val="100000"/>
                      <a:shade val="100000"/>
                    </a:schemeClr>
                  </a:gs>
                  <a:gs pos="100000">
                    <a:schemeClr val="accent3">
                      <a:tint val="86000"/>
                      <a:lumMod val="99000"/>
                      <a:satMod val="120000"/>
                      <a:shade val="78000"/>
                    </a:schemeClr>
                  </a:gs>
                </a:gsLst>
                <a:lin ang="5400000" scaled="0"/>
              </a:gradFill>
              <a:ln>
                <a:noFill/>
              </a:ln>
              <a:effectLst/>
            </c:spPr>
            <c:extLst>
              <c:ext xmlns:c16="http://schemas.microsoft.com/office/drawing/2014/chart" uri="{C3380CC4-5D6E-409C-BE32-E72D297353CC}">
                <c16:uniqueId val="{00000005-59F8-46E0-8AE6-9BB74CEA0F7F}"/>
              </c:ext>
            </c:extLst>
          </c:dPt>
          <c:dPt>
            <c:idx val="3"/>
            <c:bubble3D val="0"/>
            <c:spPr>
              <a:gradFill rotWithShape="1">
                <a:gsLst>
                  <a:gs pos="0">
                    <a:schemeClr val="accent3">
                      <a:tint val="58000"/>
                      <a:satMod val="103000"/>
                      <a:lumMod val="102000"/>
                      <a:tint val="94000"/>
                    </a:schemeClr>
                  </a:gs>
                  <a:gs pos="50000">
                    <a:schemeClr val="accent3">
                      <a:tint val="58000"/>
                      <a:satMod val="110000"/>
                      <a:lumMod val="100000"/>
                      <a:shade val="100000"/>
                    </a:schemeClr>
                  </a:gs>
                  <a:gs pos="100000">
                    <a:schemeClr val="accent3">
                      <a:tint val="58000"/>
                      <a:lumMod val="99000"/>
                      <a:satMod val="120000"/>
                      <a:shade val="78000"/>
                    </a:schemeClr>
                  </a:gs>
                </a:gsLst>
                <a:lin ang="5400000" scaled="0"/>
              </a:gradFill>
              <a:ln>
                <a:noFill/>
              </a:ln>
              <a:effectLst/>
            </c:spPr>
            <c:extLst>
              <c:ext xmlns:c16="http://schemas.microsoft.com/office/drawing/2014/chart" uri="{C3380CC4-5D6E-409C-BE32-E72D297353CC}">
                <c16:uniqueId val="{00000007-59F8-46E0-8AE6-9BB74CEA0F7F}"/>
              </c:ext>
            </c:extLst>
          </c:dPt>
          <c:dLbls>
            <c:dLbl>
              <c:idx val="0"/>
              <c:layout>
                <c:manualLayout>
                  <c:x val="3.0169979752329518E-2"/>
                  <c:y val="-2.9135165038471411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668528094145154"/>
                      <c:h val="0.28783114285017231"/>
                    </c:manualLayout>
                  </c15:layout>
                </c:ext>
                <c:ext xmlns:c16="http://schemas.microsoft.com/office/drawing/2014/chart" uri="{C3380CC4-5D6E-409C-BE32-E72D297353CC}">
                  <c16:uniqueId val="{00000001-59F8-46E0-8AE6-9BB74CEA0F7F}"/>
                </c:ext>
              </c:extLst>
            </c:dLbl>
            <c:dLbl>
              <c:idx val="1"/>
              <c:layout>
                <c:manualLayout>
                  <c:x val="0.19221031092579505"/>
                  <c:y val="7.4323076226025795E-4"/>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805894880134464"/>
                      <c:h val="0.23791226217486922"/>
                    </c:manualLayout>
                  </c15:layout>
                </c:ext>
                <c:ext xmlns:c16="http://schemas.microsoft.com/office/drawing/2014/chart" uri="{C3380CC4-5D6E-409C-BE32-E72D297353CC}">
                  <c16:uniqueId val="{00000003-59F8-46E0-8AE6-9BB74CEA0F7F}"/>
                </c:ext>
              </c:extLst>
            </c:dLbl>
            <c:dLbl>
              <c:idx val="2"/>
              <c:layout>
                <c:manualLayout>
                  <c:x val="-4.6445764310728915E-2"/>
                  <c:y val="-1.9194827532125345E-2"/>
                </c:manualLayout>
              </c:layout>
              <c:showLegendKey val="0"/>
              <c:showVal val="0"/>
              <c:showCatName val="1"/>
              <c:showSerName val="0"/>
              <c:showPercent val="1"/>
              <c:showBubbleSize val="0"/>
              <c:extLst>
                <c:ext xmlns:c15="http://schemas.microsoft.com/office/drawing/2012/chart" uri="{CE6537A1-D6FC-4f65-9D91-7224C49458BB}">
                  <c15:layout>
                    <c:manualLayout>
                      <c:w val="0.23728281093369499"/>
                      <c:h val="0.281898366460688"/>
                    </c:manualLayout>
                  </c15:layout>
                </c:ext>
                <c:ext xmlns:c16="http://schemas.microsoft.com/office/drawing/2014/chart" uri="{C3380CC4-5D6E-409C-BE32-E72D297353CC}">
                  <c16:uniqueId val="{00000005-59F8-46E0-8AE6-9BB74CEA0F7F}"/>
                </c:ext>
              </c:extLst>
            </c:dLbl>
            <c:dLbl>
              <c:idx val="3"/>
              <c:layout>
                <c:manualLayout>
                  <c:x val="-4.2835955993941584E-2"/>
                  <c:y val="-1.6825725020301614E-2"/>
                </c:manualLayout>
              </c:layout>
              <c:showLegendKey val="0"/>
              <c:showVal val="0"/>
              <c:showCatName val="1"/>
              <c:showSerName val="0"/>
              <c:showPercent val="1"/>
              <c:showBubbleSize val="0"/>
              <c:extLst>
                <c:ext xmlns:c15="http://schemas.microsoft.com/office/drawing/2012/chart" uri="{CE6537A1-D6FC-4f65-9D91-7224C49458BB}">
                  <c15:layout>
                    <c:manualLayout>
                      <c:w val="0.22134923512563062"/>
                      <c:h val="0.281898366460688"/>
                    </c:manualLayout>
                  </c15:layout>
                </c:ext>
                <c:ext xmlns:c16="http://schemas.microsoft.com/office/drawing/2014/chart" uri="{C3380CC4-5D6E-409C-BE32-E72D297353CC}">
                  <c16:uniqueId val="{00000007-59F8-46E0-8AE6-9BB74CEA0F7F}"/>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Sheet1!$F$4:$F$7</c:f>
              <c:strCache>
                <c:ptCount val="4"/>
                <c:pt idx="0">
                  <c:v>1,000万以上</c:v>
                </c:pt>
                <c:pt idx="1">
                  <c:v>800万円以上</c:v>
                </c:pt>
                <c:pt idx="2">
                  <c:v>600万円以上</c:v>
                </c:pt>
                <c:pt idx="3">
                  <c:v>600万円未満</c:v>
                </c:pt>
              </c:strCache>
            </c:strRef>
          </c:cat>
          <c:val>
            <c:numRef>
              <c:f>Sheet1!$G$4:$G$7</c:f>
              <c:numCache>
                <c:formatCode>General</c:formatCode>
                <c:ptCount val="4"/>
                <c:pt idx="0">
                  <c:v>23</c:v>
                </c:pt>
                <c:pt idx="1">
                  <c:v>8</c:v>
                </c:pt>
                <c:pt idx="2">
                  <c:v>14</c:v>
                </c:pt>
                <c:pt idx="3">
                  <c:v>16</c:v>
                </c:pt>
              </c:numCache>
            </c:numRef>
          </c:val>
          <c:extLst>
            <c:ext xmlns:c16="http://schemas.microsoft.com/office/drawing/2014/chart" uri="{C3380CC4-5D6E-409C-BE32-E72D297353CC}">
              <c16:uniqueId val="{00000008-59F8-46E0-8AE6-9BB74CEA0F7F}"/>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88291958311745"/>
          <c:y val="0.16762373196653288"/>
          <c:w val="0.43386073051053936"/>
          <c:h val="0.75327799040248145"/>
        </c:manualLayout>
      </c:layout>
      <c:doughnutChart>
        <c:varyColors val="1"/>
        <c:ser>
          <c:idx val="0"/>
          <c:order val="0"/>
          <c:dPt>
            <c:idx val="0"/>
            <c:bubble3D val="0"/>
            <c:spPr>
              <a:gradFill rotWithShape="1">
                <a:gsLst>
                  <a:gs pos="0">
                    <a:schemeClr val="accent3">
                      <a:shade val="58000"/>
                      <a:satMod val="103000"/>
                      <a:lumMod val="102000"/>
                      <a:tint val="94000"/>
                    </a:schemeClr>
                  </a:gs>
                  <a:gs pos="50000">
                    <a:schemeClr val="accent3">
                      <a:shade val="58000"/>
                      <a:satMod val="110000"/>
                      <a:lumMod val="100000"/>
                      <a:shade val="100000"/>
                    </a:schemeClr>
                  </a:gs>
                  <a:gs pos="100000">
                    <a:schemeClr val="accent3">
                      <a:shade val="58000"/>
                      <a:lumMod val="99000"/>
                      <a:satMod val="120000"/>
                      <a:shade val="78000"/>
                    </a:schemeClr>
                  </a:gs>
                </a:gsLst>
                <a:lin ang="5400000" scaled="0"/>
              </a:gradFill>
              <a:ln>
                <a:noFill/>
              </a:ln>
              <a:effectLst/>
            </c:spPr>
            <c:extLst>
              <c:ext xmlns:c16="http://schemas.microsoft.com/office/drawing/2014/chart" uri="{C3380CC4-5D6E-409C-BE32-E72D297353CC}">
                <c16:uniqueId val="{00000001-DD7C-437C-99B7-16B8E9CFA6B5}"/>
              </c:ext>
            </c:extLst>
          </c:dPt>
          <c:dPt>
            <c:idx val="1"/>
            <c:bubble3D val="0"/>
            <c:spPr>
              <a:solidFill>
                <a:srgbClr val="E69E98"/>
              </a:solidFill>
              <a:ln>
                <a:noFill/>
              </a:ln>
              <a:effectLst/>
            </c:spPr>
            <c:extLst>
              <c:ext xmlns:c16="http://schemas.microsoft.com/office/drawing/2014/chart" uri="{C3380CC4-5D6E-409C-BE32-E72D297353CC}">
                <c16:uniqueId val="{00000003-DD7C-437C-99B7-16B8E9CFA6B5}"/>
              </c:ext>
            </c:extLst>
          </c:dPt>
          <c:dPt>
            <c:idx val="2"/>
            <c:bubble3D val="0"/>
            <c:spPr>
              <a:solidFill>
                <a:srgbClr val="FF7C80"/>
              </a:solidFill>
              <a:ln>
                <a:noFill/>
              </a:ln>
              <a:effectLst/>
            </c:spPr>
            <c:extLst>
              <c:ext xmlns:c16="http://schemas.microsoft.com/office/drawing/2014/chart" uri="{C3380CC4-5D6E-409C-BE32-E72D297353CC}">
                <c16:uniqueId val="{00000005-DD7C-437C-99B7-16B8E9CFA6B5}"/>
              </c:ext>
            </c:extLst>
          </c:dPt>
          <c:dPt>
            <c:idx val="3"/>
            <c:bubble3D val="0"/>
            <c:spPr>
              <a:gradFill rotWithShape="1">
                <a:gsLst>
                  <a:gs pos="0">
                    <a:schemeClr val="accent3">
                      <a:tint val="58000"/>
                      <a:satMod val="103000"/>
                      <a:lumMod val="102000"/>
                      <a:tint val="94000"/>
                    </a:schemeClr>
                  </a:gs>
                  <a:gs pos="50000">
                    <a:schemeClr val="accent3">
                      <a:tint val="58000"/>
                      <a:satMod val="110000"/>
                      <a:lumMod val="100000"/>
                      <a:shade val="100000"/>
                    </a:schemeClr>
                  </a:gs>
                  <a:gs pos="100000">
                    <a:schemeClr val="accent3">
                      <a:tint val="58000"/>
                      <a:lumMod val="99000"/>
                      <a:satMod val="120000"/>
                      <a:shade val="78000"/>
                    </a:schemeClr>
                  </a:gs>
                </a:gsLst>
                <a:lin ang="5400000" scaled="0"/>
              </a:gradFill>
              <a:ln>
                <a:noFill/>
              </a:ln>
              <a:effectLst/>
            </c:spPr>
            <c:extLst>
              <c:ext xmlns:c16="http://schemas.microsoft.com/office/drawing/2014/chart" uri="{C3380CC4-5D6E-409C-BE32-E72D297353CC}">
                <c16:uniqueId val="{00000007-DD7C-437C-99B7-16B8E9CFA6B5}"/>
              </c:ext>
            </c:extLst>
          </c:dPt>
          <c:dLbls>
            <c:dLbl>
              <c:idx val="0"/>
              <c:layout>
                <c:manualLayout>
                  <c:x val="0.23677296968567368"/>
                  <c:y val="-3.857996956735319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7C-437C-99B7-16B8E9CFA6B5}"/>
                </c:ext>
              </c:extLst>
            </c:dLbl>
            <c:dLbl>
              <c:idx val="1"/>
              <c:layout>
                <c:manualLayout>
                  <c:x val="3.0215830948524515E-2"/>
                  <c:y val="0.1359771890118651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D7C-437C-99B7-16B8E9CFA6B5}"/>
                </c:ext>
              </c:extLst>
            </c:dLbl>
            <c:dLbl>
              <c:idx val="2"/>
              <c:layout>
                <c:manualLayout>
                  <c:x val="-4.7122484031922353E-2"/>
                  <c:y val="-5.148853024655994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D7C-437C-99B7-16B8E9CFA6B5}"/>
                </c:ext>
              </c:extLst>
            </c:dLbl>
            <c:dLbl>
              <c:idx val="3"/>
              <c:layout>
                <c:manualLayout>
                  <c:x val="-0.23486416940276691"/>
                  <c:y val="-1.096155982547591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D7C-437C-99B7-16B8E9CFA6B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Sheet1!$I$4:$I$7</c:f>
              <c:strCache>
                <c:ptCount val="4"/>
                <c:pt idx="0">
                  <c:v>20代</c:v>
                </c:pt>
                <c:pt idx="1">
                  <c:v>30代</c:v>
                </c:pt>
                <c:pt idx="2">
                  <c:v>40代</c:v>
                </c:pt>
                <c:pt idx="3">
                  <c:v>50代</c:v>
                </c:pt>
              </c:strCache>
            </c:strRef>
          </c:cat>
          <c:val>
            <c:numRef>
              <c:f>Sheet1!$J$4:$J$7</c:f>
              <c:numCache>
                <c:formatCode>General</c:formatCode>
                <c:ptCount val="4"/>
                <c:pt idx="0">
                  <c:v>2</c:v>
                </c:pt>
                <c:pt idx="1">
                  <c:v>33</c:v>
                </c:pt>
                <c:pt idx="2">
                  <c:v>33</c:v>
                </c:pt>
                <c:pt idx="3">
                  <c:v>6</c:v>
                </c:pt>
              </c:numCache>
            </c:numRef>
          </c:val>
          <c:extLst>
            <c:ext xmlns:c16="http://schemas.microsoft.com/office/drawing/2014/chart" uri="{C3380CC4-5D6E-409C-BE32-E72D297353CC}">
              <c16:uniqueId val="{00000008-DD7C-437C-99B7-16B8E9CFA6B5}"/>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spPr>
            <a:solidFill>
              <a:srgbClr val="FF7C80"/>
            </a:solidFill>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5480-453A-971E-1F2CBA55D363}"/>
              </c:ext>
            </c:extLst>
          </c:dPt>
          <c:dPt>
            <c:idx val="1"/>
            <c:bubble3D val="0"/>
            <c:spPr>
              <a:solidFill>
                <a:srgbClr val="FF7C80"/>
              </a:solidFill>
              <a:ln w="19050">
                <a:noFill/>
              </a:ln>
              <a:effectLst/>
            </c:spPr>
            <c:extLst>
              <c:ext xmlns:c16="http://schemas.microsoft.com/office/drawing/2014/chart" uri="{C3380CC4-5D6E-409C-BE32-E72D297353CC}">
                <c16:uniqueId val="{00000003-5480-453A-971E-1F2CBA55D363}"/>
              </c:ext>
            </c:extLst>
          </c:dPt>
          <c:dLbls>
            <c:dLbl>
              <c:idx val="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6="http://schemas.microsoft.com/office/drawing/2014/chart" uri="{C3380CC4-5D6E-409C-BE32-E72D297353CC}">
                  <c16:uniqueId val="{00000001-5480-453A-971E-1F2CBA55D363}"/>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6="http://schemas.microsoft.com/office/drawing/2014/chart" uri="{C3380CC4-5D6E-409C-BE32-E72D297353CC}">
                  <c16:uniqueId val="{00000003-5480-453A-971E-1F2CBA55D36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Sheet1!$A$8:$A$9</c:f>
              <c:strCache>
                <c:ptCount val="2"/>
                <c:pt idx="0">
                  <c:v>男性</c:v>
                </c:pt>
                <c:pt idx="1">
                  <c:v>女性</c:v>
                </c:pt>
              </c:strCache>
            </c:strRef>
          </c:cat>
          <c:val>
            <c:numRef>
              <c:f>Sheet1!$B$8:$B$9</c:f>
              <c:numCache>
                <c:formatCode>0%</c:formatCode>
                <c:ptCount val="2"/>
                <c:pt idx="0">
                  <c:v>0.4</c:v>
                </c:pt>
                <c:pt idx="1">
                  <c:v>0.6</c:v>
                </c:pt>
              </c:numCache>
            </c:numRef>
          </c:val>
          <c:extLst>
            <c:ext xmlns:c16="http://schemas.microsoft.com/office/drawing/2014/chart" uri="{C3380CC4-5D6E-409C-BE32-E72D297353CC}">
              <c16:uniqueId val="{00000004-5480-453A-971E-1F2CBA55D363}"/>
            </c:ext>
          </c:extLst>
        </c:ser>
        <c:dLbls>
          <c:showLegendKey val="0"/>
          <c:showVal val="1"/>
          <c:showCatName val="0"/>
          <c:showSerName val="0"/>
          <c:showPercent val="0"/>
          <c:showBubbleSize val="0"/>
          <c:showLeaderLines val="1"/>
        </c:dLbls>
        <c:firstSliceAng val="0"/>
        <c:holeSize val="7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5227651861402272"/>
          <c:y val="0.1181790246101346"/>
          <c:w val="0.70479029911550972"/>
          <c:h val="0.76364195077973074"/>
        </c:manualLayout>
      </c:layout>
      <c:doughnutChart>
        <c:varyColors val="1"/>
        <c:ser>
          <c:idx val="0"/>
          <c:order val="0"/>
          <c:spPr>
            <a:ln>
              <a:noFill/>
            </a:ln>
          </c:spPr>
          <c:dPt>
            <c:idx val="0"/>
            <c:bubble3D val="0"/>
            <c:spPr>
              <a:solidFill>
                <a:srgbClr val="FF7C80"/>
              </a:solidFill>
              <a:ln w="19050">
                <a:noFill/>
              </a:ln>
              <a:effectLst/>
            </c:spPr>
            <c:extLst>
              <c:ext xmlns:c16="http://schemas.microsoft.com/office/drawing/2014/chart" uri="{C3380CC4-5D6E-409C-BE32-E72D297353CC}">
                <c16:uniqueId val="{00000001-48B6-4657-9D71-C24F2B6CAC65}"/>
              </c:ext>
            </c:extLst>
          </c:dPt>
          <c:dPt>
            <c:idx val="1"/>
            <c:bubble3D val="0"/>
            <c:spPr>
              <a:solidFill>
                <a:srgbClr val="EBA099">
                  <a:alpha val="74902"/>
                </a:srgbClr>
              </a:solidFill>
              <a:ln w="19050">
                <a:noFill/>
              </a:ln>
              <a:effectLst/>
            </c:spPr>
            <c:extLst>
              <c:ext xmlns:c16="http://schemas.microsoft.com/office/drawing/2014/chart" uri="{C3380CC4-5D6E-409C-BE32-E72D297353CC}">
                <c16:uniqueId val="{00000003-48B6-4657-9D71-C24F2B6CAC65}"/>
              </c:ext>
            </c:extLst>
          </c:dPt>
          <c:dPt>
            <c:idx val="2"/>
            <c:bubble3D val="0"/>
            <c:spPr>
              <a:solidFill>
                <a:schemeClr val="accent3"/>
              </a:solidFill>
              <a:ln w="19050">
                <a:noFill/>
              </a:ln>
              <a:effectLst/>
            </c:spPr>
            <c:extLst>
              <c:ext xmlns:c16="http://schemas.microsoft.com/office/drawing/2014/chart" uri="{C3380CC4-5D6E-409C-BE32-E72D297353CC}">
                <c16:uniqueId val="{00000005-48B6-4657-9D71-C24F2B6CAC65}"/>
              </c:ext>
            </c:extLst>
          </c:dPt>
          <c:dPt>
            <c:idx val="3"/>
            <c:bubble3D val="0"/>
            <c:spPr>
              <a:solidFill>
                <a:schemeClr val="accent3">
                  <a:tint val="77000"/>
                </a:schemeClr>
              </a:solidFill>
              <a:ln w="19050">
                <a:noFill/>
              </a:ln>
              <a:effectLst/>
            </c:spPr>
            <c:extLst>
              <c:ext xmlns:c16="http://schemas.microsoft.com/office/drawing/2014/chart" uri="{C3380CC4-5D6E-409C-BE32-E72D297353CC}">
                <c16:uniqueId val="{00000007-48B6-4657-9D71-C24F2B6CAC65}"/>
              </c:ext>
            </c:extLst>
          </c:dPt>
          <c:dPt>
            <c:idx val="4"/>
            <c:bubble3D val="0"/>
            <c:spPr>
              <a:solidFill>
                <a:schemeClr val="accent3">
                  <a:tint val="54000"/>
                </a:schemeClr>
              </a:solidFill>
              <a:ln w="19050">
                <a:noFill/>
              </a:ln>
              <a:effectLst/>
            </c:spPr>
            <c:extLst>
              <c:ext xmlns:c16="http://schemas.microsoft.com/office/drawing/2014/chart" uri="{C3380CC4-5D6E-409C-BE32-E72D297353CC}">
                <c16:uniqueId val="{00000009-48B6-4657-9D71-C24F2B6CAC65}"/>
              </c:ext>
            </c:extLst>
          </c:dPt>
          <c:dLbls>
            <c:dLbl>
              <c:idx val="0"/>
              <c:layout>
                <c:manualLayout>
                  <c:x val="0.10777357465828455"/>
                  <c:y val="-0.1044356828213414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B6-4657-9D71-C24F2B6CAC65}"/>
                </c:ext>
              </c:extLst>
            </c:dLbl>
            <c:dLbl>
              <c:idx val="1"/>
              <c:layout>
                <c:manualLayout>
                  <c:x val="-0.12155061399947797"/>
                  <c:y val="3.2973745356471212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326294917411951"/>
                      <c:h val="0.22201873946106862"/>
                    </c:manualLayout>
                  </c15:layout>
                </c:ext>
                <c:ext xmlns:c16="http://schemas.microsoft.com/office/drawing/2014/chart" uri="{C3380CC4-5D6E-409C-BE32-E72D297353CC}">
                  <c16:uniqueId val="{00000003-48B6-4657-9D71-C24F2B6CAC65}"/>
                </c:ext>
              </c:extLst>
            </c:dLbl>
            <c:dLbl>
              <c:idx val="2"/>
              <c:layout>
                <c:manualLayout>
                  <c:x val="-0.13034191407860563"/>
                  <c:y val="1.3728378578173602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1082047689045808"/>
                      <c:h val="0.2004635220376639"/>
                    </c:manualLayout>
                  </c15:layout>
                </c:ext>
                <c:ext xmlns:c16="http://schemas.microsoft.com/office/drawing/2014/chart" uri="{C3380CC4-5D6E-409C-BE32-E72D297353CC}">
                  <c16:uniqueId val="{00000005-48B6-4657-9D71-C24F2B6CAC65}"/>
                </c:ext>
              </c:extLst>
            </c:dLbl>
            <c:dLbl>
              <c:idx val="3"/>
              <c:layout>
                <c:manualLayout>
                  <c:x val="-0.10143395261956177"/>
                  <c:y val="-4.233879033297625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B6-4657-9D71-C24F2B6CAC65}"/>
                </c:ext>
              </c:extLst>
            </c:dLbl>
            <c:dLbl>
              <c:idx val="4"/>
              <c:layout>
                <c:manualLayout>
                  <c:x val="1.4792451423686093E-2"/>
                  <c:y val="-9.87905107769445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B6-4657-9D71-C24F2B6CAC6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Sheet1!$A$1:$A$5</c:f>
              <c:strCache>
                <c:ptCount val="5"/>
                <c:pt idx="0">
                  <c:v>未就学児</c:v>
                </c:pt>
                <c:pt idx="1">
                  <c:v>小学校低学年</c:v>
                </c:pt>
                <c:pt idx="2">
                  <c:v>小学校高学年</c:v>
                </c:pt>
                <c:pt idx="3">
                  <c:v>中学生</c:v>
                </c:pt>
                <c:pt idx="4">
                  <c:v>16歳以上</c:v>
                </c:pt>
              </c:strCache>
            </c:strRef>
          </c:cat>
          <c:val>
            <c:numRef>
              <c:f>Sheet1!$B$1:$B$5</c:f>
              <c:numCache>
                <c:formatCode>0%</c:formatCode>
                <c:ptCount val="5"/>
                <c:pt idx="0">
                  <c:v>0.49</c:v>
                </c:pt>
                <c:pt idx="1">
                  <c:v>0.25</c:v>
                </c:pt>
                <c:pt idx="2">
                  <c:v>0.13</c:v>
                </c:pt>
                <c:pt idx="3">
                  <c:v>0.05</c:v>
                </c:pt>
                <c:pt idx="4">
                  <c:v>0.1</c:v>
                </c:pt>
              </c:numCache>
            </c:numRef>
          </c:val>
          <c:extLst>
            <c:ext xmlns:c16="http://schemas.microsoft.com/office/drawing/2014/chart" uri="{C3380CC4-5D6E-409C-BE32-E72D297353CC}">
              <c16:uniqueId val="{0000000A-48B6-4657-9D71-C24F2B6CAC65}"/>
            </c:ext>
          </c:extLst>
        </c:ser>
        <c:dLbls>
          <c:showLegendKey val="0"/>
          <c:showVal val="1"/>
          <c:showCatName val="0"/>
          <c:showSerName val="0"/>
          <c:showPercent val="0"/>
          <c:showBubbleSize val="0"/>
          <c:showLeaderLines val="1"/>
        </c:dLbls>
        <c:firstSliceAng val="0"/>
        <c:holeSize val="7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13648293963253"/>
          <c:y val="7.4252697579469231E-3"/>
          <c:w val="0.66270384951881012"/>
          <c:h val="0.73577136191309422"/>
        </c:manualLayout>
      </c:layout>
      <c:barChart>
        <c:barDir val="bar"/>
        <c:grouping val="clustered"/>
        <c:varyColors val="0"/>
        <c:ser>
          <c:idx val="1"/>
          <c:order val="0"/>
          <c:tx>
            <c:strRef>
              <c:f>Sheet1!$D$3</c:f>
              <c:strCache>
                <c:ptCount val="1"/>
                <c:pt idx="0">
                  <c:v>使用してみたい</c:v>
                </c:pt>
              </c:strCache>
            </c:strRef>
          </c:tx>
          <c:spPr>
            <a:solidFill>
              <a:schemeClr val="accent5"/>
            </a:solidFill>
            <a:ln>
              <a:noFill/>
            </a:ln>
            <a:effectLst/>
          </c:spPr>
          <c:invertIfNegative val="0"/>
          <c:cat>
            <c:strRef>
              <c:f>Sheet1!$B$4:$B$13</c:f>
              <c:strCache>
                <c:ptCount val="10"/>
                <c:pt idx="0">
                  <c:v>生理周期アプリ</c:v>
                </c:pt>
                <c:pt idx="1">
                  <c:v>経血吸収ショーツ</c:v>
                </c:pt>
                <c:pt idx="2">
                  <c:v>月経カップ</c:v>
                </c:pt>
                <c:pt idx="3">
                  <c:v>デリケートゾーンケア</c:v>
                </c:pt>
                <c:pt idx="4">
                  <c:v>セクシャルトイ</c:v>
                </c:pt>
                <c:pt idx="5">
                  <c:v>妊娠中/産後ケア</c:v>
                </c:pt>
                <c:pt idx="6">
                  <c:v>更年期ケア</c:v>
                </c:pt>
                <c:pt idx="7">
                  <c:v>膣トレ/ケア</c:v>
                </c:pt>
                <c:pt idx="8">
                  <c:v>オンライン診断</c:v>
                </c:pt>
                <c:pt idx="9">
                  <c:v>その他</c:v>
                </c:pt>
              </c:strCache>
            </c:strRef>
          </c:cat>
          <c:val>
            <c:numRef>
              <c:f>Sheet1!$D$4:$D$13</c:f>
              <c:numCache>
                <c:formatCode>0_);[Red]\(0\)</c:formatCode>
                <c:ptCount val="10"/>
                <c:pt idx="0">
                  <c:v>4</c:v>
                </c:pt>
                <c:pt idx="1">
                  <c:v>6</c:v>
                </c:pt>
                <c:pt idx="2">
                  <c:v>1</c:v>
                </c:pt>
                <c:pt idx="3">
                  <c:v>7</c:v>
                </c:pt>
                <c:pt idx="4">
                  <c:v>0</c:v>
                </c:pt>
                <c:pt idx="5">
                  <c:v>1</c:v>
                </c:pt>
                <c:pt idx="6">
                  <c:v>10</c:v>
                </c:pt>
                <c:pt idx="7">
                  <c:v>7</c:v>
                </c:pt>
                <c:pt idx="8">
                  <c:v>6</c:v>
                </c:pt>
                <c:pt idx="9">
                  <c:v>1</c:v>
                </c:pt>
              </c:numCache>
            </c:numRef>
          </c:val>
          <c:extLst>
            <c:ext xmlns:c16="http://schemas.microsoft.com/office/drawing/2014/chart" uri="{C3380CC4-5D6E-409C-BE32-E72D297353CC}">
              <c16:uniqueId val="{00000000-F52D-40CC-A8BF-A7390D938BE1}"/>
            </c:ext>
          </c:extLst>
        </c:ser>
        <c:ser>
          <c:idx val="0"/>
          <c:order val="1"/>
          <c:tx>
            <c:strRef>
              <c:f>Sheet1!$C$3</c:f>
              <c:strCache>
                <c:ptCount val="1"/>
                <c:pt idx="0">
                  <c:v>使用経験あり</c:v>
                </c:pt>
              </c:strCache>
            </c:strRef>
          </c:tx>
          <c:spPr>
            <a:solidFill>
              <a:schemeClr val="accent6"/>
            </a:solidFill>
            <a:ln>
              <a:noFill/>
            </a:ln>
            <a:effectLst/>
          </c:spPr>
          <c:invertIfNegative val="0"/>
          <c:cat>
            <c:strRef>
              <c:f>Sheet1!$B$4:$B$13</c:f>
              <c:strCache>
                <c:ptCount val="10"/>
                <c:pt idx="0">
                  <c:v>生理周期アプリ</c:v>
                </c:pt>
                <c:pt idx="1">
                  <c:v>経血吸収ショーツ</c:v>
                </c:pt>
                <c:pt idx="2">
                  <c:v>月経カップ</c:v>
                </c:pt>
                <c:pt idx="3">
                  <c:v>デリケートゾーンケア</c:v>
                </c:pt>
                <c:pt idx="4">
                  <c:v>セクシャルトイ</c:v>
                </c:pt>
                <c:pt idx="5">
                  <c:v>妊娠中/産後ケア</c:v>
                </c:pt>
                <c:pt idx="6">
                  <c:v>更年期ケア</c:v>
                </c:pt>
                <c:pt idx="7">
                  <c:v>膣トレ/ケア</c:v>
                </c:pt>
                <c:pt idx="8">
                  <c:v>オンライン診断</c:v>
                </c:pt>
                <c:pt idx="9">
                  <c:v>その他</c:v>
                </c:pt>
              </c:strCache>
            </c:strRef>
          </c:cat>
          <c:val>
            <c:numRef>
              <c:f>Sheet1!$C$4:$C$13</c:f>
              <c:numCache>
                <c:formatCode>0_);[Red]\(0\)</c:formatCode>
                <c:ptCount val="10"/>
                <c:pt idx="0">
                  <c:v>18</c:v>
                </c:pt>
                <c:pt idx="1">
                  <c:v>10</c:v>
                </c:pt>
                <c:pt idx="2">
                  <c:v>6</c:v>
                </c:pt>
                <c:pt idx="3">
                  <c:v>10</c:v>
                </c:pt>
                <c:pt idx="4">
                  <c:v>0</c:v>
                </c:pt>
                <c:pt idx="5">
                  <c:v>4</c:v>
                </c:pt>
                <c:pt idx="6">
                  <c:v>1</c:v>
                </c:pt>
                <c:pt idx="7">
                  <c:v>2</c:v>
                </c:pt>
                <c:pt idx="8">
                  <c:v>2</c:v>
                </c:pt>
                <c:pt idx="9">
                  <c:v>1</c:v>
                </c:pt>
              </c:numCache>
            </c:numRef>
          </c:val>
          <c:extLst>
            <c:ext xmlns:c16="http://schemas.microsoft.com/office/drawing/2014/chart" uri="{C3380CC4-5D6E-409C-BE32-E72D297353CC}">
              <c16:uniqueId val="{00000001-F52D-40CC-A8BF-A7390D938BE1}"/>
            </c:ext>
          </c:extLst>
        </c:ser>
        <c:dLbls>
          <c:showLegendKey val="0"/>
          <c:showVal val="0"/>
          <c:showCatName val="0"/>
          <c:showSerName val="0"/>
          <c:showPercent val="0"/>
          <c:showBubbleSize val="0"/>
        </c:dLbls>
        <c:gapWidth val="182"/>
        <c:axId val="1552185456"/>
        <c:axId val="1552186288"/>
      </c:barChart>
      <c:catAx>
        <c:axId val="1552185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552186288"/>
        <c:crosses val="autoZero"/>
        <c:auto val="1"/>
        <c:lblAlgn val="ctr"/>
        <c:lblOffset val="100"/>
        <c:noMultiLvlLbl val="0"/>
      </c:catAx>
      <c:valAx>
        <c:axId val="1552186288"/>
        <c:scaling>
          <c:orientation val="minMax"/>
        </c:scaling>
        <c:delete val="0"/>
        <c:axPos val="b"/>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5521854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306888" cy="341313"/>
          </a:xfrm>
          <a:prstGeom prst="rect">
            <a:avLst/>
          </a:prstGeom>
          <a:noFill/>
          <a:ln>
            <a:noFill/>
          </a:ln>
        </p:spPr>
        <p:txBody>
          <a:bodyPr spcFirstLastPara="1" wrap="square" lIns="91375" tIns="45650" rIns="91375" bIns="45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629275" y="1"/>
            <a:ext cx="4308475" cy="341313"/>
          </a:xfrm>
          <a:prstGeom prst="rect">
            <a:avLst/>
          </a:prstGeom>
          <a:noFill/>
          <a:ln>
            <a:noFill/>
          </a:ln>
        </p:spPr>
        <p:txBody>
          <a:bodyPr spcFirstLastPara="1" wrap="square" lIns="91375" tIns="45650" rIns="91375" bIns="45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465889"/>
            <a:ext cx="4306888" cy="341312"/>
          </a:xfrm>
          <a:prstGeom prst="rect">
            <a:avLst/>
          </a:prstGeom>
          <a:noFill/>
          <a:ln>
            <a:noFill/>
          </a:ln>
        </p:spPr>
        <p:txBody>
          <a:bodyPr spcFirstLastPara="1" wrap="square" lIns="91375" tIns="45650" rIns="91375" bIns="45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629275" y="6465889"/>
            <a:ext cx="4308475" cy="341312"/>
          </a:xfrm>
          <a:prstGeom prst="rect">
            <a:avLst/>
          </a:prstGeom>
          <a:noFill/>
          <a:ln>
            <a:noFill/>
          </a:ln>
        </p:spPr>
        <p:txBody>
          <a:bodyPr spcFirstLastPara="1" wrap="square" lIns="91375" tIns="45650" rIns="9137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54: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39" name="Google Shape;39;p54: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55: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98" name="Google Shape;298;p5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5: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15: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61: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61: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p>
        </p:txBody>
      </p:sp>
      <p:sp>
        <p:nvSpPr>
          <p:cNvPr id="371" name="Google Shape;371;p61: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62: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62: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62: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63: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63: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63: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8: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8: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18: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0: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60: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4: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539" name="Google Shape;539;p24: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5: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582" name="Google Shape;582;p2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7: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648" name="Google Shape;648;p27: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2: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54" name="Google Shape;54;p2: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65: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673" name="Google Shape;673;p6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2: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12: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1: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77" name="Google Shape;477;p11: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3: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701" name="Google Shape;701;p23: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Arial"/>
                <a:ea typeface="Arial"/>
                <a:cs typeface="Arial"/>
                <a:sym typeface="Arial"/>
              </a:rPr>
              <a:t>28</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22052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31: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r>
              <a:rPr lang="ja-JP">
                <a:latin typeface="Arial"/>
                <a:ea typeface="Arial"/>
                <a:cs typeface="Arial"/>
                <a:sym typeface="Arial"/>
              </a:rPr>
              <a:t> </a:t>
            </a:r>
            <a:endParaRPr dirty="0">
              <a:latin typeface="Arial"/>
              <a:ea typeface="Arial"/>
              <a:cs typeface="Arial"/>
              <a:sym typeface="Arial"/>
            </a:endParaRPr>
          </a:p>
        </p:txBody>
      </p:sp>
      <p:sp>
        <p:nvSpPr>
          <p:cNvPr id="722" name="Google Shape;722;p31: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17: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17: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34: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817" name="Google Shape;817;p34: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35: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848" name="Google Shape;848;p3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41: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863" name="Google Shape;863;p41: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6: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76" name="Google Shape;76;p56: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9e5e1c6054_0_86: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g29e5e1c6054_0_86:notes"/>
          <p:cNvSpPr txBox="1">
            <a:spLocks noGrp="1"/>
          </p:cNvSpPr>
          <p:nvPr>
            <p:ph type="body" idx="1"/>
          </p:nvPr>
        </p:nvSpPr>
        <p:spPr>
          <a:xfrm>
            <a:off x="993775" y="3276600"/>
            <a:ext cx="7951800" cy="26796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883" name="Google Shape;883;g29e5e1c6054_0_86:notes"/>
          <p:cNvSpPr txBox="1">
            <a:spLocks noGrp="1"/>
          </p:cNvSpPr>
          <p:nvPr>
            <p:ph type="sldNum" idx="12"/>
          </p:nvPr>
        </p:nvSpPr>
        <p:spPr>
          <a:xfrm>
            <a:off x="5629275" y="6465888"/>
            <a:ext cx="4308600" cy="341400"/>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34</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33: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890" name="Google Shape;890;p33: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a:extLst>
            <a:ext uri="{FF2B5EF4-FFF2-40B4-BE49-F238E27FC236}">
              <a16:creationId xmlns:a16="http://schemas.microsoft.com/office/drawing/2014/main" id="{D6E25DEB-144E-6282-3EDF-A8F2E9F13F9B}"/>
            </a:ext>
          </a:extLst>
        </p:cNvPr>
        <p:cNvGrpSpPr/>
        <p:nvPr/>
      </p:nvGrpSpPr>
      <p:grpSpPr>
        <a:xfrm>
          <a:off x="0" y="0"/>
          <a:ext cx="0" cy="0"/>
          <a:chOff x="0" y="0"/>
          <a:chExt cx="0" cy="0"/>
        </a:xfrm>
      </p:grpSpPr>
      <p:sp>
        <p:nvSpPr>
          <p:cNvPr id="1083" name="Google Shape;1083;p42:notes">
            <a:extLst>
              <a:ext uri="{FF2B5EF4-FFF2-40B4-BE49-F238E27FC236}">
                <a16:creationId xmlns:a16="http://schemas.microsoft.com/office/drawing/2014/main" id="{D144F97F-95EA-A816-BDAC-BB803CF135C7}"/>
              </a:ext>
            </a:extLst>
          </p:cNvPr>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084" name="Google Shape;1084;p42:notes">
            <a:extLst>
              <a:ext uri="{FF2B5EF4-FFF2-40B4-BE49-F238E27FC236}">
                <a16:creationId xmlns:a16="http://schemas.microsoft.com/office/drawing/2014/main" id="{B6090839-441D-3D6F-4592-726D45560FAD}"/>
              </a:ext>
            </a:extLst>
          </p:cNvPr>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0037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22: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958" name="Google Shape;958;p22: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36:notes"/>
          <p:cNvSpPr txBox="1">
            <a:spLocks noGrp="1"/>
          </p:cNvSpPr>
          <p:nvPr>
            <p:ph type="body" idx="1"/>
          </p:nvPr>
        </p:nvSpPr>
        <p:spPr>
          <a:xfrm>
            <a:off x="994253" y="3278894"/>
            <a:ext cx="7955600" cy="2681576"/>
          </a:xfrm>
          <a:prstGeom prst="rect">
            <a:avLst/>
          </a:prstGeom>
          <a:noFill/>
          <a:ln>
            <a:noFill/>
          </a:ln>
        </p:spPr>
        <p:txBody>
          <a:bodyPr spcFirstLastPara="1" wrap="square" lIns="91400" tIns="45650" rIns="91400"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967" name="Google Shape;967;p36:notes"/>
          <p:cNvSpPr>
            <a:spLocks noGrp="1" noRot="1" noChangeAspect="1"/>
          </p:cNvSpPr>
          <p:nvPr>
            <p:ph type="sldImg" idx="2"/>
          </p:nvPr>
        </p:nvSpPr>
        <p:spPr>
          <a:xfrm>
            <a:off x="2928938" y="850900"/>
            <a:ext cx="4086225" cy="229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37: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996" name="Google Shape;996;p37: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39: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1058" name="Google Shape;1058;p39: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40: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088" name="Google Shape;1088;p40: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44: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1110" name="Google Shape;1110;p44: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8: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2" name="Google Shape;1122;p8: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123" name="Google Shape;1123;p8:notes"/>
          <p:cNvSpPr txBox="1">
            <a:spLocks noGrp="1"/>
          </p:cNvSpPr>
          <p:nvPr>
            <p:ph type="sldNum" idx="12"/>
          </p:nvPr>
        </p:nvSpPr>
        <p:spPr>
          <a:xfrm>
            <a:off x="5629275" y="6465889"/>
            <a:ext cx="4308475" cy="341312"/>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43</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Arial"/>
                <a:ea typeface="Arial"/>
                <a:cs typeface="Arial"/>
                <a:sym typeface="Arial"/>
              </a:rPr>
              <a:t>5</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7169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45: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1134" name="Google Shape;1134;p4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46: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1171" name="Google Shape;1171;p46: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47: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209" name="Google Shape;1209;p47: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457429" lvl="0" indent="-228714" algn="l" rtl="0">
              <a:lnSpc>
                <a:spcPct val="100000"/>
              </a:lnSpc>
              <a:spcBef>
                <a:spcPts val="0"/>
              </a:spcBef>
              <a:spcAft>
                <a:spcPts val="0"/>
              </a:spcAft>
              <a:buSzPts val="1400"/>
              <a:buNone/>
            </a:pPr>
            <a:endParaRPr/>
          </a:p>
        </p:txBody>
      </p:sp>
      <p:sp>
        <p:nvSpPr>
          <p:cNvPr id="161" name="Google Shape;161;p9:notes"/>
          <p:cNvSpPr txBox="1">
            <a:spLocks noGrp="1"/>
          </p:cNvSpPr>
          <p:nvPr>
            <p:ph type="sldNum" idx="12"/>
          </p:nvPr>
        </p:nvSpPr>
        <p:spPr>
          <a:xfrm>
            <a:off x="5629275" y="6465889"/>
            <a:ext cx="4308475" cy="341312"/>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4: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7: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7: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0: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0: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0: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62405c231c_0_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62405c231c_0_5:notes"/>
          <p:cNvSpPr txBox="1">
            <a:spLocks noGrp="1"/>
          </p:cNvSpPr>
          <p:nvPr>
            <p:ph type="body" idx="1"/>
          </p:nvPr>
        </p:nvSpPr>
        <p:spPr>
          <a:xfrm>
            <a:off x="993776" y="3276600"/>
            <a:ext cx="7951800" cy="26796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262405c231c_0_5:notes"/>
          <p:cNvSpPr txBox="1">
            <a:spLocks noGrp="1"/>
          </p:cNvSpPr>
          <p:nvPr>
            <p:ph type="sldNum" idx="12"/>
          </p:nvPr>
        </p:nvSpPr>
        <p:spPr>
          <a:xfrm>
            <a:off x="5629275" y="6465889"/>
            <a:ext cx="4308600" cy="341400"/>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7"/>
        <p:cNvGrpSpPr/>
        <p:nvPr/>
      </p:nvGrpSpPr>
      <p:grpSpPr>
        <a:xfrm>
          <a:off x="0" y="0"/>
          <a:ext cx="0" cy="0"/>
          <a:chOff x="0" y="0"/>
          <a:chExt cx="0" cy="0"/>
        </a:xfrm>
      </p:grpSpPr>
      <p:sp>
        <p:nvSpPr>
          <p:cNvPr id="18" name="Google Shape;18;p21"/>
          <p:cNvSpPr txBox="1">
            <a:spLocks noGrp="1"/>
          </p:cNvSpPr>
          <p:nvPr>
            <p:ph type="dt" idx="10"/>
          </p:nvPr>
        </p:nvSpPr>
        <p:spPr>
          <a:xfrm>
            <a:off x="924312" y="7009642"/>
            <a:ext cx="3025021" cy="4026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453503" y="7009642"/>
            <a:ext cx="4537532" cy="4026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9495205" y="7009642"/>
            <a:ext cx="3025021" cy="4026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21"/>
        <p:cNvGrpSpPr/>
        <p:nvPr/>
      </p:nvGrpSpPr>
      <p:grpSpPr>
        <a:xfrm>
          <a:off x="0" y="0"/>
          <a:ext cx="0" cy="0"/>
          <a:chOff x="0" y="0"/>
          <a:chExt cx="0" cy="0"/>
        </a:xfrm>
      </p:grpSpPr>
      <p:sp>
        <p:nvSpPr>
          <p:cNvPr id="22" name="Google Shape;22;p26"/>
          <p:cNvSpPr txBox="1">
            <a:spLocks noGrp="1"/>
          </p:cNvSpPr>
          <p:nvPr>
            <p:ph type="ftr" idx="11"/>
          </p:nvPr>
        </p:nvSpPr>
        <p:spPr>
          <a:xfrm>
            <a:off x="4571143" y="7033450"/>
            <a:ext cx="4302252"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3" name="Google Shape;23;p26"/>
          <p:cNvSpPr txBox="1">
            <a:spLocks noGrp="1"/>
          </p:cNvSpPr>
          <p:nvPr>
            <p:ph type="dt" idx="10"/>
          </p:nvPr>
        </p:nvSpPr>
        <p:spPr>
          <a:xfrm>
            <a:off x="672227" y="7033450"/>
            <a:ext cx="3092244"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4" name="Google Shape;24;p26"/>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25" name="Google Shape;25;p26"/>
          <p:cNvSpPr/>
          <p:nvPr/>
        </p:nvSpPr>
        <p:spPr>
          <a:xfrm>
            <a:off x="57760" y="32386"/>
            <a:ext cx="13329600" cy="7476600"/>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pic>
        <p:nvPicPr>
          <p:cNvPr id="26" name="Google Shape;26;p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600974" y="148175"/>
            <a:ext cx="707150" cy="314400"/>
          </a:xfrm>
          <a:prstGeom prst="rect">
            <a:avLst/>
          </a:prstGeom>
          <a:noFill/>
          <a:ln>
            <a:noFill/>
          </a:ln>
        </p:spPr>
      </p:pic>
      <p:sp>
        <p:nvSpPr>
          <p:cNvPr id="27" name="Google Shape;27;p26"/>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chemeClr val="dk1"/>
                </a:solidFill>
                <a:latin typeface="Meiryo"/>
                <a:ea typeface="Meiryo"/>
                <a:cs typeface="Meiryo"/>
                <a:sym typeface="Meiryo"/>
              </a:rPr>
              <a:t>© 2024 SHUFU TO SEIKATSU SHA CO.,LTD. All Rights Reserved.　</a:t>
            </a:r>
            <a:endParaRPr sz="600" b="0" i="0" u="none" strike="noStrike" cap="none">
              <a:solidFill>
                <a:srgbClr val="FF0000"/>
              </a:solidFill>
              <a:latin typeface="Meiryo"/>
              <a:ea typeface="Meiryo"/>
              <a:cs typeface="Meiryo"/>
              <a:sym typeface="Meiry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28"/>
          <p:cNvSpPr txBox="1">
            <a:spLocks noGrp="1"/>
          </p:cNvSpPr>
          <p:nvPr>
            <p:ph type="ftr" idx="11"/>
          </p:nvPr>
        </p:nvSpPr>
        <p:spPr>
          <a:xfrm>
            <a:off x="4571143" y="7033450"/>
            <a:ext cx="4302252"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0" name="Google Shape;30;p28"/>
          <p:cNvSpPr txBox="1">
            <a:spLocks noGrp="1"/>
          </p:cNvSpPr>
          <p:nvPr>
            <p:ph type="dt" idx="10"/>
          </p:nvPr>
        </p:nvSpPr>
        <p:spPr>
          <a:xfrm>
            <a:off x="672227" y="7033450"/>
            <a:ext cx="3092244"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1" name="Google Shape;31;p28"/>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pic>
        <p:nvPicPr>
          <p:cNvPr id="32" name="Google Shape;32;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600974" y="148175"/>
            <a:ext cx="707150" cy="3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9"/>
          <p:cNvSpPr txBox="1">
            <a:spLocks noGrp="1"/>
          </p:cNvSpPr>
          <p:nvPr>
            <p:ph type="ftr" idx="11"/>
          </p:nvPr>
        </p:nvSpPr>
        <p:spPr>
          <a:xfrm>
            <a:off x="4571143" y="7033450"/>
            <a:ext cx="4302252"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5" name="Google Shape;35;p29"/>
          <p:cNvSpPr txBox="1">
            <a:spLocks noGrp="1"/>
          </p:cNvSpPr>
          <p:nvPr>
            <p:ph type="dt" idx="10"/>
          </p:nvPr>
        </p:nvSpPr>
        <p:spPr>
          <a:xfrm>
            <a:off x="672227" y="7033450"/>
            <a:ext cx="3092244"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6" name="Google Shape;36;p29"/>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924312" y="402652"/>
            <a:ext cx="11595914" cy="146180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52"/>
              <a:buFont typeface="Arial"/>
              <a:buNone/>
              <a:defRPr sz="4852"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924312" y="2013259"/>
            <a:ext cx="11595914" cy="4798559"/>
          </a:xfrm>
          <a:prstGeom prst="rect">
            <a:avLst/>
          </a:prstGeom>
          <a:noFill/>
          <a:ln>
            <a:noFill/>
          </a:ln>
        </p:spPr>
        <p:txBody>
          <a:bodyPr spcFirstLastPara="1" wrap="square" lIns="91425" tIns="45700" rIns="91425" bIns="45700" anchor="t" anchorCtr="0">
            <a:normAutofit/>
          </a:bodyPr>
          <a:lstStyle>
            <a:lvl1pPr marL="457200" marR="0" lvl="0" indent="-424687" algn="l" rtl="0">
              <a:lnSpc>
                <a:spcPct val="90000"/>
              </a:lnSpc>
              <a:spcBef>
                <a:spcPts val="1103"/>
              </a:spcBef>
              <a:spcAft>
                <a:spcPts val="0"/>
              </a:spcAft>
              <a:buClr>
                <a:schemeClr val="dk1"/>
              </a:buClr>
              <a:buSzPts val="3088"/>
              <a:buFont typeface="Arial"/>
              <a:buChar char="•"/>
              <a:defRPr sz="3088" b="0" i="0" u="none" strike="noStrike" cap="none">
                <a:solidFill>
                  <a:schemeClr val="dk1"/>
                </a:solidFill>
                <a:latin typeface="Arial"/>
                <a:ea typeface="Arial"/>
                <a:cs typeface="Arial"/>
                <a:sym typeface="Arial"/>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Arial"/>
                <a:ea typeface="Arial"/>
                <a:cs typeface="Arial"/>
                <a:sym typeface="Arial"/>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Arial"/>
                <a:ea typeface="Arial"/>
                <a:cs typeface="Arial"/>
                <a:sym typeface="Arial"/>
              </a:defRPr>
            </a:lvl3pPr>
            <a:lvl4pPr marL="1828800" marR="0" lvl="3"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4pPr>
            <a:lvl5pPr marL="2286000" marR="0" lvl="4"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5pPr>
            <a:lvl6pPr marL="2743200" marR="0" lvl="5"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6pPr>
            <a:lvl7pPr marL="3200400" marR="0" lvl="6"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7pPr>
            <a:lvl8pPr marL="3657600" marR="0" lvl="7"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8pPr>
            <a:lvl9pPr marL="4114800" marR="0" lvl="8"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dt" idx="10"/>
          </p:nvPr>
        </p:nvSpPr>
        <p:spPr>
          <a:xfrm>
            <a:off x="924312" y="7009642"/>
            <a:ext cx="3025021" cy="40265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23"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ftr" idx="11"/>
          </p:nvPr>
        </p:nvSpPr>
        <p:spPr>
          <a:xfrm>
            <a:off x="4453503" y="7009642"/>
            <a:ext cx="4537532" cy="40265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23"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9"/>
          <p:cNvSpPr txBox="1">
            <a:spLocks noGrp="1"/>
          </p:cNvSpPr>
          <p:nvPr>
            <p:ph type="sldNum" idx="12"/>
          </p:nvPr>
        </p:nvSpPr>
        <p:spPr>
          <a:xfrm>
            <a:off x="9495205" y="7009642"/>
            <a:ext cx="3025021" cy="40265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5" name="Google Shape;15;p19"/>
          <p:cNvSpPr/>
          <p:nvPr/>
        </p:nvSpPr>
        <p:spPr>
          <a:xfrm>
            <a:off x="57760" y="32386"/>
            <a:ext cx="13329600" cy="7476600"/>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16" name="Google Shape;16;p19"/>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chemeClr val="dk1"/>
                </a:solidFill>
                <a:latin typeface="Meiryo"/>
                <a:ea typeface="Meiryo"/>
                <a:cs typeface="Meiryo"/>
                <a:sym typeface="Meiryo"/>
              </a:rPr>
              <a:t>© 2024 SHUFU TO SEIKATSU SHA CO.,LTD. All Rights Reserved.　</a:t>
            </a:r>
            <a:endParaRPr sz="600" b="0" i="0" u="none" strike="noStrike" cap="none">
              <a:solidFill>
                <a:srgbClr val="FF0000"/>
              </a:solidFill>
              <a:latin typeface="Meiryo"/>
              <a:ea typeface="Meiryo"/>
              <a:cs typeface="Meiryo"/>
              <a:sym typeface="Meiry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png"/><Relationship Id="rId3" Type="http://schemas.openxmlformats.org/officeDocument/2006/relationships/image" Target="../media/image57.jp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70.png"/><Relationship Id="rId4" Type="http://schemas.openxmlformats.org/officeDocument/2006/relationships/image" Target="../media/image6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jpeg"/><Relationship Id="rId7"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1.png"/><Relationship Id="rId4" Type="http://schemas.openxmlformats.org/officeDocument/2006/relationships/image" Target="../media/image74.png"/><Relationship Id="rId9"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1.png"/><Relationship Id="rId2"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6.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 Target="slide4.xml"/><Relationship Id="rId7" Type="http://schemas.openxmlformats.org/officeDocument/2006/relationships/slide" Target="slide4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16.xml"/><Relationship Id="rId4" Type="http://schemas.openxmlformats.org/officeDocument/2006/relationships/slide" Target="slide12.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5.png"/><Relationship Id="rId3" Type="http://schemas.openxmlformats.org/officeDocument/2006/relationships/image" Target="../media/image1.png"/><Relationship Id="rId7" Type="http://schemas.openxmlformats.org/officeDocument/2006/relationships/image" Target="../media/image89.jpeg"/><Relationship Id="rId12" Type="http://schemas.openxmlformats.org/officeDocument/2006/relationships/image" Target="../media/image9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jpg"/><Relationship Id="rId15" Type="http://schemas.openxmlformats.org/officeDocument/2006/relationships/image" Target="../media/image97.jpeg"/><Relationship Id="rId10" Type="http://schemas.openxmlformats.org/officeDocument/2006/relationships/image" Target="../media/image92.png"/><Relationship Id="rId4" Type="http://schemas.openxmlformats.org/officeDocument/2006/relationships/slide" Target="slide20.xml"/><Relationship Id="rId9" Type="http://schemas.openxmlformats.org/officeDocument/2006/relationships/image" Target="../media/image91.png"/><Relationship Id="rId14" Type="http://schemas.openxmlformats.org/officeDocument/2006/relationships/image" Target="../media/image96.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8.png"/><Relationship Id="rId7" Type="http://schemas.openxmlformats.org/officeDocument/2006/relationships/image" Target="../media/image99.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hyperlink" Target="https://chanto.jp.net/articles/-/1004367" TargetMode="External"/><Relationship Id="rId10" Type="http://schemas.openxmlformats.org/officeDocument/2006/relationships/image" Target="../media/image101.png"/><Relationship Id="rId4" Type="http://schemas.openxmlformats.org/officeDocument/2006/relationships/hyperlink" Target="https://chanto.jp.net/articles/-/1004667" TargetMode="External"/><Relationship Id="rId9" Type="http://schemas.openxmlformats.org/officeDocument/2006/relationships/image" Target="../media/image100.png"/></Relationships>
</file>

<file path=ppt/slides/_rels/slide22.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hyperlink" Target="https://chanto.jp.net/information/227613" TargetMode="External"/><Relationship Id="rId7" Type="http://schemas.openxmlformats.org/officeDocument/2006/relationships/slide" Target="slide2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04.jpeg"/><Relationship Id="rId5" Type="http://schemas.openxmlformats.org/officeDocument/2006/relationships/image" Target="../media/image103.jpg"/><Relationship Id="rId4" Type="http://schemas.openxmlformats.org/officeDocument/2006/relationships/image" Target="../media/image102.jpeg"/><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png"/><Relationship Id="rId7" Type="http://schemas.openxmlformats.org/officeDocument/2006/relationships/image" Target="../media/image109.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08.jpeg"/><Relationship Id="rId11" Type="http://schemas.openxmlformats.org/officeDocument/2006/relationships/image" Target="../media/image88.png"/><Relationship Id="rId5" Type="http://schemas.openxmlformats.org/officeDocument/2006/relationships/image" Target="../media/image107.png"/><Relationship Id="rId10" Type="http://schemas.openxmlformats.org/officeDocument/2006/relationships/slide" Target="slide23.xml"/><Relationship Id="rId4" Type="http://schemas.openxmlformats.org/officeDocument/2006/relationships/image" Target="../media/image106.jpeg"/><Relationship Id="rId9" Type="http://schemas.openxmlformats.org/officeDocument/2006/relationships/image" Target="../media/image111.png"/></Relationships>
</file>

<file path=ppt/slides/_rels/slide2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hyperlink" Target="https://chanto.jp.net/information/202473/" TargetMode="External"/><Relationship Id="rId7"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13.png"/><Relationship Id="rId5" Type="http://schemas.openxmlformats.org/officeDocument/2006/relationships/image" Target="../media/image112.jpeg"/><Relationship Id="rId10" Type="http://schemas.openxmlformats.org/officeDocument/2006/relationships/image" Target="../media/image1.png"/><Relationship Id="rId4" Type="http://schemas.openxmlformats.org/officeDocument/2006/relationships/hyperlink" Target="https://chanto.jp.net/articles/-/1001715" TargetMode="External"/><Relationship Id="rId9" Type="http://schemas.openxmlformats.org/officeDocument/2006/relationships/image" Target="../media/image116.png"/></Relationships>
</file>

<file path=ppt/slides/_rels/slide25.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image" Target="../media/image1.png"/><Relationship Id="rId7" Type="http://schemas.openxmlformats.org/officeDocument/2006/relationships/image" Target="../media/image12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19.png"/><Relationship Id="rId11" Type="http://schemas.openxmlformats.org/officeDocument/2006/relationships/image" Target="../media/image20.png"/><Relationship Id="rId5" Type="http://schemas.openxmlformats.org/officeDocument/2006/relationships/image" Target="../media/image118.png"/><Relationship Id="rId10" Type="http://schemas.openxmlformats.org/officeDocument/2006/relationships/image" Target="../media/image65.png"/><Relationship Id="rId4" Type="http://schemas.openxmlformats.org/officeDocument/2006/relationships/image" Target="../media/image117.png"/><Relationship Id="rId9"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image" Target="../media/image122.emf"/><Relationship Id="rId7" Type="http://schemas.openxmlformats.org/officeDocument/2006/relationships/image" Target="../media/image125.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24.png"/><Relationship Id="rId10" Type="http://schemas.openxmlformats.org/officeDocument/2006/relationships/image" Target="../media/image128.png"/><Relationship Id="rId4" Type="http://schemas.openxmlformats.org/officeDocument/2006/relationships/image" Target="../media/image123.emf"/><Relationship Id="rId9" Type="http://schemas.openxmlformats.org/officeDocument/2006/relationships/image" Target="../media/image127.png"/></Relationships>
</file>

<file path=ppt/slides/_rels/slide2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31.png"/><Relationship Id="rId4" Type="http://schemas.openxmlformats.org/officeDocument/2006/relationships/image" Target="../media/image130.png"/></Relationships>
</file>

<file path=ppt/slides/_rels/slide28.xml.rels><?xml version="1.0" encoding="UTF-8" standalone="yes"?>
<Relationships xmlns="http://schemas.openxmlformats.org/package/2006/relationships"><Relationship Id="rId8" Type="http://schemas.openxmlformats.org/officeDocument/2006/relationships/hyperlink" Target="https://kurashi-to-oshare.jp/" TargetMode="External"/><Relationship Id="rId3" Type="http://schemas.openxmlformats.org/officeDocument/2006/relationships/image" Target="../media/image1.png"/><Relationship Id="rId7" Type="http://schemas.openxmlformats.org/officeDocument/2006/relationships/image" Target="../media/image13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chanto.jp.net/" TargetMode="External"/><Relationship Id="rId5" Type="http://schemas.openxmlformats.org/officeDocument/2006/relationships/hyperlink" Target="https://www.jprime.jp/" TargetMode="External"/><Relationship Id="rId4" Type="http://schemas.openxmlformats.org/officeDocument/2006/relationships/image" Target="../media/image132.png"/><Relationship Id="rId9" Type="http://schemas.openxmlformats.org/officeDocument/2006/relationships/image" Target="../media/image134.png"/></Relationships>
</file>

<file path=ppt/slides/_rels/slide29.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18" Type="http://schemas.openxmlformats.org/officeDocument/2006/relationships/image" Target="../media/image149.png"/><Relationship Id="rId3" Type="http://schemas.openxmlformats.org/officeDocument/2006/relationships/image" Target="../media/image1.png"/><Relationship Id="rId21" Type="http://schemas.openxmlformats.org/officeDocument/2006/relationships/image" Target="../media/image152.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48.png"/><Relationship Id="rId2" Type="http://schemas.openxmlformats.org/officeDocument/2006/relationships/notesSlide" Target="../notesSlides/notesSlide25.xml"/><Relationship Id="rId16" Type="http://schemas.openxmlformats.org/officeDocument/2006/relationships/image" Target="../media/image147.png"/><Relationship Id="rId20" Type="http://schemas.openxmlformats.org/officeDocument/2006/relationships/image" Target="../media/image151.png"/><Relationship Id="rId1" Type="http://schemas.openxmlformats.org/officeDocument/2006/relationships/slideLayout" Target="../slideLayouts/slideLayout3.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5" Type="http://schemas.openxmlformats.org/officeDocument/2006/relationships/image" Target="../media/image146.png"/><Relationship Id="rId10" Type="http://schemas.openxmlformats.org/officeDocument/2006/relationships/image" Target="../media/image141.png"/><Relationship Id="rId19" Type="http://schemas.openxmlformats.org/officeDocument/2006/relationships/image" Target="../media/image150.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3.png"/><Relationship Id="rId7" Type="http://schemas.openxmlformats.org/officeDocument/2006/relationships/image" Target="../media/image15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56.png"/><Relationship Id="rId5" Type="http://schemas.openxmlformats.org/officeDocument/2006/relationships/image" Target="../media/image155.jpeg"/><Relationship Id="rId10" Type="http://schemas.openxmlformats.org/officeDocument/2006/relationships/image" Target="../media/image160.png"/><Relationship Id="rId4" Type="http://schemas.openxmlformats.org/officeDocument/2006/relationships/image" Target="../media/image154.jpeg"/><Relationship Id="rId9" Type="http://schemas.openxmlformats.org/officeDocument/2006/relationships/image" Target="../media/image159.png"/></Relationships>
</file>

<file path=ppt/slides/_rels/slide3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64.png"/></Relationships>
</file>

<file path=ppt/slides/_rels/slide34.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69.jpeg"/><Relationship Id="rId3" Type="http://schemas.openxmlformats.org/officeDocument/2006/relationships/image" Target="../media/image166.png"/><Relationship Id="rId7" Type="http://schemas.openxmlformats.org/officeDocument/2006/relationships/image" Target="../media/image168.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67.png"/><Relationship Id="rId5" Type="http://schemas.openxmlformats.org/officeDocument/2006/relationships/image" Target="../media/image155.jpeg"/><Relationship Id="rId4" Type="http://schemas.openxmlformats.org/officeDocument/2006/relationships/image" Target="../media/image154.jpeg"/><Relationship Id="rId9" Type="http://schemas.openxmlformats.org/officeDocument/2006/relationships/image" Target="../media/image170.jpeg"/></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2.wdp"/><Relationship Id="rId3" Type="http://schemas.openxmlformats.org/officeDocument/2006/relationships/image" Target="../media/image171.png"/><Relationship Id="rId7" Type="http://schemas.openxmlformats.org/officeDocument/2006/relationships/image" Target="../media/image175.png"/><Relationship Id="rId12" Type="http://schemas.openxmlformats.org/officeDocument/2006/relationships/image" Target="../media/image179.png"/><Relationship Id="rId17" Type="http://schemas.microsoft.com/office/2007/relationships/hdphoto" Target="../media/hdphoto4.wdp"/><Relationship Id="rId2" Type="http://schemas.openxmlformats.org/officeDocument/2006/relationships/notesSlide" Target="../notesSlides/notesSlide32.xml"/><Relationship Id="rId16" Type="http://schemas.openxmlformats.org/officeDocument/2006/relationships/image" Target="../media/image181.png"/><Relationship Id="rId1" Type="http://schemas.openxmlformats.org/officeDocument/2006/relationships/slideLayout" Target="../slideLayouts/slideLayout3.xml"/><Relationship Id="rId6" Type="http://schemas.openxmlformats.org/officeDocument/2006/relationships/image" Target="../media/image174.png"/><Relationship Id="rId11" Type="http://schemas.openxmlformats.org/officeDocument/2006/relationships/image" Target="../media/image178.png"/><Relationship Id="rId5" Type="http://schemas.openxmlformats.org/officeDocument/2006/relationships/image" Target="../media/image173.png"/><Relationship Id="rId15" Type="http://schemas.microsoft.com/office/2007/relationships/hdphoto" Target="../media/hdphoto3.wdp"/><Relationship Id="rId10" Type="http://schemas.openxmlformats.org/officeDocument/2006/relationships/image" Target="../media/image177.png"/><Relationship Id="rId4" Type="http://schemas.openxmlformats.org/officeDocument/2006/relationships/image" Target="../media/image172.png"/><Relationship Id="rId9" Type="http://schemas.openxmlformats.org/officeDocument/2006/relationships/image" Target="../media/image176.png"/><Relationship Id="rId14" Type="http://schemas.openxmlformats.org/officeDocument/2006/relationships/image" Target="../media/image180.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2.png"/><Relationship Id="rId7"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85.png"/><Relationship Id="rId5" Type="http://schemas.openxmlformats.org/officeDocument/2006/relationships/image" Target="../media/image184.jpg"/><Relationship Id="rId4" Type="http://schemas.openxmlformats.org/officeDocument/2006/relationships/image" Target="../media/image183.png"/></Relationships>
</file>

<file path=ppt/slides/_rels/slide39.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186.png"/><Relationship Id="rId7" Type="http://schemas.openxmlformats.org/officeDocument/2006/relationships/image" Target="../media/image190.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89.jpg"/><Relationship Id="rId5" Type="http://schemas.openxmlformats.org/officeDocument/2006/relationships/image" Target="../media/image188.jpg"/><Relationship Id="rId4" Type="http://schemas.openxmlformats.org/officeDocument/2006/relationships/image" Target="../media/image187.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7.png"/><Relationship Id="rId5" Type="http://schemas.openxmlformats.org/officeDocument/2006/relationships/image" Target="../media/image9.png"/><Relationship Id="rId15" Type="http://schemas.openxmlformats.org/officeDocument/2006/relationships/image" Target="../media/image18.jpeg"/><Relationship Id="rId23" Type="http://schemas.openxmlformats.org/officeDocument/2006/relationships/image" Target="../media/image26.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 Id="rId22"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192.jp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94.png"/><Relationship Id="rId4" Type="http://schemas.openxmlformats.org/officeDocument/2006/relationships/image" Target="../media/image193.jpg"/></Relationships>
</file>

<file path=ppt/slides/_rels/slide41.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97.png"/><Relationship Id="rId4" Type="http://schemas.openxmlformats.org/officeDocument/2006/relationships/image" Target="../media/image19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mailto:kokoku3@mb.shufu.co.jp"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hyperlink" Target="mailto:kokoku3@mb.shufu.co.jp"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chart" Target="../charts/chart1.xml"/><Relationship Id="rId7" Type="http://schemas.openxmlformats.org/officeDocument/2006/relationships/image" Target="../media/image28.jpeg"/><Relationship Id="rId12"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4.xml"/><Relationship Id="rId11" Type="http://schemas.openxmlformats.org/officeDocument/2006/relationships/chart" Target="../charts/chart5.xml"/><Relationship Id="rId5" Type="http://schemas.openxmlformats.org/officeDocument/2006/relationships/chart" Target="../charts/chart3.xml"/><Relationship Id="rId10" Type="http://schemas.openxmlformats.org/officeDocument/2006/relationships/image" Target="../media/image1.png"/><Relationship Id="rId4" Type="http://schemas.openxmlformats.org/officeDocument/2006/relationships/chart" Target="../charts/chart2.xml"/><Relationship Id="rId9" Type="http://schemas.openxmlformats.org/officeDocument/2006/relationships/image" Target="../media/image30.jpe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1.png"/><Relationship Id="rId4" Type="http://schemas.openxmlformats.org/officeDocument/2006/relationships/image" Target="../media/image32.jpe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40.jpe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53.png"/><Relationship Id="rId3" Type="http://schemas.openxmlformats.org/officeDocument/2006/relationships/image" Target="../media/image45.jpg"/><Relationship Id="rId7" Type="http://schemas.openxmlformats.org/officeDocument/2006/relationships/image" Target="../media/image49.png"/><Relationship Id="rId12"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8.jpg"/><Relationship Id="rId11" Type="http://schemas.openxmlformats.org/officeDocument/2006/relationships/image" Target="../media/image51.jpeg"/><Relationship Id="rId5" Type="http://schemas.openxmlformats.org/officeDocument/2006/relationships/image" Target="../media/image47.jpg"/><Relationship Id="rId15" Type="http://schemas.openxmlformats.org/officeDocument/2006/relationships/image" Target="../media/image1.png"/><Relationship Id="rId10" Type="http://schemas.openxmlformats.org/officeDocument/2006/relationships/image" Target="../media/image50.png"/><Relationship Id="rId4" Type="http://schemas.openxmlformats.org/officeDocument/2006/relationships/image" Target="../media/image46.jpg"/><Relationship Id="rId9" Type="http://schemas.openxmlformats.org/officeDocument/2006/relationships/hyperlink" Target="https://chanto.jp.net/souken/" TargetMode="External"/><Relationship Id="rId1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0"/>
        <p:cNvGrpSpPr/>
        <p:nvPr/>
      </p:nvGrpSpPr>
      <p:grpSpPr>
        <a:xfrm>
          <a:off x="0" y="0"/>
          <a:ext cx="0" cy="0"/>
          <a:chOff x="0" y="0"/>
          <a:chExt cx="0" cy="0"/>
        </a:xfrm>
      </p:grpSpPr>
      <p:sp>
        <p:nvSpPr>
          <p:cNvPr id="41" name="Google Shape;41;p54"/>
          <p:cNvSpPr/>
          <p:nvPr/>
        </p:nvSpPr>
        <p:spPr>
          <a:xfrm>
            <a:off x="10" y="43186"/>
            <a:ext cx="13444528" cy="7476600"/>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grpSp>
        <p:nvGrpSpPr>
          <p:cNvPr id="42" name="Google Shape;42;p54"/>
          <p:cNvGrpSpPr/>
          <p:nvPr/>
        </p:nvGrpSpPr>
        <p:grpSpPr>
          <a:xfrm>
            <a:off x="7242798" y="2449574"/>
            <a:ext cx="2799293" cy="1349623"/>
            <a:chOff x="9854590" y="511574"/>
            <a:chExt cx="3318664" cy="1475482"/>
          </a:xfrm>
        </p:grpSpPr>
        <p:pic>
          <p:nvPicPr>
            <p:cNvPr id="43" name="Google Shape;43;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54590" y="511574"/>
              <a:ext cx="3318664" cy="1475482"/>
            </a:xfrm>
            <a:prstGeom prst="rect">
              <a:avLst/>
            </a:prstGeom>
            <a:noFill/>
            <a:ln>
              <a:noFill/>
            </a:ln>
          </p:spPr>
        </p:pic>
        <p:sp>
          <p:nvSpPr>
            <p:cNvPr id="44" name="Google Shape;44;p54"/>
            <p:cNvSpPr txBox="1"/>
            <p:nvPr/>
          </p:nvSpPr>
          <p:spPr>
            <a:xfrm>
              <a:off x="11443135" y="781003"/>
              <a:ext cx="1454100" cy="33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54"/>
          <p:cNvSpPr txBox="1"/>
          <p:nvPr/>
        </p:nvSpPr>
        <p:spPr>
          <a:xfrm>
            <a:off x="7328601" y="3932344"/>
            <a:ext cx="5726400" cy="25590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ja-JP" sz="1600" b="1" i="0" u="none" strike="noStrike" cap="none" dirty="0">
                <a:solidFill>
                  <a:srgbClr val="000000"/>
                </a:solidFill>
                <a:latin typeface="Meiryo"/>
                <a:ea typeface="Meiryo"/>
                <a:cs typeface="Meiryo"/>
                <a:sym typeface="Meiryo"/>
              </a:rPr>
              <a:t>「働く女性の“生きづらい”世の中の課題解決」にコミット</a:t>
            </a:r>
            <a:endParaRPr sz="2200" b="0" i="0" u="none" strike="noStrike" cap="none" dirty="0">
              <a:solidFill>
                <a:schemeClr val="dk1"/>
              </a:solidFill>
              <a:latin typeface="Meiryo"/>
              <a:ea typeface="Meiryo"/>
              <a:cs typeface="Meiryo"/>
              <a:sym typeface="Meiryo"/>
            </a:endParaRPr>
          </a:p>
        </p:txBody>
      </p:sp>
      <p:sp>
        <p:nvSpPr>
          <p:cNvPr id="46" name="Google Shape;46;p54"/>
          <p:cNvSpPr txBox="1"/>
          <p:nvPr/>
        </p:nvSpPr>
        <p:spPr>
          <a:xfrm>
            <a:off x="7382295" y="3799195"/>
            <a:ext cx="3524700" cy="563700"/>
          </a:xfrm>
          <a:prstGeom prst="rect">
            <a:avLst/>
          </a:prstGeom>
          <a:noFill/>
          <a:ln>
            <a:noFill/>
          </a:ln>
        </p:spPr>
        <p:txBody>
          <a:bodyPr spcFirstLastPara="1" wrap="square" lIns="0" tIns="9525" rIns="0" bIns="0" anchor="t" anchorCtr="0">
            <a:spAutoFit/>
          </a:bodyPr>
          <a:lstStyle/>
          <a:p>
            <a:pPr marL="12700" marR="0" lvl="0" indent="0" algn="r" rtl="0">
              <a:lnSpc>
                <a:spcPct val="100000"/>
              </a:lnSpc>
              <a:spcBef>
                <a:spcPts val="0"/>
              </a:spcBef>
              <a:spcAft>
                <a:spcPts val="0"/>
              </a:spcAft>
              <a:buClr>
                <a:srgbClr val="000000"/>
              </a:buClr>
              <a:buSzPts val="1400"/>
              <a:buFont typeface="Arial"/>
              <a:buNone/>
            </a:pPr>
            <a:endParaRPr sz="3600" b="1" i="0" u="none" strike="noStrike" cap="none">
              <a:solidFill>
                <a:srgbClr val="000000"/>
              </a:solidFill>
              <a:latin typeface="Meiryo"/>
              <a:ea typeface="Meiryo"/>
              <a:cs typeface="Meiryo"/>
              <a:sym typeface="Meiryo"/>
            </a:endParaRPr>
          </a:p>
        </p:txBody>
      </p:sp>
      <p:sp>
        <p:nvSpPr>
          <p:cNvPr id="48" name="Google Shape;48;p54"/>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chemeClr val="dk1"/>
                </a:solidFill>
                <a:latin typeface="Meiryo"/>
                <a:ea typeface="Meiryo"/>
                <a:cs typeface="Meiryo"/>
                <a:sym typeface="Meiryo"/>
              </a:rPr>
              <a:t>© 2024 SHUFU TO SEIKATSU SHA CO.,LTD. All Rights Reserved.　</a:t>
            </a:r>
            <a:endParaRPr sz="600" b="0" i="0" u="none" strike="noStrike" cap="none">
              <a:solidFill>
                <a:srgbClr val="FF0000"/>
              </a:solidFill>
              <a:latin typeface="Meiryo"/>
              <a:ea typeface="Meiryo"/>
              <a:cs typeface="Meiryo"/>
              <a:sym typeface="Meiryo"/>
            </a:endParaRPr>
          </a:p>
        </p:txBody>
      </p:sp>
      <p:sp>
        <p:nvSpPr>
          <p:cNvPr id="49" name="Google Shape;49;p54"/>
          <p:cNvSpPr txBox="1"/>
          <p:nvPr/>
        </p:nvSpPr>
        <p:spPr>
          <a:xfrm>
            <a:off x="10183225" y="7286625"/>
            <a:ext cx="3092100" cy="1848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323" b="0" i="0" u="none" strike="noStrike" cap="none">
                <a:solidFill>
                  <a:srgbClr val="888888"/>
                </a:solidFill>
                <a:latin typeface="Arial"/>
                <a:ea typeface="Arial"/>
                <a:cs typeface="Arial"/>
                <a:sym typeface="Arial"/>
              </a:rPr>
              <a:t>1</a:t>
            </a:fld>
            <a:endParaRPr sz="1323" b="0" i="0" u="none" strike="noStrike" cap="none">
              <a:solidFill>
                <a:srgbClr val="888888"/>
              </a:solidFill>
              <a:latin typeface="Arial"/>
              <a:ea typeface="Arial"/>
              <a:cs typeface="Arial"/>
              <a:sym typeface="Arial"/>
            </a:endParaRPr>
          </a:p>
        </p:txBody>
      </p:sp>
      <p:sp>
        <p:nvSpPr>
          <p:cNvPr id="47" name="Google Shape;47;p54"/>
          <p:cNvSpPr txBox="1"/>
          <p:nvPr/>
        </p:nvSpPr>
        <p:spPr>
          <a:xfrm>
            <a:off x="7428689" y="4256424"/>
            <a:ext cx="4942800" cy="28680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Clr>
                <a:schemeClr val="dk1"/>
              </a:buClr>
              <a:buSzPts val="1400"/>
              <a:buFont typeface="Arial"/>
              <a:buNone/>
            </a:pPr>
            <a:r>
              <a:rPr lang="ja-JP" sz="1800" b="1" i="0" u="none" strike="noStrike" cap="none" dirty="0">
                <a:solidFill>
                  <a:schemeClr val="tx1"/>
                </a:solidFill>
                <a:latin typeface="Meiryo"/>
                <a:ea typeface="Meiryo"/>
                <a:cs typeface="Meiryo"/>
                <a:sym typeface="Meiryo"/>
              </a:rPr>
              <a:t>MEDIA GUIDE 2024年</a:t>
            </a:r>
            <a:r>
              <a:rPr lang="en-US" altLang="ja-JP" sz="1800" b="1" i="0" u="none" strike="noStrike" cap="none" dirty="0">
                <a:solidFill>
                  <a:schemeClr val="tx1"/>
                </a:solidFill>
                <a:latin typeface="Meiryo"/>
                <a:ea typeface="Meiryo"/>
                <a:cs typeface="Meiryo"/>
                <a:sym typeface="Meiryo"/>
              </a:rPr>
              <a:t>7-12</a:t>
            </a:r>
            <a:r>
              <a:rPr lang="ja-JP" sz="1800" b="1" i="0" u="none" strike="noStrike" cap="none" dirty="0">
                <a:solidFill>
                  <a:schemeClr val="tx1"/>
                </a:solidFill>
                <a:latin typeface="Meiryo"/>
                <a:ea typeface="Meiryo"/>
                <a:cs typeface="Meiryo"/>
                <a:sym typeface="Meiryo"/>
              </a:rPr>
              <a:t>月 Vol.</a:t>
            </a:r>
            <a:r>
              <a:rPr lang="en-US" altLang="ja-JP" sz="1800" b="1" i="0" u="none" strike="noStrike" cap="none" dirty="0">
                <a:solidFill>
                  <a:schemeClr val="tx1"/>
                </a:solidFill>
                <a:latin typeface="Meiryo"/>
                <a:ea typeface="Meiryo"/>
                <a:cs typeface="Meiryo"/>
                <a:sym typeface="Meiryo"/>
              </a:rPr>
              <a:t>1.0</a:t>
            </a:r>
            <a:endParaRPr sz="1800" b="1" i="0" u="none" strike="noStrike" cap="none" dirty="0">
              <a:solidFill>
                <a:schemeClr val="tx1"/>
              </a:solidFill>
              <a:latin typeface="Meiryo"/>
              <a:ea typeface="Meiryo"/>
              <a:cs typeface="Meiryo"/>
              <a:sym typeface="Meiryo"/>
            </a:endParaRPr>
          </a:p>
        </p:txBody>
      </p:sp>
      <p:pic>
        <p:nvPicPr>
          <p:cNvPr id="3" name="図 2">
            <a:extLst>
              <a:ext uri="{FF2B5EF4-FFF2-40B4-BE49-F238E27FC236}">
                <a16:creationId xmlns:a16="http://schemas.microsoft.com/office/drawing/2014/main" id="{A1440A70-94CE-D25F-FCDB-EAD0954F44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3976" y="1899328"/>
            <a:ext cx="6096000" cy="40660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262405c231c_0_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4875"/>
            <a:ext cx="13444526" cy="820589"/>
          </a:xfrm>
          <a:prstGeom prst="rect">
            <a:avLst/>
          </a:prstGeom>
          <a:noFill/>
          <a:ln>
            <a:noFill/>
          </a:ln>
        </p:spPr>
      </p:pic>
      <p:sp>
        <p:nvSpPr>
          <p:cNvPr id="293" name="Google Shape;293;g262405c231c_0_5"/>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10</a:t>
            </a:fld>
            <a:endParaRPr/>
          </a:p>
        </p:txBody>
      </p:sp>
      <p:pic>
        <p:nvPicPr>
          <p:cNvPr id="294" name="Google Shape;294;g262405c231c_0_5"/>
          <p:cNvPicPr preferRelativeResize="0"/>
          <p:nvPr/>
        </p:nvPicPr>
        <p:blipFill rotWithShape="1">
          <a:blip r:embed="rId4">
            <a:alphaModFix/>
          </a:blip>
          <a:srcRect/>
          <a:stretch/>
        </p:blipFill>
        <p:spPr>
          <a:xfrm>
            <a:off x="12315709" y="201100"/>
            <a:ext cx="927854" cy="412525"/>
          </a:xfrm>
          <a:prstGeom prst="rect">
            <a:avLst/>
          </a:prstGeom>
          <a:noFill/>
          <a:ln>
            <a:noFill/>
          </a:ln>
        </p:spPr>
      </p:pic>
      <p:pic>
        <p:nvPicPr>
          <p:cNvPr id="295" name="Google Shape;295;g262405c231c_0_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8871" y="4352081"/>
            <a:ext cx="12786784" cy="2728006"/>
          </a:xfrm>
          <a:prstGeom prst="rect">
            <a:avLst/>
          </a:prstGeom>
          <a:noFill/>
          <a:ln>
            <a:noFill/>
          </a:ln>
        </p:spPr>
      </p:pic>
      <p:sp>
        <p:nvSpPr>
          <p:cNvPr id="3" name="Google Shape;446;p14">
            <a:extLst>
              <a:ext uri="{FF2B5EF4-FFF2-40B4-BE49-F238E27FC236}">
                <a16:creationId xmlns:a16="http://schemas.microsoft.com/office/drawing/2014/main" id="{14285E71-03D3-AE97-ED43-88C130524B61}"/>
              </a:ext>
            </a:extLst>
          </p:cNvPr>
          <p:cNvSpPr/>
          <p:nvPr/>
        </p:nvSpPr>
        <p:spPr>
          <a:xfrm>
            <a:off x="1253070" y="1241189"/>
            <a:ext cx="10938386" cy="35393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800" b="1" i="0" u="none" strike="noStrike" cap="none" dirty="0">
                <a:solidFill>
                  <a:srgbClr val="000000"/>
                </a:solidFill>
                <a:latin typeface="Meiryo"/>
                <a:ea typeface="Meiryo"/>
                <a:cs typeface="Meiryo"/>
                <a:sym typeface="Meiryo"/>
              </a:rPr>
              <a:t>2015年9月の国連サミットで採択された</a:t>
            </a:r>
            <a:br>
              <a:rPr lang="ja-JP" sz="2800" b="1" i="0" u="none" strike="noStrike" cap="none" dirty="0">
                <a:solidFill>
                  <a:schemeClr val="dk1"/>
                </a:solidFill>
                <a:latin typeface="Meiryo"/>
                <a:ea typeface="Meiryo"/>
                <a:cs typeface="Meiryo"/>
                <a:sym typeface="Meiryo"/>
              </a:rPr>
            </a:br>
            <a:r>
              <a:rPr lang="ja-JP" sz="2800" b="1" i="0" u="none" strike="noStrike" cap="none" dirty="0">
                <a:solidFill>
                  <a:srgbClr val="000000"/>
                </a:solidFill>
                <a:latin typeface="Meiryo"/>
                <a:ea typeface="Meiryo"/>
                <a:cs typeface="Meiryo"/>
                <a:sym typeface="Meiryo"/>
              </a:rPr>
              <a:t>2030年までの国際目標</a:t>
            </a:r>
            <a:endParaRPr sz="2800" b="1" i="0" u="none" strike="noStrike" cap="none" dirty="0">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r>
              <a:rPr lang="ja-JP" sz="2800" b="1" i="0" u="none" strike="noStrike" cap="none" dirty="0">
                <a:solidFill>
                  <a:srgbClr val="000000"/>
                </a:solidFill>
                <a:latin typeface="Meiryo"/>
                <a:ea typeface="Meiryo"/>
                <a:cs typeface="Meiryo"/>
                <a:sym typeface="Meiryo"/>
              </a:rPr>
              <a:t>「SDGs（持続可能な開発目標/エスディージーズ）」</a:t>
            </a:r>
            <a:endParaRPr sz="2800" b="1"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br>
              <a:rPr lang="ja-JP" sz="2800" b="1" i="0" u="none" strike="noStrike" cap="none" dirty="0">
                <a:solidFill>
                  <a:schemeClr val="dk1"/>
                </a:solidFill>
                <a:latin typeface="Meiryo"/>
                <a:ea typeface="Meiryo"/>
                <a:cs typeface="Meiryo"/>
                <a:sym typeface="Meiryo"/>
              </a:rPr>
            </a:br>
            <a:r>
              <a:rPr lang="ja-JP" sz="2800" b="1" i="0" u="none" strike="noStrike" cap="none" dirty="0">
                <a:solidFill>
                  <a:srgbClr val="000000"/>
                </a:solidFill>
                <a:latin typeface="Meiryo"/>
                <a:ea typeface="Meiryo"/>
                <a:cs typeface="Meiryo"/>
                <a:sym typeface="Meiryo"/>
              </a:rPr>
              <a:t>ここで定められた17のゴールの中から</a:t>
            </a:r>
            <a:endParaRPr sz="2800" b="1" i="0" u="none" strike="noStrike" cap="none" dirty="0">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r>
              <a:rPr lang="ja-JP" sz="2800" b="1" i="0" u="none" strike="noStrike" cap="none" dirty="0">
                <a:solidFill>
                  <a:schemeClr val="dk1"/>
                </a:solidFill>
                <a:latin typeface="Meiryo"/>
                <a:ea typeface="Meiryo"/>
                <a:cs typeface="Meiryo"/>
                <a:sym typeface="Meiryo"/>
              </a:rPr>
              <a:t>CHANTO </a:t>
            </a:r>
            <a:r>
              <a:rPr lang="en-US" altLang="ja-JP" sz="2800" b="1" dirty="0">
                <a:solidFill>
                  <a:schemeClr val="dk1"/>
                </a:solidFill>
                <a:latin typeface="Meiryo"/>
                <a:ea typeface="Meiryo"/>
                <a:cs typeface="Meiryo"/>
                <a:sym typeface="Meiryo"/>
              </a:rPr>
              <a:t>WEB</a:t>
            </a:r>
            <a:r>
              <a:rPr lang="ja-JP" sz="2800" b="1" i="0" u="none" strike="noStrike" cap="none" dirty="0">
                <a:solidFill>
                  <a:srgbClr val="000000"/>
                </a:solidFill>
                <a:latin typeface="Meiryo"/>
                <a:ea typeface="Meiryo"/>
                <a:cs typeface="Meiryo"/>
                <a:sym typeface="Meiryo"/>
              </a:rPr>
              <a:t>はソーシャルグッドな</a:t>
            </a:r>
            <a:endParaRPr sz="2800" b="1" i="0" u="none" strike="noStrike" cap="none" dirty="0">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r>
              <a:rPr lang="ja-JP" sz="2800" b="1" i="0" u="none" strike="noStrike" cap="none" dirty="0">
                <a:solidFill>
                  <a:srgbClr val="000000"/>
                </a:solidFill>
                <a:latin typeface="Meiryo"/>
                <a:ea typeface="Meiryo"/>
                <a:cs typeface="Meiryo"/>
                <a:sym typeface="Meiryo"/>
              </a:rPr>
              <a:t>以下の５つに取り組んでいきます。</a:t>
            </a:r>
            <a:endParaRPr sz="2800" b="1" i="0" u="none" strike="noStrike" cap="none" dirty="0">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endParaRPr sz="2800" b="1" i="0" u="none" strike="noStrike" cap="none" dirty="0">
              <a:solidFill>
                <a:srgbClr val="000000"/>
              </a:solidFill>
              <a:latin typeface="Meiryo"/>
              <a:ea typeface="Meiryo"/>
              <a:cs typeface="Meiryo"/>
              <a:sym typeface="Meiry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5"/>
          <p:cNvSpPr txBox="1"/>
          <p:nvPr/>
        </p:nvSpPr>
        <p:spPr>
          <a:xfrm>
            <a:off x="5829534" y="771728"/>
            <a:ext cx="1752000" cy="369600"/>
          </a:xfrm>
          <a:prstGeom prst="rect">
            <a:avLst/>
          </a:prstGeom>
          <a:noFill/>
          <a:ln>
            <a:noFill/>
          </a:ln>
        </p:spPr>
        <p:txBody>
          <a:bodyPr spcFirstLastPara="1" wrap="square" lIns="82925" tIns="82925" rIns="82925" bIns="829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FF"/>
              </a:highlight>
              <a:latin typeface="Meiryo"/>
              <a:ea typeface="Meiryo"/>
              <a:cs typeface="Meiryo"/>
              <a:sym typeface="Meiryo"/>
            </a:endParaRPr>
          </a:p>
        </p:txBody>
      </p:sp>
      <p:sp>
        <p:nvSpPr>
          <p:cNvPr id="301" name="Google Shape;301;p55"/>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302" name="Google Shape;302;p55"/>
          <p:cNvSpPr txBox="1"/>
          <p:nvPr/>
        </p:nvSpPr>
        <p:spPr>
          <a:xfrm>
            <a:off x="-4564" y="277515"/>
            <a:ext cx="1054101" cy="179536"/>
          </a:xfrm>
          <a:prstGeom prst="rect">
            <a:avLst/>
          </a:prstGeom>
          <a:noFill/>
          <a:ln>
            <a:noFill/>
          </a:ln>
        </p:spPr>
        <p:txBody>
          <a:bodyPr spcFirstLastPara="1" wrap="square" lIns="0" tIns="12700" rIns="0" bIns="0" anchor="t" anchorCtr="0">
            <a:spAutoFit/>
          </a:bodyPr>
          <a:lstStyle/>
          <a:p>
            <a:pPr marL="12700" marR="0" lvl="0" indent="0" algn="ctr" rtl="0">
              <a:lnSpc>
                <a:spcPct val="13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CHANTOとは</a:t>
            </a:r>
            <a:endParaRPr sz="1000" b="1" i="0" u="none" strike="noStrike" cap="none">
              <a:solidFill>
                <a:schemeClr val="lt1"/>
              </a:solidFill>
              <a:latin typeface="Meiryo"/>
              <a:ea typeface="Meiryo"/>
              <a:cs typeface="Meiryo"/>
              <a:sym typeface="Meiryo"/>
            </a:endParaRPr>
          </a:p>
        </p:txBody>
      </p:sp>
      <p:sp>
        <p:nvSpPr>
          <p:cNvPr id="303" name="Google Shape;303;p55"/>
          <p:cNvSpPr/>
          <p:nvPr/>
        </p:nvSpPr>
        <p:spPr>
          <a:xfrm>
            <a:off x="5029427" y="3580804"/>
            <a:ext cx="723900" cy="762000"/>
          </a:xfrm>
          <a:prstGeom prst="mathMultiply">
            <a:avLst>
              <a:gd name="adj1" fmla="val 23520"/>
            </a:avLst>
          </a:pr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304" name="Google Shape;304;p55"/>
          <p:cNvSpPr/>
          <p:nvPr/>
        </p:nvSpPr>
        <p:spPr>
          <a:xfrm>
            <a:off x="6179725" y="1488913"/>
            <a:ext cx="6797700" cy="307800"/>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ファネルに合わせた適切なアプローチ</a:t>
            </a:r>
            <a:endParaRPr sz="1400" b="1" i="0" u="none" strike="noStrike" cap="none">
              <a:solidFill>
                <a:schemeClr val="lt1"/>
              </a:solidFill>
              <a:latin typeface="Meiryo"/>
              <a:ea typeface="Meiryo"/>
              <a:cs typeface="Meiryo"/>
              <a:sym typeface="Meiryo"/>
            </a:endParaRPr>
          </a:p>
        </p:txBody>
      </p:sp>
      <p:grpSp>
        <p:nvGrpSpPr>
          <p:cNvPr id="305" name="Google Shape;305;p55"/>
          <p:cNvGrpSpPr/>
          <p:nvPr/>
        </p:nvGrpSpPr>
        <p:grpSpPr>
          <a:xfrm>
            <a:off x="8810717" y="2006433"/>
            <a:ext cx="3742051" cy="4639596"/>
            <a:chOff x="9234265" y="2875850"/>
            <a:chExt cx="3742051" cy="4639596"/>
          </a:xfrm>
        </p:grpSpPr>
        <p:sp>
          <p:nvSpPr>
            <p:cNvPr id="306" name="Google Shape;306;p55"/>
            <p:cNvSpPr/>
            <p:nvPr/>
          </p:nvSpPr>
          <p:spPr>
            <a:xfrm>
              <a:off x="10393548" y="6817946"/>
              <a:ext cx="1476000" cy="697500"/>
            </a:xfrm>
            <a:prstGeom prst="trapezoid">
              <a:avLst>
                <a:gd name="adj" fmla="val 25000"/>
              </a:avLst>
            </a:prstGeom>
            <a:solidFill>
              <a:srgbClr val="EAF1DD"/>
            </a:solidFill>
            <a:ln w="25400" cap="flat" cmpd="sng">
              <a:solidFill>
                <a:srgbClr val="395E89"/>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pic>
          <p:nvPicPr>
            <p:cNvPr id="307" name="Google Shape;307;p55"/>
            <p:cNvPicPr preferRelativeResize="0"/>
            <p:nvPr/>
          </p:nvPicPr>
          <p:blipFill rotWithShape="1">
            <a:blip r:embed="rId3">
              <a:alphaModFix/>
            </a:blip>
            <a:srcRect/>
            <a:stretch/>
          </p:blipFill>
          <p:spPr>
            <a:xfrm>
              <a:off x="9234265" y="2875850"/>
              <a:ext cx="3742051" cy="3913225"/>
            </a:xfrm>
            <a:prstGeom prst="rect">
              <a:avLst/>
            </a:prstGeom>
            <a:solidFill>
              <a:srgbClr val="EEB5BD"/>
            </a:solidFill>
            <a:ln>
              <a:noFill/>
            </a:ln>
          </p:spPr>
        </p:pic>
        <p:sp>
          <p:nvSpPr>
            <p:cNvPr id="308" name="Google Shape;308;p55"/>
            <p:cNvSpPr txBox="1"/>
            <p:nvPr/>
          </p:nvSpPr>
          <p:spPr>
            <a:xfrm>
              <a:off x="9517630" y="3183570"/>
              <a:ext cx="316899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潜在層</a:t>
              </a:r>
              <a:endParaRPr sz="1200" b="1" i="0" u="none" strike="noStrike" cap="none">
                <a:solidFill>
                  <a:srgbClr val="00206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（認知）</a:t>
              </a:r>
              <a:endParaRPr sz="1200" b="1" i="0" u="none" strike="noStrike" cap="none">
                <a:solidFill>
                  <a:srgbClr val="002060"/>
                </a:solidFill>
                <a:latin typeface="Meiryo"/>
                <a:ea typeface="Meiryo"/>
                <a:cs typeface="Meiryo"/>
                <a:sym typeface="Meiryo"/>
              </a:endParaRPr>
            </a:p>
          </p:txBody>
        </p:sp>
        <p:sp>
          <p:nvSpPr>
            <p:cNvPr id="309" name="Google Shape;309;p55"/>
            <p:cNvSpPr txBox="1"/>
            <p:nvPr/>
          </p:nvSpPr>
          <p:spPr>
            <a:xfrm>
              <a:off x="10245993" y="4223439"/>
              <a:ext cx="171859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準顕在層</a:t>
              </a:r>
              <a:endParaRPr sz="1200" b="1" i="0" u="none" strike="noStrike" cap="none">
                <a:solidFill>
                  <a:srgbClr val="00206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（興味・関心）</a:t>
              </a:r>
              <a:endParaRPr sz="1400" b="0" i="0" u="none" strike="noStrike" cap="none">
                <a:solidFill>
                  <a:srgbClr val="000000"/>
                </a:solidFill>
                <a:latin typeface="Arial"/>
                <a:ea typeface="Arial"/>
                <a:cs typeface="Arial"/>
                <a:sym typeface="Arial"/>
              </a:endParaRPr>
            </a:p>
          </p:txBody>
        </p:sp>
        <p:sp>
          <p:nvSpPr>
            <p:cNvPr id="310" name="Google Shape;310;p55"/>
            <p:cNvSpPr txBox="1"/>
            <p:nvPr/>
          </p:nvSpPr>
          <p:spPr>
            <a:xfrm>
              <a:off x="10245993" y="5346495"/>
              <a:ext cx="171859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顕在層</a:t>
              </a:r>
              <a:endParaRPr sz="1200" b="1" i="0" u="none" strike="noStrike" cap="none">
                <a:solidFill>
                  <a:srgbClr val="00206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（理解・共感）</a:t>
              </a:r>
              <a:endParaRPr sz="1400" b="0" i="0" u="none" strike="noStrike" cap="none">
                <a:solidFill>
                  <a:srgbClr val="000000"/>
                </a:solidFill>
                <a:latin typeface="Arial"/>
                <a:ea typeface="Arial"/>
                <a:cs typeface="Arial"/>
                <a:sym typeface="Arial"/>
              </a:endParaRPr>
            </a:p>
          </p:txBody>
        </p:sp>
        <p:sp>
          <p:nvSpPr>
            <p:cNvPr id="311" name="Google Shape;311;p55"/>
            <p:cNvSpPr txBox="1"/>
            <p:nvPr/>
          </p:nvSpPr>
          <p:spPr>
            <a:xfrm>
              <a:off x="10329369" y="6177131"/>
              <a:ext cx="163521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購買</a:t>
              </a:r>
              <a:endParaRPr sz="1200" b="1" i="0" u="none" strike="noStrike" cap="none">
                <a:solidFill>
                  <a:srgbClr val="00206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（アクション）</a:t>
              </a:r>
              <a:endParaRPr sz="1400" b="0" i="0" u="none" strike="noStrike" cap="none">
                <a:solidFill>
                  <a:srgbClr val="000000"/>
                </a:solidFill>
                <a:latin typeface="Arial"/>
                <a:ea typeface="Arial"/>
                <a:cs typeface="Arial"/>
                <a:sym typeface="Arial"/>
              </a:endParaRPr>
            </a:p>
          </p:txBody>
        </p:sp>
        <p:sp>
          <p:nvSpPr>
            <p:cNvPr id="312" name="Google Shape;312;p55"/>
            <p:cNvSpPr txBox="1"/>
            <p:nvPr/>
          </p:nvSpPr>
          <p:spPr>
            <a:xfrm>
              <a:off x="10505018" y="6917816"/>
              <a:ext cx="1315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リピーター</a:t>
              </a:r>
              <a:endParaRPr sz="1200" b="1" i="0" u="none" strike="noStrike" cap="none">
                <a:solidFill>
                  <a:srgbClr val="00206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（推奨）</a:t>
              </a:r>
              <a:endParaRPr sz="1400" b="0" i="0" u="none" strike="noStrike" cap="none">
                <a:solidFill>
                  <a:srgbClr val="000000"/>
                </a:solidFill>
                <a:latin typeface="Arial"/>
                <a:ea typeface="Arial"/>
                <a:cs typeface="Arial"/>
                <a:sym typeface="Arial"/>
              </a:endParaRPr>
            </a:p>
          </p:txBody>
        </p:sp>
      </p:grpSp>
      <p:sp>
        <p:nvSpPr>
          <p:cNvPr id="313" name="Google Shape;313;p55"/>
          <p:cNvSpPr/>
          <p:nvPr/>
        </p:nvSpPr>
        <p:spPr>
          <a:xfrm>
            <a:off x="8575827" y="2097729"/>
            <a:ext cx="4451005" cy="3145531"/>
          </a:xfrm>
          <a:prstGeom prst="rect">
            <a:avLst/>
          </a:prstGeom>
          <a:noFill/>
          <a:ln w="9525" cap="flat" cmpd="sng">
            <a:solidFill>
              <a:srgbClr val="395E89"/>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grpSp>
        <p:nvGrpSpPr>
          <p:cNvPr id="314" name="Google Shape;314;p55"/>
          <p:cNvGrpSpPr/>
          <p:nvPr/>
        </p:nvGrpSpPr>
        <p:grpSpPr>
          <a:xfrm>
            <a:off x="7190053" y="2306405"/>
            <a:ext cx="151720" cy="3491569"/>
            <a:chOff x="7613602" y="3175822"/>
            <a:chExt cx="151720" cy="3491569"/>
          </a:xfrm>
        </p:grpSpPr>
        <p:sp>
          <p:nvSpPr>
            <p:cNvPr id="315" name="Google Shape;315;p55"/>
            <p:cNvSpPr txBox="1"/>
            <p:nvPr/>
          </p:nvSpPr>
          <p:spPr>
            <a:xfrm rot="-5400000">
              <a:off x="7471950" y="3317474"/>
              <a:ext cx="435023" cy="151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1050"/>
                <a:buFont typeface="Arial"/>
                <a:buNone/>
              </a:pPr>
              <a:r>
                <a:rPr lang="ja-JP" sz="1050" b="1" i="0" u="none" strike="noStrike" cap="none">
                  <a:solidFill>
                    <a:srgbClr val="FFFFFF"/>
                  </a:solidFill>
                  <a:latin typeface="Meiryo"/>
                  <a:ea typeface="Meiryo"/>
                  <a:cs typeface="Meiryo"/>
                  <a:sym typeface="Meiryo"/>
                </a:rPr>
                <a:t>HIGH</a:t>
              </a:r>
              <a:endParaRPr sz="1400" b="0" i="0" u="none" strike="noStrike" cap="none">
                <a:solidFill>
                  <a:srgbClr val="000000"/>
                </a:solidFill>
                <a:latin typeface="Arial"/>
                <a:ea typeface="Arial"/>
                <a:cs typeface="Arial"/>
                <a:sym typeface="Arial"/>
              </a:endParaRPr>
            </a:p>
          </p:txBody>
        </p:sp>
        <p:sp>
          <p:nvSpPr>
            <p:cNvPr id="316" name="Google Shape;316;p55"/>
            <p:cNvSpPr txBox="1"/>
            <p:nvPr/>
          </p:nvSpPr>
          <p:spPr>
            <a:xfrm rot="-5400000">
              <a:off x="7383262" y="6285332"/>
              <a:ext cx="612400" cy="1517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050"/>
                <a:buFont typeface="Arial"/>
                <a:buNone/>
              </a:pPr>
              <a:r>
                <a:rPr lang="ja-JP" sz="1050" b="1" i="0" u="none" strike="noStrike" cap="none">
                  <a:solidFill>
                    <a:srgbClr val="FFFFFF"/>
                  </a:solidFill>
                  <a:latin typeface="Meiryo"/>
                  <a:ea typeface="Meiryo"/>
                  <a:cs typeface="Meiryo"/>
                  <a:sym typeface="Meiryo"/>
                </a:rPr>
                <a:t>LOW </a:t>
              </a:r>
              <a:endParaRPr sz="1050" b="1" i="0" u="none" strike="noStrike" cap="none">
                <a:solidFill>
                  <a:srgbClr val="FFFFFF"/>
                </a:solidFill>
                <a:latin typeface="Meiryo"/>
                <a:ea typeface="Meiryo"/>
                <a:cs typeface="Meiryo"/>
                <a:sym typeface="Meiryo"/>
              </a:endParaRPr>
            </a:p>
          </p:txBody>
        </p:sp>
      </p:grpSp>
      <p:sp>
        <p:nvSpPr>
          <p:cNvPr id="317" name="Google Shape;317;p55"/>
          <p:cNvSpPr/>
          <p:nvPr/>
        </p:nvSpPr>
        <p:spPr>
          <a:xfrm>
            <a:off x="6183725" y="2220500"/>
            <a:ext cx="3470700" cy="654300"/>
          </a:xfrm>
          <a:prstGeom prst="homePlate">
            <a:avLst>
              <a:gd name="adj" fmla="val 50000"/>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1200"/>
              <a:buFont typeface="Meiryo"/>
              <a:buNone/>
            </a:pPr>
            <a:r>
              <a:rPr lang="ja-JP" sz="1200" b="1" i="0" u="none" strike="noStrike" cap="none">
                <a:solidFill>
                  <a:schemeClr val="dk1"/>
                </a:solidFill>
                <a:latin typeface="Meiryo"/>
                <a:ea typeface="Meiryo"/>
                <a:cs typeface="Meiryo"/>
                <a:sym typeface="Meiryo"/>
              </a:rPr>
              <a:t>【目的】潜在層への幅広い認知機会創出</a:t>
            </a:r>
            <a:endParaRPr sz="1200" b="0" i="0" u="none" strike="noStrike" cap="none">
              <a:solidFill>
                <a:schemeClr val="dk1"/>
              </a:solidFill>
              <a:latin typeface="Meiryo"/>
              <a:ea typeface="Meiryo"/>
              <a:cs typeface="Meiryo"/>
              <a:sym typeface="Meiryo"/>
            </a:endParaRPr>
          </a:p>
          <a:p>
            <a:pPr marL="0" marR="0" lvl="0" indent="0" algn="l" rtl="0">
              <a:lnSpc>
                <a:spcPct val="15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　➡Boost ADプラン</a:t>
            </a:r>
            <a:endParaRPr sz="1200" b="0" i="0" u="none" strike="noStrike" cap="none">
              <a:solidFill>
                <a:schemeClr val="dk1"/>
              </a:solidFill>
              <a:latin typeface="Meiryo"/>
              <a:ea typeface="Meiryo"/>
              <a:cs typeface="Meiryo"/>
              <a:sym typeface="Meiryo"/>
            </a:endParaRPr>
          </a:p>
        </p:txBody>
      </p:sp>
      <p:sp>
        <p:nvSpPr>
          <p:cNvPr id="318" name="Google Shape;318;p55"/>
          <p:cNvSpPr txBox="1"/>
          <p:nvPr/>
        </p:nvSpPr>
        <p:spPr>
          <a:xfrm>
            <a:off x="808028" y="6115980"/>
            <a:ext cx="3406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ウェブに関わらずご相談可能です！</a:t>
            </a:r>
            <a:endParaRPr sz="1800" b="0" i="0" u="none" strike="noStrike" cap="none">
              <a:solidFill>
                <a:schemeClr val="dk1"/>
              </a:solidFill>
              <a:latin typeface="Arial"/>
              <a:ea typeface="Arial"/>
              <a:cs typeface="Arial"/>
              <a:sym typeface="Arial"/>
            </a:endParaRPr>
          </a:p>
        </p:txBody>
      </p:sp>
      <p:grpSp>
        <p:nvGrpSpPr>
          <p:cNvPr id="319" name="Google Shape;319;p55"/>
          <p:cNvGrpSpPr/>
          <p:nvPr/>
        </p:nvGrpSpPr>
        <p:grpSpPr>
          <a:xfrm>
            <a:off x="673325" y="1483375"/>
            <a:ext cx="3977725" cy="4552254"/>
            <a:chOff x="1333175" y="2335952"/>
            <a:chExt cx="3977725" cy="4552254"/>
          </a:xfrm>
        </p:grpSpPr>
        <p:sp>
          <p:nvSpPr>
            <p:cNvPr id="320" name="Google Shape;320;p55"/>
            <p:cNvSpPr/>
            <p:nvPr/>
          </p:nvSpPr>
          <p:spPr>
            <a:xfrm>
              <a:off x="4066550" y="2860131"/>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1" name="Google Shape;321;p55"/>
            <p:cNvSpPr/>
            <p:nvPr/>
          </p:nvSpPr>
          <p:spPr>
            <a:xfrm>
              <a:off x="1339500" y="2878106"/>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2" name="Google Shape;322;p55"/>
            <p:cNvSpPr/>
            <p:nvPr/>
          </p:nvSpPr>
          <p:spPr>
            <a:xfrm>
              <a:off x="1339500" y="4245481"/>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3" name="Google Shape;323;p55"/>
            <p:cNvSpPr/>
            <p:nvPr/>
          </p:nvSpPr>
          <p:spPr>
            <a:xfrm>
              <a:off x="4044488" y="5589581"/>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4" name="Google Shape;324;p55"/>
            <p:cNvSpPr/>
            <p:nvPr/>
          </p:nvSpPr>
          <p:spPr>
            <a:xfrm>
              <a:off x="4066550" y="4231731"/>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5" name="Google Shape;325;p55"/>
            <p:cNvSpPr/>
            <p:nvPr/>
          </p:nvSpPr>
          <p:spPr>
            <a:xfrm>
              <a:off x="2711100" y="2878106"/>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6" name="Google Shape;326;p55"/>
            <p:cNvSpPr/>
            <p:nvPr/>
          </p:nvSpPr>
          <p:spPr>
            <a:xfrm>
              <a:off x="1339500" y="5621306"/>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7" name="Google Shape;327;p55"/>
            <p:cNvSpPr/>
            <p:nvPr/>
          </p:nvSpPr>
          <p:spPr>
            <a:xfrm>
              <a:off x="2711100" y="5621306"/>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8" name="Google Shape;328;p55"/>
            <p:cNvSpPr/>
            <p:nvPr/>
          </p:nvSpPr>
          <p:spPr>
            <a:xfrm>
              <a:off x="2836069" y="4371157"/>
              <a:ext cx="1009195" cy="97201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pic>
          <p:nvPicPr>
            <p:cNvPr id="329" name="Google Shape;329;p5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36876" y="4674925"/>
              <a:ext cx="827993" cy="364475"/>
            </a:xfrm>
            <a:prstGeom prst="rect">
              <a:avLst/>
            </a:prstGeom>
            <a:noFill/>
            <a:ln>
              <a:noFill/>
            </a:ln>
          </p:spPr>
        </p:pic>
        <p:sp>
          <p:nvSpPr>
            <p:cNvPr id="330" name="Google Shape;330;p55"/>
            <p:cNvSpPr txBox="1"/>
            <p:nvPr/>
          </p:nvSpPr>
          <p:spPr>
            <a:xfrm>
              <a:off x="2666675" y="3559731"/>
              <a:ext cx="13779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インサイト</a:t>
              </a:r>
              <a:endParaRPr sz="1200" b="0"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各種アンケート</a:t>
              </a:r>
              <a:endParaRPr sz="1200" b="0" i="0" u="none" strike="noStrike" cap="none">
                <a:solidFill>
                  <a:srgbClr val="000000"/>
                </a:solidFill>
                <a:latin typeface="Meiryo"/>
                <a:ea typeface="Meiryo"/>
                <a:cs typeface="Meiryo"/>
                <a:sym typeface="Meiryo"/>
              </a:endParaRPr>
            </a:p>
          </p:txBody>
        </p:sp>
        <p:sp>
          <p:nvSpPr>
            <p:cNvPr id="331" name="Google Shape;331;p55"/>
            <p:cNvSpPr txBox="1"/>
            <p:nvPr/>
          </p:nvSpPr>
          <p:spPr>
            <a:xfrm>
              <a:off x="4082700" y="6312181"/>
              <a:ext cx="11814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CSR 取材</a:t>
              </a:r>
              <a:endParaRPr sz="1200" b="0"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2次利用提供</a:t>
              </a:r>
              <a:endParaRPr sz="1200" b="0" i="0" u="none" strike="noStrike" cap="none">
                <a:solidFill>
                  <a:srgbClr val="000000"/>
                </a:solidFill>
                <a:latin typeface="Meiryo"/>
                <a:ea typeface="Meiryo"/>
                <a:cs typeface="Meiryo"/>
                <a:sym typeface="Meiryo"/>
              </a:endParaRPr>
            </a:p>
          </p:txBody>
        </p:sp>
        <p:sp>
          <p:nvSpPr>
            <p:cNvPr id="332" name="Google Shape;332;p55"/>
            <p:cNvSpPr txBox="1"/>
            <p:nvPr/>
          </p:nvSpPr>
          <p:spPr>
            <a:xfrm>
              <a:off x="1339500" y="6388381"/>
              <a:ext cx="1219500" cy="36930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レシピ開発</a:t>
              </a:r>
              <a:endParaRPr sz="1200" b="0" i="0" u="none" strike="noStrike" cap="none">
                <a:solidFill>
                  <a:srgbClr val="000000"/>
                </a:solidFill>
                <a:latin typeface="Meiryo"/>
                <a:ea typeface="Meiryo"/>
                <a:cs typeface="Meiryo"/>
                <a:sym typeface="Meiryo"/>
              </a:endParaRPr>
            </a:p>
          </p:txBody>
        </p:sp>
        <p:sp>
          <p:nvSpPr>
            <p:cNvPr id="333" name="Google Shape;333;p55"/>
            <p:cNvSpPr txBox="1"/>
            <p:nvPr/>
          </p:nvSpPr>
          <p:spPr>
            <a:xfrm>
              <a:off x="4076375" y="3628771"/>
              <a:ext cx="12195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コミュニティ</a:t>
              </a:r>
              <a:endParaRPr sz="1200" b="0"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活用</a:t>
              </a:r>
              <a:endParaRPr sz="1200" b="0" i="0" u="none" strike="noStrike" cap="none">
                <a:solidFill>
                  <a:srgbClr val="000000"/>
                </a:solidFill>
                <a:latin typeface="Meiryo"/>
                <a:ea typeface="Meiryo"/>
                <a:cs typeface="Meiryo"/>
                <a:sym typeface="Meiryo"/>
              </a:endParaRPr>
            </a:p>
          </p:txBody>
        </p:sp>
        <p:sp>
          <p:nvSpPr>
            <p:cNvPr id="334" name="Google Shape;334;p55"/>
            <p:cNvSpPr txBox="1"/>
            <p:nvPr/>
          </p:nvSpPr>
          <p:spPr>
            <a:xfrm>
              <a:off x="1333175" y="3628771"/>
              <a:ext cx="1219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イベント企画/運営</a:t>
              </a:r>
              <a:endParaRPr sz="1200" b="0" i="0" u="none" strike="noStrike" cap="none">
                <a:solidFill>
                  <a:srgbClr val="000000"/>
                </a:solidFill>
                <a:latin typeface="Meiryo"/>
                <a:ea typeface="Meiryo"/>
                <a:cs typeface="Meiryo"/>
                <a:sym typeface="Meiryo"/>
              </a:endParaRPr>
            </a:p>
          </p:txBody>
        </p:sp>
        <p:sp>
          <p:nvSpPr>
            <p:cNvPr id="335" name="Google Shape;335;p55"/>
            <p:cNvSpPr txBox="1"/>
            <p:nvPr/>
          </p:nvSpPr>
          <p:spPr>
            <a:xfrm>
              <a:off x="2759664" y="6372882"/>
              <a:ext cx="1219500" cy="36930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カスタム出版</a:t>
              </a:r>
              <a:endParaRPr sz="1200" b="0" i="0" u="none" strike="noStrike" cap="none">
                <a:solidFill>
                  <a:srgbClr val="000000"/>
                </a:solidFill>
                <a:latin typeface="Meiryo"/>
                <a:ea typeface="Meiryo"/>
                <a:cs typeface="Meiryo"/>
                <a:sym typeface="Meiryo"/>
              </a:endParaRPr>
            </a:p>
          </p:txBody>
        </p:sp>
        <p:sp>
          <p:nvSpPr>
            <p:cNvPr id="336" name="Google Shape;336;p55"/>
            <p:cNvSpPr txBox="1"/>
            <p:nvPr/>
          </p:nvSpPr>
          <p:spPr>
            <a:xfrm>
              <a:off x="1333175" y="5015869"/>
              <a:ext cx="12195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サンプリング</a:t>
              </a:r>
              <a:endParaRPr sz="1200" b="0"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アンケート</a:t>
              </a:r>
              <a:endParaRPr sz="1200" b="0" i="0" u="none" strike="noStrike" cap="none">
                <a:solidFill>
                  <a:srgbClr val="000000"/>
                </a:solidFill>
                <a:latin typeface="Meiryo"/>
                <a:ea typeface="Meiryo"/>
                <a:cs typeface="Meiryo"/>
                <a:sym typeface="Meiryo"/>
              </a:endParaRPr>
            </a:p>
          </p:txBody>
        </p:sp>
        <p:sp>
          <p:nvSpPr>
            <p:cNvPr id="337" name="Google Shape;337;p55"/>
            <p:cNvSpPr txBox="1"/>
            <p:nvPr/>
          </p:nvSpPr>
          <p:spPr>
            <a:xfrm>
              <a:off x="4085150" y="5033244"/>
              <a:ext cx="1219500" cy="36930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SNS企画</a:t>
              </a:r>
              <a:endParaRPr sz="1200" b="0" i="0" u="none" strike="noStrike" cap="none">
                <a:solidFill>
                  <a:srgbClr val="000000"/>
                </a:solidFill>
                <a:latin typeface="Meiryo"/>
                <a:ea typeface="Meiryo"/>
                <a:cs typeface="Meiryo"/>
                <a:sym typeface="Meiryo"/>
              </a:endParaRPr>
            </a:p>
          </p:txBody>
        </p:sp>
        <p:pic>
          <p:nvPicPr>
            <p:cNvPr id="338" name="Google Shape;338;p55"/>
            <p:cNvPicPr preferRelativeResize="0"/>
            <p:nvPr/>
          </p:nvPicPr>
          <p:blipFill rotWithShape="1">
            <a:blip r:embed="rId5">
              <a:alphaModFix/>
            </a:blip>
            <a:srcRect/>
            <a:stretch/>
          </p:blipFill>
          <p:spPr>
            <a:xfrm>
              <a:off x="3024698" y="5785307"/>
              <a:ext cx="554100" cy="554100"/>
            </a:xfrm>
            <a:prstGeom prst="rect">
              <a:avLst/>
            </a:prstGeom>
            <a:noFill/>
            <a:ln>
              <a:noFill/>
            </a:ln>
          </p:spPr>
        </p:pic>
        <p:pic>
          <p:nvPicPr>
            <p:cNvPr id="339" name="Google Shape;339;p55"/>
            <p:cNvPicPr preferRelativeResize="0"/>
            <p:nvPr/>
          </p:nvPicPr>
          <p:blipFill rotWithShape="1">
            <a:blip r:embed="rId6">
              <a:alphaModFix/>
            </a:blip>
            <a:srcRect/>
            <a:stretch/>
          </p:blipFill>
          <p:spPr>
            <a:xfrm>
              <a:off x="1661938" y="2996244"/>
              <a:ext cx="561975" cy="628650"/>
            </a:xfrm>
            <a:prstGeom prst="rect">
              <a:avLst/>
            </a:prstGeom>
            <a:noFill/>
            <a:ln>
              <a:noFill/>
            </a:ln>
          </p:spPr>
        </p:pic>
        <p:pic>
          <p:nvPicPr>
            <p:cNvPr id="340" name="Google Shape;340;p55"/>
            <p:cNvPicPr preferRelativeResize="0"/>
            <p:nvPr/>
          </p:nvPicPr>
          <p:blipFill rotWithShape="1">
            <a:blip r:embed="rId7">
              <a:alphaModFix/>
            </a:blip>
            <a:srcRect/>
            <a:stretch/>
          </p:blipFill>
          <p:spPr>
            <a:xfrm>
              <a:off x="4254658" y="3067425"/>
              <a:ext cx="962025" cy="447675"/>
            </a:xfrm>
            <a:prstGeom prst="rect">
              <a:avLst/>
            </a:prstGeom>
            <a:noFill/>
            <a:ln>
              <a:noFill/>
            </a:ln>
          </p:spPr>
        </p:pic>
        <p:sp>
          <p:nvSpPr>
            <p:cNvPr id="341" name="Google Shape;341;p55"/>
            <p:cNvSpPr/>
            <p:nvPr/>
          </p:nvSpPr>
          <p:spPr>
            <a:xfrm>
              <a:off x="1339500" y="2335952"/>
              <a:ext cx="3971400" cy="307800"/>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CHANTO WEBのメディアアセット</a:t>
              </a:r>
              <a:endParaRPr sz="1400" b="1" i="0" u="none" strike="noStrike" cap="none">
                <a:solidFill>
                  <a:schemeClr val="lt1"/>
                </a:solidFill>
                <a:latin typeface="Meiryo"/>
                <a:ea typeface="Meiryo"/>
                <a:cs typeface="Meiryo"/>
                <a:sym typeface="Meiryo"/>
              </a:endParaRPr>
            </a:p>
          </p:txBody>
        </p:sp>
        <p:pic>
          <p:nvPicPr>
            <p:cNvPr id="342" name="Google Shape;342;p5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714136" y="4510007"/>
              <a:ext cx="453285" cy="453285"/>
            </a:xfrm>
            <a:prstGeom prst="rect">
              <a:avLst/>
            </a:prstGeom>
            <a:noFill/>
            <a:ln>
              <a:noFill/>
            </a:ln>
          </p:spPr>
        </p:pic>
        <p:pic>
          <p:nvPicPr>
            <p:cNvPr id="343" name="Google Shape;343;p5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444179" y="5796366"/>
              <a:ext cx="537113" cy="537113"/>
            </a:xfrm>
            <a:prstGeom prst="rect">
              <a:avLst/>
            </a:prstGeom>
            <a:noFill/>
            <a:ln>
              <a:noFill/>
            </a:ln>
          </p:spPr>
        </p:pic>
        <p:pic>
          <p:nvPicPr>
            <p:cNvPr id="344" name="Google Shape;344;p5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643991" y="5793023"/>
              <a:ext cx="556768" cy="556768"/>
            </a:xfrm>
            <a:prstGeom prst="rect">
              <a:avLst/>
            </a:prstGeom>
            <a:noFill/>
            <a:ln>
              <a:noFill/>
            </a:ln>
          </p:spPr>
        </p:pic>
        <p:pic>
          <p:nvPicPr>
            <p:cNvPr id="345" name="Google Shape;345;p55" descr="アイコン&#10;&#10;自動的に生成された説明"/>
            <p:cNvPicPr preferRelativeResize="0"/>
            <p:nvPr/>
          </p:nvPicPr>
          <p:blipFill rotWithShape="1">
            <a:blip r:embed="rId11">
              <a:alphaModFix/>
            </a:blip>
            <a:srcRect/>
            <a:stretch/>
          </p:blipFill>
          <p:spPr>
            <a:xfrm>
              <a:off x="3051572" y="3019710"/>
              <a:ext cx="578896" cy="578896"/>
            </a:xfrm>
            <a:prstGeom prst="rect">
              <a:avLst/>
            </a:prstGeom>
            <a:noFill/>
            <a:ln>
              <a:noFill/>
            </a:ln>
          </p:spPr>
        </p:pic>
        <p:pic>
          <p:nvPicPr>
            <p:cNvPr id="346" name="Google Shape;346;p55"/>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424436" y="4522022"/>
              <a:ext cx="530667" cy="530667"/>
            </a:xfrm>
            <a:prstGeom prst="rect">
              <a:avLst/>
            </a:prstGeom>
            <a:noFill/>
            <a:ln>
              <a:noFill/>
            </a:ln>
          </p:spPr>
        </p:pic>
      </p:grpSp>
      <p:sp>
        <p:nvSpPr>
          <p:cNvPr id="347" name="Google Shape;347;p55"/>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348" name="Google Shape;348;p55"/>
          <p:cNvSpPr/>
          <p:nvPr/>
        </p:nvSpPr>
        <p:spPr>
          <a:xfrm>
            <a:off x="1523473" y="208325"/>
            <a:ext cx="105579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dk1"/>
                </a:solidFill>
                <a:latin typeface="Meiryo"/>
                <a:ea typeface="Meiryo"/>
                <a:cs typeface="Meiryo"/>
                <a:sym typeface="Meiryo"/>
              </a:rPr>
              <a:t>働くママ・パパに対し戦略的にコンテンツをお届けします</a:t>
            </a:r>
            <a:endParaRPr sz="1400" b="0" i="0" u="none" strike="noStrike" cap="none">
              <a:solidFill>
                <a:srgbClr val="000000"/>
              </a:solidFill>
              <a:latin typeface="Arial"/>
              <a:ea typeface="Arial"/>
              <a:cs typeface="Arial"/>
              <a:sym typeface="Arial"/>
            </a:endParaRPr>
          </a:p>
        </p:txBody>
      </p:sp>
      <p:sp>
        <p:nvSpPr>
          <p:cNvPr id="349" name="Google Shape;349;p55"/>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11</a:t>
            </a:fld>
            <a:endParaRPr/>
          </a:p>
        </p:txBody>
      </p:sp>
      <p:sp>
        <p:nvSpPr>
          <p:cNvPr id="350" name="Google Shape;350;p55"/>
          <p:cNvSpPr/>
          <p:nvPr/>
        </p:nvSpPr>
        <p:spPr>
          <a:xfrm>
            <a:off x="6179725" y="3688504"/>
            <a:ext cx="3858300" cy="654300"/>
          </a:xfrm>
          <a:prstGeom prst="homePlate">
            <a:avLst>
              <a:gd name="adj" fmla="val 50000"/>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1200"/>
              <a:buFont typeface="Meiryo"/>
              <a:buNone/>
            </a:pPr>
            <a:r>
              <a:rPr lang="ja-JP" sz="1200" b="1" i="0" u="none" strike="noStrike" cap="none" dirty="0">
                <a:solidFill>
                  <a:schemeClr val="dk1"/>
                </a:solidFill>
                <a:latin typeface="Meiryo"/>
                <a:ea typeface="Meiryo"/>
                <a:cs typeface="Meiryo"/>
                <a:sym typeface="Meiryo"/>
              </a:rPr>
              <a:t>【目的】読者へ理解促進を促したい</a:t>
            </a:r>
            <a:endParaRPr sz="1200" b="1" i="0" u="none" strike="noStrike" cap="none" dirty="0">
              <a:solidFill>
                <a:schemeClr val="dk1"/>
              </a:solidFill>
              <a:latin typeface="Meiryo"/>
              <a:ea typeface="Meiryo"/>
              <a:cs typeface="Meiryo"/>
              <a:sym typeface="Meiryo"/>
            </a:endParaRPr>
          </a:p>
          <a:p>
            <a:pPr marL="0" marR="0" lvl="0" indent="0" algn="l" rtl="0">
              <a:lnSpc>
                <a:spcPct val="150000"/>
              </a:lnSpc>
              <a:spcBef>
                <a:spcPts val="0"/>
              </a:spcBef>
              <a:spcAft>
                <a:spcPts val="0"/>
              </a:spcAft>
              <a:buClr>
                <a:schemeClr val="dk1"/>
              </a:buClr>
              <a:buSzPts val="1200"/>
              <a:buFont typeface="Meiryo"/>
              <a:buNone/>
            </a:pPr>
            <a:r>
              <a:rPr lang="ja-JP" sz="1200" b="0" i="0" u="none" strike="noStrike" cap="none" dirty="0">
                <a:solidFill>
                  <a:schemeClr val="dk1"/>
                </a:solidFill>
                <a:latin typeface="Meiryo"/>
                <a:ea typeface="Meiryo"/>
                <a:cs typeface="Meiryo"/>
                <a:sym typeface="Meiryo"/>
              </a:rPr>
              <a:t>　➡Web記事タイアッププラン</a:t>
            </a:r>
            <a:endParaRPr sz="1800" b="0" i="0" u="none" strike="noStrike" cap="none" dirty="0">
              <a:solidFill>
                <a:schemeClr val="dk1"/>
              </a:solidFill>
              <a:latin typeface="Meiryo"/>
              <a:ea typeface="Meiryo"/>
              <a:cs typeface="Meiryo"/>
              <a:sym typeface="Meiryo"/>
            </a:endParaRPr>
          </a:p>
        </p:txBody>
      </p:sp>
      <p:sp>
        <p:nvSpPr>
          <p:cNvPr id="351" name="Google Shape;351;p55"/>
          <p:cNvSpPr/>
          <p:nvPr/>
        </p:nvSpPr>
        <p:spPr>
          <a:xfrm>
            <a:off x="6179725" y="4643820"/>
            <a:ext cx="3858300" cy="654300"/>
          </a:xfrm>
          <a:prstGeom prst="homePlate">
            <a:avLst>
              <a:gd name="adj" fmla="val 50000"/>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1200"/>
              <a:buFont typeface="Meiryo"/>
              <a:buNone/>
            </a:pPr>
            <a:r>
              <a:rPr lang="ja-JP" sz="1200" b="1" i="0" u="none" strike="noStrike" cap="none">
                <a:solidFill>
                  <a:schemeClr val="dk1"/>
                </a:solidFill>
                <a:latin typeface="Meiryo"/>
                <a:ea typeface="Meiryo"/>
                <a:cs typeface="Meiryo"/>
                <a:sym typeface="Meiryo"/>
              </a:rPr>
              <a:t>【目的</a:t>
            </a:r>
            <a:r>
              <a:rPr lang="ja-JP" sz="1200" b="1" i="0" u="none" strike="noStrike" cap="none">
                <a:solidFill>
                  <a:srgbClr val="000000"/>
                </a:solidFill>
                <a:latin typeface="Meiryo"/>
                <a:ea typeface="Meiryo"/>
                <a:cs typeface="Meiryo"/>
                <a:sym typeface="Meiryo"/>
              </a:rPr>
              <a:t>】読者のリアル</a:t>
            </a:r>
            <a:r>
              <a:rPr lang="ja-JP" sz="1200" b="1" i="0" u="none" strike="noStrike" cap="none">
                <a:solidFill>
                  <a:schemeClr val="dk1"/>
                </a:solidFill>
                <a:latin typeface="Meiryo"/>
                <a:ea typeface="Meiryo"/>
                <a:cs typeface="Meiryo"/>
                <a:sym typeface="Meiryo"/>
              </a:rPr>
              <a:t>な声の調査を行いたい</a:t>
            </a:r>
            <a:endParaRPr sz="1200" b="1" i="0" u="none" strike="noStrike" cap="none">
              <a:solidFill>
                <a:schemeClr val="dk1"/>
              </a:solidFill>
              <a:latin typeface="Meiryo"/>
              <a:ea typeface="Meiryo"/>
              <a:cs typeface="Meiryo"/>
              <a:sym typeface="Meiryo"/>
            </a:endParaRPr>
          </a:p>
          <a:p>
            <a:pPr marL="0" marR="0" lvl="0" indent="0" algn="l" rtl="0">
              <a:lnSpc>
                <a:spcPct val="15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　➡CHAN友アンケートプランをご活用</a:t>
            </a:r>
            <a:endParaRPr sz="1200" b="0" i="0" u="none" strike="noStrike" cap="none">
              <a:solidFill>
                <a:srgbClr val="C00000"/>
              </a:solidFill>
              <a:latin typeface="Meiryo"/>
              <a:ea typeface="Meiryo"/>
              <a:cs typeface="Meiryo"/>
              <a:sym typeface="Meiryo"/>
            </a:endParaRPr>
          </a:p>
        </p:txBody>
      </p:sp>
      <p:pic>
        <p:nvPicPr>
          <p:cNvPr id="352" name="Google Shape;352;p55"/>
          <p:cNvPicPr preferRelativeResize="0"/>
          <p:nvPr/>
        </p:nvPicPr>
        <p:blipFill rotWithShape="1">
          <a:blip r:embed="rId13">
            <a:alphaModFix/>
          </a:blip>
          <a:srcRect/>
          <a:stretch/>
        </p:blipFill>
        <p:spPr>
          <a:xfrm>
            <a:off x="12315709" y="201100"/>
            <a:ext cx="927854" cy="412525"/>
          </a:xfrm>
          <a:prstGeom prst="rect">
            <a:avLst/>
          </a:prstGeom>
          <a:noFill/>
          <a:ln>
            <a:noFill/>
          </a:ln>
        </p:spPr>
      </p:pic>
      <p:sp>
        <p:nvSpPr>
          <p:cNvPr id="353" name="Google Shape;353;p55"/>
          <p:cNvSpPr/>
          <p:nvPr/>
        </p:nvSpPr>
        <p:spPr>
          <a:xfrm>
            <a:off x="6179725" y="5927275"/>
            <a:ext cx="4022100" cy="654300"/>
          </a:xfrm>
          <a:prstGeom prst="homePlate">
            <a:avLst>
              <a:gd name="adj" fmla="val 50000"/>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1200"/>
              <a:buFont typeface="Meiryo"/>
              <a:buNone/>
            </a:pPr>
            <a:r>
              <a:rPr lang="ja-JP" sz="1200" b="1" i="0" u="none" strike="noStrike" cap="none">
                <a:solidFill>
                  <a:schemeClr val="dk1"/>
                </a:solidFill>
                <a:latin typeface="Meiryo"/>
                <a:ea typeface="Meiryo"/>
                <a:cs typeface="Meiryo"/>
                <a:sym typeface="Meiryo"/>
              </a:rPr>
              <a:t>【目的】働くママ・パパに継続したブランディング</a:t>
            </a:r>
            <a:endParaRPr sz="1200" b="1" i="0" u="none" strike="noStrike" cap="none">
              <a:solidFill>
                <a:schemeClr val="dk1"/>
              </a:solidFill>
              <a:latin typeface="Meiryo"/>
              <a:ea typeface="Meiryo"/>
              <a:cs typeface="Meiryo"/>
              <a:sym typeface="Meiryo"/>
            </a:endParaRPr>
          </a:p>
          <a:p>
            <a:pPr marL="0" marR="0" lvl="0" indent="0" algn="l" rtl="0">
              <a:lnSpc>
                <a:spcPct val="15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　➡連載タイアッププラン</a:t>
            </a:r>
            <a:endParaRPr sz="1200" b="0" i="0" u="none" strike="noStrike" cap="none">
              <a:solidFill>
                <a:srgbClr val="C00000"/>
              </a:solidFill>
              <a:latin typeface="Meiryo"/>
              <a:ea typeface="Meiryo"/>
              <a:cs typeface="Meiryo"/>
              <a:sym typeface="Meiryo"/>
            </a:endParaRPr>
          </a:p>
        </p:txBody>
      </p:sp>
      <p:sp>
        <p:nvSpPr>
          <p:cNvPr id="354" name="Google Shape;354;p55"/>
          <p:cNvSpPr txBox="1"/>
          <p:nvPr/>
        </p:nvSpPr>
        <p:spPr>
          <a:xfrm>
            <a:off x="141773" y="142475"/>
            <a:ext cx="1214100" cy="52320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提供可能な</a:t>
            </a:r>
            <a:endParaRPr sz="1400" b="0" i="0" u="none" strike="noStrike" cap="none">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アプローチ</a:t>
            </a:r>
            <a:endParaRPr sz="1400" b="0" i="0" u="none" strike="noStrike" cap="none">
              <a:solidFill>
                <a:schemeClr val="lt1"/>
              </a:solidFill>
              <a:latin typeface="Meiryo"/>
              <a:ea typeface="Meiryo"/>
              <a:cs typeface="Meiryo"/>
              <a:sym typeface="Meiryo"/>
            </a:endParaRPr>
          </a:p>
        </p:txBody>
      </p:sp>
      <p:cxnSp>
        <p:nvCxnSpPr>
          <p:cNvPr id="355" name="Google Shape;355;p55"/>
          <p:cNvCxnSpPr/>
          <p:nvPr/>
        </p:nvCxnSpPr>
        <p:spPr>
          <a:xfrm>
            <a:off x="12676685" y="1959338"/>
            <a:ext cx="0" cy="3989191"/>
          </a:xfrm>
          <a:prstGeom prst="straightConnector1">
            <a:avLst/>
          </a:prstGeom>
          <a:noFill/>
          <a:ln w="142875" cap="flat" cmpd="sng">
            <a:solidFill>
              <a:srgbClr val="3F3F3F"/>
            </a:solidFill>
            <a:prstDash val="solid"/>
            <a:round/>
            <a:headEnd type="stealth" w="sm" len="sm"/>
            <a:tailEnd type="stealth" w="sm" len="sm"/>
          </a:ln>
        </p:spPr>
      </p:cxnSp>
      <p:sp>
        <p:nvSpPr>
          <p:cNvPr id="356" name="Google Shape;356;p55"/>
          <p:cNvSpPr txBox="1"/>
          <p:nvPr/>
        </p:nvSpPr>
        <p:spPr>
          <a:xfrm>
            <a:off x="12203223" y="3732612"/>
            <a:ext cx="975342" cy="287029"/>
          </a:xfrm>
          <a:prstGeom prst="rect">
            <a:avLst/>
          </a:prstGeom>
          <a:solidFill>
            <a:schemeClr val="lt1">
              <a:alpha val="75686"/>
            </a:schemeClr>
          </a:solidFill>
          <a:ln>
            <a:noFill/>
          </a:ln>
        </p:spPr>
        <p:txBody>
          <a:bodyPr spcFirstLastPara="1" wrap="square" lIns="0" tIns="0" rIns="0" bIns="0" anchor="ctr" anchorCtr="0">
            <a:noAutofit/>
          </a:bodyPr>
          <a:lstStyle/>
          <a:p>
            <a:pPr marL="0" marR="0" lvl="0" indent="0" algn="ctr" rtl="0">
              <a:lnSpc>
                <a:spcPct val="103333"/>
              </a:lnSpc>
              <a:spcBef>
                <a:spcPts val="0"/>
              </a:spcBef>
              <a:spcAft>
                <a:spcPts val="0"/>
              </a:spcAft>
              <a:buClr>
                <a:srgbClr val="3F3F3F"/>
              </a:buClr>
              <a:buSzPts val="1200"/>
              <a:buFont typeface="Arial"/>
              <a:buNone/>
            </a:pPr>
            <a:r>
              <a:rPr lang="ja-JP" sz="1200" b="1" i="0" u="none" strike="noStrike" cap="none">
                <a:solidFill>
                  <a:srgbClr val="3F3F3F"/>
                </a:solidFill>
                <a:latin typeface="Meiryo"/>
                <a:ea typeface="Meiryo"/>
                <a:cs typeface="Meiryo"/>
                <a:sym typeface="Meiryo"/>
              </a:rPr>
              <a:t>Reach</a:t>
            </a:r>
            <a:endParaRPr sz="1400" b="0" i="0" u="none" strike="noStrike" cap="none">
              <a:solidFill>
                <a:srgbClr val="000000"/>
              </a:solidFill>
              <a:latin typeface="Arial"/>
              <a:ea typeface="Arial"/>
              <a:cs typeface="Arial"/>
              <a:sym typeface="Arial"/>
            </a:endParaRPr>
          </a:p>
          <a:p>
            <a:pPr marL="0" marR="0" lvl="0" indent="0" algn="ctr" rtl="0">
              <a:lnSpc>
                <a:spcPct val="103333"/>
              </a:lnSpc>
              <a:spcBef>
                <a:spcPts val="0"/>
              </a:spcBef>
              <a:spcAft>
                <a:spcPts val="0"/>
              </a:spcAft>
              <a:buClr>
                <a:srgbClr val="3F3F3F"/>
              </a:buClr>
              <a:buSzPts val="1200"/>
              <a:buFont typeface="Arial"/>
              <a:buNone/>
            </a:pPr>
            <a:r>
              <a:rPr lang="ja-JP" sz="1200" b="1" i="0" u="none" strike="noStrike" cap="none">
                <a:solidFill>
                  <a:srgbClr val="3F3F3F"/>
                </a:solidFill>
                <a:latin typeface="Meiryo"/>
                <a:ea typeface="Meiryo"/>
                <a:cs typeface="Meiryo"/>
                <a:sym typeface="Meiryo"/>
              </a:rPr>
              <a:t>Volume</a:t>
            </a:r>
            <a:endParaRPr sz="1400" b="0" i="0" u="none" strike="noStrike" cap="none">
              <a:solidFill>
                <a:srgbClr val="000000"/>
              </a:solidFill>
              <a:latin typeface="Arial"/>
              <a:ea typeface="Arial"/>
              <a:cs typeface="Arial"/>
              <a:sym typeface="Arial"/>
            </a:endParaRPr>
          </a:p>
        </p:txBody>
      </p:sp>
      <p:sp>
        <p:nvSpPr>
          <p:cNvPr id="357" name="Google Shape;357;p55"/>
          <p:cNvSpPr txBox="1"/>
          <p:nvPr/>
        </p:nvSpPr>
        <p:spPr>
          <a:xfrm>
            <a:off x="10929587" y="4995132"/>
            <a:ext cx="2303572"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Meiryo"/>
                <a:ea typeface="Meiryo"/>
                <a:cs typeface="Meiryo"/>
                <a:sym typeface="Meiryo"/>
              </a:rPr>
              <a:t>ココに期待！</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5"/>
          <p:cNvSpPr/>
          <p:nvPr/>
        </p:nvSpPr>
        <p:spPr>
          <a:xfrm>
            <a:off x="397376" y="448803"/>
            <a:ext cx="12705348" cy="66652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4" name="Google Shape;364;p15"/>
          <p:cNvSpPr/>
          <p:nvPr/>
        </p:nvSpPr>
        <p:spPr>
          <a:xfrm>
            <a:off x="0" y="-94565"/>
            <a:ext cx="184731"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ja-JP"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365" name="Google Shape;365;p15"/>
          <p:cNvSpPr txBox="1"/>
          <p:nvPr/>
        </p:nvSpPr>
        <p:spPr>
          <a:xfrm>
            <a:off x="8619590" y="3404465"/>
            <a:ext cx="255722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ja-JP" sz="4400" b="1" i="0" u="none" strike="noStrike" cap="none">
                <a:solidFill>
                  <a:srgbClr val="000000"/>
                </a:solidFill>
                <a:latin typeface="Meiryo"/>
                <a:ea typeface="Meiryo"/>
                <a:cs typeface="Meiryo"/>
                <a:sym typeface="Meiryo"/>
              </a:rPr>
              <a:t>データ集</a:t>
            </a:r>
            <a:endParaRPr sz="4400" b="1" i="0" u="none" strike="noStrike" cap="none">
              <a:solidFill>
                <a:srgbClr val="000000"/>
              </a:solidFill>
              <a:latin typeface="Meiryo"/>
              <a:ea typeface="Meiryo"/>
              <a:cs typeface="Meiryo"/>
              <a:sym typeface="Meiryo"/>
            </a:endParaRPr>
          </a:p>
        </p:txBody>
      </p:sp>
      <p:sp>
        <p:nvSpPr>
          <p:cNvPr id="366" name="Google Shape;366;p15"/>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12</a:t>
            </a:fld>
            <a:endParaRPr/>
          </a:p>
        </p:txBody>
      </p:sp>
      <p:pic>
        <p:nvPicPr>
          <p:cNvPr id="5" name="図 4">
            <a:extLst>
              <a:ext uri="{FF2B5EF4-FFF2-40B4-BE49-F238E27FC236}">
                <a16:creationId xmlns:a16="http://schemas.microsoft.com/office/drawing/2014/main" id="{F837DC4E-1E4A-313A-3294-DFC67BBD9C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4857" y="1757673"/>
            <a:ext cx="6096000" cy="40629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1"/>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13</a:t>
            </a:fld>
            <a:endParaRPr/>
          </a:p>
        </p:txBody>
      </p:sp>
      <p:pic>
        <p:nvPicPr>
          <p:cNvPr id="374" name="Google Shape;374;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27203" y="1490540"/>
            <a:ext cx="4071138" cy="2566982"/>
          </a:xfrm>
          <a:prstGeom prst="rect">
            <a:avLst/>
          </a:prstGeom>
          <a:noFill/>
          <a:ln>
            <a:noFill/>
          </a:ln>
        </p:spPr>
      </p:pic>
      <p:pic>
        <p:nvPicPr>
          <p:cNvPr id="375" name="Google Shape;375;p61"/>
          <p:cNvPicPr preferRelativeResize="0"/>
          <p:nvPr/>
        </p:nvPicPr>
        <p:blipFill rotWithShape="1">
          <a:blip r:embed="rId4" cstate="email">
            <a:alphaModFix/>
            <a:extLst>
              <a:ext uri="{28A0092B-C50C-407E-A947-70E740481C1C}">
                <a14:useLocalDpi xmlns:a14="http://schemas.microsoft.com/office/drawing/2010/main"/>
              </a:ext>
            </a:extLst>
          </a:blip>
          <a:srcRect l="6285" t="11450" r="8104" b="8052"/>
          <a:stretch/>
        </p:blipFill>
        <p:spPr>
          <a:xfrm>
            <a:off x="668834" y="4239148"/>
            <a:ext cx="7049692" cy="3123676"/>
          </a:xfrm>
          <a:prstGeom prst="rect">
            <a:avLst/>
          </a:prstGeom>
          <a:noFill/>
          <a:ln>
            <a:noFill/>
          </a:ln>
        </p:spPr>
      </p:pic>
      <p:sp>
        <p:nvSpPr>
          <p:cNvPr id="376" name="Google Shape;376;p61"/>
          <p:cNvSpPr txBox="1"/>
          <p:nvPr/>
        </p:nvSpPr>
        <p:spPr>
          <a:xfrm>
            <a:off x="2548814" y="4371556"/>
            <a:ext cx="5286670" cy="8001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Q　時短を目的に購入した家電は？</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800" b="1" i="0" u="none" strike="noStrike" cap="none" dirty="0">
                <a:solidFill>
                  <a:schemeClr val="dk1"/>
                </a:solidFill>
                <a:latin typeface="Meiryo"/>
                <a:ea typeface="Meiryo"/>
                <a:cs typeface="Meiryo"/>
                <a:sym typeface="Meiryo"/>
              </a:rPr>
              <a:t>5割が食洗機を購入している</a:t>
            </a:r>
            <a:endParaRPr sz="18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eiryo"/>
              <a:ea typeface="Meiryo"/>
              <a:cs typeface="Meiryo"/>
              <a:sym typeface="Meiryo"/>
            </a:endParaRPr>
          </a:p>
        </p:txBody>
      </p:sp>
      <p:sp>
        <p:nvSpPr>
          <p:cNvPr id="378" name="Google Shape;378;p61"/>
          <p:cNvSpPr txBox="1"/>
          <p:nvPr/>
        </p:nvSpPr>
        <p:spPr>
          <a:xfrm>
            <a:off x="2566874" y="1086925"/>
            <a:ext cx="249872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Q　効率化させたい家事は？</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800" b="1" i="0" u="none" strike="noStrike" cap="none">
                <a:solidFill>
                  <a:schemeClr val="dk1"/>
                </a:solidFill>
                <a:latin typeface="Meiryo"/>
                <a:ea typeface="Meiryo"/>
                <a:cs typeface="Meiryo"/>
                <a:sym typeface="Meiryo"/>
              </a:rPr>
              <a:t>トップ２は料理と掃除</a:t>
            </a:r>
            <a:endParaRPr sz="1800" b="1" i="0" u="none" strike="noStrike" cap="none">
              <a:solidFill>
                <a:schemeClr val="dk1"/>
              </a:solidFill>
              <a:latin typeface="Meiryo"/>
              <a:ea typeface="Meiryo"/>
              <a:cs typeface="Meiryo"/>
              <a:sym typeface="Meiryo"/>
            </a:endParaRPr>
          </a:p>
        </p:txBody>
      </p:sp>
      <p:pic>
        <p:nvPicPr>
          <p:cNvPr id="379" name="Google Shape;379;p6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1784" y="1086925"/>
            <a:ext cx="4814061" cy="2786407"/>
          </a:xfrm>
          <a:prstGeom prst="rect">
            <a:avLst/>
          </a:prstGeom>
          <a:noFill/>
          <a:ln>
            <a:noFill/>
          </a:ln>
        </p:spPr>
      </p:pic>
      <p:sp>
        <p:nvSpPr>
          <p:cNvPr id="380" name="Google Shape;380;p61"/>
          <p:cNvSpPr txBox="1"/>
          <p:nvPr/>
        </p:nvSpPr>
        <p:spPr>
          <a:xfrm>
            <a:off x="8238603" y="1087931"/>
            <a:ext cx="358040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Q　家事/時短サービス利用状況は？</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800" b="1" i="0" u="none" strike="noStrike" cap="none" dirty="0">
                <a:solidFill>
                  <a:schemeClr val="dk1"/>
                </a:solidFill>
                <a:latin typeface="メイリオ" panose="020B0604030504040204" pitchFamily="50" charset="-128"/>
                <a:ea typeface="メイリオ" panose="020B0604030504040204" pitchFamily="50" charset="-128"/>
                <a:sym typeface="Arial"/>
              </a:rPr>
              <a:t>料理、買い物のサービスが人気</a:t>
            </a:r>
            <a:endParaRPr sz="1800" b="1" i="0" u="none" strike="noStrike" cap="none" dirty="0">
              <a:solidFill>
                <a:schemeClr val="dk1"/>
              </a:solidFill>
              <a:latin typeface="メイリオ" panose="020B0604030504040204" pitchFamily="50" charset="-128"/>
              <a:ea typeface="メイリオ" panose="020B0604030504040204" pitchFamily="50" charset="-128"/>
              <a:sym typeface="Arial"/>
            </a:endParaRPr>
          </a:p>
        </p:txBody>
      </p:sp>
      <p:sp>
        <p:nvSpPr>
          <p:cNvPr id="381" name="Google Shape;381;p61"/>
          <p:cNvSpPr txBox="1"/>
          <p:nvPr/>
        </p:nvSpPr>
        <p:spPr>
          <a:xfrm>
            <a:off x="8731717" y="6859197"/>
            <a:ext cx="450359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050" b="0" i="0" u="none" strike="noStrike" cap="none">
                <a:solidFill>
                  <a:srgbClr val="000000"/>
                </a:solidFill>
                <a:highlight>
                  <a:srgbClr val="FFFFFF"/>
                </a:highlight>
                <a:latin typeface="Meiryo"/>
                <a:ea typeface="Meiryo"/>
                <a:cs typeface="Meiryo"/>
                <a:sym typeface="Meiryo"/>
              </a:rPr>
              <a:t>※2023年1月実施 CHANTO読者調査アンケート</a:t>
            </a:r>
            <a:endParaRPr sz="1800" b="0" i="0" u="none" strike="noStrike" cap="none">
              <a:solidFill>
                <a:schemeClr val="dk1"/>
              </a:solidFill>
              <a:latin typeface="Arial"/>
              <a:ea typeface="Arial"/>
              <a:cs typeface="Arial"/>
              <a:sym typeface="Arial"/>
            </a:endParaRPr>
          </a:p>
        </p:txBody>
      </p:sp>
      <p:sp>
        <p:nvSpPr>
          <p:cNvPr id="382" name="Google Shape;382;p61"/>
          <p:cNvSpPr txBox="1"/>
          <p:nvPr/>
        </p:nvSpPr>
        <p:spPr>
          <a:xfrm>
            <a:off x="141784" y="362534"/>
            <a:ext cx="105410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bangsとは</a:t>
            </a:r>
            <a:endParaRPr sz="1200" b="1" i="0" u="none" strike="noStrike" cap="none">
              <a:solidFill>
                <a:schemeClr val="lt1"/>
              </a:solidFill>
              <a:latin typeface="Meiryo"/>
              <a:ea typeface="Meiryo"/>
              <a:cs typeface="Meiryo"/>
              <a:sym typeface="Meiryo"/>
            </a:endParaRPr>
          </a:p>
        </p:txBody>
      </p:sp>
      <p:sp>
        <p:nvSpPr>
          <p:cNvPr id="383" name="Google Shape;383;p61"/>
          <p:cNvSpPr txBox="1"/>
          <p:nvPr/>
        </p:nvSpPr>
        <p:spPr>
          <a:xfrm>
            <a:off x="141784" y="362534"/>
            <a:ext cx="105410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bangsとは</a:t>
            </a:r>
            <a:endParaRPr sz="1200" b="1" i="0" u="none" strike="noStrike" cap="none">
              <a:solidFill>
                <a:schemeClr val="lt1"/>
              </a:solidFill>
              <a:latin typeface="Meiryo"/>
              <a:ea typeface="Meiryo"/>
              <a:cs typeface="Meiryo"/>
              <a:sym typeface="Meiryo"/>
            </a:endParaRPr>
          </a:p>
        </p:txBody>
      </p:sp>
      <p:sp>
        <p:nvSpPr>
          <p:cNvPr id="384" name="Google Shape;384;p61"/>
          <p:cNvSpPr/>
          <p:nvPr/>
        </p:nvSpPr>
        <p:spPr>
          <a:xfrm>
            <a:off x="8731717" y="4645795"/>
            <a:ext cx="3087291" cy="2149551"/>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400" b="1" i="0" u="none" strike="noStrike" cap="none">
                <a:solidFill>
                  <a:schemeClr val="dk1"/>
                </a:solidFill>
                <a:latin typeface="Meiryo"/>
                <a:ea typeface="Meiryo"/>
                <a:cs typeface="Meiryo"/>
                <a:sym typeface="Meiryo"/>
              </a:rPr>
              <a:t>共働きのママパパは</a:t>
            </a:r>
            <a:endParaRPr sz="14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400" b="1" i="0" u="none" strike="noStrike" cap="none">
                <a:solidFill>
                  <a:schemeClr val="dk1"/>
                </a:solidFill>
                <a:latin typeface="Meiryo"/>
                <a:ea typeface="Meiryo"/>
                <a:cs typeface="Meiryo"/>
                <a:sym typeface="Meiryo"/>
              </a:rPr>
              <a:t>家事に対して</a:t>
            </a:r>
            <a:endParaRPr sz="14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400" b="1" i="0" u="none" strike="noStrike" cap="none">
                <a:solidFill>
                  <a:schemeClr val="dk1"/>
                </a:solidFill>
                <a:latin typeface="Meiryo"/>
                <a:ea typeface="Meiryo"/>
                <a:cs typeface="Meiryo"/>
                <a:sym typeface="Meiryo"/>
              </a:rPr>
              <a:t>家電や家事サービスなどを使用した</a:t>
            </a:r>
            <a:endParaRPr sz="14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400" b="1" i="0" u="none" strike="noStrike" cap="none">
                <a:solidFill>
                  <a:schemeClr val="dk1"/>
                </a:solidFill>
                <a:latin typeface="Meiryo"/>
                <a:ea typeface="Meiryo"/>
                <a:cs typeface="Meiryo"/>
                <a:sym typeface="Meiryo"/>
              </a:rPr>
              <a:t>「時短」の情報を求めている。</a:t>
            </a:r>
            <a:endParaRPr sz="2400" b="1" i="0" u="none" strike="noStrike" cap="none">
              <a:solidFill>
                <a:schemeClr val="dk1"/>
              </a:solidFill>
              <a:latin typeface="Arial"/>
              <a:ea typeface="Arial"/>
              <a:cs typeface="Arial"/>
              <a:sym typeface="Arial"/>
            </a:endParaRPr>
          </a:p>
        </p:txBody>
      </p:sp>
      <p:sp>
        <p:nvSpPr>
          <p:cNvPr id="385" name="Google Shape;385;p61"/>
          <p:cNvSpPr/>
          <p:nvPr/>
        </p:nvSpPr>
        <p:spPr>
          <a:xfrm>
            <a:off x="4259" y="12903"/>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386" name="Google Shape;386;p61"/>
          <p:cNvSpPr txBox="1"/>
          <p:nvPr/>
        </p:nvSpPr>
        <p:spPr>
          <a:xfrm>
            <a:off x="83669" y="272619"/>
            <a:ext cx="1664919" cy="307777"/>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読者インサイト①</a:t>
            </a:r>
            <a:endParaRPr sz="1400" b="0" i="0" u="none" strike="noStrike" cap="none">
              <a:solidFill>
                <a:schemeClr val="lt1"/>
              </a:solidFill>
              <a:latin typeface="Meiryo"/>
              <a:ea typeface="Meiryo"/>
              <a:cs typeface="Meiryo"/>
              <a:sym typeface="Meiryo"/>
            </a:endParaRPr>
          </a:p>
        </p:txBody>
      </p:sp>
      <p:sp>
        <p:nvSpPr>
          <p:cNvPr id="387" name="Google Shape;387;p61"/>
          <p:cNvSpPr/>
          <p:nvPr/>
        </p:nvSpPr>
        <p:spPr>
          <a:xfrm>
            <a:off x="1748589" y="230693"/>
            <a:ext cx="3026612" cy="391627"/>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i="0" u="none" strike="noStrike" cap="none">
                <a:solidFill>
                  <a:schemeClr val="dk1"/>
                </a:solidFill>
                <a:latin typeface="Meiryo"/>
                <a:ea typeface="Meiryo"/>
                <a:cs typeface="Meiryo"/>
                <a:sym typeface="Meiryo"/>
              </a:rPr>
              <a:t>　家事意識について</a:t>
            </a:r>
            <a:endParaRPr sz="1600" b="1" i="0" u="none" strike="noStrike" cap="none">
              <a:solidFill>
                <a:schemeClr val="dk1"/>
              </a:solidFill>
              <a:latin typeface="Meiryo"/>
              <a:ea typeface="Meiryo"/>
              <a:cs typeface="Meiryo"/>
              <a:sym typeface="Meiryo"/>
            </a:endParaRPr>
          </a:p>
        </p:txBody>
      </p:sp>
      <p:sp>
        <p:nvSpPr>
          <p:cNvPr id="388" name="Google Shape;388;p61"/>
          <p:cNvSpPr/>
          <p:nvPr/>
        </p:nvSpPr>
        <p:spPr>
          <a:xfrm>
            <a:off x="4767089" y="309024"/>
            <a:ext cx="6128596" cy="228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Meiryo"/>
                <a:ea typeface="Meiryo"/>
                <a:cs typeface="Meiryo"/>
                <a:sym typeface="Meiryo"/>
              </a:rPr>
              <a:t>　　　積極的に家電およびサービスを活用し「時短」を実現</a:t>
            </a:r>
            <a:endParaRPr sz="1400" b="1" i="0" u="none" strike="noStrike" cap="none">
              <a:solidFill>
                <a:srgbClr val="000000"/>
              </a:solidFill>
              <a:latin typeface="Meiryo"/>
              <a:ea typeface="Meiryo"/>
              <a:cs typeface="Meiryo"/>
              <a:sym typeface="Meiryo"/>
            </a:endParaRPr>
          </a:p>
        </p:txBody>
      </p:sp>
      <p:pic>
        <p:nvPicPr>
          <p:cNvPr id="389" name="Google Shape;389;p61"/>
          <p:cNvPicPr preferRelativeResize="0"/>
          <p:nvPr/>
        </p:nvPicPr>
        <p:blipFill rotWithShape="1">
          <a:blip r:embed="rId6">
            <a:alphaModFix/>
          </a:blip>
          <a:srcRect/>
          <a:stretch/>
        </p:blipFill>
        <p:spPr>
          <a:xfrm>
            <a:off x="12516684" y="113350"/>
            <a:ext cx="927854" cy="412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2"/>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14</a:t>
            </a:fld>
            <a:endParaRPr/>
          </a:p>
        </p:txBody>
      </p:sp>
      <p:sp>
        <p:nvSpPr>
          <p:cNvPr id="397" name="Google Shape;397;p62"/>
          <p:cNvSpPr txBox="1"/>
          <p:nvPr/>
        </p:nvSpPr>
        <p:spPr>
          <a:xfrm>
            <a:off x="141784" y="362534"/>
            <a:ext cx="105410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bangsとは</a:t>
            </a:r>
            <a:endParaRPr sz="1200" b="1" i="0" u="none" strike="noStrike" cap="none">
              <a:solidFill>
                <a:schemeClr val="lt1"/>
              </a:solidFill>
              <a:latin typeface="Meiryo"/>
              <a:ea typeface="Meiryo"/>
              <a:cs typeface="Meiryo"/>
              <a:sym typeface="Meiryo"/>
            </a:endParaRPr>
          </a:p>
        </p:txBody>
      </p:sp>
      <p:sp>
        <p:nvSpPr>
          <p:cNvPr id="398" name="Google Shape;398;p62"/>
          <p:cNvSpPr txBox="1"/>
          <p:nvPr/>
        </p:nvSpPr>
        <p:spPr>
          <a:xfrm>
            <a:off x="141784" y="362534"/>
            <a:ext cx="105410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bangsとは</a:t>
            </a:r>
            <a:endParaRPr sz="1200" b="1" i="0" u="none" strike="noStrike" cap="none">
              <a:solidFill>
                <a:schemeClr val="lt1"/>
              </a:solidFill>
              <a:latin typeface="Meiryo"/>
              <a:ea typeface="Meiryo"/>
              <a:cs typeface="Meiryo"/>
              <a:sym typeface="Meiryo"/>
            </a:endParaRPr>
          </a:p>
        </p:txBody>
      </p:sp>
      <p:sp>
        <p:nvSpPr>
          <p:cNvPr id="399" name="Google Shape;399;p62"/>
          <p:cNvSpPr/>
          <p:nvPr/>
        </p:nvSpPr>
        <p:spPr>
          <a:xfrm>
            <a:off x="7451799" y="5338342"/>
            <a:ext cx="3405119" cy="88305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＜学習先検討のポイント＞</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①子供が楽しんで続けられるか</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②少数でしっかり先生に見てもらえるか</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③通塾とオンラインの両方対応しているか</a:t>
            </a:r>
            <a:endParaRPr sz="1800" b="0" i="0" u="none" strike="noStrike" cap="none">
              <a:solidFill>
                <a:schemeClr val="dk1"/>
              </a:solidFill>
              <a:latin typeface="Arial"/>
              <a:ea typeface="Arial"/>
              <a:cs typeface="Arial"/>
              <a:sym typeface="Arial"/>
            </a:endParaRPr>
          </a:p>
        </p:txBody>
      </p:sp>
      <p:sp>
        <p:nvSpPr>
          <p:cNvPr id="400" name="Google Shape;400;p62"/>
          <p:cNvSpPr/>
          <p:nvPr/>
        </p:nvSpPr>
        <p:spPr>
          <a:xfrm>
            <a:off x="579897" y="5338342"/>
            <a:ext cx="3087291" cy="88305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「投資」については不安や</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具体的な悩みとしての声も多く、</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情報が求められている。</a:t>
            </a:r>
            <a:endParaRPr sz="1800" b="0" i="0" u="none" strike="noStrike" cap="none">
              <a:solidFill>
                <a:schemeClr val="dk1"/>
              </a:solidFill>
              <a:latin typeface="Arial"/>
              <a:ea typeface="Arial"/>
              <a:cs typeface="Arial"/>
              <a:sym typeface="Arial"/>
            </a:endParaRPr>
          </a:p>
        </p:txBody>
      </p:sp>
      <p:sp>
        <p:nvSpPr>
          <p:cNvPr id="401" name="Google Shape;401;p62"/>
          <p:cNvSpPr/>
          <p:nvPr/>
        </p:nvSpPr>
        <p:spPr>
          <a:xfrm>
            <a:off x="4259" y="12903"/>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400" b="0" i="0" u="none" strike="noStrike" cap="none">
              <a:solidFill>
                <a:schemeClr val="lt1"/>
              </a:solidFill>
              <a:latin typeface="Meiryo"/>
              <a:ea typeface="Meiryo"/>
              <a:cs typeface="Meiryo"/>
              <a:sym typeface="Meiryo"/>
            </a:endParaRPr>
          </a:p>
        </p:txBody>
      </p:sp>
      <p:sp>
        <p:nvSpPr>
          <p:cNvPr id="402" name="Google Shape;402;p62"/>
          <p:cNvSpPr txBox="1"/>
          <p:nvPr/>
        </p:nvSpPr>
        <p:spPr>
          <a:xfrm>
            <a:off x="83669" y="272619"/>
            <a:ext cx="1664919" cy="307777"/>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読者インサイト②</a:t>
            </a:r>
            <a:endParaRPr sz="1400" b="0" i="0" u="none" strike="noStrike" cap="none">
              <a:solidFill>
                <a:schemeClr val="lt1"/>
              </a:solidFill>
              <a:latin typeface="Meiryo"/>
              <a:ea typeface="Meiryo"/>
              <a:cs typeface="Meiryo"/>
              <a:sym typeface="Meiryo"/>
            </a:endParaRPr>
          </a:p>
        </p:txBody>
      </p:sp>
      <p:sp>
        <p:nvSpPr>
          <p:cNvPr id="403" name="Google Shape;403;p62"/>
          <p:cNvSpPr/>
          <p:nvPr/>
        </p:nvSpPr>
        <p:spPr>
          <a:xfrm>
            <a:off x="1748588" y="230693"/>
            <a:ext cx="4309311" cy="391627"/>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i="0" u="none" strike="noStrike" cap="none">
                <a:solidFill>
                  <a:srgbClr val="0070C0"/>
                </a:solidFill>
                <a:latin typeface="Meiryo"/>
                <a:ea typeface="Meiryo"/>
                <a:cs typeface="Meiryo"/>
                <a:sym typeface="Meiryo"/>
              </a:rPr>
              <a:t>　</a:t>
            </a:r>
            <a:r>
              <a:rPr lang="ja-JP" sz="2400" b="1" i="0" u="none" strike="noStrike" cap="none">
                <a:solidFill>
                  <a:schemeClr val="dk1"/>
                </a:solidFill>
                <a:latin typeface="Meiryo"/>
                <a:ea typeface="Meiryo"/>
                <a:cs typeface="Meiryo"/>
                <a:sym typeface="Meiryo"/>
              </a:rPr>
              <a:t>貯蓄、投資、教育費ついて</a:t>
            </a:r>
            <a:endParaRPr sz="1600" b="1" i="0" u="none" strike="noStrike" cap="none">
              <a:solidFill>
                <a:schemeClr val="dk1"/>
              </a:solidFill>
              <a:latin typeface="Meiryo"/>
              <a:ea typeface="Meiryo"/>
              <a:cs typeface="Meiryo"/>
              <a:sym typeface="Meiryo"/>
            </a:endParaRPr>
          </a:p>
        </p:txBody>
      </p:sp>
      <p:sp>
        <p:nvSpPr>
          <p:cNvPr id="404" name="Google Shape;404;p62"/>
          <p:cNvSpPr/>
          <p:nvPr/>
        </p:nvSpPr>
        <p:spPr>
          <a:xfrm>
            <a:off x="6057899" y="299275"/>
            <a:ext cx="6128596" cy="228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Meiryo"/>
                <a:ea typeface="Meiryo"/>
                <a:cs typeface="Meiryo"/>
                <a:sym typeface="Meiryo"/>
              </a:rPr>
              <a:t>　　　積極的に家電およびサービスを活用し「時短」を実現</a:t>
            </a:r>
            <a:endParaRPr sz="1400" b="1" i="0" u="none" strike="noStrike" cap="none">
              <a:solidFill>
                <a:srgbClr val="000000"/>
              </a:solidFill>
              <a:latin typeface="Meiryo"/>
              <a:ea typeface="Meiryo"/>
              <a:cs typeface="Meiryo"/>
              <a:sym typeface="Meiryo"/>
            </a:endParaRPr>
          </a:p>
        </p:txBody>
      </p:sp>
      <p:pic>
        <p:nvPicPr>
          <p:cNvPr id="405" name="Google Shape;405;p62"/>
          <p:cNvPicPr preferRelativeResize="0"/>
          <p:nvPr/>
        </p:nvPicPr>
        <p:blipFill rotWithShape="1">
          <a:blip r:embed="rId3">
            <a:alphaModFix/>
          </a:blip>
          <a:srcRect/>
          <a:stretch/>
        </p:blipFill>
        <p:spPr>
          <a:xfrm>
            <a:off x="12516684" y="113350"/>
            <a:ext cx="927854" cy="412525"/>
          </a:xfrm>
          <a:prstGeom prst="rect">
            <a:avLst/>
          </a:prstGeom>
          <a:noFill/>
          <a:ln>
            <a:noFill/>
          </a:ln>
        </p:spPr>
      </p:pic>
      <p:grpSp>
        <p:nvGrpSpPr>
          <p:cNvPr id="406" name="Google Shape;406;p62"/>
          <p:cNvGrpSpPr/>
          <p:nvPr/>
        </p:nvGrpSpPr>
        <p:grpSpPr>
          <a:xfrm>
            <a:off x="-217521" y="2005353"/>
            <a:ext cx="8241523" cy="3296537"/>
            <a:chOff x="85402" y="1128103"/>
            <a:chExt cx="8241523" cy="3296537"/>
          </a:xfrm>
        </p:grpSpPr>
        <p:pic>
          <p:nvPicPr>
            <p:cNvPr id="407" name="Google Shape;407;p6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5402" y="1211390"/>
              <a:ext cx="8241523" cy="3213250"/>
            </a:xfrm>
            <a:prstGeom prst="rect">
              <a:avLst/>
            </a:prstGeom>
            <a:noFill/>
            <a:ln>
              <a:noFill/>
            </a:ln>
          </p:spPr>
        </p:pic>
        <p:sp>
          <p:nvSpPr>
            <p:cNvPr id="408" name="Google Shape;408;p62"/>
            <p:cNvSpPr txBox="1"/>
            <p:nvPr/>
          </p:nvSpPr>
          <p:spPr>
            <a:xfrm>
              <a:off x="668834" y="1128103"/>
              <a:ext cx="427464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Q　お金に関するトピックスで興味があるものは？</a:t>
              </a:r>
              <a:r>
                <a:rPr lang="ja-JP" sz="1800" b="1" i="0" u="none" strike="noStrike" cap="none" dirty="0">
                  <a:solidFill>
                    <a:schemeClr val="dk1"/>
                  </a:solidFill>
                  <a:latin typeface="Meiryo"/>
                  <a:ea typeface="Meiryo"/>
                  <a:cs typeface="Meiryo"/>
                  <a:sym typeface="Meiryo"/>
                </a:rPr>
                <a:t>貯蓄、節約、投資がトップ３</a:t>
              </a:r>
              <a:endParaRPr sz="1800" b="1" i="0" u="none" strike="noStrike" cap="none" dirty="0">
                <a:solidFill>
                  <a:schemeClr val="dk1"/>
                </a:solidFill>
                <a:latin typeface="Arial"/>
                <a:ea typeface="Arial"/>
                <a:cs typeface="Arial"/>
                <a:sym typeface="Arial"/>
              </a:endParaRPr>
            </a:p>
          </p:txBody>
        </p:sp>
      </p:grpSp>
      <p:grpSp>
        <p:nvGrpSpPr>
          <p:cNvPr id="409" name="Google Shape;409;p62"/>
          <p:cNvGrpSpPr/>
          <p:nvPr/>
        </p:nvGrpSpPr>
        <p:grpSpPr>
          <a:xfrm>
            <a:off x="7280098" y="2006281"/>
            <a:ext cx="4274641" cy="3063170"/>
            <a:chOff x="7911854" y="1128102"/>
            <a:chExt cx="4274641" cy="3063170"/>
          </a:xfrm>
        </p:grpSpPr>
        <p:pic>
          <p:nvPicPr>
            <p:cNvPr id="410" name="Google Shape;410;p6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11854" y="1707583"/>
              <a:ext cx="3405118" cy="2483689"/>
            </a:xfrm>
            <a:prstGeom prst="rect">
              <a:avLst/>
            </a:prstGeom>
            <a:noFill/>
            <a:ln>
              <a:noFill/>
            </a:ln>
          </p:spPr>
        </p:pic>
        <p:sp>
          <p:nvSpPr>
            <p:cNvPr id="411" name="Google Shape;411;p62"/>
            <p:cNvSpPr txBox="1"/>
            <p:nvPr/>
          </p:nvSpPr>
          <p:spPr>
            <a:xfrm>
              <a:off x="7911854" y="1128102"/>
              <a:ext cx="427464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Q　今後、子どもに習わせたい学習教室は？</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800" b="1" i="0" u="none" strike="noStrike" cap="none" dirty="0">
                  <a:solidFill>
                    <a:schemeClr val="dk1"/>
                  </a:solidFill>
                  <a:latin typeface="Meiryo"/>
                  <a:ea typeface="Meiryo"/>
                  <a:cs typeface="Meiryo"/>
                  <a:sym typeface="Meiryo"/>
                </a:rPr>
                <a:t>英会話と答えた人が約３割</a:t>
              </a:r>
              <a:endParaRPr sz="1800" b="1" i="0" u="none" strike="noStrike" cap="none" dirty="0">
                <a:solidFill>
                  <a:schemeClr val="dk1"/>
                </a:solidFill>
                <a:latin typeface="Arial"/>
                <a:ea typeface="Arial"/>
                <a:cs typeface="Arial"/>
                <a:sym typeface="Arial"/>
              </a:endParaRPr>
            </a:p>
          </p:txBody>
        </p:sp>
      </p:grpSp>
      <p:sp>
        <p:nvSpPr>
          <p:cNvPr id="412" name="Google Shape;412;p62"/>
          <p:cNvSpPr/>
          <p:nvPr/>
        </p:nvSpPr>
        <p:spPr>
          <a:xfrm>
            <a:off x="10585253" y="2836529"/>
            <a:ext cx="2398108" cy="1128150"/>
          </a:xfrm>
          <a:prstGeom prst="wedgeRoundRectCallout">
            <a:avLst>
              <a:gd name="adj1" fmla="val -38839"/>
              <a:gd name="adj2" fmla="val 65877"/>
              <a:gd name="adj3" fmla="val 16667"/>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Meiryo"/>
                <a:ea typeface="Meiryo"/>
                <a:cs typeface="Meiryo"/>
                <a:sym typeface="Meiryo"/>
              </a:rPr>
              <a:t>CHANTO</a:t>
            </a:r>
            <a:r>
              <a:rPr lang="en-US" altLang="ja-JP" sz="1600" b="0" i="0" u="none" strike="noStrike" cap="none" dirty="0">
                <a:solidFill>
                  <a:schemeClr val="dk1"/>
                </a:solidFill>
                <a:latin typeface="Meiryo"/>
                <a:ea typeface="Meiryo"/>
                <a:cs typeface="Meiryo"/>
                <a:sym typeface="Meiryo"/>
              </a:rPr>
              <a:t> WEB</a:t>
            </a:r>
            <a:r>
              <a:rPr lang="ja-JP" sz="1600" b="0" i="0" u="none" strike="noStrike" cap="none" dirty="0">
                <a:solidFill>
                  <a:schemeClr val="dk1"/>
                </a:solidFill>
                <a:latin typeface="Meiryo"/>
                <a:ea typeface="Meiryo"/>
                <a:cs typeface="Meiryo"/>
                <a:sym typeface="Meiryo"/>
              </a:rPr>
              <a:t>読者の</a:t>
            </a:r>
            <a:endParaRPr sz="1600" b="0"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Meiryo"/>
                <a:ea typeface="Meiryo"/>
                <a:cs typeface="Meiryo"/>
                <a:sym typeface="Meiryo"/>
              </a:rPr>
              <a:t>６５％は習い事に</a:t>
            </a:r>
            <a:endParaRPr sz="1600" b="0"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Meiryo"/>
                <a:ea typeface="Meiryo"/>
                <a:cs typeface="Meiryo"/>
                <a:sym typeface="Meiryo"/>
              </a:rPr>
              <a:t>月１万円以上かける</a:t>
            </a:r>
            <a:endParaRPr sz="1600" b="0" i="0" u="none" strike="noStrike" cap="none" dirty="0">
              <a:solidFill>
                <a:schemeClr val="dk1"/>
              </a:solidFill>
              <a:latin typeface="Meiryo"/>
              <a:ea typeface="Meiryo"/>
              <a:cs typeface="Meiryo"/>
              <a:sym typeface="Meiry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3"/>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15</a:t>
            </a:fld>
            <a:endParaRPr/>
          </a:p>
        </p:txBody>
      </p:sp>
      <p:sp>
        <p:nvSpPr>
          <p:cNvPr id="420" name="Google Shape;420;p63"/>
          <p:cNvSpPr txBox="1"/>
          <p:nvPr/>
        </p:nvSpPr>
        <p:spPr>
          <a:xfrm>
            <a:off x="141784" y="362534"/>
            <a:ext cx="105410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bangsとは</a:t>
            </a:r>
            <a:endParaRPr sz="1200" b="1" i="0" u="none" strike="noStrike" cap="none">
              <a:solidFill>
                <a:schemeClr val="lt1"/>
              </a:solidFill>
              <a:latin typeface="Meiryo"/>
              <a:ea typeface="Meiryo"/>
              <a:cs typeface="Meiryo"/>
              <a:sym typeface="Meiryo"/>
            </a:endParaRPr>
          </a:p>
        </p:txBody>
      </p:sp>
      <p:sp>
        <p:nvSpPr>
          <p:cNvPr id="421" name="Google Shape;421;p63"/>
          <p:cNvSpPr txBox="1"/>
          <p:nvPr/>
        </p:nvSpPr>
        <p:spPr>
          <a:xfrm>
            <a:off x="141784" y="362534"/>
            <a:ext cx="105410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bangsとは</a:t>
            </a:r>
            <a:endParaRPr sz="1200" b="1" i="0" u="none" strike="noStrike" cap="none">
              <a:solidFill>
                <a:schemeClr val="lt1"/>
              </a:solidFill>
              <a:latin typeface="Meiryo"/>
              <a:ea typeface="Meiryo"/>
              <a:cs typeface="Meiryo"/>
              <a:sym typeface="Meiryo"/>
            </a:endParaRPr>
          </a:p>
        </p:txBody>
      </p:sp>
      <p:sp>
        <p:nvSpPr>
          <p:cNvPr id="422" name="Google Shape;422;p63"/>
          <p:cNvSpPr txBox="1"/>
          <p:nvPr/>
        </p:nvSpPr>
        <p:spPr>
          <a:xfrm>
            <a:off x="18937" y="3809322"/>
            <a:ext cx="660099" cy="1880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500"/>
              <a:buFont typeface="Arial"/>
              <a:buNone/>
            </a:pPr>
            <a:r>
              <a:rPr lang="ja-JP" sz="500" b="1" i="0" u="none" strike="noStrike" cap="none">
                <a:solidFill>
                  <a:srgbClr val="7F7F7F"/>
                </a:solidFill>
                <a:latin typeface="Arial"/>
                <a:ea typeface="Arial"/>
                <a:cs typeface="Arial"/>
                <a:sym typeface="Arial"/>
              </a:rPr>
              <a:t>（単位10人）</a:t>
            </a:r>
            <a:endParaRPr sz="1800" b="0" i="0" u="none" strike="noStrike" cap="none">
              <a:solidFill>
                <a:schemeClr val="dk1"/>
              </a:solidFill>
              <a:latin typeface="Arial"/>
              <a:ea typeface="Arial"/>
              <a:cs typeface="Arial"/>
              <a:sym typeface="Arial"/>
            </a:endParaRPr>
          </a:p>
        </p:txBody>
      </p:sp>
      <p:sp>
        <p:nvSpPr>
          <p:cNvPr id="423" name="Google Shape;423;p63"/>
          <p:cNvSpPr/>
          <p:nvPr/>
        </p:nvSpPr>
        <p:spPr>
          <a:xfrm>
            <a:off x="1776072" y="5816392"/>
            <a:ext cx="602901" cy="190919"/>
          </a:xfrm>
          <a:prstGeom prst="mathMultiply">
            <a:avLst>
              <a:gd name="adj1" fmla="val 23520"/>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4" name="Google Shape;424;p63"/>
          <p:cNvSpPr txBox="1"/>
          <p:nvPr/>
        </p:nvSpPr>
        <p:spPr>
          <a:xfrm>
            <a:off x="10024015" y="6880012"/>
            <a:ext cx="3301126"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050" b="0" i="0" u="none" strike="noStrike" cap="none">
                <a:solidFill>
                  <a:srgbClr val="000000"/>
                </a:solidFill>
                <a:highlight>
                  <a:srgbClr val="FFFFFF"/>
                </a:highlight>
                <a:latin typeface="Meiryo"/>
                <a:ea typeface="Meiryo"/>
                <a:cs typeface="Meiryo"/>
                <a:sym typeface="Meiryo"/>
              </a:rPr>
              <a:t>※2023年5月実施 CHANTO読者調査アンケート</a:t>
            </a:r>
            <a:endParaRPr sz="1800" b="0" i="0" u="none" strike="noStrike" cap="none">
              <a:solidFill>
                <a:schemeClr val="dk1"/>
              </a:solidFill>
              <a:latin typeface="Arial"/>
              <a:ea typeface="Arial"/>
              <a:cs typeface="Arial"/>
              <a:sym typeface="Arial"/>
            </a:endParaRPr>
          </a:p>
        </p:txBody>
      </p:sp>
      <p:grpSp>
        <p:nvGrpSpPr>
          <p:cNvPr id="425" name="Google Shape;425;p63"/>
          <p:cNvGrpSpPr/>
          <p:nvPr/>
        </p:nvGrpSpPr>
        <p:grpSpPr>
          <a:xfrm>
            <a:off x="10076808" y="982593"/>
            <a:ext cx="3112056" cy="5864184"/>
            <a:chOff x="10016535" y="1254490"/>
            <a:chExt cx="3112056" cy="5864184"/>
          </a:xfrm>
        </p:grpSpPr>
        <p:sp>
          <p:nvSpPr>
            <p:cNvPr id="426" name="Google Shape;426;p63"/>
            <p:cNvSpPr/>
            <p:nvPr/>
          </p:nvSpPr>
          <p:spPr>
            <a:xfrm>
              <a:off x="10041300" y="1254490"/>
              <a:ext cx="3087291" cy="5864184"/>
            </a:xfrm>
            <a:prstGeom prst="rect">
              <a:avLst/>
            </a:prstGeom>
            <a:solidFill>
              <a:srgbClr val="FFD966"/>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フェムテックに関しても</a:t>
              </a: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日々の</a:t>
              </a:r>
              <a:r>
                <a:rPr lang="ja-JP" sz="1100" b="1" i="0" u="none" strike="noStrike" cap="none">
                  <a:solidFill>
                    <a:srgbClr val="FF0000"/>
                  </a:solidFill>
                  <a:latin typeface="Meiryo"/>
                  <a:ea typeface="Meiryo"/>
                  <a:cs typeface="Meiryo"/>
                  <a:sym typeface="Meiryo"/>
                </a:rPr>
                <a:t>デリケートゾーンケア</a:t>
              </a:r>
              <a:r>
                <a:rPr lang="ja-JP" sz="1100" b="0" i="0" u="none" strike="noStrike" cap="none">
                  <a:solidFill>
                    <a:schemeClr val="dk1"/>
                  </a:solidFill>
                  <a:latin typeface="Meiryo"/>
                  <a:ea typeface="Meiryo"/>
                  <a:cs typeface="Meiryo"/>
                  <a:sym typeface="Meiryo"/>
                </a:rPr>
                <a:t>の他</a:t>
              </a: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更年期、オンライン診断なども</a:t>
              </a: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関心が高くなっています。</a:t>
              </a: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rgbClr val="FF0000"/>
                  </a:solidFill>
                  <a:latin typeface="Meiryo"/>
                  <a:ea typeface="Meiryo"/>
                  <a:cs typeface="Meiryo"/>
                  <a:sym typeface="Meiryo"/>
                </a:rPr>
                <a:t>小学生に向けた体のケア</a:t>
              </a:r>
              <a:r>
                <a:rPr lang="ja-JP" sz="1100" b="0" i="0" u="none" strike="noStrike" cap="none">
                  <a:solidFill>
                    <a:schemeClr val="dk1"/>
                  </a:solidFill>
                  <a:latin typeface="Meiryo"/>
                  <a:ea typeface="Meiryo"/>
                  <a:cs typeface="Meiryo"/>
                  <a:sym typeface="Meiryo"/>
                </a:rPr>
                <a:t>なども</a:t>
              </a: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関心が高く、情報を求める読者が</a:t>
              </a: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集まっています。</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Meiryo"/>
                <a:ea typeface="Meiryo"/>
                <a:cs typeface="Meiryo"/>
                <a:sym typeface="Meiryo"/>
              </a:endParaRPr>
            </a:p>
          </p:txBody>
        </p:sp>
        <p:grpSp>
          <p:nvGrpSpPr>
            <p:cNvPr id="427" name="Google Shape;427;p63"/>
            <p:cNvGrpSpPr/>
            <p:nvPr/>
          </p:nvGrpSpPr>
          <p:grpSpPr>
            <a:xfrm>
              <a:off x="10016535" y="3855592"/>
              <a:ext cx="3028336" cy="2816180"/>
              <a:chOff x="9802761" y="3437136"/>
              <a:chExt cx="3028336" cy="2816180"/>
            </a:xfrm>
          </p:grpSpPr>
          <p:pic>
            <p:nvPicPr>
              <p:cNvPr id="428" name="Google Shape;428;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51921" y="3756701"/>
                <a:ext cx="2979176" cy="1190829"/>
              </a:xfrm>
              <a:prstGeom prst="rect">
                <a:avLst/>
              </a:prstGeom>
              <a:noFill/>
              <a:ln w="9525" cap="flat" cmpd="sng">
                <a:solidFill>
                  <a:schemeClr val="lt1"/>
                </a:solidFill>
                <a:prstDash val="solid"/>
                <a:round/>
                <a:headEnd type="none" w="sm" len="sm"/>
                <a:tailEnd type="none" w="sm" len="sm"/>
              </a:ln>
            </p:spPr>
          </p:pic>
          <p:pic>
            <p:nvPicPr>
              <p:cNvPr id="429" name="Google Shape;429;p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857211" y="5086351"/>
                <a:ext cx="2965514" cy="1166965"/>
              </a:xfrm>
              <a:prstGeom prst="rect">
                <a:avLst/>
              </a:prstGeom>
              <a:noFill/>
              <a:ln w="9525" cap="flat" cmpd="sng">
                <a:solidFill>
                  <a:schemeClr val="lt1"/>
                </a:solidFill>
                <a:prstDash val="solid"/>
                <a:round/>
                <a:headEnd type="none" w="sm" len="sm"/>
                <a:tailEnd type="none" w="sm" len="sm"/>
              </a:ln>
            </p:spPr>
          </p:pic>
          <p:sp>
            <p:nvSpPr>
              <p:cNvPr id="430" name="Google Shape;430;p63"/>
              <p:cNvSpPr txBox="1"/>
              <p:nvPr/>
            </p:nvSpPr>
            <p:spPr>
              <a:xfrm>
                <a:off x="9802761" y="3437136"/>
                <a:ext cx="105205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Meiryo"/>
                  <a:buNone/>
                </a:pPr>
                <a:r>
                  <a:rPr lang="ja-JP" sz="1100" b="0" i="0" u="none" strike="noStrike" cap="none">
                    <a:solidFill>
                      <a:srgbClr val="000000"/>
                    </a:solidFill>
                    <a:latin typeface="Meiryo"/>
                    <a:ea typeface="Meiryo"/>
                    <a:cs typeface="Meiryo"/>
                    <a:sym typeface="Meiryo"/>
                  </a:rPr>
                  <a:t>▼通年特集</a:t>
                </a:r>
                <a:endParaRPr sz="1800" b="0" i="0" u="none" strike="noStrike" cap="none">
                  <a:solidFill>
                    <a:schemeClr val="dk1"/>
                  </a:solidFill>
                  <a:latin typeface="Arial"/>
                  <a:ea typeface="Arial"/>
                  <a:cs typeface="Arial"/>
                  <a:sym typeface="Arial"/>
                </a:endParaRPr>
              </a:p>
            </p:txBody>
          </p:sp>
        </p:grpSp>
      </p:grpSp>
      <p:sp>
        <p:nvSpPr>
          <p:cNvPr id="431" name="Google Shape;431;p63"/>
          <p:cNvSpPr/>
          <p:nvPr/>
        </p:nvSpPr>
        <p:spPr>
          <a:xfrm>
            <a:off x="4259" y="12903"/>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432" name="Google Shape;432;p63"/>
          <p:cNvSpPr txBox="1"/>
          <p:nvPr/>
        </p:nvSpPr>
        <p:spPr>
          <a:xfrm>
            <a:off x="54339" y="278450"/>
            <a:ext cx="1664919" cy="307777"/>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読者インサイト③</a:t>
            </a:r>
            <a:endParaRPr sz="1400" b="0" i="0" u="none" strike="noStrike" cap="none">
              <a:solidFill>
                <a:schemeClr val="lt1"/>
              </a:solidFill>
              <a:latin typeface="Meiryo"/>
              <a:ea typeface="Meiryo"/>
              <a:cs typeface="Meiryo"/>
              <a:sym typeface="Meiryo"/>
            </a:endParaRPr>
          </a:p>
        </p:txBody>
      </p:sp>
      <p:sp>
        <p:nvSpPr>
          <p:cNvPr id="433" name="Google Shape;433;p63"/>
          <p:cNvSpPr/>
          <p:nvPr/>
        </p:nvSpPr>
        <p:spPr>
          <a:xfrm>
            <a:off x="1748588" y="230693"/>
            <a:ext cx="5414212" cy="391627"/>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i="0" u="none" strike="noStrike" cap="none">
                <a:solidFill>
                  <a:srgbClr val="0070C0"/>
                </a:solidFill>
                <a:latin typeface="Meiryo"/>
                <a:ea typeface="Meiryo"/>
                <a:cs typeface="Meiryo"/>
                <a:sym typeface="Meiryo"/>
              </a:rPr>
              <a:t>　</a:t>
            </a:r>
            <a:r>
              <a:rPr lang="ja-JP" sz="2400" b="1" i="0" u="none" strike="noStrike" cap="none">
                <a:solidFill>
                  <a:schemeClr val="dk1"/>
                </a:solidFill>
                <a:latin typeface="Meiryo"/>
                <a:ea typeface="Meiryo"/>
                <a:cs typeface="Meiryo"/>
                <a:sym typeface="Meiryo"/>
              </a:rPr>
              <a:t>親子フェム/フェムテックについて</a:t>
            </a:r>
            <a:endParaRPr sz="1600" b="1" i="0" u="none" strike="noStrike" cap="none">
              <a:solidFill>
                <a:schemeClr val="dk1"/>
              </a:solidFill>
              <a:latin typeface="Meiryo"/>
              <a:ea typeface="Meiryo"/>
              <a:cs typeface="Meiryo"/>
              <a:sym typeface="Meiryo"/>
            </a:endParaRPr>
          </a:p>
        </p:txBody>
      </p:sp>
      <p:pic>
        <p:nvPicPr>
          <p:cNvPr id="434" name="Google Shape;434;p63"/>
          <p:cNvPicPr preferRelativeResize="0"/>
          <p:nvPr/>
        </p:nvPicPr>
        <p:blipFill rotWithShape="1">
          <a:blip r:embed="rId5">
            <a:alphaModFix/>
          </a:blip>
          <a:srcRect/>
          <a:stretch/>
        </p:blipFill>
        <p:spPr>
          <a:xfrm>
            <a:off x="12516684" y="113350"/>
            <a:ext cx="927854" cy="412525"/>
          </a:xfrm>
          <a:prstGeom prst="rect">
            <a:avLst/>
          </a:prstGeom>
          <a:noFill/>
          <a:ln>
            <a:noFill/>
          </a:ln>
        </p:spPr>
      </p:pic>
      <p:grpSp>
        <p:nvGrpSpPr>
          <p:cNvPr id="435" name="Google Shape;435;p63"/>
          <p:cNvGrpSpPr/>
          <p:nvPr/>
        </p:nvGrpSpPr>
        <p:grpSpPr>
          <a:xfrm>
            <a:off x="-90068" y="914138"/>
            <a:ext cx="5675672" cy="3358801"/>
            <a:chOff x="-228601" y="947727"/>
            <a:chExt cx="5675672" cy="3358801"/>
          </a:xfrm>
        </p:grpSpPr>
        <p:pic>
          <p:nvPicPr>
            <p:cNvPr id="436" name="Google Shape;436;p63"/>
            <p:cNvPicPr preferRelativeResize="0"/>
            <p:nvPr/>
          </p:nvPicPr>
          <p:blipFill rotWithShape="1">
            <a:blip r:embed="rId6" cstate="email">
              <a:alphaModFix/>
              <a:extLst>
                <a:ext uri="{28A0092B-C50C-407E-A947-70E740481C1C}">
                  <a14:useLocalDpi xmlns:a14="http://schemas.microsoft.com/office/drawing/2010/main"/>
                </a:ext>
              </a:extLst>
            </a:blip>
            <a:srcRect b="7684"/>
            <a:stretch/>
          </p:blipFill>
          <p:spPr>
            <a:xfrm>
              <a:off x="-228601" y="947727"/>
              <a:ext cx="5675672" cy="3358801"/>
            </a:xfrm>
            <a:prstGeom prst="rect">
              <a:avLst/>
            </a:prstGeom>
            <a:noFill/>
            <a:ln>
              <a:noFill/>
            </a:ln>
          </p:spPr>
        </p:pic>
        <p:sp>
          <p:nvSpPr>
            <p:cNvPr id="437" name="Google Shape;437;p63"/>
            <p:cNvSpPr txBox="1"/>
            <p:nvPr/>
          </p:nvSpPr>
          <p:spPr>
            <a:xfrm>
              <a:off x="272951" y="947727"/>
              <a:ext cx="508390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Q　</a:t>
              </a:r>
              <a:r>
                <a:rPr lang="ja-JP" sz="1400" b="0" i="0" u="none" strike="noStrike" cap="none" dirty="0">
                  <a:solidFill>
                    <a:srgbClr val="4B4B4B"/>
                  </a:solidFill>
                  <a:latin typeface="Meiryo"/>
                  <a:ea typeface="Meiryo"/>
                  <a:cs typeface="Meiryo"/>
                  <a:sym typeface="Meiryo"/>
                </a:rPr>
                <a:t>生理や婦人科系など、自分の体に関する不安や悩みは</a:t>
              </a:r>
              <a:r>
                <a:rPr lang="ja-JP" sz="1400" b="0" i="0" u="none" strike="noStrike" cap="none" dirty="0">
                  <a:solidFill>
                    <a:schemeClr val="dk1"/>
                  </a:solidFill>
                  <a:latin typeface="Meiryo"/>
                  <a:ea typeface="Meiryo"/>
                  <a:cs typeface="Meiryo"/>
                  <a:sym typeface="Meiryo"/>
                </a:rPr>
                <a:t>？</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dirty="0">
                  <a:solidFill>
                    <a:schemeClr val="dk1"/>
                  </a:solidFill>
                  <a:latin typeface="Meiryo"/>
                  <a:ea typeface="Meiryo"/>
                  <a:cs typeface="Meiryo"/>
                  <a:sym typeface="Meiryo"/>
                </a:rPr>
                <a:t>デリケートゾーンケア、PMSは大きな悩み</a:t>
              </a:r>
              <a:endParaRPr sz="1800" b="1" i="0" u="none" strike="noStrike" cap="none" dirty="0">
                <a:solidFill>
                  <a:schemeClr val="dk1"/>
                </a:solidFill>
                <a:latin typeface="Arial"/>
                <a:ea typeface="Arial"/>
                <a:cs typeface="Arial"/>
                <a:sym typeface="Arial"/>
              </a:endParaRPr>
            </a:p>
          </p:txBody>
        </p:sp>
      </p:grpSp>
      <p:graphicFrame>
        <p:nvGraphicFramePr>
          <p:cNvPr id="438" name="Google Shape;438;p63"/>
          <p:cNvGraphicFramePr/>
          <p:nvPr/>
        </p:nvGraphicFramePr>
        <p:xfrm>
          <a:off x="320387" y="4807475"/>
          <a:ext cx="4495999" cy="2676665"/>
        </p:xfrm>
        <a:graphic>
          <a:graphicData uri="http://schemas.openxmlformats.org/drawingml/2006/chart">
            <c:chart xmlns:c="http://schemas.openxmlformats.org/drawingml/2006/chart" xmlns:r="http://schemas.openxmlformats.org/officeDocument/2006/relationships" r:id="rId7"/>
          </a:graphicData>
        </a:graphic>
      </p:graphicFrame>
      <p:sp>
        <p:nvSpPr>
          <p:cNvPr id="439" name="Google Shape;439;p63"/>
          <p:cNvSpPr txBox="1"/>
          <p:nvPr/>
        </p:nvSpPr>
        <p:spPr>
          <a:xfrm>
            <a:off x="592971" y="4298825"/>
            <a:ext cx="508390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Q　</a:t>
            </a:r>
            <a:r>
              <a:rPr lang="ja-JP" sz="1400" b="0" i="0" u="none" strike="noStrike" cap="none">
                <a:solidFill>
                  <a:srgbClr val="4B4B4B"/>
                </a:solidFill>
                <a:latin typeface="Meiryo"/>
                <a:ea typeface="Meiryo"/>
                <a:cs typeface="Meiryo"/>
                <a:sym typeface="Meiryo"/>
              </a:rPr>
              <a:t>フェムテック商品の使用状況と関心は</a:t>
            </a:r>
            <a:r>
              <a:rPr lang="ja-JP" sz="1400" b="0" i="0" u="none" strike="noStrike" cap="none">
                <a:solidFill>
                  <a:schemeClr val="dk1"/>
                </a:solidFill>
                <a:latin typeface="Meiryo"/>
                <a:ea typeface="Meiryo"/>
                <a:cs typeface="Meiryo"/>
                <a:sym typeface="Meiryo"/>
              </a:rPr>
              <a:t>？</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デリケートゾーンケア商品は関心が高い</a:t>
            </a:r>
            <a:endParaRPr sz="1800" b="1" i="0" u="none" strike="noStrike" cap="none">
              <a:solidFill>
                <a:schemeClr val="dk1"/>
              </a:solidFill>
              <a:latin typeface="Arial"/>
              <a:ea typeface="Arial"/>
              <a:cs typeface="Arial"/>
              <a:sym typeface="Arial"/>
            </a:endParaRPr>
          </a:p>
        </p:txBody>
      </p:sp>
      <p:grpSp>
        <p:nvGrpSpPr>
          <p:cNvPr id="440" name="Google Shape;440;p63"/>
          <p:cNvGrpSpPr/>
          <p:nvPr/>
        </p:nvGrpSpPr>
        <p:grpSpPr>
          <a:xfrm>
            <a:off x="5729869" y="914138"/>
            <a:ext cx="5691674" cy="3559998"/>
            <a:chOff x="5194180" y="949167"/>
            <a:chExt cx="5691674" cy="3559998"/>
          </a:xfrm>
        </p:grpSpPr>
        <p:pic>
          <p:nvPicPr>
            <p:cNvPr id="441" name="Google Shape;441;p6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194180" y="949167"/>
              <a:ext cx="4293950" cy="3559998"/>
            </a:xfrm>
            <a:prstGeom prst="rect">
              <a:avLst/>
            </a:prstGeom>
            <a:noFill/>
            <a:ln>
              <a:noFill/>
            </a:ln>
          </p:spPr>
        </p:pic>
        <p:sp>
          <p:nvSpPr>
            <p:cNvPr id="442" name="Google Shape;442;p63"/>
            <p:cNvSpPr txBox="1"/>
            <p:nvPr/>
          </p:nvSpPr>
          <p:spPr>
            <a:xfrm>
              <a:off x="5801945" y="951796"/>
              <a:ext cx="508390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Q　キッズ脱毛への興味は？？</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4割がキッズ脱毛に興味あり</a:t>
              </a:r>
              <a:endParaRPr sz="1800" b="1" i="0" u="none" strike="noStrike" cap="none">
                <a:solidFill>
                  <a:schemeClr val="dk1"/>
                </a:solidFill>
                <a:latin typeface="Arial"/>
                <a:ea typeface="Arial"/>
                <a:cs typeface="Arial"/>
                <a:sym typeface="Arial"/>
              </a:endParaRPr>
            </a:p>
          </p:txBody>
        </p:sp>
      </p:grpSp>
      <p:grpSp>
        <p:nvGrpSpPr>
          <p:cNvPr id="443" name="Google Shape;443;p63"/>
          <p:cNvGrpSpPr/>
          <p:nvPr/>
        </p:nvGrpSpPr>
        <p:grpSpPr>
          <a:xfrm>
            <a:off x="6018270" y="4407386"/>
            <a:ext cx="6205252" cy="3101612"/>
            <a:chOff x="5941440" y="4497947"/>
            <a:chExt cx="6205252" cy="3101612"/>
          </a:xfrm>
        </p:grpSpPr>
        <p:pic>
          <p:nvPicPr>
            <p:cNvPr id="444" name="Google Shape;444;p6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941440" y="4821450"/>
              <a:ext cx="3369421" cy="2778109"/>
            </a:xfrm>
            <a:prstGeom prst="rect">
              <a:avLst/>
            </a:prstGeom>
            <a:noFill/>
            <a:ln>
              <a:noFill/>
            </a:ln>
          </p:spPr>
        </p:pic>
        <p:sp>
          <p:nvSpPr>
            <p:cNvPr id="445" name="Google Shape;445;p63"/>
            <p:cNvSpPr txBox="1"/>
            <p:nvPr/>
          </p:nvSpPr>
          <p:spPr>
            <a:xfrm>
              <a:off x="6356353" y="4497947"/>
              <a:ext cx="5790339" cy="8001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Q　お子さんに性について教えたり、</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話をしたりする機会は？</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6割は必要性を感じている</a:t>
              </a:r>
              <a:endParaRPr sz="1800" b="1" i="0" u="none" strike="noStrike" cap="none">
                <a:solidFill>
                  <a:schemeClr val="dk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grpSp>
        <p:nvGrpSpPr>
          <p:cNvPr id="451" name="Google Shape;451;p18"/>
          <p:cNvGrpSpPr/>
          <p:nvPr/>
        </p:nvGrpSpPr>
        <p:grpSpPr>
          <a:xfrm>
            <a:off x="7327961" y="3135075"/>
            <a:ext cx="6333000" cy="1292700"/>
            <a:chOff x="7069625" y="2029482"/>
            <a:chExt cx="6333000" cy="1292700"/>
          </a:xfrm>
        </p:grpSpPr>
        <p:sp>
          <p:nvSpPr>
            <p:cNvPr id="452" name="Google Shape;452;p18"/>
            <p:cNvSpPr txBox="1"/>
            <p:nvPr/>
          </p:nvSpPr>
          <p:spPr>
            <a:xfrm>
              <a:off x="7069625" y="2029482"/>
              <a:ext cx="6333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ja-JP" sz="4000" b="1" i="0" u="none" strike="noStrike" cap="none">
                  <a:solidFill>
                    <a:srgbClr val="000000"/>
                  </a:solidFill>
                  <a:latin typeface="Meiryo"/>
                  <a:ea typeface="Meiryo"/>
                  <a:cs typeface="Meiryo"/>
                  <a:sym typeface="Meiryo"/>
                </a:rPr>
                <a:t>広告メニューのご案内</a:t>
              </a:r>
              <a:endParaRPr sz="1000" b="0" i="0" u="none" strike="noStrike" cap="none">
                <a:solidFill>
                  <a:srgbClr val="000000"/>
                </a:solidFill>
                <a:latin typeface="Arial"/>
                <a:ea typeface="Arial"/>
                <a:cs typeface="Arial"/>
                <a:sym typeface="Arial"/>
              </a:endParaRPr>
            </a:p>
          </p:txBody>
        </p:sp>
        <p:sp>
          <p:nvSpPr>
            <p:cNvPr id="453" name="Google Shape;453;p18"/>
            <p:cNvSpPr txBox="1"/>
            <p:nvPr/>
          </p:nvSpPr>
          <p:spPr>
            <a:xfrm>
              <a:off x="7141554" y="2798982"/>
              <a:ext cx="5037746"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CHANTO WEBだからできること、たくさんあります！</a:t>
              </a:r>
              <a:endParaRPr sz="14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ぜひご相談ください。</a:t>
              </a:r>
              <a:endParaRPr sz="1400" b="1" i="0" u="none" strike="noStrike" cap="none">
                <a:solidFill>
                  <a:srgbClr val="000000"/>
                </a:solidFill>
                <a:latin typeface="Meiryo"/>
                <a:ea typeface="Meiryo"/>
                <a:cs typeface="Meiryo"/>
                <a:sym typeface="Meiryo"/>
              </a:endParaRPr>
            </a:p>
          </p:txBody>
        </p:sp>
      </p:grpSp>
      <p:sp>
        <p:nvSpPr>
          <p:cNvPr id="454" name="Google Shape;454;p18"/>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16</a:t>
            </a:fld>
            <a:endParaRPr/>
          </a:p>
        </p:txBody>
      </p:sp>
      <p:pic>
        <p:nvPicPr>
          <p:cNvPr id="4" name="図 3">
            <a:extLst>
              <a:ext uri="{FF2B5EF4-FFF2-40B4-BE49-F238E27FC236}">
                <a16:creationId xmlns:a16="http://schemas.microsoft.com/office/drawing/2014/main" id="{4A1A736D-583B-F406-A0C5-E0F244B7C4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6902" y="1811583"/>
            <a:ext cx="6096000" cy="40629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BC6120B-E9A5-D9DA-C5F2-788E35980B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17</a:t>
            </a:fld>
            <a:endParaRPr lang="ja-JP" altLang="en-US"/>
          </a:p>
        </p:txBody>
      </p:sp>
      <p:sp>
        <p:nvSpPr>
          <p:cNvPr id="3" name="Google Shape;293;p59">
            <a:extLst>
              <a:ext uri="{FF2B5EF4-FFF2-40B4-BE49-F238E27FC236}">
                <a16:creationId xmlns:a16="http://schemas.microsoft.com/office/drawing/2014/main" id="{9BBA0B9A-6E25-3EAE-64B1-9EE490AF1B92}"/>
              </a:ext>
            </a:extLst>
          </p:cNvPr>
          <p:cNvSpPr/>
          <p:nvPr/>
        </p:nvSpPr>
        <p:spPr>
          <a:xfrm>
            <a:off x="-45157" y="0"/>
            <a:ext cx="13433249" cy="7562850"/>
          </a:xfrm>
          <a:prstGeom prst="rect">
            <a:avLst/>
          </a:prstGeom>
          <a:solidFill>
            <a:srgbClr val="FFF8D9">
              <a:alpha val="49803"/>
            </a:srgb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94;p59">
            <a:extLst>
              <a:ext uri="{FF2B5EF4-FFF2-40B4-BE49-F238E27FC236}">
                <a16:creationId xmlns:a16="http://schemas.microsoft.com/office/drawing/2014/main" id="{91FEDB22-6260-5BF0-FF2E-AE34BBB27617}"/>
              </a:ext>
            </a:extLst>
          </p:cNvPr>
          <p:cNvSpPr txBox="1">
            <a:spLocks/>
          </p:cNvSpPr>
          <p:nvPr/>
        </p:nvSpPr>
        <p:spPr>
          <a:xfrm>
            <a:off x="10185821" y="7286625"/>
            <a:ext cx="3089648" cy="1846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ltLang="ja-JP" smtClean="0">
                <a:latin typeface="メイリオ" panose="020B0604030504040204" pitchFamily="50" charset="-128"/>
                <a:ea typeface="メイリオ" panose="020B0604030504040204" pitchFamily="50" charset="-128"/>
              </a:rPr>
              <a:pPr/>
              <a:t>17</a:t>
            </a:fld>
            <a:endParaRPr lang="en-US" dirty="0">
              <a:latin typeface="メイリオ" panose="020B0604030504040204" pitchFamily="50" charset="-128"/>
              <a:ea typeface="メイリオ" panose="020B0604030504040204" pitchFamily="50" charset="-128"/>
            </a:endParaRPr>
          </a:p>
        </p:txBody>
      </p:sp>
      <p:sp>
        <p:nvSpPr>
          <p:cNvPr id="5" name="Google Shape;303;p59">
            <a:extLst>
              <a:ext uri="{FF2B5EF4-FFF2-40B4-BE49-F238E27FC236}">
                <a16:creationId xmlns:a16="http://schemas.microsoft.com/office/drawing/2014/main" id="{E80A604C-7A3D-F725-7654-5159494D1402}"/>
              </a:ext>
            </a:extLst>
          </p:cNvPr>
          <p:cNvSpPr txBox="1"/>
          <p:nvPr/>
        </p:nvSpPr>
        <p:spPr>
          <a:xfrm>
            <a:off x="213292" y="556771"/>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＜株式会社ｚ会様＞</a:t>
            </a:r>
            <a:endParaRPr dirty="0"/>
          </a:p>
        </p:txBody>
      </p:sp>
      <p:grpSp>
        <p:nvGrpSpPr>
          <p:cNvPr id="6" name="グループ化 5">
            <a:extLst>
              <a:ext uri="{FF2B5EF4-FFF2-40B4-BE49-F238E27FC236}">
                <a16:creationId xmlns:a16="http://schemas.microsoft.com/office/drawing/2014/main" id="{9BD21D92-C353-99B9-E402-4B76E6CCCD8D}"/>
              </a:ext>
            </a:extLst>
          </p:cNvPr>
          <p:cNvGrpSpPr/>
          <p:nvPr/>
        </p:nvGrpSpPr>
        <p:grpSpPr>
          <a:xfrm>
            <a:off x="4856038" y="1212103"/>
            <a:ext cx="3735710" cy="2770934"/>
            <a:chOff x="4878719" y="541338"/>
            <a:chExt cx="3735710" cy="2770934"/>
          </a:xfrm>
        </p:grpSpPr>
        <p:pic>
          <p:nvPicPr>
            <p:cNvPr id="7" name="Google Shape;298;p59">
              <a:extLst>
                <a:ext uri="{FF2B5EF4-FFF2-40B4-BE49-F238E27FC236}">
                  <a16:creationId xmlns:a16="http://schemas.microsoft.com/office/drawing/2014/main" id="{E30DBA5E-1C3A-7779-2CCB-6E8A3D2BB987}"/>
                </a:ext>
              </a:extLst>
            </p:cNvPr>
            <p:cNvPicPr preferRelativeResize="0">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238217" y="1120499"/>
              <a:ext cx="2968104" cy="2191773"/>
            </a:xfrm>
            <a:prstGeom prst="rect">
              <a:avLst/>
            </a:prstGeom>
            <a:noFill/>
            <a:ln w="57150" cap="flat" cmpd="sng">
              <a:solidFill>
                <a:srgbClr val="6C8C93"/>
              </a:solidFill>
              <a:prstDash val="solid"/>
              <a:round/>
              <a:headEnd type="none" w="sm" len="sm"/>
              <a:tailEnd type="none" w="sm" len="sm"/>
            </a:ln>
          </p:spPr>
        </p:pic>
        <p:sp>
          <p:nvSpPr>
            <p:cNvPr id="8" name="Google Shape;304;p59">
              <a:extLst>
                <a:ext uri="{FF2B5EF4-FFF2-40B4-BE49-F238E27FC236}">
                  <a16:creationId xmlns:a16="http://schemas.microsoft.com/office/drawing/2014/main" id="{7AEBDDC0-2AC8-8F91-ADD5-A51C498801F2}"/>
                </a:ext>
              </a:extLst>
            </p:cNvPr>
            <p:cNvSpPr txBox="1"/>
            <p:nvPr/>
          </p:nvSpPr>
          <p:spPr>
            <a:xfrm>
              <a:off x="4878719" y="541338"/>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＜ベンキュージャパン株式会社様＞</a:t>
              </a:r>
              <a:endParaRPr dirty="0"/>
            </a:p>
          </p:txBody>
        </p:sp>
        <p:sp>
          <p:nvSpPr>
            <p:cNvPr id="9" name="Google Shape;310;p59">
              <a:extLst>
                <a:ext uri="{FF2B5EF4-FFF2-40B4-BE49-F238E27FC236}">
                  <a16:creationId xmlns:a16="http://schemas.microsoft.com/office/drawing/2014/main" id="{BDCB10A9-95A7-0272-7BE7-974DDECDF629}"/>
                </a:ext>
              </a:extLst>
            </p:cNvPr>
            <p:cNvSpPr txBox="1"/>
            <p:nvPr/>
          </p:nvSpPr>
          <p:spPr>
            <a:xfrm>
              <a:off x="4916129" y="793751"/>
              <a:ext cx="3657600"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000" b="0" i="0" u="none" strike="noStrike" cap="none">
                  <a:solidFill>
                    <a:srgbClr val="000000"/>
                  </a:solidFill>
                  <a:latin typeface="Meiryo"/>
                  <a:ea typeface="Meiryo"/>
                  <a:cs typeface="Meiryo"/>
                  <a:sym typeface="Meiryo"/>
                </a:rPr>
                <a:t>https://chanto.jp.net/articles/-/1000500</a:t>
              </a:r>
              <a:endParaRPr/>
            </a:p>
          </p:txBody>
        </p:sp>
      </p:grpSp>
      <p:grpSp>
        <p:nvGrpSpPr>
          <p:cNvPr id="10" name="グループ化 9">
            <a:extLst>
              <a:ext uri="{FF2B5EF4-FFF2-40B4-BE49-F238E27FC236}">
                <a16:creationId xmlns:a16="http://schemas.microsoft.com/office/drawing/2014/main" id="{BB274657-05DA-9E11-4412-99BB18505B2B}"/>
              </a:ext>
            </a:extLst>
          </p:cNvPr>
          <p:cNvGrpSpPr/>
          <p:nvPr/>
        </p:nvGrpSpPr>
        <p:grpSpPr>
          <a:xfrm>
            <a:off x="9363227" y="1243922"/>
            <a:ext cx="3808982" cy="2758640"/>
            <a:chOff x="9385908" y="573157"/>
            <a:chExt cx="3808982" cy="2758640"/>
          </a:xfrm>
        </p:grpSpPr>
        <p:pic>
          <p:nvPicPr>
            <p:cNvPr id="11" name="Google Shape;299;p59">
              <a:extLst>
                <a:ext uri="{FF2B5EF4-FFF2-40B4-BE49-F238E27FC236}">
                  <a16:creationId xmlns:a16="http://schemas.microsoft.com/office/drawing/2014/main" id="{6228EF1E-400E-5202-DBB7-5093F6C281BE}"/>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9717965" y="1218359"/>
              <a:ext cx="3115140" cy="2113438"/>
            </a:xfrm>
            <a:prstGeom prst="rect">
              <a:avLst/>
            </a:prstGeom>
            <a:noFill/>
            <a:ln w="57150" cap="flat" cmpd="sng">
              <a:solidFill>
                <a:srgbClr val="6C8C93"/>
              </a:solidFill>
              <a:prstDash val="solid"/>
              <a:round/>
              <a:headEnd type="none" w="sm" len="sm"/>
              <a:tailEnd type="none" w="sm" len="sm"/>
            </a:ln>
          </p:spPr>
        </p:pic>
        <p:sp>
          <p:nvSpPr>
            <p:cNvPr id="12" name="Google Shape;305;p59">
              <a:extLst>
                <a:ext uri="{FF2B5EF4-FFF2-40B4-BE49-F238E27FC236}">
                  <a16:creationId xmlns:a16="http://schemas.microsoft.com/office/drawing/2014/main" id="{C882DC19-CCFD-0B9D-498D-580E72915E1E}"/>
                </a:ext>
              </a:extLst>
            </p:cNvPr>
            <p:cNvSpPr txBox="1"/>
            <p:nvPr/>
          </p:nvSpPr>
          <p:spPr>
            <a:xfrm>
              <a:off x="9385908" y="573157"/>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＜ワークスモバイルジャパン株式会社様＞</a:t>
              </a:r>
              <a:endParaRPr dirty="0"/>
            </a:p>
          </p:txBody>
        </p:sp>
        <p:sp>
          <p:nvSpPr>
            <p:cNvPr id="13" name="Google Shape;311;p59">
              <a:extLst>
                <a:ext uri="{FF2B5EF4-FFF2-40B4-BE49-F238E27FC236}">
                  <a16:creationId xmlns:a16="http://schemas.microsoft.com/office/drawing/2014/main" id="{2B19492C-4B1D-C3E8-1672-66A2272F7329}"/>
                </a:ext>
              </a:extLst>
            </p:cNvPr>
            <p:cNvSpPr txBox="1"/>
            <p:nvPr/>
          </p:nvSpPr>
          <p:spPr>
            <a:xfrm>
              <a:off x="9386888" y="813414"/>
              <a:ext cx="3808002"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000" b="0" i="0" u="none" strike="noStrike" cap="none">
                  <a:solidFill>
                    <a:srgbClr val="000000"/>
                  </a:solidFill>
                  <a:latin typeface="Meiryo"/>
                  <a:ea typeface="Meiryo"/>
                  <a:cs typeface="Meiryo"/>
                  <a:sym typeface="Meiryo"/>
                </a:rPr>
                <a:t>https://chanto.jp.net/articles/-/285074</a:t>
              </a:r>
              <a:endParaRPr/>
            </a:p>
          </p:txBody>
        </p:sp>
      </p:grpSp>
      <p:grpSp>
        <p:nvGrpSpPr>
          <p:cNvPr id="14" name="グループ化 13">
            <a:extLst>
              <a:ext uri="{FF2B5EF4-FFF2-40B4-BE49-F238E27FC236}">
                <a16:creationId xmlns:a16="http://schemas.microsoft.com/office/drawing/2014/main" id="{33403345-8D1D-BE45-30F7-BB089CFE85F7}"/>
              </a:ext>
            </a:extLst>
          </p:cNvPr>
          <p:cNvGrpSpPr/>
          <p:nvPr/>
        </p:nvGrpSpPr>
        <p:grpSpPr>
          <a:xfrm>
            <a:off x="282202" y="4288804"/>
            <a:ext cx="3776497" cy="2851925"/>
            <a:chOff x="235064" y="3999091"/>
            <a:chExt cx="3776497" cy="2851925"/>
          </a:xfrm>
        </p:grpSpPr>
        <p:pic>
          <p:nvPicPr>
            <p:cNvPr id="15" name="Google Shape;300;p59">
              <a:extLst>
                <a:ext uri="{FF2B5EF4-FFF2-40B4-BE49-F238E27FC236}">
                  <a16:creationId xmlns:a16="http://schemas.microsoft.com/office/drawing/2014/main" id="{35C36B80-3321-283A-3BDE-26C903685CE2}"/>
                </a:ext>
              </a:extLst>
            </p:cNvPr>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655810" y="4585038"/>
              <a:ext cx="3004740" cy="2265978"/>
            </a:xfrm>
            <a:prstGeom prst="rect">
              <a:avLst/>
            </a:prstGeom>
            <a:noFill/>
            <a:ln w="57150" cap="flat" cmpd="sng">
              <a:solidFill>
                <a:srgbClr val="6C8C93"/>
              </a:solidFill>
              <a:prstDash val="solid"/>
              <a:round/>
              <a:headEnd type="none" w="sm" len="sm"/>
              <a:tailEnd type="none" w="sm" len="sm"/>
            </a:ln>
          </p:spPr>
        </p:pic>
        <p:sp>
          <p:nvSpPr>
            <p:cNvPr id="16" name="Google Shape;306;p59">
              <a:extLst>
                <a:ext uri="{FF2B5EF4-FFF2-40B4-BE49-F238E27FC236}">
                  <a16:creationId xmlns:a16="http://schemas.microsoft.com/office/drawing/2014/main" id="{76EC1481-9692-5951-73E8-CF232119E8E2}"/>
                </a:ext>
              </a:extLst>
            </p:cNvPr>
            <p:cNvSpPr txBox="1"/>
            <p:nvPr/>
          </p:nvSpPr>
          <p:spPr>
            <a:xfrm>
              <a:off x="235064" y="3999091"/>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＜ブリタニカ・ジャパン株式会社様＞</a:t>
              </a:r>
              <a:endParaRPr dirty="0"/>
            </a:p>
          </p:txBody>
        </p:sp>
        <p:sp>
          <p:nvSpPr>
            <p:cNvPr id="17" name="Google Shape;312;p59">
              <a:extLst>
                <a:ext uri="{FF2B5EF4-FFF2-40B4-BE49-F238E27FC236}">
                  <a16:creationId xmlns:a16="http://schemas.microsoft.com/office/drawing/2014/main" id="{84E72998-E373-5D49-66D2-8D8666E0D1ED}"/>
                </a:ext>
              </a:extLst>
            </p:cNvPr>
            <p:cNvSpPr txBox="1"/>
            <p:nvPr/>
          </p:nvSpPr>
          <p:spPr>
            <a:xfrm>
              <a:off x="304800" y="4246043"/>
              <a:ext cx="370676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000" b="0" i="0" u="none" strike="noStrike" cap="none" dirty="0">
                  <a:solidFill>
                    <a:srgbClr val="000000"/>
                  </a:solidFill>
                  <a:latin typeface="Meiryo"/>
                  <a:ea typeface="Meiryo"/>
                  <a:cs typeface="Meiryo"/>
                  <a:sym typeface="Meiryo"/>
                </a:rPr>
                <a:t>https://chanto.jp.net/articles/-/267378</a:t>
              </a:r>
              <a:endParaRPr dirty="0"/>
            </a:p>
          </p:txBody>
        </p:sp>
      </p:grpSp>
      <p:grpSp>
        <p:nvGrpSpPr>
          <p:cNvPr id="18" name="グループ化 17">
            <a:extLst>
              <a:ext uri="{FF2B5EF4-FFF2-40B4-BE49-F238E27FC236}">
                <a16:creationId xmlns:a16="http://schemas.microsoft.com/office/drawing/2014/main" id="{04165901-43AB-3D32-2EB7-1414B9182456}"/>
              </a:ext>
            </a:extLst>
          </p:cNvPr>
          <p:cNvGrpSpPr/>
          <p:nvPr/>
        </p:nvGrpSpPr>
        <p:grpSpPr>
          <a:xfrm>
            <a:off x="4921042" y="4288804"/>
            <a:ext cx="3735710" cy="2877078"/>
            <a:chOff x="4900491" y="3983658"/>
            <a:chExt cx="3735710" cy="2877078"/>
          </a:xfrm>
        </p:grpSpPr>
        <p:pic>
          <p:nvPicPr>
            <p:cNvPr id="19" name="Google Shape;301;p59">
              <a:extLst>
                <a:ext uri="{FF2B5EF4-FFF2-40B4-BE49-F238E27FC236}">
                  <a16:creationId xmlns:a16="http://schemas.microsoft.com/office/drawing/2014/main" id="{803F9FF1-DC0A-03CF-6FA2-5A8F2D573CE2}"/>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5291751" y="4558804"/>
              <a:ext cx="2945684" cy="2301932"/>
            </a:xfrm>
            <a:prstGeom prst="rect">
              <a:avLst/>
            </a:prstGeom>
            <a:noFill/>
            <a:ln w="57150" cap="flat" cmpd="sng">
              <a:solidFill>
                <a:srgbClr val="6C8C93"/>
              </a:solidFill>
              <a:prstDash val="solid"/>
              <a:round/>
              <a:headEnd type="none" w="sm" len="sm"/>
              <a:tailEnd type="none" w="sm" len="sm"/>
            </a:ln>
          </p:spPr>
        </p:pic>
        <p:sp>
          <p:nvSpPr>
            <p:cNvPr id="20" name="Google Shape;307;p59">
              <a:extLst>
                <a:ext uri="{FF2B5EF4-FFF2-40B4-BE49-F238E27FC236}">
                  <a16:creationId xmlns:a16="http://schemas.microsoft.com/office/drawing/2014/main" id="{F57F8641-DF75-91BE-2937-333946D7BC45}"/>
                </a:ext>
              </a:extLst>
            </p:cNvPr>
            <p:cNvSpPr txBox="1"/>
            <p:nvPr/>
          </p:nvSpPr>
          <p:spPr>
            <a:xfrm>
              <a:off x="4900491" y="3983658"/>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＜イケア・ジャパン株式会社様＞</a:t>
              </a:r>
              <a:endParaRPr dirty="0"/>
            </a:p>
          </p:txBody>
        </p:sp>
        <p:sp>
          <p:nvSpPr>
            <p:cNvPr id="21" name="Google Shape;313;p59">
              <a:extLst>
                <a:ext uri="{FF2B5EF4-FFF2-40B4-BE49-F238E27FC236}">
                  <a16:creationId xmlns:a16="http://schemas.microsoft.com/office/drawing/2014/main" id="{063BCAC6-909C-B864-643A-2B925F820137}"/>
                </a:ext>
              </a:extLst>
            </p:cNvPr>
            <p:cNvSpPr txBox="1"/>
            <p:nvPr/>
          </p:nvSpPr>
          <p:spPr>
            <a:xfrm>
              <a:off x="4975122" y="4209634"/>
              <a:ext cx="3578943"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000" b="0" i="0" u="none" strike="noStrike" cap="none">
                  <a:solidFill>
                    <a:srgbClr val="000000"/>
                  </a:solidFill>
                  <a:latin typeface="Meiryo"/>
                  <a:ea typeface="Meiryo"/>
                  <a:cs typeface="Meiryo"/>
                  <a:sym typeface="Meiryo"/>
                </a:rPr>
                <a:t>https://chanto.jp.net/articles/-/227613</a:t>
              </a:r>
              <a:endParaRPr/>
            </a:p>
          </p:txBody>
        </p:sp>
      </p:grpSp>
      <p:grpSp>
        <p:nvGrpSpPr>
          <p:cNvPr id="22" name="グループ化 21">
            <a:extLst>
              <a:ext uri="{FF2B5EF4-FFF2-40B4-BE49-F238E27FC236}">
                <a16:creationId xmlns:a16="http://schemas.microsoft.com/office/drawing/2014/main" id="{7C1F1937-17DC-C91A-DF68-395642DE7A02}"/>
              </a:ext>
            </a:extLst>
          </p:cNvPr>
          <p:cNvGrpSpPr/>
          <p:nvPr/>
        </p:nvGrpSpPr>
        <p:grpSpPr>
          <a:xfrm>
            <a:off x="9340478" y="4288804"/>
            <a:ext cx="3824751" cy="2865035"/>
            <a:chOff x="9340643" y="3985981"/>
            <a:chExt cx="3824751" cy="2865035"/>
          </a:xfrm>
        </p:grpSpPr>
        <p:pic>
          <p:nvPicPr>
            <p:cNvPr id="23" name="Google Shape;302;p59">
              <a:extLst>
                <a:ext uri="{FF2B5EF4-FFF2-40B4-BE49-F238E27FC236}">
                  <a16:creationId xmlns:a16="http://schemas.microsoft.com/office/drawing/2014/main" id="{C49C1FB1-C28B-C536-6FEB-D3098882E708}"/>
                </a:ext>
              </a:extLst>
            </p:cNvPr>
            <p:cNvPicPr preferRelativeResize="0">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9687321" y="4595568"/>
              <a:ext cx="3131394" cy="2255448"/>
            </a:xfrm>
            <a:prstGeom prst="rect">
              <a:avLst/>
            </a:prstGeom>
            <a:noFill/>
            <a:ln w="57150" cap="flat" cmpd="sng">
              <a:solidFill>
                <a:srgbClr val="6C8C93"/>
              </a:solidFill>
              <a:prstDash val="solid"/>
              <a:round/>
              <a:headEnd type="none" w="sm" len="sm"/>
              <a:tailEnd type="none" w="sm" len="sm"/>
            </a:ln>
          </p:spPr>
        </p:pic>
        <p:sp>
          <p:nvSpPr>
            <p:cNvPr id="24" name="Google Shape;308;p59">
              <a:extLst>
                <a:ext uri="{FF2B5EF4-FFF2-40B4-BE49-F238E27FC236}">
                  <a16:creationId xmlns:a16="http://schemas.microsoft.com/office/drawing/2014/main" id="{76D3CDE6-DCB6-5B9F-3CBF-C81501665CCE}"/>
                </a:ext>
              </a:extLst>
            </p:cNvPr>
            <p:cNvSpPr txBox="1"/>
            <p:nvPr/>
          </p:nvSpPr>
          <p:spPr>
            <a:xfrm>
              <a:off x="9407680" y="3985981"/>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＜日本マクドナルド株式会社様＞</a:t>
              </a:r>
              <a:endParaRPr dirty="0"/>
            </a:p>
          </p:txBody>
        </p:sp>
        <p:sp>
          <p:nvSpPr>
            <p:cNvPr id="25" name="Google Shape;314;p59">
              <a:extLst>
                <a:ext uri="{FF2B5EF4-FFF2-40B4-BE49-F238E27FC236}">
                  <a16:creationId xmlns:a16="http://schemas.microsoft.com/office/drawing/2014/main" id="{1C271C46-BB3B-5865-3E7E-7466756B9AFC}"/>
                </a:ext>
              </a:extLst>
            </p:cNvPr>
            <p:cNvSpPr txBox="1"/>
            <p:nvPr/>
          </p:nvSpPr>
          <p:spPr>
            <a:xfrm>
              <a:off x="9340643" y="4237703"/>
              <a:ext cx="382475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000" b="0" i="0" u="none" strike="noStrike" cap="none">
                  <a:solidFill>
                    <a:srgbClr val="000000"/>
                  </a:solidFill>
                  <a:latin typeface="Meiryo"/>
                  <a:ea typeface="Meiryo"/>
                  <a:cs typeface="Meiryo"/>
                  <a:sym typeface="Meiryo"/>
                </a:rPr>
                <a:t>https://chanto.jp.net/articles/-/255564</a:t>
              </a:r>
              <a:endParaRPr/>
            </a:p>
          </p:txBody>
        </p:sp>
      </p:grpSp>
      <p:sp>
        <p:nvSpPr>
          <p:cNvPr id="26" name="正方形/長方形 25">
            <a:extLst>
              <a:ext uri="{FF2B5EF4-FFF2-40B4-BE49-F238E27FC236}">
                <a16:creationId xmlns:a16="http://schemas.microsoft.com/office/drawing/2014/main" id="{4EECA119-C90C-7639-5A3D-8F5DFFE3365D}"/>
              </a:ext>
            </a:extLst>
          </p:cNvPr>
          <p:cNvSpPr/>
          <p:nvPr/>
        </p:nvSpPr>
        <p:spPr>
          <a:xfrm>
            <a:off x="-2566" y="51435"/>
            <a:ext cx="13422489" cy="7481671"/>
          </a:xfrm>
          <a:prstGeom prst="rect">
            <a:avLst/>
          </a:prstGeom>
          <a:noFill/>
          <a:ln w="114300">
            <a:solidFill>
              <a:srgbClr val="F1C2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1801" dirty="0">
              <a:solidFill>
                <a:srgbClr val="FD7623"/>
              </a:solidFill>
              <a:latin typeface="メイリオ" panose="020B0604030504040204" pitchFamily="50" charset="-128"/>
              <a:ea typeface="メイリオ" panose="020B0604030504040204" pitchFamily="50" charset="-128"/>
            </a:endParaRPr>
          </a:p>
        </p:txBody>
      </p:sp>
      <p:sp>
        <p:nvSpPr>
          <p:cNvPr id="27" name="Google Shape;854;p31">
            <a:extLst>
              <a:ext uri="{FF2B5EF4-FFF2-40B4-BE49-F238E27FC236}">
                <a16:creationId xmlns:a16="http://schemas.microsoft.com/office/drawing/2014/main" id="{A2D59EA0-43EC-9C5E-63C7-E3FB1D98D533}"/>
              </a:ext>
            </a:extLst>
          </p:cNvPr>
          <p:cNvSpPr/>
          <p:nvPr/>
        </p:nvSpPr>
        <p:spPr>
          <a:xfrm>
            <a:off x="-13325" y="42019"/>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28" name="テキスト ボックス 27">
            <a:extLst>
              <a:ext uri="{FF2B5EF4-FFF2-40B4-BE49-F238E27FC236}">
                <a16:creationId xmlns:a16="http://schemas.microsoft.com/office/drawing/2014/main" id="{012D755B-64D7-90A4-E693-3662B49A4085}"/>
              </a:ext>
            </a:extLst>
          </p:cNvPr>
          <p:cNvSpPr txBox="1"/>
          <p:nvPr/>
        </p:nvSpPr>
        <p:spPr>
          <a:xfrm>
            <a:off x="83669" y="272619"/>
            <a:ext cx="1664919" cy="307777"/>
          </a:xfrm>
          <a:prstGeom prst="rect">
            <a:avLst/>
          </a:prstGeom>
          <a:solidFill>
            <a:srgbClr val="002060"/>
          </a:solidFill>
        </p:spPr>
        <p:txBody>
          <a:bodyPr wrap="square" rtlCol="0">
            <a:spAutoFit/>
          </a:bodyPr>
          <a:lstStyle/>
          <a:p>
            <a:pPr algn="ctr"/>
            <a:r>
              <a:rPr lang="ja-JP" altLang="en-US" sz="1400" dirty="0">
                <a:solidFill>
                  <a:schemeClr val="bg1"/>
                </a:solidFill>
                <a:latin typeface="メイリオ" panose="020B0604030504040204" pitchFamily="50" charset="-128"/>
                <a:ea typeface="メイリオ" panose="020B0604030504040204" pitchFamily="50" charset="-128"/>
              </a:rPr>
              <a:t>タイアップ事例①</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29" name="Google Shape;1032;p37">
            <a:extLst>
              <a:ext uri="{FF2B5EF4-FFF2-40B4-BE49-F238E27FC236}">
                <a16:creationId xmlns:a16="http://schemas.microsoft.com/office/drawing/2014/main" id="{6E252A42-FD20-5A0A-BF61-1DF4A6F1B03D}"/>
              </a:ext>
            </a:extLst>
          </p:cNvPr>
          <p:cNvSpPr/>
          <p:nvPr/>
        </p:nvSpPr>
        <p:spPr>
          <a:xfrm>
            <a:off x="1801788" y="203923"/>
            <a:ext cx="8312217" cy="391627"/>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altLang="en-US" sz="2400" b="1" i="0" u="none" strike="noStrike" cap="none" dirty="0">
                <a:solidFill>
                  <a:schemeClr val="dk1"/>
                </a:solidFill>
                <a:latin typeface="Meiryo"/>
                <a:ea typeface="Meiryo"/>
                <a:cs typeface="Meiryo"/>
                <a:sym typeface="Meiryo"/>
              </a:rPr>
              <a:t>　子供の教育、学習系</a:t>
            </a:r>
            <a:endParaRPr sz="1600" b="1" i="0" u="none" strike="noStrike" cap="none" dirty="0">
              <a:solidFill>
                <a:schemeClr val="dk1"/>
              </a:solidFill>
              <a:latin typeface="Meiryo"/>
              <a:ea typeface="Meiryo"/>
              <a:cs typeface="Meiryo"/>
              <a:sym typeface="Meiryo"/>
            </a:endParaRPr>
          </a:p>
        </p:txBody>
      </p:sp>
      <p:pic>
        <p:nvPicPr>
          <p:cNvPr id="30" name="Google Shape;859;p31">
            <a:extLst>
              <a:ext uri="{FF2B5EF4-FFF2-40B4-BE49-F238E27FC236}">
                <a16:creationId xmlns:a16="http://schemas.microsoft.com/office/drawing/2014/main" id="{91CF1333-FF85-ADB0-E160-EB5BB370A11B}"/>
              </a:ext>
            </a:extLst>
          </p:cNvPr>
          <p:cNvPicPr preferRelativeResize="0"/>
          <p:nvPr/>
        </p:nvPicPr>
        <p:blipFill rotWithShape="1">
          <a:blip r:embed="rId7">
            <a:alphaModFix/>
          </a:blip>
          <a:srcRect/>
          <a:stretch/>
        </p:blipFill>
        <p:spPr>
          <a:xfrm>
            <a:off x="12516684" y="113350"/>
            <a:ext cx="927854" cy="412525"/>
          </a:xfrm>
          <a:prstGeom prst="rect">
            <a:avLst/>
          </a:prstGeom>
          <a:noFill/>
          <a:ln>
            <a:noFill/>
          </a:ln>
        </p:spPr>
      </p:pic>
      <p:grpSp>
        <p:nvGrpSpPr>
          <p:cNvPr id="31" name="グループ化 30">
            <a:extLst>
              <a:ext uri="{FF2B5EF4-FFF2-40B4-BE49-F238E27FC236}">
                <a16:creationId xmlns:a16="http://schemas.microsoft.com/office/drawing/2014/main" id="{281337CA-C7D3-9428-A483-5FD8F7F8F03B}"/>
              </a:ext>
            </a:extLst>
          </p:cNvPr>
          <p:cNvGrpSpPr/>
          <p:nvPr/>
        </p:nvGrpSpPr>
        <p:grpSpPr>
          <a:xfrm>
            <a:off x="156846" y="1217663"/>
            <a:ext cx="3753376" cy="2777513"/>
            <a:chOff x="156846" y="1217663"/>
            <a:chExt cx="3753376" cy="2777513"/>
          </a:xfrm>
        </p:grpSpPr>
        <p:pic>
          <p:nvPicPr>
            <p:cNvPr id="32" name="Google Shape;297;p59">
              <a:extLst>
                <a:ext uri="{FF2B5EF4-FFF2-40B4-BE49-F238E27FC236}">
                  <a16:creationId xmlns:a16="http://schemas.microsoft.com/office/drawing/2014/main" id="{256E3DAE-EA9E-35A5-AE88-1CCDFE4119AF}"/>
                </a:ext>
              </a:extLst>
            </p:cNvPr>
            <p:cNvPicPr preferRelativeResize="0">
              <a:picLocks noChangeAspect="1"/>
            </p:cNvPicPr>
            <p:nvPr/>
          </p:nvPicPr>
          <p:blipFill rotWithShape="1">
            <a:blip r:embed="rId8" cstate="email">
              <a:alphaModFix/>
              <a:extLst>
                <a:ext uri="{28A0092B-C50C-407E-A947-70E740481C1C}">
                  <a14:useLocalDpi xmlns:a14="http://schemas.microsoft.com/office/drawing/2010/main"/>
                </a:ext>
              </a:extLst>
            </a:blip>
            <a:srcRect/>
            <a:stretch/>
          </p:blipFill>
          <p:spPr>
            <a:xfrm>
              <a:off x="633129" y="1826331"/>
              <a:ext cx="3038125" cy="2168845"/>
            </a:xfrm>
            <a:prstGeom prst="rect">
              <a:avLst/>
            </a:prstGeom>
            <a:noFill/>
            <a:ln w="57150" cap="flat" cmpd="sng">
              <a:solidFill>
                <a:srgbClr val="6C8C93"/>
              </a:solidFill>
              <a:prstDash val="solid"/>
              <a:round/>
              <a:headEnd type="none" w="sm" len="sm"/>
              <a:tailEnd type="none" w="sm" len="sm"/>
            </a:ln>
          </p:spPr>
        </p:pic>
        <p:sp>
          <p:nvSpPr>
            <p:cNvPr id="33" name="Google Shape;309;p59">
              <a:extLst>
                <a:ext uri="{FF2B5EF4-FFF2-40B4-BE49-F238E27FC236}">
                  <a16:creationId xmlns:a16="http://schemas.microsoft.com/office/drawing/2014/main" id="{957DFAC3-BE0C-E31E-B2BA-A9020D3F3CF3}"/>
                </a:ext>
              </a:extLst>
            </p:cNvPr>
            <p:cNvSpPr txBox="1"/>
            <p:nvPr/>
          </p:nvSpPr>
          <p:spPr>
            <a:xfrm>
              <a:off x="213292" y="1464516"/>
              <a:ext cx="369693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100" b="0" i="0" u="none" strike="noStrike" cap="none" dirty="0">
                  <a:solidFill>
                    <a:srgbClr val="000000"/>
                  </a:solidFill>
                  <a:latin typeface="Meiryo"/>
                  <a:ea typeface="Meiryo"/>
                  <a:cs typeface="Meiryo"/>
                  <a:sym typeface="Meiryo"/>
                </a:rPr>
                <a:t>https://chanto.jp.net/articles/-/1001723</a:t>
              </a:r>
              <a:endParaRPr dirty="0"/>
            </a:p>
          </p:txBody>
        </p:sp>
        <p:sp>
          <p:nvSpPr>
            <p:cNvPr id="34" name="Google Shape;303;p59">
              <a:extLst>
                <a:ext uri="{FF2B5EF4-FFF2-40B4-BE49-F238E27FC236}">
                  <a16:creationId xmlns:a16="http://schemas.microsoft.com/office/drawing/2014/main" id="{D46580EE-A8C8-BB7E-19E5-6492FB09D9D7}"/>
                </a:ext>
              </a:extLst>
            </p:cNvPr>
            <p:cNvSpPr txBox="1"/>
            <p:nvPr/>
          </p:nvSpPr>
          <p:spPr>
            <a:xfrm>
              <a:off x="156846" y="1217663"/>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＜株式会社</a:t>
              </a:r>
              <a:r>
                <a:rPr lang="en-US" altLang="ja-JP" sz="1400" b="0" i="0" u="none" strike="noStrike" cap="none" dirty="0">
                  <a:solidFill>
                    <a:schemeClr val="dk1"/>
                  </a:solidFill>
                  <a:latin typeface="Meiryo"/>
                  <a:ea typeface="Meiryo"/>
                  <a:cs typeface="Meiryo"/>
                  <a:sym typeface="Meiryo"/>
                </a:rPr>
                <a:t>Z</a:t>
              </a:r>
              <a:r>
                <a:rPr lang="ja-JP" sz="1400" b="0" i="0" u="none" strike="noStrike" cap="none" dirty="0">
                  <a:solidFill>
                    <a:schemeClr val="dk1"/>
                  </a:solidFill>
                  <a:latin typeface="Meiryo"/>
                  <a:ea typeface="Meiryo"/>
                  <a:cs typeface="Meiryo"/>
                  <a:sym typeface="Meiryo"/>
                </a:rPr>
                <a:t>会様＞</a:t>
              </a:r>
              <a:endParaRPr dirty="0"/>
            </a:p>
          </p:txBody>
        </p:sp>
      </p:grpSp>
      <p:sp>
        <p:nvSpPr>
          <p:cNvPr id="35" name="フッター プレースホルダー 47">
            <a:extLst>
              <a:ext uri="{FF2B5EF4-FFF2-40B4-BE49-F238E27FC236}">
                <a16:creationId xmlns:a16="http://schemas.microsoft.com/office/drawing/2014/main" id="{120D0C13-6233-03FB-9C04-9B2CAF653360}"/>
              </a:ext>
            </a:extLst>
          </p:cNvPr>
          <p:cNvSpPr txBox="1">
            <a:spLocks/>
          </p:cNvSpPr>
          <p:nvPr/>
        </p:nvSpPr>
        <p:spPr>
          <a:xfrm>
            <a:off x="-101600" y="7305976"/>
            <a:ext cx="3191175" cy="2244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00" dirty="0">
                <a:latin typeface="メイリオ" panose="020B0604030504040204" pitchFamily="50" charset="-128"/>
                <a:ea typeface="メイリオ" panose="020B0604030504040204" pitchFamily="50" charset="-128"/>
              </a:rPr>
              <a:t>© 2023 SHUFU TO SEIKATSU SHA CO.,LTD. All Rights Reserved.　</a:t>
            </a:r>
            <a:endParaRPr lang="en-US" sz="7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6436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0"/>
          <p:cNvSpPr/>
          <p:nvPr/>
        </p:nvSpPr>
        <p:spPr>
          <a:xfrm>
            <a:off x="0" y="10510"/>
            <a:ext cx="13444538" cy="7562850"/>
          </a:xfrm>
          <a:prstGeom prst="rect">
            <a:avLst/>
          </a:prstGeom>
          <a:solidFill>
            <a:srgbClr val="FFF8D9">
              <a:alpha val="49019"/>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1" name="Google Shape;461;p60"/>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Meiryo"/>
                <a:ea typeface="Meiryo"/>
                <a:cs typeface="Meiryo"/>
                <a:sym typeface="Meiryo"/>
              </a:rPr>
              <a:t>18</a:t>
            </a:fld>
            <a:endParaRPr>
              <a:latin typeface="Meiryo"/>
              <a:ea typeface="Meiryo"/>
              <a:cs typeface="Meiryo"/>
              <a:sym typeface="Meiryo"/>
            </a:endParaRPr>
          </a:p>
        </p:txBody>
      </p:sp>
      <p:grpSp>
        <p:nvGrpSpPr>
          <p:cNvPr id="462" name="Google Shape;462;p60"/>
          <p:cNvGrpSpPr/>
          <p:nvPr/>
        </p:nvGrpSpPr>
        <p:grpSpPr>
          <a:xfrm>
            <a:off x="1624781" y="1673423"/>
            <a:ext cx="10211179" cy="3567171"/>
            <a:chOff x="1624781" y="1673423"/>
            <a:chExt cx="10211179" cy="3567171"/>
          </a:xfrm>
        </p:grpSpPr>
        <p:pic>
          <p:nvPicPr>
            <p:cNvPr id="463" name="Google Shape;463;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71920" y="2401906"/>
              <a:ext cx="4324832" cy="2768808"/>
            </a:xfrm>
            <a:prstGeom prst="rect">
              <a:avLst/>
            </a:prstGeom>
            <a:noFill/>
            <a:ln w="57150" cap="flat" cmpd="sng">
              <a:solidFill>
                <a:srgbClr val="6C8C93"/>
              </a:solidFill>
              <a:prstDash val="solid"/>
              <a:round/>
              <a:headEnd type="none" w="sm" len="sm"/>
              <a:tailEnd type="none" w="sm" len="sm"/>
            </a:ln>
          </p:spPr>
        </p:pic>
        <p:sp>
          <p:nvSpPr>
            <p:cNvPr id="464" name="Google Shape;464;p60"/>
            <p:cNvSpPr txBox="1"/>
            <p:nvPr/>
          </p:nvSpPr>
          <p:spPr>
            <a:xfrm>
              <a:off x="1718187" y="1673423"/>
              <a:ext cx="414745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＜MSD株式会社様＞</a:t>
              </a:r>
              <a:endParaRPr sz="1800" b="0" i="0" u="none" strike="noStrike" cap="none">
                <a:solidFill>
                  <a:schemeClr val="dk1"/>
                </a:solidFill>
                <a:latin typeface="Arial"/>
                <a:ea typeface="Arial"/>
                <a:cs typeface="Arial"/>
                <a:sym typeface="Arial"/>
              </a:endParaRPr>
            </a:p>
          </p:txBody>
        </p:sp>
        <p:pic>
          <p:nvPicPr>
            <p:cNvPr id="465" name="Google Shape;465;p6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72718" y="2370870"/>
              <a:ext cx="3963242" cy="2869724"/>
            </a:xfrm>
            <a:prstGeom prst="rect">
              <a:avLst/>
            </a:prstGeom>
            <a:noFill/>
            <a:ln w="57150" cap="flat" cmpd="sng">
              <a:solidFill>
                <a:srgbClr val="6C8C93"/>
              </a:solidFill>
              <a:prstDash val="solid"/>
              <a:round/>
              <a:headEnd type="none" w="sm" len="sm"/>
              <a:tailEnd type="none" w="sm" len="sm"/>
            </a:ln>
          </p:spPr>
        </p:pic>
        <p:sp>
          <p:nvSpPr>
            <p:cNvPr id="466" name="Google Shape;466;p60"/>
            <p:cNvSpPr txBox="1"/>
            <p:nvPr/>
          </p:nvSpPr>
          <p:spPr>
            <a:xfrm>
              <a:off x="7716917" y="1673423"/>
              <a:ext cx="391885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＜総務省様＞</a:t>
              </a:r>
              <a:endParaRPr sz="1800" b="0" i="0" u="none" strike="noStrike" cap="none">
                <a:solidFill>
                  <a:schemeClr val="dk1"/>
                </a:solidFill>
                <a:latin typeface="Arial"/>
                <a:ea typeface="Arial"/>
                <a:cs typeface="Arial"/>
                <a:sym typeface="Arial"/>
              </a:endParaRPr>
            </a:p>
          </p:txBody>
        </p:sp>
        <p:sp>
          <p:nvSpPr>
            <p:cNvPr id="467" name="Google Shape;467;p60"/>
            <p:cNvSpPr txBox="1"/>
            <p:nvPr/>
          </p:nvSpPr>
          <p:spPr>
            <a:xfrm>
              <a:off x="1624781" y="1981200"/>
              <a:ext cx="4382729"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Meiryo"/>
                <a:buNone/>
              </a:pPr>
              <a:r>
                <a:rPr lang="ja-JP" sz="1000" b="0" i="0" u="none" strike="noStrike" cap="none">
                  <a:solidFill>
                    <a:srgbClr val="000000"/>
                  </a:solidFill>
                  <a:latin typeface="Meiryo"/>
                  <a:ea typeface="Meiryo"/>
                  <a:cs typeface="Meiryo"/>
                  <a:sym typeface="Meiryo"/>
                </a:rPr>
                <a:t>https://chanto.jp.net/articles/-/1001190</a:t>
              </a:r>
              <a:endParaRPr sz="1800" b="0" i="0" u="none" strike="noStrike" cap="none">
                <a:solidFill>
                  <a:schemeClr val="dk1"/>
                </a:solidFill>
                <a:latin typeface="Arial"/>
                <a:ea typeface="Arial"/>
                <a:cs typeface="Arial"/>
                <a:sym typeface="Arial"/>
              </a:endParaRPr>
            </a:p>
          </p:txBody>
        </p:sp>
        <p:sp>
          <p:nvSpPr>
            <p:cNvPr id="468" name="Google Shape;468;p60"/>
            <p:cNvSpPr txBox="1"/>
            <p:nvPr/>
          </p:nvSpPr>
          <p:spPr>
            <a:xfrm>
              <a:off x="7848601" y="1981200"/>
              <a:ext cx="3851786"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Meiryo"/>
                <a:buNone/>
              </a:pPr>
              <a:r>
                <a:rPr lang="ja-JP" sz="1000" b="0" i="0" u="none" strike="noStrike" cap="none">
                  <a:solidFill>
                    <a:srgbClr val="000000"/>
                  </a:solidFill>
                  <a:latin typeface="Meiryo"/>
                  <a:ea typeface="Meiryo"/>
                  <a:cs typeface="Meiryo"/>
                  <a:sym typeface="Meiryo"/>
                </a:rPr>
                <a:t>https://chanto.jp.net/articles/-/183610</a:t>
              </a:r>
              <a:endParaRPr sz="1800" b="0" i="0" u="none" strike="noStrike" cap="none">
                <a:solidFill>
                  <a:schemeClr val="dk1"/>
                </a:solidFill>
                <a:latin typeface="Arial"/>
                <a:ea typeface="Arial"/>
                <a:cs typeface="Arial"/>
                <a:sym typeface="Arial"/>
              </a:endParaRPr>
            </a:p>
          </p:txBody>
        </p:sp>
      </p:grpSp>
      <p:sp>
        <p:nvSpPr>
          <p:cNvPr id="469" name="Google Shape;469;p60"/>
          <p:cNvSpPr/>
          <p:nvPr/>
        </p:nvSpPr>
        <p:spPr>
          <a:xfrm>
            <a:off x="41196" y="44348"/>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470" name="Google Shape;470;p60"/>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471" name="Google Shape;471;p60"/>
          <p:cNvSpPr txBox="1"/>
          <p:nvPr/>
        </p:nvSpPr>
        <p:spPr>
          <a:xfrm>
            <a:off x="83669" y="272619"/>
            <a:ext cx="1664919" cy="307777"/>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タイアップ事例②</a:t>
            </a:r>
            <a:endParaRPr sz="1400" b="0" i="0" u="none" strike="noStrike" cap="none">
              <a:solidFill>
                <a:schemeClr val="lt1"/>
              </a:solidFill>
              <a:latin typeface="Meiryo"/>
              <a:ea typeface="Meiryo"/>
              <a:cs typeface="Meiryo"/>
              <a:sym typeface="Meiryo"/>
            </a:endParaRPr>
          </a:p>
        </p:txBody>
      </p:sp>
      <p:sp>
        <p:nvSpPr>
          <p:cNvPr id="472" name="Google Shape;472;p60"/>
          <p:cNvSpPr/>
          <p:nvPr/>
        </p:nvSpPr>
        <p:spPr>
          <a:xfrm>
            <a:off x="1904893" y="189548"/>
            <a:ext cx="8312217" cy="391627"/>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i="0" u="none" strike="noStrike" cap="none">
                <a:solidFill>
                  <a:schemeClr val="dk1"/>
                </a:solidFill>
                <a:latin typeface="Meiryo"/>
                <a:ea typeface="Meiryo"/>
                <a:cs typeface="Meiryo"/>
                <a:sym typeface="Meiryo"/>
              </a:rPr>
              <a:t>啓蒙、行政、調査</a:t>
            </a:r>
            <a:endParaRPr sz="1600" b="1" i="0" u="none" strike="noStrike" cap="none">
              <a:solidFill>
                <a:schemeClr val="dk1"/>
              </a:solidFill>
              <a:latin typeface="Meiryo"/>
              <a:ea typeface="Meiryo"/>
              <a:cs typeface="Meiryo"/>
              <a:sym typeface="Meiryo"/>
            </a:endParaRPr>
          </a:p>
        </p:txBody>
      </p:sp>
      <p:pic>
        <p:nvPicPr>
          <p:cNvPr id="473" name="Google Shape;473;p60"/>
          <p:cNvPicPr preferRelativeResize="0"/>
          <p:nvPr/>
        </p:nvPicPr>
        <p:blipFill rotWithShape="1">
          <a:blip r:embed="rId5">
            <a:alphaModFix/>
          </a:blip>
          <a:srcRect/>
          <a:stretch/>
        </p:blipFill>
        <p:spPr>
          <a:xfrm>
            <a:off x="12408195" y="103588"/>
            <a:ext cx="927854" cy="412525"/>
          </a:xfrm>
          <a:prstGeom prst="rect">
            <a:avLst/>
          </a:prstGeom>
          <a:noFill/>
          <a:ln>
            <a:noFill/>
          </a:ln>
        </p:spPr>
      </p:pic>
      <p:sp>
        <p:nvSpPr>
          <p:cNvPr id="474" name="Google Shape;474;p60"/>
          <p:cNvSpPr txBox="1"/>
          <p:nvPr/>
        </p:nvSpPr>
        <p:spPr>
          <a:xfrm>
            <a:off x="0" y="7444105"/>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chemeClr val="dk1"/>
                </a:solidFill>
                <a:latin typeface="Meiryo"/>
                <a:ea typeface="Meiryo"/>
                <a:cs typeface="Meiryo"/>
                <a:sym typeface="Meiryo"/>
              </a:rPr>
              <a:t>© 2024 SHUFU TO SEIKATSU SHA CO.,LTD. All Rights Reserved.　</a:t>
            </a:r>
            <a:endParaRPr sz="600" b="0" i="0" u="none" strike="noStrike" cap="none">
              <a:solidFill>
                <a:srgbClr val="FF0000"/>
              </a:solidFill>
              <a:latin typeface="Meiryo"/>
              <a:ea typeface="Meiryo"/>
              <a:cs typeface="Meiryo"/>
              <a:sym typeface="Meiry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4081CB-5D24-E7C9-CDDB-BD812B1F01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19</a:t>
            </a:fld>
            <a:endParaRPr lang="ja-JP" altLang="en-US"/>
          </a:p>
        </p:txBody>
      </p:sp>
      <p:sp>
        <p:nvSpPr>
          <p:cNvPr id="3" name="Google Shape;539;p6">
            <a:extLst>
              <a:ext uri="{FF2B5EF4-FFF2-40B4-BE49-F238E27FC236}">
                <a16:creationId xmlns:a16="http://schemas.microsoft.com/office/drawing/2014/main" id="{DB12E675-D163-B4D6-C19A-1DD2233CFF9A}"/>
              </a:ext>
            </a:extLst>
          </p:cNvPr>
          <p:cNvSpPr/>
          <p:nvPr/>
        </p:nvSpPr>
        <p:spPr>
          <a:xfrm>
            <a:off x="8043" y="3630"/>
            <a:ext cx="13444538"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4" name="Google Shape;540;p6">
            <a:extLst>
              <a:ext uri="{FF2B5EF4-FFF2-40B4-BE49-F238E27FC236}">
                <a16:creationId xmlns:a16="http://schemas.microsoft.com/office/drawing/2014/main" id="{4D1E8293-2163-981E-A00D-E18E4B8FEACA}"/>
              </a:ext>
            </a:extLst>
          </p:cNvPr>
          <p:cNvSpPr/>
          <p:nvPr/>
        </p:nvSpPr>
        <p:spPr>
          <a:xfrm>
            <a:off x="140214" y="123873"/>
            <a:ext cx="8312100" cy="391500"/>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a:solidFill>
                  <a:schemeClr val="dk1"/>
                </a:solidFill>
                <a:latin typeface="Meiryo"/>
                <a:ea typeface="Meiryo"/>
                <a:cs typeface="Meiryo"/>
                <a:sym typeface="Meiryo"/>
              </a:rPr>
              <a:t>タイアップ基本メニュー一覧</a:t>
            </a:r>
            <a:endParaRPr sz="1600" b="1" i="0" u="none" strike="noStrike" cap="none">
              <a:solidFill>
                <a:schemeClr val="dk1"/>
              </a:solidFill>
              <a:latin typeface="Meiryo"/>
              <a:ea typeface="Meiryo"/>
              <a:cs typeface="Meiryo"/>
              <a:sym typeface="Meiryo"/>
            </a:endParaRPr>
          </a:p>
        </p:txBody>
      </p:sp>
      <p:sp>
        <p:nvSpPr>
          <p:cNvPr id="5" name="Google Shape;541;p6">
            <a:extLst>
              <a:ext uri="{FF2B5EF4-FFF2-40B4-BE49-F238E27FC236}">
                <a16:creationId xmlns:a16="http://schemas.microsoft.com/office/drawing/2014/main" id="{1BE33A83-3FB3-E9F5-0E68-A639101A1A86}"/>
              </a:ext>
            </a:extLst>
          </p:cNvPr>
          <p:cNvSpPr txBox="1">
            <a:spLocks/>
          </p:cNvSpPr>
          <p:nvPr/>
        </p:nvSpPr>
        <p:spPr>
          <a:xfrm>
            <a:off x="10183225" y="7286625"/>
            <a:ext cx="3092100" cy="18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ltLang="ja-JP" smtClean="0"/>
              <a:pPr/>
              <a:t>19</a:t>
            </a:fld>
            <a:endParaRPr lang="en-US"/>
          </a:p>
        </p:txBody>
      </p:sp>
      <p:graphicFrame>
        <p:nvGraphicFramePr>
          <p:cNvPr id="6" name="Google Shape;542;p6">
            <a:extLst>
              <a:ext uri="{FF2B5EF4-FFF2-40B4-BE49-F238E27FC236}">
                <a16:creationId xmlns:a16="http://schemas.microsoft.com/office/drawing/2014/main" id="{930A7740-351A-9C4C-E518-8A2A64C65544}"/>
              </a:ext>
            </a:extLst>
          </p:cNvPr>
          <p:cNvGraphicFramePr/>
          <p:nvPr>
            <p:extLst>
              <p:ext uri="{D42A27DB-BD31-4B8C-83A1-F6EECF244321}">
                <p14:modId xmlns:p14="http://schemas.microsoft.com/office/powerpoint/2010/main" val="4101069725"/>
              </p:ext>
            </p:extLst>
          </p:nvPr>
        </p:nvGraphicFramePr>
        <p:xfrm>
          <a:off x="673806" y="1060922"/>
          <a:ext cx="12096925" cy="5833428"/>
        </p:xfrm>
        <a:graphic>
          <a:graphicData uri="http://schemas.openxmlformats.org/drawingml/2006/table">
            <a:tbl>
              <a:tblPr firstRow="1" bandRow="1">
                <a:noFill/>
              </a:tblPr>
              <a:tblGrid>
                <a:gridCol w="3339400">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gridCol w="2197100">
                  <a:extLst>
                    <a:ext uri="{9D8B030D-6E8A-4147-A177-3AD203B41FA5}">
                      <a16:colId xmlns:a16="http://schemas.microsoft.com/office/drawing/2014/main" val="20002"/>
                    </a:ext>
                  </a:extLst>
                </a:gridCol>
                <a:gridCol w="2400300">
                  <a:extLst>
                    <a:ext uri="{9D8B030D-6E8A-4147-A177-3AD203B41FA5}">
                      <a16:colId xmlns:a16="http://schemas.microsoft.com/office/drawing/2014/main" val="20003"/>
                    </a:ext>
                  </a:extLst>
                </a:gridCol>
                <a:gridCol w="1683625">
                  <a:extLst>
                    <a:ext uri="{9D8B030D-6E8A-4147-A177-3AD203B41FA5}">
                      <a16:colId xmlns:a16="http://schemas.microsoft.com/office/drawing/2014/main" val="20004"/>
                    </a:ext>
                  </a:extLst>
                </a:gridCol>
              </a:tblGrid>
              <a:tr h="372175">
                <a:tc>
                  <a:txBody>
                    <a:bodyPr/>
                    <a:lstStyle/>
                    <a:p>
                      <a:pPr marL="0" marR="0" lvl="0" indent="0" algn="l" rtl="0">
                        <a:spcBef>
                          <a:spcPts val="0"/>
                        </a:spcBef>
                        <a:spcAft>
                          <a:spcPts val="0"/>
                        </a:spcAft>
                        <a:buNone/>
                      </a:pPr>
                      <a:r>
                        <a:rPr lang="ja-JP" sz="1200" b="1" u="none" strike="noStrike" cap="none">
                          <a:solidFill>
                            <a:schemeClr val="dk1"/>
                          </a:solidFill>
                          <a:latin typeface="Meiryo"/>
                          <a:ea typeface="Meiryo"/>
                          <a:cs typeface="Meiryo"/>
                          <a:sym typeface="Meiryo"/>
                        </a:rPr>
                        <a:t>タイアップメニュー</a:t>
                      </a:r>
                      <a:endParaRPr sz="1200"/>
                    </a:p>
                  </a:txBody>
                  <a:tcPr marL="91450" marR="91450" marT="45725" marB="457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ja-JP" sz="1200" b="1" u="none" strike="noStrike" cap="none">
                          <a:solidFill>
                            <a:schemeClr val="dk1"/>
                          </a:solidFill>
                          <a:latin typeface="Meiryo"/>
                          <a:ea typeface="Meiryo"/>
                          <a:cs typeface="Meiryo"/>
                          <a:sym typeface="Meiryo"/>
                        </a:rPr>
                        <a:t>金額（税抜）</a:t>
                      </a:r>
                      <a:endParaRPr sz="1200"/>
                    </a:p>
                  </a:txBody>
                  <a:tcPr marL="91450" marR="91450" marT="45725" marB="45725" anchor="ctr">
                    <a:lnL w="12700"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ja-JP" sz="1200" b="1" u="none" strike="noStrike" cap="none">
                          <a:solidFill>
                            <a:schemeClr val="dk1"/>
                          </a:solidFill>
                          <a:latin typeface="Meiryo"/>
                          <a:ea typeface="Meiryo"/>
                          <a:cs typeface="Meiryo"/>
                          <a:sym typeface="Meiryo"/>
                        </a:rPr>
                        <a:t>計測期間／想定or保証PV</a:t>
                      </a:r>
                      <a:endParaRPr sz="1200" b="1"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ja-JP" sz="1200" b="1" u="none" strike="noStrike" cap="none">
                          <a:solidFill>
                            <a:schemeClr val="dk1"/>
                          </a:solidFill>
                          <a:latin typeface="Meiryo"/>
                          <a:ea typeface="Meiryo"/>
                          <a:cs typeface="Meiryo"/>
                          <a:sym typeface="Meiryo"/>
                        </a:rPr>
                        <a:t>レポート項目</a:t>
                      </a:r>
                      <a:endParaRPr sz="1200"/>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ja-JP" sz="1200" b="1" u="none" strike="noStrike" cap="none" dirty="0">
                          <a:solidFill>
                            <a:schemeClr val="dk1"/>
                          </a:solidFill>
                          <a:latin typeface="Meiryo"/>
                          <a:ea typeface="Meiryo"/>
                          <a:cs typeface="Meiryo"/>
                          <a:sym typeface="Meiryo"/>
                        </a:rPr>
                        <a:t>申し込み期限</a:t>
                      </a:r>
                      <a:endParaRPr sz="1200" dirty="0"/>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730240">
                <a:tc>
                  <a:txBody>
                    <a:bodyPr/>
                    <a:lstStyle/>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ニュースペイド</a:t>
                      </a:r>
                      <a:endParaRPr sz="1400" b="1"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（リリース・写真素材提供）</a:t>
                      </a:r>
                      <a:endParaRPr sz="1400" b="1"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2065" marR="0" lvl="0" indent="0" algn="l"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300,000円（N)</a:t>
                      </a:r>
                      <a:endParaRPr sz="1200" b="1" i="0" u="none" strike="noStrike" cap="none">
                        <a:solidFill>
                          <a:schemeClr val="dk1"/>
                        </a:solidFill>
                        <a:latin typeface="Meiryo"/>
                        <a:ea typeface="Meiryo"/>
                        <a:cs typeface="Meiryo"/>
                        <a:sym typeface="Meiryo"/>
                      </a:endParaRPr>
                    </a:p>
                  </a:txBody>
                  <a:tcPr marL="91450" marR="91450" marT="45725" marB="45725"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spcBef>
                          <a:spcPts val="0"/>
                        </a:spcBef>
                        <a:spcAft>
                          <a:spcPts val="0"/>
                        </a:spcAft>
                        <a:buNone/>
                      </a:pPr>
                      <a:r>
                        <a:rPr lang="ja-JP" sz="1100" u="none" strike="noStrike" cap="none">
                          <a:solidFill>
                            <a:schemeClr val="dk1"/>
                          </a:solidFill>
                        </a:rPr>
                        <a:t>2週間</a:t>
                      </a:r>
                      <a:endParaRPr sz="11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Meiryo"/>
                        <a:buNone/>
                      </a:pPr>
                      <a:r>
                        <a:rPr lang="ja-JP" sz="1100" b="0" i="0" u="none" strike="noStrike" cap="none">
                          <a:solidFill>
                            <a:schemeClr val="dk1"/>
                          </a:solidFill>
                          <a:latin typeface="Meiryo"/>
                          <a:ea typeface="Meiryo"/>
                          <a:cs typeface="Meiryo"/>
                          <a:sym typeface="Meiryo"/>
                        </a:rPr>
                        <a:t>3,000PV（想定）</a:t>
                      </a:r>
                      <a:endParaRPr sz="1100" u="none" strike="noStrike" cap="none">
                        <a:solidFill>
                          <a:schemeClr val="dk1"/>
                        </a:solidFill>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u="none" strike="noStrike" cap="none">
                          <a:solidFill>
                            <a:schemeClr val="dk1"/>
                          </a:solidFill>
                          <a:latin typeface="Meiryo"/>
                          <a:ea typeface="Meiryo"/>
                          <a:cs typeface="Meiryo"/>
                          <a:sym typeface="Meiryo"/>
                        </a:rPr>
                        <a:t>なし</a:t>
                      </a:r>
                      <a:endParaRPr sz="11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100" u="none" strike="noStrike" cap="none">
                          <a:solidFill>
                            <a:schemeClr val="dk1"/>
                          </a:solidFill>
                          <a:latin typeface="Meiryo"/>
                          <a:ea typeface="Meiryo"/>
                          <a:cs typeface="Meiryo"/>
                          <a:sym typeface="Meiryo"/>
                        </a:rPr>
                        <a:t>（エクセルベースレポート可）</a:t>
                      </a:r>
                      <a:endParaRPr sz="1100" u="none" strike="noStrike" cap="none">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公開希望日の</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約10営業日前まで</a:t>
                      </a:r>
                      <a:endParaRPr dirty="0"/>
                    </a:p>
                  </a:txBody>
                  <a:tcPr marL="91450" marR="91450" marT="45725" marB="45725" anchor="ctr">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977540160"/>
                  </a:ext>
                </a:extLst>
              </a:tr>
              <a:tr h="802888">
                <a:tc>
                  <a:txBody>
                    <a:bodyPr/>
                    <a:lstStyle/>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スポンサードポスト</a:t>
                      </a:r>
                      <a:endParaRPr dirty="0"/>
                    </a:p>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（オリジナル記事制作型）</a:t>
                      </a:r>
                      <a:endParaRPr sz="1400" b="1"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2065" marR="0" lvl="0" indent="0" algn="l" rtl="0">
                        <a:lnSpc>
                          <a:spcPct val="100000"/>
                        </a:lnSpc>
                        <a:spcBef>
                          <a:spcPts val="0"/>
                        </a:spcBef>
                        <a:spcAft>
                          <a:spcPts val="0"/>
                        </a:spcAft>
                        <a:buClr>
                          <a:srgbClr val="000000"/>
                        </a:buClr>
                        <a:buSzPts val="1600"/>
                        <a:buFont typeface="Arial"/>
                        <a:buNone/>
                      </a:pPr>
                      <a:r>
                        <a:rPr lang="ja-JP" sz="1200" b="1" u="none" strike="noStrike" cap="none" dirty="0">
                          <a:solidFill>
                            <a:schemeClr val="dk1"/>
                          </a:solidFill>
                          <a:latin typeface="Meiryo"/>
                          <a:ea typeface="Meiryo"/>
                          <a:cs typeface="Meiryo"/>
                          <a:sym typeface="Meiryo"/>
                        </a:rPr>
                        <a:t>1,200,000円</a:t>
                      </a:r>
                      <a:endParaRPr dirty="0"/>
                    </a:p>
                    <a:p>
                      <a:pPr marL="0" marR="0" lvl="0" indent="0" algn="l" rtl="0">
                        <a:lnSpc>
                          <a:spcPct val="80000"/>
                        </a:lnSpc>
                        <a:spcBef>
                          <a:spcPts val="350"/>
                        </a:spcBef>
                        <a:spcAft>
                          <a:spcPts val="0"/>
                        </a:spcAft>
                        <a:buClr>
                          <a:srgbClr val="000000"/>
                        </a:buClr>
                        <a:buSzPts val="700"/>
                        <a:buFont typeface="Arial"/>
                        <a:buNone/>
                      </a:pPr>
                      <a:r>
                        <a:rPr lang="ja-JP" sz="900" b="0" i="0" u="none" strike="noStrike" cap="none" dirty="0">
                          <a:solidFill>
                            <a:schemeClr val="dk1"/>
                          </a:solidFill>
                          <a:latin typeface="Meiryo"/>
                          <a:ea typeface="Meiryo"/>
                          <a:cs typeface="Meiryo"/>
                          <a:sym typeface="Meiryo"/>
                        </a:rPr>
                        <a:t>掲載費 G800,000円 </a:t>
                      </a:r>
                      <a:endParaRPr dirty="0"/>
                    </a:p>
                    <a:p>
                      <a:pPr marL="0" marR="0" lvl="0" indent="0" algn="l" rtl="0">
                        <a:lnSpc>
                          <a:spcPct val="80000"/>
                        </a:lnSpc>
                        <a:spcBef>
                          <a:spcPts val="350"/>
                        </a:spcBef>
                        <a:spcAft>
                          <a:spcPts val="0"/>
                        </a:spcAft>
                        <a:buClr>
                          <a:srgbClr val="000000"/>
                        </a:buClr>
                        <a:buSzPts val="700"/>
                        <a:buFont typeface="Arial"/>
                        <a:buNone/>
                      </a:pPr>
                      <a:r>
                        <a:rPr lang="ja-JP" sz="900" b="0" i="0" u="none" strike="noStrike" cap="none" dirty="0">
                          <a:solidFill>
                            <a:schemeClr val="dk1"/>
                          </a:solidFill>
                          <a:latin typeface="Meiryo"/>
                          <a:ea typeface="Meiryo"/>
                          <a:cs typeface="Meiryo"/>
                          <a:sym typeface="Meiryo"/>
                        </a:rPr>
                        <a:t>制作費 N400,000円</a:t>
                      </a:r>
                      <a:endParaRPr sz="1200" u="none" strike="noStrike" cap="none" dirty="0">
                        <a:solidFill>
                          <a:schemeClr val="dk1"/>
                        </a:solidFill>
                      </a:endParaRPr>
                    </a:p>
                  </a:txBody>
                  <a:tcPr marL="91450" marR="91450" marT="45725" marB="45725"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spcBef>
                          <a:spcPts val="0"/>
                        </a:spcBef>
                        <a:spcAft>
                          <a:spcPts val="0"/>
                        </a:spcAft>
                        <a:buNone/>
                      </a:pPr>
                      <a:r>
                        <a:rPr lang="ja-JP" sz="1100" u="none" strike="noStrike" cap="none">
                          <a:solidFill>
                            <a:schemeClr val="dk1"/>
                          </a:solidFill>
                        </a:rPr>
                        <a:t>4週間</a:t>
                      </a:r>
                      <a:endParaRPr sz="11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Meiryo"/>
                        <a:buNone/>
                      </a:pPr>
                      <a:r>
                        <a:rPr lang="ja-JP" sz="1100" b="0" u="none" strike="noStrike" cap="none">
                          <a:solidFill>
                            <a:schemeClr val="dk1"/>
                          </a:solidFill>
                          <a:latin typeface="Meiryo"/>
                          <a:ea typeface="Meiryo"/>
                          <a:cs typeface="Meiryo"/>
                          <a:sym typeface="Meiryo"/>
                        </a:rPr>
                        <a:t>10,000PV(保証)</a:t>
                      </a:r>
                      <a:endParaRPr sz="1100" u="none" strike="noStrike" cap="none">
                        <a:solidFill>
                          <a:schemeClr val="dk1"/>
                        </a:solidFill>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PV数（合計/日別）</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合計クリック数</a:t>
                      </a:r>
                      <a:r>
                        <a:rPr lang="ja-JP" altLang="en-US" sz="1100" b="0" u="none" strike="noStrike" cap="none" dirty="0">
                          <a:solidFill>
                            <a:schemeClr val="dk1"/>
                          </a:solidFill>
                          <a:latin typeface="Meiryo"/>
                          <a:ea typeface="Meiryo"/>
                          <a:cs typeface="Meiryo"/>
                          <a:sym typeface="Meiryo"/>
                        </a:rPr>
                        <a:t>　</a:t>
                      </a:r>
                      <a:r>
                        <a:rPr lang="ja-JP" altLang="en-US" sz="1100" b="0" u="none" strike="noStrike" cap="none" dirty="0">
                          <a:solidFill>
                            <a:schemeClr val="dk1"/>
                          </a:solidFill>
                          <a:latin typeface="Meiryo"/>
                          <a:ea typeface="Meiryo"/>
                          <a:sym typeface="Meiryo"/>
                        </a:rPr>
                        <a:t>他</a:t>
                      </a:r>
                      <a:endParaRPr dirty="0"/>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公開希望日の</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約45営業日前まで</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2677954511"/>
                  </a:ext>
                </a:extLst>
              </a:tr>
              <a:tr h="1126273">
                <a:tc>
                  <a:txBody>
                    <a:bodyPr/>
                    <a:lstStyle/>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スポンサードポスト　</a:t>
                      </a:r>
                      <a:endParaRPr sz="1400" b="1"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高リーチ獲得パッケージ</a:t>
                      </a:r>
                      <a:endParaRPr sz="1400" b="1"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30,000PV保証</a:t>
                      </a:r>
                      <a:endParaRPr sz="1400" b="1"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※50,000PV保証のメニューもあり</a:t>
                      </a:r>
                      <a:endParaRPr dirty="0"/>
                    </a:p>
                  </a:txBody>
                  <a:tcPr marL="91450" marR="91450" marT="45725" marB="45725" anchor="ctr">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spcBef>
                          <a:spcPts val="0"/>
                        </a:spcBef>
                        <a:spcAft>
                          <a:spcPts val="0"/>
                        </a:spcAft>
                        <a:buNone/>
                      </a:pPr>
                      <a:r>
                        <a:rPr lang="ja-JP" sz="1200" b="1" u="none" strike="noStrike" cap="none" dirty="0">
                          <a:solidFill>
                            <a:schemeClr val="dk1"/>
                          </a:solidFill>
                          <a:latin typeface="Meiryo"/>
                          <a:ea typeface="Meiryo"/>
                          <a:cs typeface="Meiryo"/>
                          <a:sym typeface="Meiryo"/>
                        </a:rPr>
                        <a:t>2,100,000円</a:t>
                      </a:r>
                      <a:endParaRPr sz="1200" b="1" u="none" strike="noStrike" cap="none" dirty="0">
                        <a:solidFill>
                          <a:schemeClr val="dk1"/>
                        </a:solidFill>
                        <a:latin typeface="Meiryo"/>
                        <a:ea typeface="Meiryo"/>
                        <a:cs typeface="Meiryo"/>
                        <a:sym typeface="Meiryo"/>
                      </a:endParaRPr>
                    </a:p>
                    <a:p>
                      <a:pPr marL="0" marR="0" lvl="0" indent="0" algn="l" rtl="0">
                        <a:lnSpc>
                          <a:spcPct val="80000"/>
                        </a:lnSpc>
                        <a:spcBef>
                          <a:spcPts val="350"/>
                        </a:spcBef>
                        <a:spcAft>
                          <a:spcPts val="0"/>
                        </a:spcAft>
                        <a:buClr>
                          <a:srgbClr val="000000"/>
                        </a:buClr>
                        <a:buSzPts val="700"/>
                        <a:buFont typeface="Arial"/>
                        <a:buNone/>
                      </a:pPr>
                      <a:r>
                        <a:rPr lang="ja-JP" sz="1200" b="0" i="0" u="none" strike="noStrike" cap="none" dirty="0">
                          <a:solidFill>
                            <a:schemeClr val="dk1"/>
                          </a:solidFill>
                          <a:latin typeface="Meiryo"/>
                          <a:ea typeface="Meiryo"/>
                          <a:cs typeface="Meiryo"/>
                          <a:sym typeface="Meiryo"/>
                        </a:rPr>
                        <a:t>掲載費 G800,000円 </a:t>
                      </a:r>
                      <a:endParaRPr dirty="0"/>
                    </a:p>
                    <a:p>
                      <a:pPr marL="0" marR="0" lvl="0" indent="0" algn="l" rtl="0">
                        <a:lnSpc>
                          <a:spcPct val="80000"/>
                        </a:lnSpc>
                        <a:spcBef>
                          <a:spcPts val="350"/>
                        </a:spcBef>
                        <a:spcAft>
                          <a:spcPts val="0"/>
                        </a:spcAft>
                        <a:buClr>
                          <a:srgbClr val="000000"/>
                        </a:buClr>
                        <a:buSzPts val="700"/>
                        <a:buFont typeface="Arial"/>
                        <a:buNone/>
                      </a:pPr>
                      <a:r>
                        <a:rPr lang="ja-JP" sz="1200" b="0" i="0" u="none" strike="noStrike" cap="none" dirty="0">
                          <a:solidFill>
                            <a:schemeClr val="dk1"/>
                          </a:solidFill>
                          <a:latin typeface="Meiryo"/>
                          <a:ea typeface="Meiryo"/>
                          <a:cs typeface="Meiryo"/>
                          <a:sym typeface="Meiryo"/>
                        </a:rPr>
                        <a:t>制作費 N1,300,000円</a:t>
                      </a:r>
                      <a:endParaRPr sz="1200" b="1" i="0" u="none" strike="noStrike" cap="none" dirty="0">
                        <a:solidFill>
                          <a:schemeClr val="dk1"/>
                        </a:solidFill>
                        <a:latin typeface="Meiryo"/>
                        <a:ea typeface="Meiryo"/>
                        <a:cs typeface="Meiryo"/>
                        <a:sym typeface="Meiryo"/>
                      </a:endParaRPr>
                    </a:p>
                  </a:txBody>
                  <a:tcPr marL="91450" marR="91450" marT="45725" marB="45725"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spcBef>
                          <a:spcPts val="0"/>
                        </a:spcBef>
                        <a:spcAft>
                          <a:spcPts val="0"/>
                        </a:spcAft>
                        <a:buNone/>
                      </a:pPr>
                      <a:r>
                        <a:rPr lang="ja-JP" sz="1100" u="none" strike="noStrike" cap="none" dirty="0">
                          <a:solidFill>
                            <a:schemeClr val="dk1"/>
                          </a:solidFill>
                        </a:rPr>
                        <a:t>4週間</a:t>
                      </a:r>
                      <a:endParaRPr sz="1100" u="none" strike="noStrike" cap="none"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ja-JP" sz="1100" u="none" strike="noStrike" cap="none" dirty="0">
                          <a:solidFill>
                            <a:schemeClr val="dk1"/>
                          </a:solidFill>
                        </a:rPr>
                        <a:t>３0,000PV（保証）</a:t>
                      </a:r>
                      <a:endParaRPr dirty="0"/>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PV数（合計/日別）</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合計クリック数</a:t>
                      </a:r>
                      <a:r>
                        <a:rPr lang="ja-JP" altLang="en-US" sz="1100" b="0" u="none" strike="noStrike" cap="none" dirty="0">
                          <a:solidFill>
                            <a:schemeClr val="dk1"/>
                          </a:solidFill>
                          <a:latin typeface="Meiryo"/>
                          <a:ea typeface="Meiryo"/>
                          <a:cs typeface="Meiryo"/>
                          <a:sym typeface="Meiryo"/>
                        </a:rPr>
                        <a:t>　他</a:t>
                      </a:r>
                      <a:endParaRPr lang="ja-JP" altLang="en-US" sz="1100" u="none" strike="noStrike" cap="none" dirty="0">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公開希望日の</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約45営業日前まで</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2065592413"/>
                  </a:ext>
                </a:extLst>
              </a:tr>
              <a:tr h="876416">
                <a:tc>
                  <a:txBody>
                    <a:bodyPr/>
                    <a:lstStyle/>
                    <a:p>
                      <a:pPr marL="12697"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chemeClr val="dk1"/>
                          </a:solidFill>
                          <a:latin typeface="Meiryo"/>
                          <a:ea typeface="Meiryo"/>
                          <a:cs typeface="Meiryo"/>
                          <a:sym typeface="Meiryo"/>
                        </a:rPr>
                        <a:t>スポンサードポスト</a:t>
                      </a:r>
                      <a:endParaRPr sz="1400" b="1" i="0" u="none" strike="noStrike" cap="none" dirty="0">
                        <a:solidFill>
                          <a:schemeClr val="dk1"/>
                        </a:solidFill>
                        <a:latin typeface="Meiryo"/>
                        <a:ea typeface="Meiryo"/>
                        <a:cs typeface="Meiryo"/>
                        <a:sym typeface="Meiryo"/>
                      </a:endParaRPr>
                    </a:p>
                    <a:p>
                      <a:pPr marL="12697"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chemeClr val="dk1"/>
                          </a:solidFill>
                          <a:latin typeface="Meiryo"/>
                          <a:ea typeface="Meiryo"/>
                          <a:cs typeface="Meiryo"/>
                          <a:sym typeface="Meiryo"/>
                        </a:rPr>
                        <a:t>（記事＋小学校</a:t>
                      </a:r>
                      <a:r>
                        <a:rPr lang="ja-JP" sz="1400" b="1" u="none" strike="noStrike" cap="none" dirty="0">
                          <a:solidFill>
                            <a:schemeClr val="dk1"/>
                          </a:solidFill>
                          <a:latin typeface="Meiryo"/>
                          <a:ea typeface="Meiryo"/>
                          <a:cs typeface="Meiryo"/>
                          <a:sym typeface="Meiryo"/>
                        </a:rPr>
                        <a:t>or幼保</a:t>
                      </a:r>
                      <a:r>
                        <a:rPr lang="ja-JP" sz="1400" b="1" i="0" u="none" strike="noStrike" cap="none" dirty="0">
                          <a:solidFill>
                            <a:schemeClr val="dk1"/>
                          </a:solidFill>
                          <a:latin typeface="Meiryo"/>
                          <a:ea typeface="Meiryo"/>
                          <a:cs typeface="Meiryo"/>
                          <a:sym typeface="Meiryo"/>
                        </a:rPr>
                        <a:t>サンプリング）</a:t>
                      </a:r>
                      <a:endParaRPr sz="1400" u="none" strike="noStrike" cap="none" dirty="0"/>
                    </a:p>
                  </a:txBody>
                  <a:tcPr marL="91450" marR="91450" marT="45725" marB="457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spcBef>
                          <a:spcPts val="0"/>
                        </a:spcBef>
                        <a:spcAft>
                          <a:spcPts val="0"/>
                        </a:spcAft>
                        <a:buNone/>
                      </a:pPr>
                      <a:r>
                        <a:rPr lang="ja-JP" sz="1200" b="1" u="none" strike="noStrike" cap="none" dirty="0">
                          <a:solidFill>
                            <a:schemeClr val="dk1"/>
                          </a:solidFill>
                          <a:latin typeface="Meiryo"/>
                          <a:ea typeface="Meiryo"/>
                          <a:cs typeface="Meiryo"/>
                          <a:sym typeface="Meiryo"/>
                        </a:rPr>
                        <a:t>1,700,000円〜</a:t>
                      </a:r>
                      <a:endParaRPr dirty="0"/>
                    </a:p>
                    <a:p>
                      <a:pPr marL="0" marR="0" lvl="0" indent="0" algn="l" rtl="0">
                        <a:lnSpc>
                          <a:spcPct val="80000"/>
                        </a:lnSpc>
                        <a:spcBef>
                          <a:spcPts val="350"/>
                        </a:spcBef>
                        <a:spcAft>
                          <a:spcPts val="0"/>
                        </a:spcAft>
                        <a:buClr>
                          <a:srgbClr val="000000"/>
                        </a:buClr>
                        <a:buSzPts val="700"/>
                        <a:buFont typeface="Arial"/>
                        <a:buNone/>
                      </a:pPr>
                      <a:r>
                        <a:rPr lang="ja-JP" sz="1200" b="0" i="0" u="none" strike="noStrike" cap="none" dirty="0">
                          <a:solidFill>
                            <a:schemeClr val="dk1"/>
                          </a:solidFill>
                          <a:latin typeface="Meiryo"/>
                          <a:ea typeface="Meiryo"/>
                          <a:cs typeface="Meiryo"/>
                          <a:sym typeface="Meiryo"/>
                        </a:rPr>
                        <a:t>掲載費 G800,000円 </a:t>
                      </a:r>
                      <a:endParaRPr dirty="0"/>
                    </a:p>
                    <a:p>
                      <a:pPr marL="0" marR="0" lvl="0" indent="0" algn="l" rtl="0">
                        <a:lnSpc>
                          <a:spcPct val="80000"/>
                        </a:lnSpc>
                        <a:spcBef>
                          <a:spcPts val="350"/>
                        </a:spcBef>
                        <a:spcAft>
                          <a:spcPts val="0"/>
                        </a:spcAft>
                        <a:buClr>
                          <a:srgbClr val="000000"/>
                        </a:buClr>
                        <a:buSzPts val="700"/>
                        <a:buFont typeface="Arial"/>
                        <a:buNone/>
                      </a:pPr>
                      <a:r>
                        <a:rPr lang="ja-JP" sz="1200" b="0" i="0" u="none" strike="noStrike" cap="none" dirty="0">
                          <a:solidFill>
                            <a:schemeClr val="dk1"/>
                          </a:solidFill>
                          <a:latin typeface="Meiryo"/>
                          <a:ea typeface="Meiryo"/>
                          <a:cs typeface="Meiryo"/>
                          <a:sym typeface="Meiryo"/>
                        </a:rPr>
                        <a:t>制作費 N400,000円</a:t>
                      </a:r>
                      <a:endParaRPr sz="1200" b="0" i="0" u="none" strike="noStrike" cap="none" dirty="0">
                        <a:solidFill>
                          <a:schemeClr val="dk1"/>
                        </a:solidFill>
                        <a:latin typeface="Meiryo"/>
                        <a:ea typeface="Meiryo"/>
                        <a:cs typeface="Meiryo"/>
                        <a:sym typeface="Meiryo"/>
                      </a:endParaRPr>
                    </a:p>
                    <a:p>
                      <a:pPr marL="0" marR="0" lvl="0" indent="0" algn="l" rtl="0">
                        <a:lnSpc>
                          <a:spcPct val="80000"/>
                        </a:lnSpc>
                        <a:spcBef>
                          <a:spcPts val="350"/>
                        </a:spcBef>
                        <a:spcAft>
                          <a:spcPts val="0"/>
                        </a:spcAft>
                        <a:buClr>
                          <a:srgbClr val="000000"/>
                        </a:buClr>
                        <a:buSzPts val="700"/>
                        <a:buFont typeface="Arial"/>
                        <a:buNone/>
                      </a:pPr>
                      <a:r>
                        <a:rPr lang="ja-JP" sz="1200" b="0" i="0" u="none" strike="noStrike" cap="none" dirty="0">
                          <a:solidFill>
                            <a:schemeClr val="dk1"/>
                          </a:solidFill>
                          <a:latin typeface="Meiryo"/>
                          <a:ea typeface="Meiryo"/>
                          <a:cs typeface="Meiryo"/>
                          <a:sym typeface="Meiryo"/>
                        </a:rPr>
                        <a:t>サンプリング　N500,000円</a:t>
                      </a:r>
                      <a:endParaRPr sz="1200" b="0" i="0" u="none" strike="noStrike" cap="none" dirty="0">
                        <a:solidFill>
                          <a:schemeClr val="dk1"/>
                        </a:solidFill>
                        <a:latin typeface="Meiryo"/>
                        <a:ea typeface="Meiryo"/>
                        <a:cs typeface="Meiryo"/>
                        <a:sym typeface="Meiryo"/>
                      </a:endParaRPr>
                    </a:p>
                    <a:p>
                      <a:pPr marL="0" marR="0" lvl="0" indent="0" algn="l" rtl="0">
                        <a:lnSpc>
                          <a:spcPct val="80000"/>
                        </a:lnSpc>
                        <a:spcBef>
                          <a:spcPts val="350"/>
                        </a:spcBef>
                        <a:spcAft>
                          <a:spcPts val="0"/>
                        </a:spcAft>
                        <a:buClr>
                          <a:srgbClr val="000000"/>
                        </a:buClr>
                        <a:buSzPts val="700"/>
                        <a:buFont typeface="Arial"/>
                        <a:buNone/>
                      </a:pPr>
                      <a:r>
                        <a:rPr lang="ja-JP" sz="1200" b="0" i="0" u="none" strike="noStrike" cap="none" dirty="0">
                          <a:solidFill>
                            <a:schemeClr val="dk1"/>
                          </a:solidFill>
                          <a:latin typeface="Meiryo"/>
                          <a:ea typeface="Meiryo"/>
                          <a:cs typeface="Meiryo"/>
                          <a:sym typeface="Meiryo"/>
                        </a:rPr>
                        <a:t>配送費は別途実費が必要（N）</a:t>
                      </a:r>
                      <a:endParaRPr sz="2000" u="none" strike="noStrike" cap="none" dirty="0">
                        <a:solidFill>
                          <a:schemeClr val="dk1"/>
                        </a:solidFill>
                      </a:endParaRPr>
                    </a:p>
                  </a:txBody>
                  <a:tcPr marL="91450" marR="91450" marT="45725" marB="45725" anchor="ctr">
                    <a:lnL w="12700"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spcBef>
                          <a:spcPts val="0"/>
                        </a:spcBef>
                        <a:spcAft>
                          <a:spcPts val="0"/>
                        </a:spcAft>
                        <a:buNone/>
                      </a:pPr>
                      <a:r>
                        <a:rPr lang="ja-JP" sz="1100" u="none" strike="noStrike" cap="none" dirty="0">
                          <a:solidFill>
                            <a:schemeClr val="dk1"/>
                          </a:solidFill>
                        </a:rPr>
                        <a:t>4週間</a:t>
                      </a:r>
                      <a:endParaRPr sz="1100" u="none" strike="noStrike" cap="none"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ja-JP" sz="1100" u="none" strike="noStrike" cap="none" dirty="0">
                          <a:solidFill>
                            <a:schemeClr val="dk1"/>
                          </a:solidFill>
                        </a:rPr>
                        <a:t>10,000PV（保証）</a:t>
                      </a:r>
                      <a:endParaRPr dirty="0"/>
                    </a:p>
                    <a:p>
                      <a:pPr marL="0" marR="0" lvl="0" indent="0" algn="l" rtl="0">
                        <a:spcBef>
                          <a:spcPts val="0"/>
                        </a:spcBef>
                        <a:spcAft>
                          <a:spcPts val="0"/>
                        </a:spcAft>
                        <a:buNone/>
                      </a:pPr>
                      <a:endParaRPr sz="1100" u="none" strike="noStrike" cap="none" dirty="0">
                        <a:solidFill>
                          <a:schemeClr val="dk1"/>
                        </a:solidFill>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PV数（合計/日別）</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合計クリック数</a:t>
                      </a:r>
                      <a:r>
                        <a:rPr lang="ja-JP" altLang="en-US" sz="1100" b="0" u="none" strike="noStrike" cap="none" dirty="0">
                          <a:solidFill>
                            <a:schemeClr val="dk1"/>
                          </a:solidFill>
                          <a:latin typeface="Meiryo"/>
                          <a:ea typeface="Meiryo"/>
                          <a:cs typeface="Meiryo"/>
                          <a:sym typeface="Meiryo"/>
                        </a:rPr>
                        <a:t>　</a:t>
                      </a:r>
                      <a:r>
                        <a:rPr lang="ja-JP" sz="1100" b="0" u="none" strike="noStrike" cap="none" dirty="0">
                          <a:solidFill>
                            <a:schemeClr val="dk1"/>
                          </a:solidFill>
                          <a:latin typeface="Meiryo"/>
                          <a:ea typeface="Meiryo"/>
                          <a:cs typeface="Meiryo"/>
                          <a:sym typeface="Meiryo"/>
                        </a:rPr>
                        <a:t>他</a:t>
                      </a:r>
                      <a:endParaRPr sz="1100" b="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rgbClr val="000000"/>
                          </a:solidFill>
                          <a:latin typeface="Meiryo"/>
                          <a:ea typeface="Meiryo"/>
                          <a:cs typeface="Meiryo"/>
                          <a:sym typeface="Meiryo"/>
                        </a:rPr>
                        <a:t>・配布学校リスト、</a:t>
                      </a:r>
                      <a:r>
                        <a:rPr lang="ja-JP" sz="1100" u="none" strike="noStrike" cap="none" dirty="0">
                          <a:latin typeface="Meiryo"/>
                          <a:ea typeface="Meiryo"/>
                          <a:cs typeface="Meiryo"/>
                          <a:sym typeface="Meiryo"/>
                        </a:rPr>
                        <a:t>園/学校単位の</a:t>
                      </a:r>
                      <a:r>
                        <a:rPr lang="ja-JP" sz="1100" b="0" i="0" u="none" strike="noStrike" cap="none" dirty="0">
                          <a:solidFill>
                            <a:srgbClr val="000000"/>
                          </a:solidFill>
                          <a:latin typeface="Meiryo"/>
                          <a:ea typeface="Meiryo"/>
                          <a:cs typeface="Meiryo"/>
                          <a:sym typeface="Meiryo"/>
                        </a:rPr>
                        <a:t>任意アンケート</a:t>
                      </a:r>
                      <a:r>
                        <a:rPr lang="ja-JP" sz="1100" u="none" strike="noStrike" cap="none" dirty="0">
                          <a:latin typeface="Meiryo"/>
                          <a:ea typeface="Meiryo"/>
                          <a:cs typeface="Meiryo"/>
                          <a:sym typeface="Meiryo"/>
                        </a:rPr>
                        <a:t>（回収率約1-3割）</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12065"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chemeClr val="dk1"/>
                          </a:solidFill>
                          <a:latin typeface="Meiryo"/>
                          <a:ea typeface="Meiryo"/>
                          <a:cs typeface="Meiryo"/>
                          <a:sym typeface="Meiryo"/>
                        </a:rPr>
                        <a:t>公開開始日の</a:t>
                      </a:r>
                      <a:endParaRPr dirty="0"/>
                    </a:p>
                    <a:p>
                      <a:pPr marL="12065"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chemeClr val="dk1"/>
                          </a:solidFill>
                          <a:latin typeface="Meiryo"/>
                          <a:ea typeface="Meiryo"/>
                          <a:cs typeface="Meiryo"/>
                          <a:sym typeface="Meiryo"/>
                        </a:rPr>
                        <a:t>約45営業日前まで</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705837">
                <a:tc>
                  <a:txBody>
                    <a:bodyPr/>
                    <a:lstStyle/>
                    <a:p>
                      <a:pPr marL="0" marR="0" lvl="0" indent="0" algn="l" rtl="0">
                        <a:spcBef>
                          <a:spcPts val="0"/>
                        </a:spcBef>
                        <a:spcAft>
                          <a:spcPts val="0"/>
                        </a:spcAft>
                        <a:buNone/>
                      </a:pPr>
                      <a:r>
                        <a:rPr lang="ja-JP" sz="1400" b="1" u="none" strike="noStrike" cap="none" dirty="0">
                          <a:solidFill>
                            <a:schemeClr val="dk1"/>
                          </a:solidFill>
                          <a:latin typeface="Meiryo"/>
                          <a:ea typeface="Meiryo"/>
                          <a:cs typeface="Meiryo"/>
                          <a:sym typeface="Meiryo"/>
                        </a:rPr>
                        <a:t>オリジナル特集</a:t>
                      </a:r>
                      <a:endParaRPr sz="1400" b="1"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80000"/>
                        </a:lnSpc>
                        <a:spcBef>
                          <a:spcPts val="0"/>
                        </a:spcBef>
                        <a:spcAft>
                          <a:spcPts val="0"/>
                        </a:spcAft>
                        <a:buClr>
                          <a:srgbClr val="000000"/>
                        </a:buClr>
                        <a:buSzPts val="1800"/>
                        <a:buFont typeface="Arial"/>
                        <a:buNone/>
                      </a:pPr>
                      <a:r>
                        <a:rPr lang="ja-JP" sz="1100" b="1" u="none" strike="noStrike" cap="none" dirty="0">
                          <a:solidFill>
                            <a:schemeClr val="dk1"/>
                          </a:solidFill>
                          <a:latin typeface="Meiryo"/>
                          <a:ea typeface="Meiryo"/>
                          <a:cs typeface="Meiryo"/>
                          <a:sym typeface="Meiryo"/>
                        </a:rPr>
                        <a:t>3,400,000円 </a:t>
                      </a:r>
                      <a:endParaRPr sz="1100" b="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900" b="0" u="none" strike="noStrike" cap="none" dirty="0">
                          <a:solidFill>
                            <a:schemeClr val="dk1"/>
                          </a:solidFill>
                          <a:latin typeface="Meiryo"/>
                          <a:ea typeface="Meiryo"/>
                          <a:cs typeface="Meiryo"/>
                          <a:sym typeface="Meiryo"/>
                        </a:rPr>
                        <a:t>掲載料 G800,000円 2本 　</a:t>
                      </a:r>
                      <a:endParaRPr dirty="0"/>
                    </a:p>
                    <a:p>
                      <a:pPr marL="0" marR="0" lvl="0" indent="0" algn="l" rtl="0">
                        <a:lnSpc>
                          <a:spcPct val="100000"/>
                        </a:lnSpc>
                        <a:spcBef>
                          <a:spcPts val="0"/>
                        </a:spcBef>
                        <a:spcAft>
                          <a:spcPts val="0"/>
                        </a:spcAft>
                        <a:buClr>
                          <a:srgbClr val="000000"/>
                        </a:buClr>
                        <a:buSzPts val="800"/>
                        <a:buFont typeface="Arial"/>
                        <a:buNone/>
                      </a:pPr>
                      <a:r>
                        <a:rPr lang="ja-JP" sz="900" b="0" u="none" strike="noStrike" cap="none" dirty="0">
                          <a:solidFill>
                            <a:schemeClr val="dk1"/>
                          </a:solidFill>
                          <a:latin typeface="Meiryo"/>
                          <a:ea typeface="Meiryo"/>
                          <a:cs typeface="Meiryo"/>
                          <a:sym typeface="Meiryo"/>
                        </a:rPr>
                        <a:t>制作費 N400,000円 2本</a:t>
                      </a:r>
                      <a:endParaRPr dirty="0"/>
                    </a:p>
                    <a:p>
                      <a:pPr marL="0" marR="0" lvl="0" indent="0" algn="l" rtl="0">
                        <a:lnSpc>
                          <a:spcPct val="100000"/>
                        </a:lnSpc>
                        <a:spcBef>
                          <a:spcPts val="0"/>
                        </a:spcBef>
                        <a:spcAft>
                          <a:spcPts val="0"/>
                        </a:spcAft>
                        <a:buClr>
                          <a:srgbClr val="000000"/>
                        </a:buClr>
                        <a:buSzPts val="800"/>
                        <a:buFont typeface="Arial"/>
                        <a:buNone/>
                      </a:pPr>
                      <a:r>
                        <a:rPr lang="ja-JP" sz="900" b="0" u="none" strike="noStrike" cap="none" dirty="0">
                          <a:solidFill>
                            <a:schemeClr val="dk1"/>
                          </a:solidFill>
                          <a:latin typeface="Meiryo"/>
                          <a:ea typeface="Meiryo"/>
                          <a:cs typeface="Meiryo"/>
                          <a:sym typeface="Meiryo"/>
                        </a:rPr>
                        <a:t>特集設置費 N1,000,000円</a:t>
                      </a:r>
                      <a:endParaRPr dirty="0"/>
                    </a:p>
                  </a:txBody>
                  <a:tcPr marL="91450" marR="91450" marT="45725" marB="45725"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ja-JP" sz="1100" u="none" strike="noStrike" cap="none" dirty="0">
                          <a:solidFill>
                            <a:schemeClr val="dk1"/>
                          </a:solidFill>
                        </a:rPr>
                        <a:t>4週間</a:t>
                      </a:r>
                      <a:endParaRPr dirty="0"/>
                    </a:p>
                    <a:p>
                      <a:pPr marL="0" marR="0" lvl="0" indent="0" algn="l" rtl="0">
                        <a:lnSpc>
                          <a:spcPct val="100000"/>
                        </a:lnSpc>
                        <a:spcBef>
                          <a:spcPts val="0"/>
                        </a:spcBef>
                        <a:spcAft>
                          <a:spcPts val="0"/>
                        </a:spcAft>
                        <a:buClr>
                          <a:schemeClr val="dk1"/>
                        </a:buClr>
                        <a:buSzPts val="1100"/>
                        <a:buFont typeface="Meiryo"/>
                        <a:buNone/>
                      </a:pPr>
                      <a:r>
                        <a:rPr lang="ja-JP" sz="1100" b="0" i="0" u="none" strike="noStrike" cap="none" dirty="0">
                          <a:solidFill>
                            <a:schemeClr val="dk1"/>
                          </a:solidFill>
                          <a:latin typeface="Meiryo"/>
                          <a:ea typeface="Meiryo"/>
                          <a:cs typeface="Meiryo"/>
                          <a:sym typeface="Meiryo"/>
                        </a:rPr>
                        <a:t>合計20,000PV</a:t>
                      </a:r>
                      <a:r>
                        <a:rPr lang="ja-JP" sz="1100" dirty="0">
                          <a:solidFill>
                            <a:schemeClr val="dk1"/>
                          </a:solidFill>
                          <a:latin typeface="Meiryo"/>
                          <a:ea typeface="Meiryo"/>
                          <a:cs typeface="Meiryo"/>
                          <a:sym typeface="Meiryo"/>
                        </a:rPr>
                        <a:t>（</a:t>
                      </a:r>
                      <a:r>
                        <a:rPr lang="ja-JP" sz="1100" b="0" i="0" u="none" strike="noStrike" cap="none" dirty="0">
                          <a:solidFill>
                            <a:schemeClr val="dk1"/>
                          </a:solidFill>
                          <a:latin typeface="Meiryo"/>
                          <a:ea typeface="Meiryo"/>
                          <a:cs typeface="Meiryo"/>
                          <a:sym typeface="Meiryo"/>
                        </a:rPr>
                        <a:t>保証</a:t>
                      </a:r>
                      <a:r>
                        <a:rPr lang="ja-JP" sz="1100" dirty="0">
                          <a:solidFill>
                            <a:schemeClr val="dk1"/>
                          </a:solidFill>
                          <a:latin typeface="Meiryo"/>
                          <a:ea typeface="Meiryo"/>
                          <a:cs typeface="Meiryo"/>
                          <a:sym typeface="Meiryo"/>
                        </a:rPr>
                        <a:t>）</a:t>
                      </a:r>
                      <a:endParaRPr sz="11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100"/>
                        <a:buFont typeface="Meiryo"/>
                        <a:buNone/>
                      </a:pPr>
                      <a:r>
                        <a:rPr lang="ja-JP" sz="1100" dirty="0">
                          <a:solidFill>
                            <a:schemeClr val="dk1"/>
                          </a:solidFill>
                          <a:latin typeface="Meiryo"/>
                          <a:ea typeface="Meiryo"/>
                          <a:cs typeface="Meiryo"/>
                          <a:sym typeface="Meiryo"/>
                        </a:rPr>
                        <a:t>※</a:t>
                      </a:r>
                      <a:r>
                        <a:rPr lang="ja-JP" sz="1100" b="0" i="0" u="none" strike="noStrike" cap="none" dirty="0">
                          <a:solidFill>
                            <a:schemeClr val="dk1"/>
                          </a:solidFill>
                          <a:latin typeface="Meiryo"/>
                          <a:ea typeface="Meiryo"/>
                          <a:cs typeface="Meiryo"/>
                          <a:sym typeface="Meiryo"/>
                        </a:rPr>
                        <a:t>1記事につき10,000PV</a:t>
                      </a:r>
                      <a:endParaRPr sz="1100" u="none" strike="noStrike" cap="none" dirty="0">
                        <a:solidFill>
                          <a:schemeClr val="dk1"/>
                        </a:solidFill>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PV数（合計/日別）</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合計クリック数</a:t>
                      </a:r>
                      <a:r>
                        <a:rPr lang="ja-JP" altLang="en-US" sz="1100" b="0" u="none" strike="noStrike" cap="none" dirty="0">
                          <a:solidFill>
                            <a:schemeClr val="dk1"/>
                          </a:solidFill>
                          <a:latin typeface="Meiryo"/>
                          <a:ea typeface="Meiryo"/>
                          <a:cs typeface="Meiryo"/>
                          <a:sym typeface="Meiryo"/>
                        </a:rPr>
                        <a:t>　</a:t>
                      </a:r>
                      <a:r>
                        <a:rPr lang="ja-JP" sz="1100" b="0" u="none" strike="noStrike" cap="none" dirty="0">
                          <a:solidFill>
                            <a:schemeClr val="dk1"/>
                          </a:solidFill>
                          <a:latin typeface="Meiryo"/>
                          <a:ea typeface="Meiryo"/>
                          <a:cs typeface="Meiryo"/>
                          <a:sym typeface="Meiryo"/>
                        </a:rPr>
                        <a:t>他</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公開希望日の</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約45営業日前まで</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5"/>
                  </a:ext>
                </a:extLst>
              </a:tr>
              <a:tr h="1024125">
                <a:tc>
                  <a:txBody>
                    <a:bodyPr/>
                    <a:lstStyle/>
                    <a:p>
                      <a:pPr marL="0" marR="0" lvl="0" indent="0" algn="l" rtl="0">
                        <a:spcBef>
                          <a:spcPts val="0"/>
                        </a:spcBef>
                        <a:spcAft>
                          <a:spcPts val="0"/>
                        </a:spcAft>
                        <a:buNone/>
                      </a:pPr>
                      <a:endParaRPr sz="1400" b="1" u="none" strike="noStrike" cap="none" dirty="0">
                        <a:solidFill>
                          <a:schemeClr val="dk1"/>
                        </a:solidFill>
                        <a:latin typeface="Meiryo"/>
                        <a:ea typeface="Meiryo"/>
                        <a:cs typeface="Meiryo"/>
                        <a:sym typeface="Meiryo"/>
                      </a:endParaRPr>
                    </a:p>
                    <a:p>
                      <a:pPr marL="0" marR="0" lvl="0" indent="0" algn="l" rtl="0">
                        <a:spcBef>
                          <a:spcPts val="0"/>
                        </a:spcBef>
                        <a:spcAft>
                          <a:spcPts val="0"/>
                        </a:spcAft>
                        <a:buNone/>
                      </a:pPr>
                      <a:r>
                        <a:rPr lang="ja-JP" sz="1400" b="1" u="none" strike="noStrike" cap="none" dirty="0">
                          <a:solidFill>
                            <a:schemeClr val="dk1"/>
                          </a:solidFill>
                          <a:latin typeface="Meiryo"/>
                          <a:ea typeface="Meiryo"/>
                          <a:cs typeface="Meiryo"/>
                          <a:sym typeface="Meiryo"/>
                        </a:rPr>
                        <a:t>ミニオウンドメディア</a:t>
                      </a:r>
                      <a:br>
                        <a:rPr lang="ja-JP" sz="1400" b="1" u="none" strike="noStrike" cap="none" dirty="0">
                          <a:solidFill>
                            <a:schemeClr val="dk1"/>
                          </a:solidFill>
                          <a:latin typeface="Meiryo"/>
                          <a:ea typeface="Meiryo"/>
                          <a:cs typeface="Meiryo"/>
                          <a:sym typeface="Meiryo"/>
                        </a:rPr>
                      </a:br>
                      <a:endParaRPr sz="1400" b="0"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80000"/>
                        </a:lnSpc>
                        <a:spcBef>
                          <a:spcPts val="0"/>
                        </a:spcBef>
                        <a:spcAft>
                          <a:spcPts val="0"/>
                        </a:spcAft>
                        <a:buClr>
                          <a:srgbClr val="000000"/>
                        </a:buClr>
                        <a:buSzPts val="1800"/>
                        <a:buFont typeface="Arial"/>
                        <a:buNone/>
                      </a:pPr>
                      <a:r>
                        <a:rPr lang="ja-JP" sz="1200" b="1" i="0" u="none" strike="noStrike" cap="none" dirty="0">
                          <a:solidFill>
                            <a:schemeClr val="dk1"/>
                          </a:solidFill>
                          <a:latin typeface="Meiryo"/>
                          <a:ea typeface="Meiryo"/>
                          <a:cs typeface="Meiryo"/>
                          <a:sym typeface="Meiryo"/>
                        </a:rPr>
                        <a:t>6,800,000円 ~</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900" b="0" i="0" u="none" strike="noStrike" cap="none" dirty="0">
                          <a:solidFill>
                            <a:schemeClr val="dk1"/>
                          </a:solidFill>
                          <a:latin typeface="Meiryo"/>
                          <a:ea typeface="Meiryo"/>
                          <a:cs typeface="Meiryo"/>
                          <a:sym typeface="Meiryo"/>
                        </a:rPr>
                        <a:t>掲載料 G800,000円 5本 　</a:t>
                      </a:r>
                      <a:endParaRPr dirty="0"/>
                    </a:p>
                    <a:p>
                      <a:pPr marL="0" marR="0" lvl="0" indent="0" algn="l" rtl="0">
                        <a:lnSpc>
                          <a:spcPct val="100000"/>
                        </a:lnSpc>
                        <a:spcBef>
                          <a:spcPts val="0"/>
                        </a:spcBef>
                        <a:spcAft>
                          <a:spcPts val="0"/>
                        </a:spcAft>
                        <a:buClr>
                          <a:srgbClr val="000000"/>
                        </a:buClr>
                        <a:buSzPts val="800"/>
                        <a:buFont typeface="Arial"/>
                        <a:buNone/>
                      </a:pPr>
                      <a:r>
                        <a:rPr lang="ja-JP" sz="900" b="0" i="0" u="none" strike="noStrike" cap="none" dirty="0">
                          <a:solidFill>
                            <a:schemeClr val="dk1"/>
                          </a:solidFill>
                          <a:latin typeface="Meiryo"/>
                          <a:ea typeface="Meiryo"/>
                          <a:cs typeface="Meiryo"/>
                          <a:sym typeface="Meiryo"/>
                        </a:rPr>
                        <a:t>制作費 N400,000円 5本</a:t>
                      </a:r>
                      <a:endParaRPr dirty="0"/>
                    </a:p>
                    <a:p>
                      <a:pPr marL="0" marR="0" lvl="0" indent="0" algn="l" rtl="0">
                        <a:lnSpc>
                          <a:spcPct val="100000"/>
                        </a:lnSpc>
                        <a:spcBef>
                          <a:spcPts val="0"/>
                        </a:spcBef>
                        <a:spcAft>
                          <a:spcPts val="0"/>
                        </a:spcAft>
                        <a:buClr>
                          <a:srgbClr val="000000"/>
                        </a:buClr>
                        <a:buSzPts val="800"/>
                        <a:buFont typeface="Arial"/>
                        <a:buNone/>
                      </a:pPr>
                      <a:r>
                        <a:rPr lang="ja-JP" sz="900" b="0" i="0" u="none" strike="noStrike" cap="none" dirty="0">
                          <a:solidFill>
                            <a:schemeClr val="dk1"/>
                          </a:solidFill>
                          <a:latin typeface="Meiryo"/>
                          <a:ea typeface="Meiryo"/>
                          <a:cs typeface="Meiryo"/>
                          <a:sym typeface="Meiryo"/>
                        </a:rPr>
                        <a:t>特集設置費 N800,000円</a:t>
                      </a:r>
                      <a:endParaRPr dirty="0"/>
                    </a:p>
                    <a:p>
                      <a:pPr marL="0" marR="0" lvl="0" indent="0" algn="l" rtl="0">
                        <a:lnSpc>
                          <a:spcPct val="100000"/>
                        </a:lnSpc>
                        <a:spcBef>
                          <a:spcPts val="0"/>
                        </a:spcBef>
                        <a:spcAft>
                          <a:spcPts val="0"/>
                        </a:spcAft>
                        <a:buClr>
                          <a:srgbClr val="000000"/>
                        </a:buClr>
                        <a:buSzPts val="800"/>
                        <a:buFont typeface="Arial"/>
                        <a:buNone/>
                      </a:pPr>
                      <a:r>
                        <a:rPr lang="ja-JP" sz="900" b="0" i="0" u="none" strike="noStrike" cap="none" dirty="0">
                          <a:solidFill>
                            <a:schemeClr val="dk1"/>
                          </a:solidFill>
                          <a:latin typeface="Meiryo"/>
                          <a:ea typeface="Meiryo"/>
                          <a:cs typeface="Meiryo"/>
                          <a:sym typeface="Meiryo"/>
                        </a:rPr>
                        <a:t>運用管理費用　N200,000円/月</a:t>
                      </a:r>
                      <a:endParaRPr sz="1985" u="none" strike="noStrike" cap="none" dirty="0">
                        <a:solidFill>
                          <a:schemeClr val="dk1"/>
                        </a:solidFill>
                      </a:endParaRPr>
                    </a:p>
                  </a:txBody>
                  <a:tcPr marL="91450" marR="91450" marT="45725" marB="45725" anchor="ctr">
                    <a:lnL w="12700"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ja-JP" sz="1100" u="none" strike="noStrike" cap="none" dirty="0">
                          <a:solidFill>
                            <a:schemeClr val="dk1"/>
                          </a:solidFill>
                        </a:rPr>
                        <a:t>4週間</a:t>
                      </a:r>
                      <a:endParaRPr dirty="0"/>
                    </a:p>
                    <a:p>
                      <a:pPr marL="0" marR="0" lvl="0" indent="0" algn="l" rtl="0">
                        <a:lnSpc>
                          <a:spcPct val="100000"/>
                        </a:lnSpc>
                        <a:spcBef>
                          <a:spcPts val="0"/>
                        </a:spcBef>
                        <a:spcAft>
                          <a:spcPts val="0"/>
                        </a:spcAft>
                        <a:buClr>
                          <a:schemeClr val="dk1"/>
                        </a:buClr>
                        <a:buSzPts val="1100"/>
                        <a:buFont typeface="Meiryo"/>
                        <a:buNone/>
                      </a:pPr>
                      <a:r>
                        <a:rPr lang="ja-JP" sz="1100" b="0" i="0" u="none" strike="noStrike" cap="none" dirty="0">
                          <a:solidFill>
                            <a:schemeClr val="dk1"/>
                          </a:solidFill>
                          <a:latin typeface="Meiryo"/>
                          <a:ea typeface="Meiryo"/>
                          <a:cs typeface="Meiryo"/>
                          <a:sym typeface="Meiryo"/>
                        </a:rPr>
                        <a:t>合計５0,000PV</a:t>
                      </a:r>
                      <a:r>
                        <a:rPr lang="ja-JP" dirty="0"/>
                        <a:t>(</a:t>
                      </a:r>
                      <a:r>
                        <a:rPr lang="ja-JP" sz="1100" b="0" i="0" u="none" strike="noStrike" cap="none" dirty="0">
                          <a:solidFill>
                            <a:schemeClr val="dk1"/>
                          </a:solidFill>
                          <a:latin typeface="Meiryo"/>
                          <a:ea typeface="Meiryo"/>
                          <a:cs typeface="Meiryo"/>
                          <a:sym typeface="Meiryo"/>
                        </a:rPr>
                        <a:t>保証)</a:t>
                      </a:r>
                      <a:endParaRPr sz="11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100"/>
                        <a:buFont typeface="Meiryo"/>
                        <a:buNone/>
                      </a:pPr>
                      <a:r>
                        <a:rPr lang="ja-JP" sz="1100" dirty="0">
                          <a:solidFill>
                            <a:schemeClr val="dk1"/>
                          </a:solidFill>
                          <a:latin typeface="Meiryo"/>
                          <a:ea typeface="Meiryo"/>
                          <a:cs typeface="Meiryo"/>
                          <a:sym typeface="Meiryo"/>
                        </a:rPr>
                        <a:t>※1</a:t>
                      </a:r>
                      <a:r>
                        <a:rPr lang="ja-JP" sz="1100" b="0" i="0" u="none" strike="noStrike" cap="none" dirty="0">
                          <a:solidFill>
                            <a:schemeClr val="dk1"/>
                          </a:solidFill>
                          <a:latin typeface="Meiryo"/>
                          <a:ea typeface="Meiryo"/>
                          <a:cs typeface="Meiryo"/>
                          <a:sym typeface="Meiryo"/>
                        </a:rPr>
                        <a:t>記事につき10,000PV</a:t>
                      </a:r>
                      <a:endParaRPr sz="1100" u="none" strike="noStrike" cap="none" dirty="0">
                        <a:solidFill>
                          <a:schemeClr val="dk1"/>
                        </a:solidFill>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PV数（合計/日別）</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a:solidFill>
                            <a:schemeClr val="dk1"/>
                          </a:solidFill>
                          <a:latin typeface="Meiryo"/>
                          <a:ea typeface="Meiryo"/>
                          <a:cs typeface="Meiryo"/>
                          <a:sym typeface="Meiryo"/>
                        </a:rPr>
                        <a:t>合計クリック数</a:t>
                      </a:r>
                      <a:r>
                        <a:rPr lang="ja-JP" altLang="en-US" sz="1100" b="0" u="none" strike="noStrike" cap="none">
                          <a:solidFill>
                            <a:schemeClr val="dk1"/>
                          </a:solidFill>
                          <a:latin typeface="Meiryo"/>
                          <a:ea typeface="Meiryo"/>
                          <a:cs typeface="Meiryo"/>
                          <a:sym typeface="Meiryo"/>
                        </a:rPr>
                        <a:t>　</a:t>
                      </a:r>
                      <a:r>
                        <a:rPr lang="ja-JP" sz="1100" b="0" u="none" strike="noStrike" cap="none">
                          <a:solidFill>
                            <a:schemeClr val="dk1"/>
                          </a:solidFill>
                          <a:latin typeface="Meiryo"/>
                          <a:ea typeface="Meiryo"/>
                          <a:cs typeface="Meiryo"/>
                          <a:sym typeface="Meiryo"/>
                        </a:rPr>
                        <a:t>他</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12065"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chemeClr val="dk1"/>
                          </a:solidFill>
                          <a:latin typeface="Meiryo"/>
                          <a:ea typeface="Meiryo"/>
                          <a:cs typeface="Meiryo"/>
                          <a:sym typeface="Meiryo"/>
                        </a:rPr>
                        <a:t>公開開始日の</a:t>
                      </a:r>
                      <a:endParaRPr dirty="0"/>
                    </a:p>
                    <a:p>
                      <a:pPr marL="12065"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chemeClr val="dk1"/>
                          </a:solidFill>
                          <a:latin typeface="Meiryo"/>
                          <a:ea typeface="Meiryo"/>
                          <a:cs typeface="Meiryo"/>
                          <a:sym typeface="Meiryo"/>
                        </a:rPr>
                        <a:t>約60営業日前まで</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8" name="Google Shape;544;p6">
            <a:extLst>
              <a:ext uri="{FF2B5EF4-FFF2-40B4-BE49-F238E27FC236}">
                <a16:creationId xmlns:a16="http://schemas.microsoft.com/office/drawing/2014/main" id="{20721E68-7ABA-1D45-AFBF-6059095D0EBB}"/>
              </a:ext>
            </a:extLst>
          </p:cNvPr>
          <p:cNvPicPr preferRelativeResize="0"/>
          <p:nvPr/>
        </p:nvPicPr>
        <p:blipFill rotWithShape="1">
          <a:blip r:embed="rId2">
            <a:alphaModFix/>
          </a:blip>
          <a:srcRect/>
          <a:stretch/>
        </p:blipFill>
        <p:spPr>
          <a:xfrm>
            <a:off x="12408195" y="103588"/>
            <a:ext cx="927854" cy="412525"/>
          </a:xfrm>
          <a:prstGeom prst="rect">
            <a:avLst/>
          </a:prstGeom>
          <a:noFill/>
          <a:ln>
            <a:noFill/>
          </a:ln>
        </p:spPr>
      </p:pic>
    </p:spTree>
    <p:extLst>
      <p:ext uri="{BB962C8B-B14F-4D97-AF65-F5344CB8AC3E}">
        <p14:creationId xmlns:p14="http://schemas.microsoft.com/office/powerpoint/2010/main" val="407914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p:nvPr/>
        </p:nvSpPr>
        <p:spPr>
          <a:xfrm>
            <a:off x="90575" y="88100"/>
            <a:ext cx="4284345" cy="7372350"/>
          </a:xfrm>
          <a:custGeom>
            <a:avLst/>
            <a:gdLst/>
            <a:ahLst/>
            <a:cxnLst/>
            <a:rect l="l" t="t" r="r" b="b"/>
            <a:pathLst>
              <a:path w="9906000" h="6858000" extrusionOk="0">
                <a:moveTo>
                  <a:pt x="0" y="6858000"/>
                </a:moveTo>
                <a:lnTo>
                  <a:pt x="9906000" y="6858000"/>
                </a:lnTo>
                <a:lnTo>
                  <a:pt x="9906000" y="0"/>
                </a:lnTo>
                <a:lnTo>
                  <a:pt x="0" y="0"/>
                </a:lnTo>
                <a:lnTo>
                  <a:pt x="0" y="6858000"/>
                </a:lnTo>
                <a:close/>
              </a:path>
            </a:pathLst>
          </a:custGeom>
          <a:solidFill>
            <a:srgbClr val="F2F2F2"/>
          </a:solid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58" name="Google Shape;58;p2"/>
          <p:cNvGrpSpPr/>
          <p:nvPr/>
        </p:nvGrpSpPr>
        <p:grpSpPr>
          <a:xfrm>
            <a:off x="198196" y="770421"/>
            <a:ext cx="3877804" cy="754496"/>
            <a:chOff x="-35999" y="241108"/>
            <a:chExt cx="2786180" cy="728700"/>
          </a:xfrm>
        </p:grpSpPr>
        <p:cxnSp>
          <p:nvCxnSpPr>
            <p:cNvPr id="59" name="Google Shape;59;p2"/>
            <p:cNvCxnSpPr/>
            <p:nvPr/>
          </p:nvCxnSpPr>
          <p:spPr>
            <a:xfrm rot="10800000" flipH="1">
              <a:off x="1135581" y="458944"/>
              <a:ext cx="1614600" cy="3000"/>
            </a:xfrm>
            <a:prstGeom prst="straightConnector1">
              <a:avLst/>
            </a:prstGeom>
            <a:noFill/>
            <a:ln w="9525" cap="flat" cmpd="sng">
              <a:solidFill>
                <a:srgbClr val="000000"/>
              </a:solidFill>
              <a:prstDash val="solid"/>
              <a:miter lim="800000"/>
              <a:headEnd type="none" w="sm" len="sm"/>
              <a:tailEnd type="none" w="sm" len="sm"/>
            </a:ln>
          </p:spPr>
        </p:cxnSp>
        <p:sp>
          <p:nvSpPr>
            <p:cNvPr id="60" name="Google Shape;60;p2"/>
            <p:cNvSpPr txBox="1"/>
            <p:nvPr/>
          </p:nvSpPr>
          <p:spPr>
            <a:xfrm>
              <a:off x="-35999" y="241108"/>
              <a:ext cx="1752000" cy="728700"/>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ja-JP" sz="2400" b="0" i="0" u="none" strike="noStrike" cap="none">
                  <a:solidFill>
                    <a:schemeClr val="dk1"/>
                  </a:solidFill>
                  <a:latin typeface="Arial"/>
                  <a:ea typeface="Arial"/>
                  <a:cs typeface="Arial"/>
                  <a:sym typeface="Arial"/>
                </a:rPr>
                <a:t>TOPICS</a:t>
              </a:r>
              <a:endParaRPr sz="2400" b="0" i="0" u="none" strike="noStrike" cap="none">
                <a:solidFill>
                  <a:schemeClr val="dk1"/>
                </a:solidFill>
                <a:latin typeface="Arial"/>
                <a:ea typeface="Arial"/>
                <a:cs typeface="Arial"/>
                <a:sym typeface="Arial"/>
              </a:endParaRPr>
            </a:p>
          </p:txBody>
        </p:sp>
      </p:grpSp>
      <p:sp>
        <p:nvSpPr>
          <p:cNvPr id="61" name="Google Shape;61;p2"/>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a:t>
            </a:fld>
            <a:endParaRPr/>
          </a:p>
        </p:txBody>
      </p:sp>
      <p:sp>
        <p:nvSpPr>
          <p:cNvPr id="62" name="Google Shape;62;p2"/>
          <p:cNvSpPr txBox="1"/>
          <p:nvPr/>
        </p:nvSpPr>
        <p:spPr>
          <a:xfrm>
            <a:off x="198195" y="4308135"/>
            <a:ext cx="4176725" cy="1900500"/>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300" b="1" i="0" u="none" strike="noStrike" cap="none" dirty="0">
                <a:solidFill>
                  <a:schemeClr val="dk1"/>
                </a:solidFill>
                <a:latin typeface="Meiryo"/>
                <a:ea typeface="Meiryo"/>
                <a:cs typeface="Meiryo"/>
                <a:sym typeface="Meiryo"/>
              </a:rPr>
              <a:t>媒体概要：</a:t>
            </a:r>
            <a:r>
              <a:rPr lang="en-US" altLang="ja-JP" sz="1300" b="1" u="sng" dirty="0">
                <a:solidFill>
                  <a:schemeClr val="dk1"/>
                </a:solidFill>
                <a:latin typeface="Meiryo"/>
                <a:ea typeface="Meiryo"/>
                <a:cs typeface="Meiryo"/>
                <a:sym typeface="Meiryo"/>
                <a:hlinkClick r:id="rId3" action="ppaction://hlinksldjump"/>
              </a:rPr>
              <a:t>P</a:t>
            </a:r>
            <a:r>
              <a:rPr lang="ja-JP" altLang="en-US" sz="1300" b="1" u="sng" dirty="0">
                <a:solidFill>
                  <a:schemeClr val="dk1"/>
                </a:solidFill>
                <a:latin typeface="Meiryo"/>
                <a:ea typeface="Meiryo"/>
                <a:cs typeface="Meiryo"/>
                <a:sym typeface="Meiryo"/>
                <a:hlinkClick r:id="rId3" action="ppaction://hlinksldjump"/>
              </a:rPr>
              <a:t>４</a:t>
            </a:r>
            <a:endParaRPr sz="13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sz="1300" b="1" i="0" u="none" strike="noStrike" cap="none" dirty="0">
                <a:solidFill>
                  <a:schemeClr val="dk1"/>
                </a:solidFill>
                <a:latin typeface="Meiryo"/>
                <a:ea typeface="Meiryo"/>
                <a:cs typeface="Meiryo"/>
                <a:sym typeface="Meiryo"/>
              </a:rPr>
              <a:t>データ集：</a:t>
            </a:r>
            <a:r>
              <a:rPr lang="en-US" altLang="ja-JP" sz="1300" b="1" i="0" u="sng" strike="noStrike" cap="none" dirty="0">
                <a:solidFill>
                  <a:schemeClr val="dk1"/>
                </a:solidFill>
                <a:latin typeface="Meiryo"/>
                <a:ea typeface="Meiryo"/>
                <a:cs typeface="Meiryo"/>
                <a:sym typeface="Meiryo"/>
                <a:hlinkClick r:id="rId4" action="ppaction://hlinksldjump"/>
              </a:rPr>
              <a:t>P12</a:t>
            </a:r>
            <a:endParaRPr lang="en-US" altLang="ja-JP" sz="13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sz="1300" b="1" i="0" u="none" strike="noStrike" cap="none" dirty="0">
                <a:solidFill>
                  <a:schemeClr val="dk1"/>
                </a:solidFill>
                <a:latin typeface="Meiryo"/>
                <a:ea typeface="Meiryo"/>
                <a:cs typeface="Meiryo"/>
                <a:sym typeface="Meiryo"/>
              </a:rPr>
              <a:t>広告メニューのご案内：</a:t>
            </a:r>
            <a:r>
              <a:rPr lang="en-US" altLang="ja-JP" sz="1300" b="1" i="0" u="sng" strike="noStrike" cap="none" dirty="0">
                <a:solidFill>
                  <a:schemeClr val="dk1"/>
                </a:solidFill>
                <a:latin typeface="Meiryo"/>
                <a:ea typeface="Meiryo"/>
                <a:cs typeface="Meiryo"/>
                <a:sym typeface="Meiryo"/>
                <a:hlinkClick r:id="rId5" action="ppaction://hlinksldjump"/>
              </a:rPr>
              <a:t>P16</a:t>
            </a:r>
            <a:endParaRPr lang="en-US" altLang="ja-JP" sz="13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sz="1300" b="1" i="0" u="none" strike="noStrike" cap="none" dirty="0">
                <a:solidFill>
                  <a:schemeClr val="dk1"/>
                </a:solidFill>
                <a:latin typeface="Meiryo"/>
                <a:ea typeface="Meiryo"/>
                <a:cs typeface="Meiryo"/>
                <a:sym typeface="Meiryo"/>
              </a:rPr>
              <a:t>・タイアップ記事メニュー</a:t>
            </a:r>
            <a:endParaRPr sz="13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300" b="1" i="0" u="none" strike="noStrike" cap="none" dirty="0">
                <a:solidFill>
                  <a:schemeClr val="dk1"/>
                </a:solidFill>
                <a:latin typeface="Meiryo"/>
                <a:ea typeface="Meiryo"/>
                <a:cs typeface="Meiryo"/>
                <a:sym typeface="Meiryo"/>
              </a:rPr>
              <a:t>・タイアップオプションメニュー</a:t>
            </a:r>
            <a:endParaRPr sz="13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300" b="1" i="0" u="none" strike="noStrike" cap="none" dirty="0">
                <a:solidFill>
                  <a:schemeClr val="dk1"/>
                </a:solidFill>
                <a:latin typeface="Meiryo"/>
                <a:ea typeface="Meiryo"/>
                <a:cs typeface="Meiryo"/>
                <a:sym typeface="Meiryo"/>
              </a:rPr>
              <a:t>・バナー関連メニュー</a:t>
            </a:r>
            <a:endParaRPr sz="13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400" b="1" i="0" u="none" strike="noStrike" cap="none" dirty="0">
                <a:solidFill>
                  <a:schemeClr val="dk1"/>
                </a:solidFill>
                <a:latin typeface="Meiryo"/>
                <a:ea typeface="Meiryo"/>
                <a:cs typeface="Meiryo"/>
                <a:sym typeface="Meiryo"/>
              </a:rPr>
              <a:t>スポンサードポスト共通事項・オプション：</a:t>
            </a:r>
            <a:r>
              <a:rPr lang="en-US" altLang="ja-JP" b="1" u="sng" dirty="0">
                <a:solidFill>
                  <a:schemeClr val="dk1"/>
                </a:solidFill>
                <a:latin typeface="Meiryo"/>
                <a:ea typeface="Meiryo"/>
                <a:cs typeface="Meiryo"/>
                <a:sym typeface="Meiryo"/>
                <a:hlinkClick r:id="rId6" action="ppaction://hlinksldjump"/>
              </a:rPr>
              <a:t>P34</a:t>
            </a:r>
            <a:r>
              <a:rPr lang="ja-JP" sz="1400" b="1" i="0" u="none" strike="noStrike" cap="none" dirty="0">
                <a:solidFill>
                  <a:schemeClr val="dk1"/>
                </a:solidFill>
                <a:latin typeface="Meiryo"/>
                <a:ea typeface="Meiryo"/>
                <a:cs typeface="Meiryo"/>
                <a:sym typeface="Meiryo"/>
              </a:rPr>
              <a:t> </a:t>
            </a:r>
            <a:endParaRPr sz="13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300" b="1" i="0" u="none" strike="noStrike" cap="none" dirty="0">
                <a:solidFill>
                  <a:schemeClr val="dk1"/>
                </a:solidFill>
                <a:latin typeface="Meiryo"/>
                <a:ea typeface="Meiryo"/>
                <a:cs typeface="Meiryo"/>
                <a:sym typeface="Meiryo"/>
              </a:rPr>
              <a:t>・スケジュール</a:t>
            </a:r>
            <a:endParaRPr sz="13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300" b="1" i="0" u="none" strike="noStrike" cap="none" dirty="0">
                <a:solidFill>
                  <a:schemeClr val="dk1"/>
                </a:solidFill>
                <a:latin typeface="Meiryo"/>
                <a:ea typeface="Meiryo"/>
                <a:cs typeface="Meiryo"/>
                <a:sym typeface="Meiryo"/>
              </a:rPr>
              <a:t>・記事下アンケート</a:t>
            </a:r>
            <a:endParaRPr sz="13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300" b="1" i="0" u="none" strike="noStrike" cap="none" dirty="0">
                <a:solidFill>
                  <a:schemeClr val="dk1"/>
                </a:solidFill>
                <a:latin typeface="Meiryo"/>
                <a:ea typeface="Meiryo"/>
                <a:cs typeface="Meiryo"/>
                <a:sym typeface="Meiryo"/>
              </a:rPr>
              <a:t>・ディストリビューションメニュー</a:t>
            </a:r>
            <a:endParaRPr sz="13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300"/>
              <a:buFont typeface="Arial"/>
              <a:buNone/>
            </a:pPr>
            <a:r>
              <a:rPr lang="ja-JP" sz="1300" b="1" i="0" u="none" strike="noStrike" cap="none" dirty="0">
                <a:solidFill>
                  <a:schemeClr val="dk1"/>
                </a:solidFill>
                <a:latin typeface="Meiryo"/>
                <a:ea typeface="Meiryo"/>
                <a:cs typeface="Meiryo"/>
                <a:sym typeface="Meiryo"/>
              </a:rPr>
              <a:t>申し込みについて、掲載確認事項：</a:t>
            </a:r>
            <a:r>
              <a:rPr lang="ja-JP" sz="1300" b="1" i="0" u="sng" strike="noStrike" cap="none" dirty="0">
                <a:solidFill>
                  <a:schemeClr val="dk1"/>
                </a:solidFill>
                <a:latin typeface="Meiryo"/>
                <a:ea typeface="Meiryo"/>
                <a:cs typeface="Meiryo"/>
                <a:sym typeface="Meiryo"/>
                <a:hlinkClick r:id="rId7" action="ppaction://hlinksldjump"/>
              </a:rPr>
              <a:t>P</a:t>
            </a:r>
            <a:r>
              <a:rPr lang="en-US" altLang="ja-JP" sz="1300" b="1" i="0" u="sng" strike="noStrike" cap="none" dirty="0">
                <a:solidFill>
                  <a:schemeClr val="dk1"/>
                </a:solidFill>
                <a:latin typeface="Meiryo"/>
                <a:ea typeface="Meiryo"/>
                <a:cs typeface="Meiryo"/>
                <a:sym typeface="Meiryo"/>
                <a:hlinkClick r:id="rId7" action="ppaction://hlinksldjump"/>
              </a:rPr>
              <a:t>44</a:t>
            </a:r>
            <a:endParaRPr sz="13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300" b="0" i="0" u="none" strike="noStrike" cap="none" dirty="0">
                <a:solidFill>
                  <a:schemeClr val="dk1"/>
                </a:solidFill>
                <a:latin typeface="Meiryo"/>
                <a:ea typeface="Meiryo"/>
                <a:cs typeface="Meiryo"/>
                <a:sym typeface="Meiryo"/>
              </a:rPr>
              <a:t>　</a:t>
            </a:r>
            <a:endParaRPr sz="1300" b="1" i="0" u="none" strike="noStrike" cap="none" dirty="0">
              <a:solidFill>
                <a:schemeClr val="dk1"/>
              </a:solidFill>
              <a:latin typeface="Meiryo"/>
              <a:ea typeface="Meiryo"/>
              <a:cs typeface="Meiryo"/>
              <a:sym typeface="Meiryo"/>
            </a:endParaRPr>
          </a:p>
        </p:txBody>
      </p:sp>
      <p:grpSp>
        <p:nvGrpSpPr>
          <p:cNvPr id="63" name="Google Shape;63;p2"/>
          <p:cNvGrpSpPr/>
          <p:nvPr/>
        </p:nvGrpSpPr>
        <p:grpSpPr>
          <a:xfrm>
            <a:off x="198195" y="3751353"/>
            <a:ext cx="3877684" cy="562411"/>
            <a:chOff x="-130778" y="155153"/>
            <a:chExt cx="2713754" cy="728700"/>
          </a:xfrm>
        </p:grpSpPr>
        <p:cxnSp>
          <p:nvCxnSpPr>
            <p:cNvPr id="64" name="Google Shape;64;p2"/>
            <p:cNvCxnSpPr/>
            <p:nvPr/>
          </p:nvCxnSpPr>
          <p:spPr>
            <a:xfrm>
              <a:off x="1017876" y="519503"/>
              <a:ext cx="1565100" cy="300"/>
            </a:xfrm>
            <a:prstGeom prst="straightConnector1">
              <a:avLst/>
            </a:prstGeom>
            <a:noFill/>
            <a:ln w="9525" cap="flat" cmpd="sng">
              <a:solidFill>
                <a:srgbClr val="000000"/>
              </a:solidFill>
              <a:prstDash val="solid"/>
              <a:miter lim="800000"/>
              <a:headEnd type="none" w="sm" len="sm"/>
              <a:tailEnd type="none" w="sm" len="sm"/>
            </a:ln>
          </p:spPr>
        </p:cxnSp>
        <p:sp>
          <p:nvSpPr>
            <p:cNvPr id="65" name="Google Shape;65;p2"/>
            <p:cNvSpPr txBox="1"/>
            <p:nvPr/>
          </p:nvSpPr>
          <p:spPr>
            <a:xfrm>
              <a:off x="-130778" y="155153"/>
              <a:ext cx="1752000" cy="728700"/>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ja-JP" sz="2400" b="0" i="0" u="none" strike="noStrike" cap="none">
                  <a:solidFill>
                    <a:schemeClr val="dk1"/>
                  </a:solidFill>
                  <a:latin typeface="Arial"/>
                  <a:ea typeface="Arial"/>
                  <a:cs typeface="Arial"/>
                  <a:sym typeface="Arial"/>
                </a:rPr>
                <a:t>PAGE</a:t>
              </a:r>
              <a:endParaRPr sz="2400" b="0" i="0" u="none" strike="noStrike" cap="none">
                <a:solidFill>
                  <a:schemeClr val="dk1"/>
                </a:solidFill>
                <a:latin typeface="Arial"/>
                <a:ea typeface="Arial"/>
                <a:cs typeface="Arial"/>
                <a:sym typeface="Arial"/>
              </a:endParaRPr>
            </a:p>
          </p:txBody>
        </p:sp>
      </p:grpSp>
      <p:sp>
        <p:nvSpPr>
          <p:cNvPr id="66" name="Google Shape;66;p2"/>
          <p:cNvSpPr/>
          <p:nvPr/>
        </p:nvSpPr>
        <p:spPr>
          <a:xfrm>
            <a:off x="5081577" y="2147085"/>
            <a:ext cx="7576800" cy="432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ブランド名の</a:t>
            </a:r>
            <a:r>
              <a:rPr lang="ja-JP" sz="1400" b="1" i="0" u="none" strike="noStrike" cap="none" dirty="0">
                <a:solidFill>
                  <a:schemeClr val="dk1"/>
                </a:solidFill>
                <a:latin typeface="Meiryo"/>
                <a:ea typeface="Meiryo"/>
                <a:cs typeface="Meiryo"/>
                <a:sym typeface="Meiryo"/>
              </a:rPr>
              <a:t>『CHANTO（ちゃんと）』</a:t>
            </a:r>
            <a:r>
              <a:rPr lang="ja-JP" sz="1400" b="0" i="0" u="none" strike="noStrike" cap="none" dirty="0">
                <a:solidFill>
                  <a:schemeClr val="dk1"/>
                </a:solidFill>
                <a:latin typeface="Meiryo"/>
                <a:ea typeface="Meiryo"/>
                <a:cs typeface="Meiryo"/>
                <a:sym typeface="Meiryo"/>
              </a:rPr>
              <a:t>は</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働く女性たちの「ちゃんとしたい」という内なる声を元に名付けられました。</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動詞や目的語が曖昧なこの言葉の受け取り方は様々ですが、</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私たちはこの言葉を</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1" i="0" u="none" strike="noStrike" cap="none" dirty="0">
                <a:solidFill>
                  <a:schemeClr val="dk1"/>
                </a:solidFill>
                <a:latin typeface="Meiryo"/>
                <a:ea typeface="Meiryo"/>
                <a:cs typeface="Meiryo"/>
                <a:sym typeface="Meiryo"/>
              </a:rPr>
              <a:t>「Reset our Lifestyle（ちゃんと、自分たちの暮らしを整えたい）」と解釈</a:t>
            </a:r>
            <a:r>
              <a:rPr lang="ja-JP" sz="1400" b="0" i="0" u="none" strike="noStrike" cap="none" dirty="0">
                <a:solidFill>
                  <a:schemeClr val="dk1"/>
                </a:solidFill>
                <a:latin typeface="Meiryo"/>
                <a:ea typeface="Meiryo"/>
                <a:cs typeface="Meiryo"/>
                <a:sym typeface="Meiryo"/>
              </a:rPr>
              <a:t>しています</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br>
              <a:rPr lang="ja-JP" sz="1400" b="0" i="0" u="none" strike="noStrike" cap="none" dirty="0">
                <a:solidFill>
                  <a:schemeClr val="dk1"/>
                </a:solidFill>
                <a:latin typeface="Meiryo"/>
                <a:ea typeface="Meiryo"/>
                <a:cs typeface="Meiryo"/>
                <a:sym typeface="Meiryo"/>
              </a:rPr>
            </a:br>
            <a:r>
              <a:rPr lang="ja-JP" sz="1400" b="0" i="0" u="none" strike="noStrike" cap="none" dirty="0">
                <a:solidFill>
                  <a:schemeClr val="dk1"/>
                </a:solidFill>
                <a:latin typeface="Meiryo"/>
                <a:ea typeface="Meiryo"/>
                <a:cs typeface="Meiryo"/>
                <a:sym typeface="Meiryo"/>
              </a:rPr>
              <a:t>流れゆく時代のなかで一度立ち止まり、</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1" i="0" u="none" strike="noStrike" cap="none" dirty="0">
                <a:solidFill>
                  <a:schemeClr val="dk1"/>
                </a:solidFill>
                <a:latin typeface="Meiryo"/>
                <a:ea typeface="Meiryo"/>
                <a:cs typeface="Meiryo"/>
                <a:sym typeface="Meiryo"/>
              </a:rPr>
              <a:t>今まで見過ごしてきた共働き時代の課題にきちんと向き合う。</a:t>
            </a:r>
            <a:endParaRPr sz="14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1" i="0" u="none" strike="noStrike" cap="none" dirty="0">
                <a:solidFill>
                  <a:schemeClr val="dk1"/>
                </a:solidFill>
                <a:latin typeface="Meiryo"/>
                <a:ea typeface="Meiryo"/>
                <a:cs typeface="Meiryo"/>
                <a:sym typeface="Meiryo"/>
              </a:rPr>
              <a:t>古くなった暮らしのあり方や思考を整えていく</a:t>
            </a:r>
            <a:r>
              <a:rPr lang="ja-JP" sz="1400" b="0" i="0" u="none" strike="noStrike" cap="none" dirty="0">
                <a:solidFill>
                  <a:schemeClr val="dk1"/>
                </a:solidFill>
                <a:latin typeface="Meiryo"/>
                <a:ea typeface="Meiryo"/>
                <a:cs typeface="Meiryo"/>
                <a:sym typeface="Meiryo"/>
              </a:rPr>
              <a:t>。</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目の前の課題を解決する方法の提示だけにとどまらず、</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1" i="0" u="none" strike="noStrike" cap="none" dirty="0">
                <a:solidFill>
                  <a:schemeClr val="dk1"/>
                </a:solidFill>
                <a:latin typeface="Meiryo"/>
                <a:ea typeface="Meiryo"/>
                <a:cs typeface="Meiryo"/>
                <a:sym typeface="Meiryo"/>
              </a:rPr>
              <a:t>「私たちはどんな未来を実現するために、その方法を選ぶのか」</a:t>
            </a:r>
            <a:r>
              <a:rPr lang="ja-JP" sz="1400" b="0" i="0" u="none" strike="noStrike" cap="none" dirty="0">
                <a:solidFill>
                  <a:schemeClr val="dk1"/>
                </a:solidFill>
                <a:latin typeface="Meiryo"/>
                <a:ea typeface="Meiryo"/>
                <a:cs typeface="Meiryo"/>
                <a:sym typeface="Meiryo"/>
              </a:rPr>
              <a:t>という</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背景も一緒になって考えていく。</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br>
              <a:rPr lang="ja-JP" sz="1400" b="0" i="0" u="none" strike="noStrike" cap="none" dirty="0">
                <a:solidFill>
                  <a:schemeClr val="dk1"/>
                </a:solidFill>
                <a:latin typeface="Meiryo"/>
                <a:ea typeface="Meiryo"/>
                <a:cs typeface="Meiryo"/>
                <a:sym typeface="Meiryo"/>
              </a:rPr>
            </a:br>
            <a:r>
              <a:rPr lang="ja-JP" sz="1400" b="0" i="0" u="none" strike="noStrike" cap="none" dirty="0">
                <a:solidFill>
                  <a:schemeClr val="dk1"/>
                </a:solidFill>
                <a:latin typeface="Meiryo"/>
                <a:ea typeface="Meiryo"/>
                <a:cs typeface="Meiryo"/>
                <a:sym typeface="Meiryo"/>
              </a:rPr>
              <a:t>ブランドミッションとして掲げる</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「働く女性の生きやすさにコミットする」を実現するために、</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CHANTOは今後も、女性の課題解決に取り組んでいきます。</a:t>
            </a:r>
            <a:endParaRPr sz="1400" b="0" i="0" u="none" strike="noStrike" cap="none" dirty="0">
              <a:solidFill>
                <a:schemeClr val="dk1"/>
              </a:solidFill>
              <a:latin typeface="Meiryo"/>
              <a:ea typeface="Meiryo"/>
              <a:cs typeface="Meiryo"/>
              <a:sym typeface="Meiryo"/>
            </a:endParaRPr>
          </a:p>
        </p:txBody>
      </p:sp>
      <p:pic>
        <p:nvPicPr>
          <p:cNvPr id="67" name="Google Shape;67;p2"/>
          <p:cNvPicPr preferRelativeResize="0"/>
          <p:nvPr/>
        </p:nvPicPr>
        <p:blipFill rotWithShape="1">
          <a:blip r:embed="rId8">
            <a:alphaModFix/>
          </a:blip>
          <a:srcRect/>
          <a:stretch/>
        </p:blipFill>
        <p:spPr>
          <a:xfrm>
            <a:off x="11073095" y="4865151"/>
            <a:ext cx="1452000" cy="1452000"/>
          </a:xfrm>
          <a:prstGeom prst="ellipse">
            <a:avLst/>
          </a:prstGeom>
          <a:noFill/>
          <a:ln>
            <a:noFill/>
          </a:ln>
        </p:spPr>
      </p:pic>
      <p:sp>
        <p:nvSpPr>
          <p:cNvPr id="68" name="Google Shape;68;p2"/>
          <p:cNvSpPr txBox="1"/>
          <p:nvPr/>
        </p:nvSpPr>
        <p:spPr>
          <a:xfrm>
            <a:off x="10923036" y="6774407"/>
            <a:ext cx="1752000" cy="369600"/>
          </a:xfrm>
          <a:prstGeom prst="rect">
            <a:avLst/>
          </a:prstGeom>
          <a:noFill/>
          <a:ln>
            <a:noFill/>
          </a:ln>
        </p:spPr>
        <p:txBody>
          <a:bodyPr spcFirstLastPara="1" wrap="square" lIns="82925" tIns="82925" rIns="82925" bIns="829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highlight>
                  <a:srgbClr val="FFFFFF"/>
                </a:highlight>
                <a:latin typeface="Meiryo"/>
                <a:ea typeface="Meiryo"/>
                <a:cs typeface="Meiryo"/>
                <a:sym typeface="Meiryo"/>
              </a:rPr>
              <a:t>有路直生</a:t>
            </a:r>
            <a:endParaRPr sz="1200" b="0" i="0" u="none" strike="noStrike" cap="none">
              <a:solidFill>
                <a:srgbClr val="000000"/>
              </a:solidFill>
              <a:highlight>
                <a:srgbClr val="FFFFFF"/>
              </a:highlight>
              <a:latin typeface="Meiryo"/>
              <a:ea typeface="Meiryo"/>
              <a:cs typeface="Meiryo"/>
              <a:sym typeface="Meiryo"/>
            </a:endParaRPr>
          </a:p>
        </p:txBody>
      </p:sp>
      <p:sp>
        <p:nvSpPr>
          <p:cNvPr id="69" name="Google Shape;69;p2"/>
          <p:cNvSpPr txBox="1"/>
          <p:nvPr/>
        </p:nvSpPr>
        <p:spPr>
          <a:xfrm>
            <a:off x="10693803" y="6421454"/>
            <a:ext cx="2210700" cy="369600"/>
          </a:xfrm>
          <a:prstGeom prst="rect">
            <a:avLst/>
          </a:prstGeom>
          <a:noFill/>
          <a:ln>
            <a:noFill/>
          </a:ln>
        </p:spPr>
        <p:txBody>
          <a:bodyPr spcFirstLastPara="1" wrap="square" lIns="82925" tIns="82925" rIns="82925" bIns="829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highlight>
                  <a:srgbClr val="FFFFFF"/>
                </a:highlight>
                <a:latin typeface="Meiryo"/>
                <a:ea typeface="Meiryo"/>
                <a:cs typeface="Meiryo"/>
                <a:sym typeface="Meiryo"/>
              </a:rPr>
              <a:t>CHANTO WEB 編集長</a:t>
            </a:r>
            <a:endParaRPr sz="1200" b="0" i="0" u="none" strike="noStrike" cap="none">
              <a:solidFill>
                <a:srgbClr val="000000"/>
              </a:solidFill>
              <a:highlight>
                <a:srgbClr val="FFFFFF"/>
              </a:highlight>
              <a:latin typeface="Meiryo"/>
              <a:ea typeface="Meiryo"/>
              <a:cs typeface="Meiryo"/>
              <a:sym typeface="Meiryo"/>
            </a:endParaRPr>
          </a:p>
        </p:txBody>
      </p:sp>
      <p:sp>
        <p:nvSpPr>
          <p:cNvPr id="70" name="Google Shape;70;p2"/>
          <p:cNvSpPr/>
          <p:nvPr/>
        </p:nvSpPr>
        <p:spPr>
          <a:xfrm>
            <a:off x="4950275" y="1552749"/>
            <a:ext cx="6735600" cy="42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dirty="0">
                <a:solidFill>
                  <a:schemeClr val="dk1"/>
                </a:solidFill>
                <a:latin typeface="Meiryo"/>
                <a:ea typeface="Meiryo"/>
                <a:cs typeface="Meiryo"/>
                <a:sym typeface="Meiryo"/>
              </a:rPr>
              <a:t>『働く女性の生きやすさ』にコミットします</a:t>
            </a:r>
            <a:endParaRPr sz="24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Meiryo"/>
              <a:ea typeface="Meiryo"/>
              <a:cs typeface="Meiryo"/>
              <a:sym typeface="Meiryo"/>
            </a:endParaRPr>
          </a:p>
        </p:txBody>
      </p:sp>
      <p:grpSp>
        <p:nvGrpSpPr>
          <p:cNvPr id="71" name="Google Shape;71;p2"/>
          <p:cNvGrpSpPr/>
          <p:nvPr/>
        </p:nvGrpSpPr>
        <p:grpSpPr>
          <a:xfrm>
            <a:off x="5187174" y="772600"/>
            <a:ext cx="1451915" cy="654819"/>
            <a:chOff x="9854590" y="511574"/>
            <a:chExt cx="3318664" cy="1475482"/>
          </a:xfrm>
        </p:grpSpPr>
        <p:pic>
          <p:nvPicPr>
            <p:cNvPr id="72" name="Google Shape;72;p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854590" y="511574"/>
              <a:ext cx="3318664" cy="1475482"/>
            </a:xfrm>
            <a:prstGeom prst="rect">
              <a:avLst/>
            </a:prstGeom>
            <a:noFill/>
            <a:ln>
              <a:noFill/>
            </a:ln>
          </p:spPr>
        </p:pic>
        <p:sp>
          <p:nvSpPr>
            <p:cNvPr id="73" name="Google Shape;73;p2"/>
            <p:cNvSpPr txBox="1"/>
            <p:nvPr/>
          </p:nvSpPr>
          <p:spPr>
            <a:xfrm>
              <a:off x="11443135" y="781003"/>
              <a:ext cx="1454100" cy="69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 name="Google Shape;57;p2"/>
          <p:cNvSpPr txBox="1"/>
          <p:nvPr/>
        </p:nvSpPr>
        <p:spPr>
          <a:xfrm>
            <a:off x="198195" y="1380899"/>
            <a:ext cx="3759600" cy="2185200"/>
          </a:xfrm>
          <a:prstGeom prst="rect">
            <a:avLst/>
          </a:prstGeom>
          <a:noFill/>
          <a:ln>
            <a:noFill/>
          </a:ln>
        </p:spPr>
        <p:txBody>
          <a:bodyPr spcFirstLastPara="1" wrap="square" lIns="82925" tIns="82925" rIns="82925" bIns="829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ja-JP" altLang="en-US" sz="1300" b="1" i="0" u="none" strike="noStrike" cap="none" dirty="0">
                <a:solidFill>
                  <a:schemeClr val="tx1"/>
                </a:solidFill>
                <a:latin typeface="Meiryo"/>
                <a:ea typeface="Meiryo"/>
                <a:cs typeface="Meiryo"/>
                <a:sym typeface="Meiryo"/>
              </a:rPr>
              <a:t>・</a:t>
            </a:r>
            <a:r>
              <a:rPr lang="en-US" altLang="ja-JP" sz="1300" b="1" i="0" u="none" strike="noStrike" cap="none" dirty="0">
                <a:solidFill>
                  <a:schemeClr val="tx1"/>
                </a:solidFill>
                <a:latin typeface="Meiryo"/>
                <a:ea typeface="Meiryo"/>
                <a:cs typeface="Meiryo"/>
                <a:sym typeface="Meiryo"/>
              </a:rPr>
              <a:t>P4</a:t>
            </a:r>
            <a:r>
              <a:rPr lang="ja-JP" altLang="en-US" sz="1300" b="1" dirty="0">
                <a:solidFill>
                  <a:schemeClr val="tx1"/>
                </a:solidFill>
                <a:latin typeface="Meiryo"/>
                <a:ea typeface="Meiryo"/>
                <a:cs typeface="Meiryo"/>
                <a:sym typeface="Meiryo"/>
              </a:rPr>
              <a:t>メディア</a:t>
            </a:r>
            <a:r>
              <a:rPr lang="ja-JP" altLang="en-US" sz="1300" b="1" i="0" u="none" strike="noStrike" cap="none" dirty="0">
                <a:solidFill>
                  <a:schemeClr val="tx1"/>
                </a:solidFill>
                <a:latin typeface="Meiryo"/>
                <a:ea typeface="Meiryo"/>
                <a:cs typeface="Meiryo"/>
                <a:sym typeface="Meiryo"/>
              </a:rPr>
              <a:t>スペックを更新しました。</a:t>
            </a:r>
            <a:endParaRPr lang="en-US" altLang="ja-JP" sz="1300" b="1" i="0" u="none" strike="noStrike" cap="none" dirty="0">
              <a:solidFill>
                <a:schemeClr val="tx1"/>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2400"/>
              <a:buFont typeface="Arial"/>
              <a:buNone/>
            </a:pPr>
            <a:endParaRPr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300" b="1" i="0" u="none" strike="noStrike" cap="none" dirty="0">
                <a:solidFill>
                  <a:schemeClr val="tx1"/>
                </a:solidFill>
                <a:latin typeface="Meiryo"/>
                <a:ea typeface="Meiryo"/>
                <a:cs typeface="Meiryo"/>
                <a:sym typeface="Meiryo"/>
              </a:rPr>
              <a:t>・</a:t>
            </a:r>
            <a:r>
              <a:rPr lang="ja-JP" altLang="en-US" sz="1300" b="1" i="0" u="none" strike="noStrike" cap="none" dirty="0">
                <a:solidFill>
                  <a:schemeClr val="tx1"/>
                </a:solidFill>
                <a:latin typeface="Meiryo"/>
                <a:ea typeface="Meiryo"/>
                <a:cs typeface="Meiryo"/>
                <a:sym typeface="Meiryo"/>
              </a:rPr>
              <a:t>Ｘ（旧</a:t>
            </a:r>
            <a:r>
              <a:rPr lang="ja-JP" sz="1300" b="1" i="0" u="none" strike="noStrike" cap="none" dirty="0">
                <a:solidFill>
                  <a:schemeClr val="tx1"/>
                </a:solidFill>
                <a:latin typeface="Meiryo"/>
                <a:ea typeface="Meiryo"/>
                <a:cs typeface="Meiryo"/>
                <a:sym typeface="Meiryo"/>
              </a:rPr>
              <a:t>Twitter</a:t>
            </a:r>
            <a:r>
              <a:rPr lang="ja-JP" altLang="en-US" sz="1300" b="1" i="0" u="none" strike="noStrike" cap="none" dirty="0">
                <a:solidFill>
                  <a:schemeClr val="tx1"/>
                </a:solidFill>
                <a:latin typeface="Meiryo"/>
                <a:ea typeface="Meiryo"/>
                <a:cs typeface="Meiryo"/>
                <a:sym typeface="Meiryo"/>
              </a:rPr>
              <a:t>）</a:t>
            </a:r>
            <a:r>
              <a:rPr lang="ja-JP" sz="1300" b="1" i="0" u="none" strike="noStrike" cap="none" dirty="0">
                <a:solidFill>
                  <a:schemeClr val="tx1"/>
                </a:solidFill>
                <a:latin typeface="Meiryo"/>
                <a:ea typeface="Meiryo"/>
                <a:cs typeface="Meiryo"/>
                <a:sym typeface="Meiryo"/>
              </a:rPr>
              <a:t>メニューが必要な際は早めのご相談をお願いします</a:t>
            </a:r>
            <a:endParaRPr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300" b="1" i="0" u="none" strike="noStrike" cap="none" dirty="0">
                <a:solidFill>
                  <a:schemeClr val="tx1"/>
                </a:solidFill>
                <a:latin typeface="Meiryo"/>
                <a:ea typeface="Meiryo"/>
                <a:cs typeface="Meiryo"/>
                <a:sym typeface="Meiryo"/>
              </a:rPr>
              <a:t>       </a:t>
            </a:r>
            <a:endParaRPr sz="13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endParaRPr sz="13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endParaRPr sz="13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endParaRPr sz="13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endParaRPr sz="13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endParaRPr sz="13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300" b="0" i="0" u="none" strike="noStrike" cap="none" dirty="0">
                <a:solidFill>
                  <a:schemeClr val="tx1"/>
                </a:solidFill>
                <a:latin typeface="Meiryo"/>
                <a:ea typeface="Meiryo"/>
                <a:cs typeface="Meiryo"/>
                <a:sym typeface="Meiryo"/>
              </a:rPr>
              <a:t>                  </a:t>
            </a:r>
            <a:endParaRPr sz="1300" b="1" i="0" u="none" strike="noStrike" cap="none" dirty="0">
              <a:solidFill>
                <a:schemeClr val="tx1"/>
              </a:solidFill>
              <a:latin typeface="Meiryo"/>
              <a:ea typeface="Meiryo"/>
              <a:cs typeface="Meiryo"/>
              <a:sym typeface="Meiry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4"/>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graphicFrame>
        <p:nvGraphicFramePr>
          <p:cNvPr id="542" name="Google Shape;542;p24"/>
          <p:cNvGraphicFramePr/>
          <p:nvPr/>
        </p:nvGraphicFramePr>
        <p:xfrm>
          <a:off x="6625395" y="879888"/>
          <a:ext cx="6227550" cy="4270275"/>
        </p:xfrm>
        <a:graphic>
          <a:graphicData uri="http://schemas.openxmlformats.org/drawingml/2006/table">
            <a:tbl>
              <a:tblPr bandRow="1">
                <a:noFill/>
                <a:tableStyleId>{C5178306-F8F0-440F-9D4E-358304BB0446}</a:tableStyleId>
              </a:tblPr>
              <a:tblGrid>
                <a:gridCol w="1286975">
                  <a:extLst>
                    <a:ext uri="{9D8B030D-6E8A-4147-A177-3AD203B41FA5}">
                      <a16:colId xmlns:a16="http://schemas.microsoft.com/office/drawing/2014/main" val="20000"/>
                    </a:ext>
                  </a:extLst>
                </a:gridCol>
                <a:gridCol w="4940575">
                  <a:extLst>
                    <a:ext uri="{9D8B030D-6E8A-4147-A177-3AD203B41FA5}">
                      <a16:colId xmlns:a16="http://schemas.microsoft.com/office/drawing/2014/main" val="20001"/>
                    </a:ext>
                  </a:extLst>
                </a:gridCol>
              </a:tblGrid>
              <a:tr h="11412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a:solidFill>
                            <a:schemeClr val="dk1"/>
                          </a:solidFill>
                          <a:latin typeface="Meiryo"/>
                          <a:ea typeface="Meiryo"/>
                          <a:cs typeface="Meiryo"/>
                          <a:sym typeface="Meiryo"/>
                        </a:rPr>
                        <a:t>300,000円 (N) </a:t>
                      </a:r>
                      <a:r>
                        <a:rPr lang="ja-JP" sz="1400" b="1" i="0" u="none" strike="noStrike" cap="none" baseline="30000">
                          <a:solidFill>
                            <a:srgbClr val="231F20"/>
                          </a:solidFill>
                          <a:latin typeface="Meiryo"/>
                          <a:ea typeface="Meiryo"/>
                          <a:cs typeface="Meiryo"/>
                          <a:sym typeface="Meiryo"/>
                        </a:rPr>
                        <a:t>（税抜）</a:t>
                      </a:r>
                      <a:endParaRPr sz="1400" b="1"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400"/>
                        <a:buFont typeface="Arial"/>
                        <a:buNone/>
                      </a:pPr>
                      <a:r>
                        <a:rPr lang="ja-JP" sz="1000" u="none" strike="noStrike" cap="none">
                          <a:solidFill>
                            <a:schemeClr val="dk1"/>
                          </a:solidFill>
                          <a:latin typeface="Meiryo"/>
                          <a:ea typeface="Meiryo"/>
                          <a:cs typeface="Meiryo"/>
                          <a:sym typeface="Meiryo"/>
                        </a:rPr>
                        <a:t>※制作費を含みます。</a:t>
                      </a:r>
                      <a:endParaRPr sz="100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※商材によってお受けできない場合もあります。</a:t>
                      </a:r>
                      <a:endParaRPr sz="10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049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   想定PV</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3,000</a:t>
                      </a:r>
                      <a:r>
                        <a:rPr lang="ja-JP" sz="1200" b="0" u="none" strike="noStrike" cap="none">
                          <a:solidFill>
                            <a:schemeClr val="dk1"/>
                          </a:solidFill>
                          <a:latin typeface="Meiryo"/>
                          <a:ea typeface="Meiryo"/>
                          <a:cs typeface="Meiryo"/>
                          <a:sym typeface="Meiryo"/>
                        </a:rPr>
                        <a:t>PV</a:t>
                      </a:r>
                      <a:endParaRPr sz="12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049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   計測期間</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公開日より</a:t>
                      </a:r>
                      <a:r>
                        <a:rPr lang="ja-JP" sz="1200" b="0" i="0" u="none" strike="noStrike" cap="none">
                          <a:solidFill>
                            <a:schemeClr val="dk1"/>
                          </a:solidFill>
                          <a:latin typeface="Meiryo"/>
                          <a:ea typeface="Meiryo"/>
                          <a:cs typeface="Meiryo"/>
                          <a:sym typeface="Meiryo"/>
                        </a:rPr>
                        <a:t>2週間　/　掲載期間終了後もCHANTO内にアーカイブ</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049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   レポート</a:t>
                      </a:r>
                      <a:endParaRPr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a:solidFill>
                            <a:schemeClr val="dk1"/>
                          </a:solidFill>
                          <a:latin typeface="Meiryo"/>
                          <a:ea typeface="Meiryo"/>
                          <a:cs typeface="Meiryo"/>
                          <a:sym typeface="Meiryo"/>
                        </a:rPr>
                        <a:t>なし(</a:t>
                      </a:r>
                      <a:r>
                        <a:rPr lang="ja-JP" sz="1200" u="none" strike="noStrike" cap="none">
                          <a:solidFill>
                            <a:schemeClr val="dk1"/>
                          </a:solidFill>
                          <a:latin typeface="Meiryo"/>
                          <a:ea typeface="Meiryo"/>
                          <a:cs typeface="Meiryo"/>
                          <a:sym typeface="Meiryo"/>
                        </a:rPr>
                        <a:t>エクセルベースなら相談可）</a:t>
                      </a:r>
                      <a:endParaRPr sz="12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記事公開日</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dirty="0">
                          <a:solidFill>
                            <a:schemeClr val="dk1"/>
                          </a:solidFill>
                          <a:latin typeface="Meiryo"/>
                          <a:ea typeface="Meiryo"/>
                          <a:cs typeface="Meiryo"/>
                          <a:sym typeface="Meiryo"/>
                        </a:rPr>
                        <a:t>平日任意  11:00-12:00ごろ記事公開予定</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配信開始日の10営業日前</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a:solidFill>
                            <a:schemeClr val="dk1"/>
                          </a:solidFill>
                          <a:latin typeface="Meiryo"/>
                          <a:ea typeface="Meiryo"/>
                          <a:cs typeface="Meiryo"/>
                          <a:sym typeface="Meiryo"/>
                        </a:rPr>
                        <a:t>   無料サービス</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050"/>
                        <a:buFont typeface="Arial"/>
                        <a:buNone/>
                      </a:pPr>
                      <a:r>
                        <a:rPr lang="ja-JP" sz="1200" b="0" i="0" u="none" strike="noStrike" cap="none" dirty="0">
                          <a:solidFill>
                            <a:schemeClr val="dk1"/>
                          </a:solidFill>
                          <a:latin typeface="Meiryo"/>
                          <a:ea typeface="Meiryo"/>
                          <a:cs typeface="Meiryo"/>
                          <a:sym typeface="Meiryo"/>
                        </a:rPr>
                        <a:t>CHANTO WEB公式SNS（X、IG、FB）にて</a:t>
                      </a:r>
                      <a:endParaRPr sz="1200" b="0" i="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50"/>
                        <a:buFont typeface="Arial"/>
                        <a:buNone/>
                      </a:pPr>
                      <a:r>
                        <a:rPr lang="ja-JP" sz="1200" b="0" i="0" u="none" strike="noStrike" cap="none" dirty="0">
                          <a:solidFill>
                            <a:schemeClr val="dk1"/>
                          </a:solidFill>
                          <a:latin typeface="Meiryo"/>
                          <a:ea typeface="Meiryo"/>
                          <a:cs typeface="Meiryo"/>
                          <a:sym typeface="Meiryo"/>
                        </a:rPr>
                        <a:t>サービスポスト投稿（各1回）</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43" name="Google Shape;543;p24"/>
          <p:cNvSpPr txBox="1"/>
          <p:nvPr/>
        </p:nvSpPr>
        <p:spPr>
          <a:xfrm>
            <a:off x="472857" y="-1178465"/>
            <a:ext cx="6840900" cy="32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Meiryo"/>
              <a:ea typeface="Meiryo"/>
              <a:cs typeface="Meiryo"/>
              <a:sym typeface="Meiryo"/>
            </a:endParaRPr>
          </a:p>
        </p:txBody>
      </p:sp>
      <p:sp>
        <p:nvSpPr>
          <p:cNvPr id="544" name="Google Shape;544;p24"/>
          <p:cNvSpPr/>
          <p:nvPr/>
        </p:nvSpPr>
        <p:spPr>
          <a:xfrm>
            <a:off x="6527500" y="5362724"/>
            <a:ext cx="6436500" cy="1498365"/>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rgbClr val="231F20"/>
                </a:solidFill>
                <a:latin typeface="Meiryo"/>
                <a:ea typeface="Meiryo"/>
                <a:cs typeface="Meiryo"/>
                <a:sym typeface="Meiryo"/>
              </a:rPr>
              <a:t>※</a:t>
            </a:r>
            <a:r>
              <a:rPr lang="ja-JP" sz="800" b="0" i="0" u="none" strike="noStrike" cap="none" dirty="0">
                <a:solidFill>
                  <a:schemeClr val="dk1"/>
                </a:solidFill>
                <a:latin typeface="Meiryo"/>
                <a:ea typeface="Meiryo"/>
                <a:cs typeface="Meiryo"/>
                <a:sym typeface="Meiryo"/>
              </a:rPr>
              <a:t>撮影は実施せず、いただいた</a:t>
            </a:r>
            <a:r>
              <a:rPr lang="ja-JP" sz="800" b="0" i="0" u="none" strike="noStrike" cap="none" dirty="0">
                <a:solidFill>
                  <a:schemeClr val="tx1"/>
                </a:solidFill>
                <a:latin typeface="Meiryo"/>
                <a:ea typeface="Meiryo"/>
                <a:cs typeface="Meiryo"/>
                <a:sym typeface="Meiryo"/>
              </a:rPr>
              <a:t>素材</a:t>
            </a:r>
            <a:r>
              <a:rPr lang="ja-JP" sz="800" b="0" i="0" u="none" strike="noStrike" cap="none" dirty="0">
                <a:solidFill>
                  <a:schemeClr val="dk1"/>
                </a:solidFill>
                <a:latin typeface="Meiryo"/>
                <a:ea typeface="Meiryo"/>
                <a:cs typeface="Meiryo"/>
                <a:sym typeface="Meiryo"/>
              </a:rPr>
              <a:t>で制作いたします。     </a:t>
            </a:r>
            <a:endParaRPr sz="1400" b="0" i="0" u="none" strike="noStrike" cap="none" dirty="0">
              <a:solidFill>
                <a:srgbClr val="000000"/>
              </a:solidFill>
              <a:latin typeface="Arial"/>
              <a:ea typeface="Arial"/>
              <a:cs typeface="Arial"/>
              <a:sym typeface="Arial"/>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※校正は1回、ファクトチェックのみとなります。</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記事中にはPR表記が入ります。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外部リンクは3URLまで。</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記事タイトルは掲載後にも変更を行う場合があります。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tx1"/>
                </a:solidFill>
                <a:latin typeface="Meiryo"/>
                <a:ea typeface="Meiryo"/>
                <a:cs typeface="Meiryo"/>
                <a:sym typeface="Meiryo"/>
              </a:rPr>
              <a:t>※ 外部ブーストを行う場合があります。</a:t>
            </a:r>
            <a:endParaRPr lang="en-US" altLang="ja-JP" sz="800" b="0" i="0" u="none" strike="noStrike" cap="none" dirty="0">
              <a:solidFill>
                <a:schemeClr val="tx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a:t>
            </a:r>
            <a:endPar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endParaRPr>
          </a:p>
          <a:p>
            <a:pPr marL="12700" marR="0" lvl="0" indent="0" algn="l" rtl="0">
              <a:lnSpc>
                <a:spcPct val="101428"/>
              </a:lnSpc>
              <a:spcBef>
                <a:spcPts val="0"/>
              </a:spcBef>
              <a:spcAft>
                <a:spcPts val="0"/>
              </a:spcAft>
              <a:buClr>
                <a:srgbClr val="000000"/>
              </a:buClr>
              <a:buSzPts val="900"/>
              <a:buFont typeface="Arial"/>
              <a:buNone/>
            </a:pP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記事は最低1年間の期間において</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アーカイブされます（内容によっては期間制限あり）。</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年末年始、GWなど長期休みや期末は</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PVが下回る可能性がございます。</a:t>
            </a:r>
            <a:endParaRPr lang="en-US" altLang="ja-JP" sz="800" b="0" i="0" u="none" strike="noStrike" cap="none" dirty="0">
              <a:solidFill>
                <a:schemeClr val="dk1"/>
              </a:solidFill>
              <a:latin typeface="Meiryo"/>
              <a:ea typeface="Meiryo"/>
              <a:cs typeface="Meiryo"/>
              <a:sym typeface="Meiryo"/>
            </a:endParaRPr>
          </a:p>
          <a:p>
            <a:pPr marL="12700">
              <a:lnSpc>
                <a:spcPct val="101904"/>
              </a:lnSpc>
              <a:buSzPts val="800"/>
            </a:pPr>
            <a:r>
              <a:rPr lang="en-US" altLang="ja-JP" sz="800" dirty="0">
                <a:solidFill>
                  <a:schemeClr val="tx1"/>
                </a:solidFill>
                <a:latin typeface="Meiryo"/>
                <a:ea typeface="Meiryo"/>
                <a:cs typeface="Meiryo"/>
                <a:sym typeface="Meiryo"/>
              </a:rPr>
              <a:t>※</a:t>
            </a:r>
            <a:r>
              <a:rPr lang="ja-JP" altLang="en-US" sz="800" dirty="0">
                <a:solidFill>
                  <a:schemeClr val="tx1"/>
                </a:solidFill>
                <a:latin typeface="Meiryo"/>
                <a:ea typeface="Meiryo"/>
                <a:cs typeface="Meiryo"/>
                <a:sym typeface="Meiryo"/>
              </a:rPr>
              <a:t>サービスポスト投稿の内容は編集部にお任せいただきます</a:t>
            </a:r>
            <a:r>
              <a:rPr lang="ja-JP" altLang="en-US" sz="800" dirty="0">
                <a:solidFill>
                  <a:srgbClr val="0000FF"/>
                </a:solidFill>
                <a:latin typeface="Meiryo"/>
                <a:ea typeface="Meiryo"/>
                <a:cs typeface="Meiryo"/>
                <a:sym typeface="Meiryo"/>
              </a:rPr>
              <a:t>。</a:t>
            </a:r>
            <a:endParaRPr lang="ja-JP" altLang="en-US" sz="800" b="0" i="0" u="none" strike="noStrike" cap="none" dirty="0">
              <a:solidFill>
                <a:srgbClr val="0000FF"/>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endParaRPr sz="1400" b="0" i="0" u="none" strike="noStrike" cap="none" dirty="0">
              <a:solidFill>
                <a:srgbClr val="000000"/>
              </a:solidFill>
              <a:latin typeface="Arial"/>
              <a:ea typeface="Arial"/>
              <a:cs typeface="Arial"/>
              <a:sym typeface="Arial"/>
            </a:endParaRPr>
          </a:p>
        </p:txBody>
      </p:sp>
      <p:sp>
        <p:nvSpPr>
          <p:cNvPr id="545" name="Google Shape;545;p24"/>
          <p:cNvSpPr/>
          <p:nvPr/>
        </p:nvSpPr>
        <p:spPr>
          <a:xfrm>
            <a:off x="8050" y="423975"/>
            <a:ext cx="13038900" cy="363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100"/>
              <a:buFont typeface="Arial"/>
              <a:buNone/>
            </a:pPr>
            <a:r>
              <a:rPr lang="ja-JP" sz="1200" b="1" i="0" u="none" strike="noStrike" cap="none">
                <a:solidFill>
                  <a:schemeClr val="dk1"/>
                </a:solidFill>
                <a:latin typeface="Meiryo"/>
                <a:ea typeface="Meiryo"/>
                <a:cs typeface="Meiryo"/>
                <a:sym typeface="Meiryo"/>
              </a:rPr>
              <a:t>取材/撮影無し　校正1回の[短納期]メニュー！リリース・写真素材をお申し込みと同時にいただいた上で編集部が短納期で記事制作。</a:t>
            </a:r>
            <a:endParaRPr sz="1200" b="1" i="0" u="none" strike="noStrike" cap="none">
              <a:solidFill>
                <a:schemeClr val="dk1"/>
              </a:solidFill>
              <a:latin typeface="Meiryo"/>
              <a:ea typeface="Meiryo"/>
              <a:cs typeface="Meiryo"/>
              <a:sym typeface="Meiryo"/>
            </a:endParaRPr>
          </a:p>
        </p:txBody>
      </p:sp>
      <p:grpSp>
        <p:nvGrpSpPr>
          <p:cNvPr id="546" name="Google Shape;546;p24"/>
          <p:cNvGrpSpPr/>
          <p:nvPr/>
        </p:nvGrpSpPr>
        <p:grpSpPr>
          <a:xfrm>
            <a:off x="457775" y="1280575"/>
            <a:ext cx="5924645" cy="518172"/>
            <a:chOff x="2479730" y="1332853"/>
            <a:chExt cx="4137900" cy="786300"/>
          </a:xfrm>
        </p:grpSpPr>
        <p:sp>
          <p:nvSpPr>
            <p:cNvPr id="547" name="Google Shape;547;p24"/>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548" name="Google Shape;548;p24"/>
            <p:cNvSpPr txBox="1"/>
            <p:nvPr/>
          </p:nvSpPr>
          <p:spPr>
            <a:xfrm>
              <a:off x="2495234" y="1455497"/>
              <a:ext cx="3959700" cy="560400"/>
            </a:xfrm>
            <a:prstGeom prst="rect">
              <a:avLst/>
            </a:prstGeom>
            <a:solidFill>
              <a:srgbClr val="FFF2CC"/>
            </a:solidFill>
            <a:ln>
              <a:noFill/>
            </a:ln>
          </p:spPr>
          <p:txBody>
            <a:bodyPr spcFirstLastPara="1" wrap="square" lIns="91425" tIns="91425" rIns="91425" bIns="91425" anchor="t" anchorCtr="0">
              <a:spAutoFit/>
            </a:bodyPr>
            <a:lstStyle/>
            <a:p>
              <a:pPr marL="285750" marR="0" lvl="0" indent="-285750" algn="ctr"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他メディアからの記事転載可、短納期、取材なしで最短10営業日で掲載可</a:t>
              </a:r>
              <a:endParaRPr sz="1200" b="1" i="0" u="none" strike="noStrike" cap="none">
                <a:solidFill>
                  <a:srgbClr val="000000"/>
                </a:solidFill>
                <a:latin typeface="Meiryo"/>
                <a:ea typeface="Meiryo"/>
                <a:cs typeface="Meiryo"/>
                <a:sym typeface="Meiryo"/>
              </a:endParaRPr>
            </a:p>
          </p:txBody>
        </p:sp>
      </p:grpSp>
      <p:pic>
        <p:nvPicPr>
          <p:cNvPr id="549" name="Google Shape;549;p24"/>
          <p:cNvPicPr preferRelativeResize="0"/>
          <p:nvPr/>
        </p:nvPicPr>
        <p:blipFill rotWithShape="1">
          <a:blip r:embed="rId3">
            <a:alphaModFix/>
          </a:blip>
          <a:srcRect/>
          <a:stretch/>
        </p:blipFill>
        <p:spPr>
          <a:xfrm>
            <a:off x="12408195" y="84538"/>
            <a:ext cx="927854" cy="412525"/>
          </a:xfrm>
          <a:prstGeom prst="rect">
            <a:avLst/>
          </a:prstGeom>
          <a:noFill/>
          <a:ln>
            <a:noFill/>
          </a:ln>
        </p:spPr>
      </p:pic>
      <p:sp>
        <p:nvSpPr>
          <p:cNvPr id="550" name="Google Shape;550;p24"/>
          <p:cNvSpPr/>
          <p:nvPr/>
        </p:nvSpPr>
        <p:spPr>
          <a:xfrm>
            <a:off x="4458451" y="4520250"/>
            <a:ext cx="460500" cy="437400"/>
          </a:xfrm>
          <a:prstGeom prst="mathPlus">
            <a:avLst>
              <a:gd name="adj1" fmla="val 23520"/>
            </a:avLst>
          </a:prstGeom>
          <a:solidFill>
            <a:srgbClr val="002060"/>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551" name="Google Shape;551;p24"/>
          <p:cNvSpPr/>
          <p:nvPr/>
        </p:nvSpPr>
        <p:spPr>
          <a:xfrm>
            <a:off x="4667303" y="2277800"/>
            <a:ext cx="2007600" cy="361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400"/>
              <a:buFont typeface="Arial"/>
              <a:buNone/>
            </a:pPr>
            <a:r>
              <a:rPr lang="ja-JP" sz="1100" b="1" i="0" u="none" strike="noStrike" cap="none">
                <a:solidFill>
                  <a:srgbClr val="FF0000"/>
                </a:solidFill>
                <a:latin typeface="Meiryo"/>
                <a:ea typeface="Meiryo"/>
                <a:cs typeface="Meiryo"/>
                <a:sym typeface="Meiryo"/>
              </a:rPr>
              <a:t>ディストリビューションの</a:t>
            </a:r>
            <a:endParaRPr sz="1100" b="1" i="0" u="none" strike="noStrike" cap="none">
              <a:solidFill>
                <a:srgbClr val="FF0000"/>
              </a:solidFill>
              <a:latin typeface="Meiryo"/>
              <a:ea typeface="Meiryo"/>
              <a:cs typeface="Meiryo"/>
              <a:sym typeface="Meiryo"/>
            </a:endParaRPr>
          </a:p>
          <a:p>
            <a:pPr marL="0" marR="0" lvl="0" indent="0" algn="l" rtl="0">
              <a:lnSpc>
                <a:spcPct val="80000"/>
              </a:lnSpc>
              <a:spcBef>
                <a:spcPts val="0"/>
              </a:spcBef>
              <a:spcAft>
                <a:spcPts val="0"/>
              </a:spcAft>
              <a:buClr>
                <a:srgbClr val="000000"/>
              </a:buClr>
              <a:buSzPts val="1400"/>
              <a:buFont typeface="Arial"/>
              <a:buNone/>
            </a:pPr>
            <a:r>
              <a:rPr lang="ja-JP" sz="1100" b="1" i="0" u="none" strike="noStrike" cap="none">
                <a:solidFill>
                  <a:srgbClr val="FF0000"/>
                </a:solidFill>
                <a:latin typeface="Meiryo"/>
                <a:ea typeface="Meiryo"/>
                <a:cs typeface="Meiryo"/>
                <a:sym typeface="Meiryo"/>
              </a:rPr>
              <a:t>組み合わせ推奨！（PV増）</a:t>
            </a:r>
            <a:endParaRPr sz="1100" b="1" i="0" u="none" strike="noStrike" cap="none">
              <a:solidFill>
                <a:srgbClr val="FF0000"/>
              </a:solidFill>
              <a:latin typeface="Meiryo"/>
              <a:ea typeface="Meiryo"/>
              <a:cs typeface="Meiryo"/>
              <a:sym typeface="Meiryo"/>
            </a:endParaRPr>
          </a:p>
        </p:txBody>
      </p:sp>
      <p:sp>
        <p:nvSpPr>
          <p:cNvPr id="552" name="Google Shape;552;p24"/>
          <p:cNvSpPr txBox="1"/>
          <p:nvPr/>
        </p:nvSpPr>
        <p:spPr>
          <a:xfrm>
            <a:off x="457955" y="2626989"/>
            <a:ext cx="19545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hlinkClick r:id="rId4" action="ppaction://hlinksldjump">
                  <a:extLst>
                    <a:ext uri="{A12FA001-AC4F-418D-AE19-62706E023703}">
                      <ahyp:hlinkClr xmlns:ahyp="http://schemas.microsoft.com/office/drawing/2018/hyperlinkcolor" val="tx"/>
                    </a:ext>
                  </a:extLst>
                </a:hlinkClick>
              </a:rPr>
              <a:t>東原亜希さんも気になる枕のカンタンお手入れ。汚れた枕じゃ安眠できない</a:t>
            </a:r>
            <a:endParaRPr sz="800" b="1" i="0" u="none" strike="noStrike" cap="none">
              <a:solidFill>
                <a:srgbClr val="000000"/>
              </a:solidFill>
              <a:latin typeface="Meiryo"/>
              <a:ea typeface="Meiryo"/>
              <a:cs typeface="Meiryo"/>
              <a:sym typeface="Meiryo"/>
            </a:endParaRPr>
          </a:p>
        </p:txBody>
      </p:sp>
      <p:sp>
        <p:nvSpPr>
          <p:cNvPr id="553" name="Google Shape;553;p24"/>
          <p:cNvSpPr/>
          <p:nvPr/>
        </p:nvSpPr>
        <p:spPr>
          <a:xfrm>
            <a:off x="457950" y="2277800"/>
            <a:ext cx="1954500" cy="2205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家具</a:t>
            </a:r>
            <a:endParaRPr sz="1200" b="0" i="0" u="none" strike="noStrike" cap="none">
              <a:solidFill>
                <a:srgbClr val="000000"/>
              </a:solidFill>
              <a:latin typeface="Meiryo"/>
              <a:ea typeface="Meiryo"/>
              <a:cs typeface="Meiryo"/>
              <a:sym typeface="Meiryo"/>
            </a:endParaRPr>
          </a:p>
        </p:txBody>
      </p:sp>
      <p:sp>
        <p:nvSpPr>
          <p:cNvPr id="554" name="Google Shape;554;p24"/>
          <p:cNvSpPr txBox="1"/>
          <p:nvPr/>
        </p:nvSpPr>
        <p:spPr>
          <a:xfrm>
            <a:off x="528282" y="2515536"/>
            <a:ext cx="1849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1000" b="1" i="0" u="none" strike="noStrike" cap="none">
                <a:solidFill>
                  <a:srgbClr val="000000"/>
                </a:solidFill>
                <a:latin typeface="Meiryo"/>
                <a:ea typeface="Meiryo"/>
                <a:cs typeface="Meiryo"/>
                <a:sym typeface="Meiryo"/>
              </a:rPr>
              <a:t>広告主：ロフテー株式会社様</a:t>
            </a:r>
            <a:endParaRPr sz="1800" b="0" i="0" u="none" strike="noStrike" cap="none">
              <a:solidFill>
                <a:srgbClr val="000000"/>
              </a:solidFill>
              <a:latin typeface="Arial"/>
              <a:ea typeface="Arial"/>
              <a:cs typeface="Arial"/>
              <a:sym typeface="Arial"/>
            </a:endParaRPr>
          </a:p>
        </p:txBody>
      </p:sp>
      <p:pic>
        <p:nvPicPr>
          <p:cNvPr id="555" name="Google Shape;555;p24"/>
          <p:cNvPicPr preferRelativeResize="0"/>
          <p:nvPr/>
        </p:nvPicPr>
        <p:blipFill rotWithShape="1">
          <a:blip r:embed="rId5">
            <a:alphaModFix/>
          </a:blip>
          <a:srcRect/>
          <a:stretch/>
        </p:blipFill>
        <p:spPr>
          <a:xfrm>
            <a:off x="457950" y="3097475"/>
            <a:ext cx="1990525" cy="1393575"/>
          </a:xfrm>
          <a:prstGeom prst="rect">
            <a:avLst/>
          </a:prstGeom>
          <a:noFill/>
          <a:ln>
            <a:noFill/>
          </a:ln>
        </p:spPr>
      </p:pic>
      <p:sp>
        <p:nvSpPr>
          <p:cNvPr id="556" name="Google Shape;556;p24"/>
          <p:cNvSpPr/>
          <p:nvPr/>
        </p:nvSpPr>
        <p:spPr>
          <a:xfrm>
            <a:off x="2499750" y="2281700"/>
            <a:ext cx="1891800" cy="2205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ケア</a:t>
            </a:r>
            <a:endParaRPr sz="1200" b="1" i="0" u="none" strike="noStrike" cap="none">
              <a:solidFill>
                <a:schemeClr val="lt1"/>
              </a:solidFill>
              <a:latin typeface="Meiryo"/>
              <a:ea typeface="Meiryo"/>
              <a:cs typeface="Meiryo"/>
              <a:sym typeface="Meiryo"/>
            </a:endParaRPr>
          </a:p>
        </p:txBody>
      </p:sp>
      <p:sp>
        <p:nvSpPr>
          <p:cNvPr id="557" name="Google Shape;557;p24"/>
          <p:cNvSpPr txBox="1"/>
          <p:nvPr/>
        </p:nvSpPr>
        <p:spPr>
          <a:xfrm>
            <a:off x="2614696" y="4919703"/>
            <a:ext cx="2227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1000" b="1" i="0" u="none" strike="noStrike" cap="none">
                <a:solidFill>
                  <a:srgbClr val="000000"/>
                </a:solidFill>
                <a:latin typeface="Meiryo"/>
                <a:ea typeface="Meiryo"/>
                <a:cs typeface="Meiryo"/>
                <a:sym typeface="Meiryo"/>
              </a:rPr>
              <a:t>広告主：ユースキン製薬様</a:t>
            </a:r>
            <a:endParaRPr sz="1000" b="1" i="0" u="none" strike="noStrike" cap="none">
              <a:solidFill>
                <a:srgbClr val="000000"/>
              </a:solidFill>
              <a:latin typeface="Meiryo"/>
              <a:ea typeface="Meiryo"/>
              <a:cs typeface="Meiryo"/>
              <a:sym typeface="Meiryo"/>
            </a:endParaRPr>
          </a:p>
        </p:txBody>
      </p:sp>
      <p:sp>
        <p:nvSpPr>
          <p:cNvPr id="558" name="Google Shape;558;p24">
            <a:hlinkClick r:id="rId4" action="ppaction://hlinksldjump"/>
          </p:cNvPr>
          <p:cNvSpPr txBox="1"/>
          <p:nvPr/>
        </p:nvSpPr>
        <p:spPr>
          <a:xfrm>
            <a:off x="515662" y="5019808"/>
            <a:ext cx="19545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hlinkClick r:id="rId4" action="ppaction://hlinksldjump">
                  <a:extLst>
                    <a:ext uri="{A12FA001-AC4F-418D-AE19-62706E023703}">
                      <ahyp:hlinkClr xmlns:ahyp="http://schemas.microsoft.com/office/drawing/2018/hyperlinkcolor" val="tx"/>
                    </a:ext>
                  </a:extLst>
                </a:hlinkClick>
              </a:rPr>
              <a:t>投票で決まった「とろっ豆™」の”遊べるパッケージ”が期間限定で発売！</a:t>
            </a:r>
            <a:endParaRPr sz="800" b="1" i="0" u="none" strike="noStrike" cap="none">
              <a:solidFill>
                <a:srgbClr val="000000"/>
              </a:solidFill>
              <a:latin typeface="Meiryo"/>
              <a:ea typeface="Meiryo"/>
              <a:cs typeface="Meiryo"/>
              <a:sym typeface="Meiryo"/>
            </a:endParaRPr>
          </a:p>
        </p:txBody>
      </p:sp>
      <p:sp>
        <p:nvSpPr>
          <p:cNvPr id="559" name="Google Shape;559;p24"/>
          <p:cNvSpPr/>
          <p:nvPr/>
        </p:nvSpPr>
        <p:spPr>
          <a:xfrm>
            <a:off x="457950" y="4615800"/>
            <a:ext cx="1954500" cy="2205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食品</a:t>
            </a:r>
            <a:endParaRPr sz="1200" b="0" i="0" u="none" strike="noStrike" cap="none">
              <a:solidFill>
                <a:srgbClr val="000000"/>
              </a:solidFill>
              <a:latin typeface="Meiryo"/>
              <a:ea typeface="Meiryo"/>
              <a:cs typeface="Meiryo"/>
              <a:sym typeface="Meiryo"/>
            </a:endParaRPr>
          </a:p>
        </p:txBody>
      </p:sp>
      <p:sp>
        <p:nvSpPr>
          <p:cNvPr id="560" name="Google Shape;560;p24"/>
          <p:cNvSpPr txBox="1"/>
          <p:nvPr/>
        </p:nvSpPr>
        <p:spPr>
          <a:xfrm>
            <a:off x="500289" y="4877142"/>
            <a:ext cx="1849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1000" b="1" i="0" u="none" strike="noStrike" cap="none">
                <a:solidFill>
                  <a:srgbClr val="000000"/>
                </a:solidFill>
                <a:latin typeface="Meiryo"/>
                <a:ea typeface="Meiryo"/>
                <a:cs typeface="Meiryo"/>
                <a:sym typeface="Meiryo"/>
              </a:rPr>
              <a:t>広告主：株式会社Mizkan様</a:t>
            </a:r>
            <a:endParaRPr sz="1800" b="0" i="0" u="none" strike="noStrike" cap="none">
              <a:solidFill>
                <a:srgbClr val="000000"/>
              </a:solidFill>
              <a:latin typeface="Arial"/>
              <a:ea typeface="Arial"/>
              <a:cs typeface="Arial"/>
              <a:sym typeface="Arial"/>
            </a:endParaRPr>
          </a:p>
        </p:txBody>
      </p:sp>
      <p:pic>
        <p:nvPicPr>
          <p:cNvPr id="561" name="Google Shape;561;p24"/>
          <p:cNvPicPr preferRelativeResize="0"/>
          <p:nvPr/>
        </p:nvPicPr>
        <p:blipFill rotWithShape="1">
          <a:blip r:embed="rId6" cstate="email">
            <a:alphaModFix/>
            <a:extLst>
              <a:ext uri="{28A0092B-C50C-407E-A947-70E740481C1C}">
                <a14:useLocalDpi xmlns:a14="http://schemas.microsoft.com/office/drawing/2010/main"/>
              </a:ext>
            </a:extLst>
          </a:blip>
          <a:srcRect b="-1480"/>
          <a:stretch/>
        </p:blipFill>
        <p:spPr>
          <a:xfrm>
            <a:off x="457675" y="5517275"/>
            <a:ext cx="1954500" cy="1343815"/>
          </a:xfrm>
          <a:prstGeom prst="rect">
            <a:avLst/>
          </a:prstGeom>
          <a:noFill/>
          <a:ln>
            <a:noFill/>
          </a:ln>
        </p:spPr>
      </p:pic>
      <p:pic>
        <p:nvPicPr>
          <p:cNvPr id="562" name="Google Shape;562;p2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502125" y="3123050"/>
            <a:ext cx="1891825" cy="1343825"/>
          </a:xfrm>
          <a:prstGeom prst="rect">
            <a:avLst/>
          </a:prstGeom>
          <a:noFill/>
          <a:ln>
            <a:noFill/>
          </a:ln>
        </p:spPr>
      </p:pic>
      <p:sp>
        <p:nvSpPr>
          <p:cNvPr id="563" name="Google Shape;563;p24"/>
          <p:cNvSpPr txBox="1"/>
          <p:nvPr/>
        </p:nvSpPr>
        <p:spPr>
          <a:xfrm>
            <a:off x="2520742" y="2515464"/>
            <a:ext cx="1849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1000" b="1" i="0" u="none" strike="noStrike" cap="none">
                <a:solidFill>
                  <a:srgbClr val="000000"/>
                </a:solidFill>
                <a:latin typeface="Meiryo"/>
                <a:ea typeface="Meiryo"/>
                <a:cs typeface="Meiryo"/>
                <a:sym typeface="Meiryo"/>
              </a:rPr>
              <a:t>広告主：花王株式会社様</a:t>
            </a:r>
            <a:endParaRPr sz="1800" b="0" i="0" u="none" strike="noStrike" cap="none">
              <a:solidFill>
                <a:srgbClr val="000000"/>
              </a:solidFill>
              <a:latin typeface="Arial"/>
              <a:ea typeface="Arial"/>
              <a:cs typeface="Arial"/>
              <a:sym typeface="Arial"/>
            </a:endParaRPr>
          </a:p>
        </p:txBody>
      </p:sp>
      <p:sp>
        <p:nvSpPr>
          <p:cNvPr id="564" name="Google Shape;564;p24"/>
          <p:cNvSpPr txBox="1"/>
          <p:nvPr/>
        </p:nvSpPr>
        <p:spPr>
          <a:xfrm>
            <a:off x="2499753" y="2680390"/>
            <a:ext cx="1891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hlinkClick r:id="rId4" action="ppaction://hlinksldjump">
                  <a:extLst>
                    <a:ext uri="{A12FA001-AC4F-418D-AE19-62706E023703}">
                      <ahyp:hlinkClr xmlns:ahyp="http://schemas.microsoft.com/office/drawing/2018/hyperlinkcolor" val="tx"/>
                    </a:ext>
                  </a:extLst>
                </a:hlinkClick>
              </a:rPr>
              <a:t>“ニオイ”の悩みは人によって違う!? 家族のニオイ対策【プロが監修】</a:t>
            </a:r>
            <a:endParaRPr sz="800" b="1" i="0" u="none" strike="noStrike" cap="none">
              <a:solidFill>
                <a:srgbClr val="000000"/>
              </a:solidFill>
              <a:latin typeface="Meiryo"/>
              <a:ea typeface="Meiryo"/>
              <a:cs typeface="Meiryo"/>
              <a:sym typeface="Meiryo"/>
            </a:endParaRPr>
          </a:p>
        </p:txBody>
      </p:sp>
      <p:sp>
        <p:nvSpPr>
          <p:cNvPr id="565" name="Google Shape;565;p24"/>
          <p:cNvSpPr/>
          <p:nvPr/>
        </p:nvSpPr>
        <p:spPr>
          <a:xfrm>
            <a:off x="2523550" y="4615800"/>
            <a:ext cx="1891800" cy="2463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スキンケア</a:t>
            </a:r>
            <a:endParaRPr sz="1200" b="1" i="0" u="none" strike="noStrike" cap="none">
              <a:solidFill>
                <a:schemeClr val="lt1"/>
              </a:solidFill>
              <a:latin typeface="Meiryo"/>
              <a:ea typeface="Meiryo"/>
              <a:cs typeface="Meiryo"/>
              <a:sym typeface="Meiryo"/>
            </a:endParaRPr>
          </a:p>
        </p:txBody>
      </p:sp>
      <p:pic>
        <p:nvPicPr>
          <p:cNvPr id="566" name="Google Shape;566;p2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565649" y="5476374"/>
            <a:ext cx="1891800" cy="1253100"/>
          </a:xfrm>
          <a:prstGeom prst="rect">
            <a:avLst/>
          </a:prstGeom>
          <a:noFill/>
          <a:ln>
            <a:noFill/>
          </a:ln>
        </p:spPr>
      </p:pic>
      <p:sp>
        <p:nvSpPr>
          <p:cNvPr id="567" name="Google Shape;567;p24">
            <a:hlinkClick r:id="rId4" action="ppaction://hlinksldjump"/>
          </p:cNvPr>
          <p:cNvSpPr txBox="1"/>
          <p:nvPr/>
        </p:nvSpPr>
        <p:spPr>
          <a:xfrm>
            <a:off x="2535119" y="4933624"/>
            <a:ext cx="21693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b="1" i="0" u="sng"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1" i="0" u="sng" strike="noStrike" cap="none" dirty="0">
                <a:solidFill>
                  <a:srgbClr val="000000"/>
                </a:solidFill>
                <a:latin typeface="Meiryo"/>
                <a:ea typeface="Meiryo"/>
                <a:cs typeface="Meiryo"/>
                <a:sym typeface="Meiryo"/>
                <a:hlinkClick r:id="rId4" action="ppaction://hlinksldjump">
                  <a:extLst>
                    <a:ext uri="{A12FA001-AC4F-418D-AE19-62706E023703}">
                      <ahyp:hlinkClr xmlns:ahyp="http://schemas.microsoft.com/office/drawing/2018/hyperlinkcolor" val="tx"/>
                    </a:ext>
                  </a:extLst>
                </a:hlinkClick>
              </a:rPr>
              <a:t>【1万人プレゼントも】ユースキン シソラ「敏感肌まもろうプロジェクト始動!!</a:t>
            </a:r>
            <a:endParaRPr sz="800" b="1" i="0" u="sng" strike="noStrike" cap="none" dirty="0">
              <a:solidFill>
                <a:srgbClr val="000000"/>
              </a:solidFill>
              <a:latin typeface="Meiryo"/>
              <a:ea typeface="Meiryo"/>
              <a:cs typeface="Meiryo"/>
              <a:sym typeface="Meiryo"/>
            </a:endParaRPr>
          </a:p>
        </p:txBody>
      </p:sp>
      <p:sp>
        <p:nvSpPr>
          <p:cNvPr id="568" name="Google Shape;568;p24"/>
          <p:cNvSpPr/>
          <p:nvPr/>
        </p:nvSpPr>
        <p:spPr>
          <a:xfrm>
            <a:off x="8050" y="41150"/>
            <a:ext cx="5444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ニュースペイド</a:t>
            </a:r>
            <a:r>
              <a:rPr lang="ja-JP" sz="1200" b="1" i="0" u="none" strike="noStrike" cap="none">
                <a:solidFill>
                  <a:schemeClr val="dk1"/>
                </a:solidFill>
                <a:latin typeface="Meiryo"/>
                <a:ea typeface="Meiryo"/>
                <a:cs typeface="Meiryo"/>
                <a:sym typeface="Meiryo"/>
              </a:rPr>
              <a:t>（リリース・写真素材提供）</a:t>
            </a:r>
            <a:endParaRPr sz="2000" b="1" i="0" u="none" strike="noStrike" cap="none">
              <a:solidFill>
                <a:schemeClr val="dk1"/>
              </a:solidFill>
              <a:latin typeface="Meiryo"/>
              <a:ea typeface="Meiryo"/>
              <a:cs typeface="Meiryo"/>
              <a:sym typeface="Meiryo"/>
            </a:endParaRPr>
          </a:p>
        </p:txBody>
      </p:sp>
      <p:sp>
        <p:nvSpPr>
          <p:cNvPr id="569" name="Google Shape;569;p24"/>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20</a:t>
            </a:fld>
            <a:endParaRPr/>
          </a:p>
        </p:txBody>
      </p:sp>
      <p:sp>
        <p:nvSpPr>
          <p:cNvPr id="570" name="Google Shape;570;p24"/>
          <p:cNvSpPr/>
          <p:nvPr/>
        </p:nvSpPr>
        <p:spPr>
          <a:xfrm>
            <a:off x="4962050" y="2779400"/>
            <a:ext cx="1418100" cy="3976800"/>
          </a:xfrm>
          <a:prstGeom prst="rect">
            <a:avLst/>
          </a:prstGeom>
          <a:noFill/>
          <a:ln w="38100" cap="flat" cmpd="sng">
            <a:solidFill>
              <a:srgbClr val="FFD9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grpSp>
        <p:nvGrpSpPr>
          <p:cNvPr id="571" name="Google Shape;571;p24"/>
          <p:cNvGrpSpPr/>
          <p:nvPr/>
        </p:nvGrpSpPr>
        <p:grpSpPr>
          <a:xfrm>
            <a:off x="5159587" y="2912732"/>
            <a:ext cx="1008043" cy="3290366"/>
            <a:chOff x="5130894" y="3092752"/>
            <a:chExt cx="1008043" cy="3290366"/>
          </a:xfrm>
        </p:grpSpPr>
        <p:pic>
          <p:nvPicPr>
            <p:cNvPr id="572" name="Google Shape;572;p24"/>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130894" y="4758972"/>
              <a:ext cx="993192" cy="334151"/>
            </a:xfrm>
            <a:prstGeom prst="rect">
              <a:avLst/>
            </a:prstGeom>
            <a:noFill/>
            <a:ln>
              <a:noFill/>
            </a:ln>
          </p:spPr>
        </p:pic>
        <p:pic>
          <p:nvPicPr>
            <p:cNvPr id="573" name="Google Shape;573;p24"/>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145745" y="5189948"/>
              <a:ext cx="993192" cy="1193170"/>
            </a:xfrm>
            <a:prstGeom prst="rect">
              <a:avLst/>
            </a:prstGeom>
            <a:noFill/>
            <a:ln>
              <a:noFill/>
            </a:ln>
          </p:spPr>
        </p:pic>
        <p:pic>
          <p:nvPicPr>
            <p:cNvPr id="574" name="Google Shape;574;p24" descr="「instagram png」の画像検索結果"/>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180111" y="3520284"/>
              <a:ext cx="954183" cy="334151"/>
            </a:xfrm>
            <a:prstGeom prst="rect">
              <a:avLst/>
            </a:prstGeom>
            <a:noFill/>
            <a:ln>
              <a:noFill/>
            </a:ln>
          </p:spPr>
        </p:pic>
        <p:pic>
          <p:nvPicPr>
            <p:cNvPr id="575" name="Google Shape;575;p24"/>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236126" y="3940867"/>
              <a:ext cx="761314" cy="251694"/>
            </a:xfrm>
            <a:prstGeom prst="rect">
              <a:avLst/>
            </a:prstGeom>
            <a:noFill/>
            <a:ln>
              <a:noFill/>
            </a:ln>
          </p:spPr>
        </p:pic>
        <p:pic>
          <p:nvPicPr>
            <p:cNvPr id="576" name="Google Shape;576;p24"/>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414150" y="3092752"/>
              <a:ext cx="405267" cy="341125"/>
            </a:xfrm>
            <a:prstGeom prst="rect">
              <a:avLst/>
            </a:prstGeom>
            <a:noFill/>
            <a:ln>
              <a:noFill/>
            </a:ln>
          </p:spPr>
        </p:pic>
        <p:pic>
          <p:nvPicPr>
            <p:cNvPr id="577" name="Google Shape;577;p24"/>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5153153" y="4291868"/>
              <a:ext cx="927261" cy="415475"/>
            </a:xfrm>
            <a:prstGeom prst="rect">
              <a:avLst/>
            </a:prstGeom>
            <a:noFill/>
            <a:ln>
              <a:noFill/>
            </a:ln>
          </p:spPr>
        </p:pic>
      </p:grpSp>
      <p:pic>
        <p:nvPicPr>
          <p:cNvPr id="578" name="Google Shape;578;p24"/>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5090760" y="6299925"/>
            <a:ext cx="1160678" cy="293827"/>
          </a:xfrm>
          <a:prstGeom prst="rect">
            <a:avLst/>
          </a:prstGeom>
          <a:noFill/>
          <a:ln>
            <a:noFill/>
          </a:ln>
        </p:spPr>
      </p:pic>
      <p:graphicFrame>
        <p:nvGraphicFramePr>
          <p:cNvPr id="579" name="Google Shape;579;p24"/>
          <p:cNvGraphicFramePr/>
          <p:nvPr/>
        </p:nvGraphicFramePr>
        <p:xfrm>
          <a:off x="9533582" y="4957650"/>
          <a:ext cx="3338550" cy="1769955"/>
        </p:xfrm>
        <a:graphic>
          <a:graphicData uri="http://schemas.openxmlformats.org/drawingml/2006/table">
            <a:tbl>
              <a:tblPr>
                <a:noFill/>
                <a:tableStyleId>{C5178306-F8F0-440F-9D4E-358304BB0446}</a:tableStyleId>
              </a:tblPr>
              <a:tblGrid>
                <a:gridCol w="1000975">
                  <a:extLst>
                    <a:ext uri="{9D8B030D-6E8A-4147-A177-3AD203B41FA5}">
                      <a16:colId xmlns:a16="http://schemas.microsoft.com/office/drawing/2014/main" val="20000"/>
                    </a:ext>
                  </a:extLst>
                </a:gridCol>
                <a:gridCol w="2337575">
                  <a:extLst>
                    <a:ext uri="{9D8B030D-6E8A-4147-A177-3AD203B41FA5}">
                      <a16:colId xmlns:a16="http://schemas.microsoft.com/office/drawing/2014/main" val="20001"/>
                    </a:ext>
                  </a:extLst>
                </a:gridCol>
              </a:tblGrid>
              <a:tr h="323075">
                <a:tc gridSpan="2">
                  <a:txBody>
                    <a:bodyPr/>
                    <a:lstStyle/>
                    <a:p>
                      <a:pPr marL="0" marR="0" lvl="0" indent="0" algn="l" rtl="0">
                        <a:lnSpc>
                          <a:spcPct val="100000"/>
                        </a:lnSpc>
                        <a:spcBef>
                          <a:spcPts val="0"/>
                        </a:spcBef>
                        <a:spcAft>
                          <a:spcPts val="0"/>
                        </a:spcAft>
                        <a:buClr>
                          <a:srgbClr val="000000"/>
                        </a:buClr>
                        <a:buSzPts val="1200"/>
                        <a:buFont typeface="Arial"/>
                        <a:buNone/>
                      </a:pPr>
                      <a:endParaRPr sz="1050" b="0" u="none" strike="noStrike" cap="none">
                        <a:solidFill>
                          <a:schemeClr val="dk1"/>
                        </a:solidFill>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200650">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営業日</a:t>
                      </a:r>
                      <a:endParaRPr sz="9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進行スケジュール</a:t>
                      </a:r>
                      <a:endParaRPr sz="9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1"/>
                  </a:ext>
                </a:extLst>
              </a:tr>
              <a:tr h="219700">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10</a:t>
                      </a:r>
                      <a:endParaRPr sz="9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お申込み    素材提供</a:t>
                      </a:r>
                      <a:endParaRPr sz="9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187950">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a:t>
                      </a:r>
                      <a:endParaRPr sz="9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制作</a:t>
                      </a:r>
                      <a:endParaRPr sz="9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256725">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6</a:t>
                      </a:r>
                      <a:endParaRPr sz="9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初校 </a:t>
                      </a:r>
                      <a:r>
                        <a:rPr lang="ja-JP" sz="900" u="none" strike="noStrike" cap="none">
                          <a:solidFill>
                            <a:srgbClr val="FF0000"/>
                          </a:solidFill>
                          <a:latin typeface="Meiryo"/>
                          <a:ea typeface="Meiryo"/>
                          <a:cs typeface="Meiryo"/>
                          <a:sym typeface="Meiryo"/>
                        </a:rPr>
                        <a:t>※ファクトチェックのみ</a:t>
                      </a:r>
                      <a:endParaRPr sz="9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4"/>
                  </a:ext>
                </a:extLst>
              </a:tr>
              <a:tr h="228625">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2</a:t>
                      </a:r>
                      <a:endParaRPr sz="9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校了</a:t>
                      </a:r>
                      <a:endParaRPr sz="9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5"/>
                  </a:ext>
                </a:extLst>
              </a:tr>
              <a:tr h="275700">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0</a:t>
                      </a:r>
                      <a:endParaRPr sz="9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記事公開</a:t>
                      </a:r>
                      <a:endParaRPr sz="9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 name="図 4">
            <a:extLst>
              <a:ext uri="{FF2B5EF4-FFF2-40B4-BE49-F238E27FC236}">
                <a16:creationId xmlns:a16="http://schemas.microsoft.com/office/drawing/2014/main" id="{FCECFC71-173F-A6BD-2873-57E5292990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5435" y="3758347"/>
            <a:ext cx="1610879" cy="3031600"/>
          </a:xfrm>
          <a:prstGeom prst="rect">
            <a:avLst/>
          </a:prstGeom>
          <a:ln>
            <a:solidFill>
              <a:schemeClr val="tx1"/>
            </a:solidFill>
          </a:ln>
        </p:spPr>
      </p:pic>
      <p:sp>
        <p:nvSpPr>
          <p:cNvPr id="584" name="Google Shape;584;p25"/>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graphicFrame>
        <p:nvGraphicFramePr>
          <p:cNvPr id="585" name="Google Shape;585;p25"/>
          <p:cNvGraphicFramePr/>
          <p:nvPr>
            <p:extLst>
              <p:ext uri="{D42A27DB-BD31-4B8C-83A1-F6EECF244321}">
                <p14:modId xmlns:p14="http://schemas.microsoft.com/office/powerpoint/2010/main" val="4026127494"/>
              </p:ext>
            </p:extLst>
          </p:nvPr>
        </p:nvGraphicFramePr>
        <p:xfrm>
          <a:off x="6804500" y="1173763"/>
          <a:ext cx="6093425" cy="4927921"/>
        </p:xfrm>
        <a:graphic>
          <a:graphicData uri="http://schemas.openxmlformats.org/drawingml/2006/table">
            <a:tbl>
              <a:tblPr bandRow="1">
                <a:noFill/>
                <a:tableStyleId>{C5178306-F8F0-440F-9D4E-358304BB0446}</a:tableStyleId>
              </a:tblPr>
              <a:tblGrid>
                <a:gridCol w="1165925">
                  <a:extLst>
                    <a:ext uri="{9D8B030D-6E8A-4147-A177-3AD203B41FA5}">
                      <a16:colId xmlns:a16="http://schemas.microsoft.com/office/drawing/2014/main" val="20000"/>
                    </a:ext>
                  </a:extLst>
                </a:gridCol>
                <a:gridCol w="4927500">
                  <a:extLst>
                    <a:ext uri="{9D8B030D-6E8A-4147-A177-3AD203B41FA5}">
                      <a16:colId xmlns:a16="http://schemas.microsoft.com/office/drawing/2014/main" val="20001"/>
                    </a:ext>
                  </a:extLst>
                </a:gridCol>
              </a:tblGrid>
              <a:tr h="128365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料 金</a:t>
                      </a:r>
                      <a:endParaRPr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a:solidFill>
                            <a:schemeClr val="dk1"/>
                          </a:solidFill>
                          <a:latin typeface="Meiryo"/>
                          <a:ea typeface="Meiryo"/>
                          <a:cs typeface="Meiryo"/>
                          <a:sym typeface="Meiryo"/>
                        </a:rPr>
                        <a:t>1,200,000円</a:t>
                      </a:r>
                      <a:r>
                        <a:rPr lang="ja-JP" sz="1400" b="1" i="0" u="none" strike="noStrike" cap="none" baseline="30000">
                          <a:solidFill>
                            <a:srgbClr val="231F20"/>
                          </a:solidFill>
                          <a:latin typeface="Meiryo"/>
                          <a:ea typeface="Meiryo"/>
                          <a:cs typeface="Meiryo"/>
                          <a:sym typeface="Meiryo"/>
                        </a:rPr>
                        <a:t>（税抜）</a:t>
                      </a:r>
                      <a:endParaRPr sz="1400" b="1"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掲載費：80万円（G）</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制作費：40万円（N）　</a:t>
                      </a:r>
                      <a:endParaRPr sz="120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※商材によってお受けできない場合もあります。</a:t>
                      </a:r>
                      <a:endParaRPr sz="100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endParaRPr sz="120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b="1" u="none" strike="noStrike" cap="none">
                          <a:solidFill>
                            <a:schemeClr val="dk1"/>
                          </a:solidFill>
                          <a:latin typeface="Meiryo"/>
                          <a:ea typeface="Meiryo"/>
                          <a:cs typeface="Meiryo"/>
                          <a:sym typeface="Meiryo"/>
                        </a:rPr>
                        <a:t>イラストレーター起用は別途 10万円～（N）</a:t>
                      </a:r>
                      <a:endParaRPr sz="1200" b="1"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b="1" u="none" strike="noStrike" cap="none">
                          <a:solidFill>
                            <a:schemeClr val="dk1"/>
                          </a:solidFill>
                          <a:latin typeface="Meiryo"/>
                          <a:ea typeface="Meiryo"/>
                          <a:cs typeface="Meiryo"/>
                          <a:sym typeface="Meiryo"/>
                        </a:rPr>
                        <a:t>CHAN友/人 記事起用は別途 10万円（N）</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95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保証PV</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10,000PV</a:t>
                      </a:r>
                      <a:endParaRPr sz="12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195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計測期間</a:t>
                      </a:r>
                      <a:endParaRPr sz="20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公開日より4週間</a:t>
                      </a:r>
                      <a:r>
                        <a:rPr lang="ja-JP" sz="1200" u="none" strike="noStrike" cap="none">
                          <a:solidFill>
                            <a:schemeClr val="dk1"/>
                          </a:solidFill>
                          <a:latin typeface="Meiryo"/>
                          <a:ea typeface="Meiryo"/>
                          <a:cs typeface="Meiryo"/>
                          <a:sym typeface="Meiryo"/>
                        </a:rPr>
                        <a:t> </a:t>
                      </a:r>
                      <a:r>
                        <a:rPr lang="ja-JP" sz="1200" b="0" i="0" u="none" strike="noStrike" cap="none">
                          <a:solidFill>
                            <a:schemeClr val="dk1"/>
                          </a:solidFill>
                          <a:latin typeface="Meiryo"/>
                          <a:ea typeface="Meiryo"/>
                          <a:cs typeface="Meiryo"/>
                          <a:sym typeface="Meiryo"/>
                        </a:rPr>
                        <a:t>/</a:t>
                      </a:r>
                      <a:r>
                        <a:rPr lang="ja-JP" sz="1200" u="none" strike="noStrike" cap="none">
                          <a:solidFill>
                            <a:schemeClr val="dk1"/>
                          </a:solidFill>
                          <a:latin typeface="Meiryo"/>
                          <a:ea typeface="Meiryo"/>
                          <a:cs typeface="Meiryo"/>
                          <a:sym typeface="Meiryo"/>
                        </a:rPr>
                        <a:t> </a:t>
                      </a:r>
                      <a:r>
                        <a:rPr lang="ja-JP" sz="1200" b="0" i="0" u="none" strike="noStrike" cap="none">
                          <a:solidFill>
                            <a:schemeClr val="dk1"/>
                          </a:solidFill>
                          <a:latin typeface="Meiryo"/>
                          <a:ea typeface="Meiryo"/>
                          <a:cs typeface="Meiryo"/>
                          <a:sym typeface="Meiryo"/>
                        </a:rPr>
                        <a:t>掲載期間終了後もCHANTO内にアーカイブ</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60013">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レポート</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PV数（合計/日別）、合計クリック数</a:t>
                      </a:r>
                      <a:r>
                        <a:rPr lang="ja-JP" altLang="en-US"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他</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536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記事公開日</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200" u="none" strike="noStrike" cap="none" dirty="0">
                          <a:solidFill>
                            <a:schemeClr val="dk1"/>
                          </a:solidFill>
                          <a:latin typeface="Meiryo"/>
                          <a:ea typeface="Meiryo"/>
                          <a:cs typeface="Meiryo"/>
                          <a:sym typeface="Meiryo"/>
                        </a:rPr>
                        <a:t>平日任意  11:00-12:00ごろ記事公開予定</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36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配信開始日の45営業日前</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3675">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a:solidFill>
                            <a:schemeClr val="dk1"/>
                          </a:solidFill>
                          <a:latin typeface="Meiryo"/>
                          <a:ea typeface="Meiryo"/>
                          <a:cs typeface="Meiryo"/>
                          <a:sym typeface="Meiryo"/>
                        </a:rPr>
                        <a:t>無料サービス</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00"/>
                        <a:buFont typeface="Arial"/>
                        <a:buNone/>
                      </a:pPr>
                      <a:endParaRPr sz="1200" b="0" u="none" strike="noStrike" cap="none" dirty="0">
                        <a:solidFill>
                          <a:schemeClr val="dk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記事下アンケート（3問）</a:t>
                      </a:r>
                      <a:endParaRPr sz="1200" b="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CHANTO WEB公式SNS（X、IG、FB）にて</a:t>
                      </a:r>
                      <a:endParaRPr sz="1200" b="0" i="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サービスポスト投稿（各1回）</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86" name="Google Shape;586;p25"/>
          <p:cNvSpPr/>
          <p:nvPr/>
        </p:nvSpPr>
        <p:spPr>
          <a:xfrm>
            <a:off x="6756125" y="6140174"/>
            <a:ext cx="6093300" cy="1276625"/>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記事中にはPR表記が入ります。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取材、インタビュー、体験レビューは別途費用が発生する場合があります。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外部リンクは3URLまで。</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記事タイトルは掲載後にも変更を行う場合があります。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外部ブーストを行う場合があります。</a:t>
            </a:r>
            <a:endParaRPr lang="en-US" altLang="ja-JP"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記事は最低1年間の期間においてアーカイブされます（内容によっては期間制限あり）。</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年末年始、GWなど長期休みや期末はPVが下回る可能性がございます。</a:t>
            </a:r>
            <a:endParaRPr lang="en-US" altLang="ja-JP" sz="800" b="0" i="0" u="none" strike="noStrike" cap="none" dirty="0">
              <a:solidFill>
                <a:schemeClr val="tx1"/>
              </a:solidFill>
              <a:latin typeface="Meiryo"/>
              <a:ea typeface="Meiryo"/>
              <a:cs typeface="Meiryo"/>
              <a:sym typeface="Meiryo"/>
            </a:endParaRPr>
          </a:p>
          <a:p>
            <a:pPr marL="12700">
              <a:lnSpc>
                <a:spcPct val="101904"/>
              </a:lnSpc>
              <a:buSzPts val="800"/>
            </a:pPr>
            <a:r>
              <a:rPr lang="en-US" altLang="ja-JP" sz="800" dirty="0">
                <a:solidFill>
                  <a:schemeClr val="tx1"/>
                </a:solidFill>
                <a:latin typeface="Meiryo"/>
                <a:ea typeface="Meiryo"/>
                <a:cs typeface="Meiryo"/>
                <a:sym typeface="Meiryo"/>
              </a:rPr>
              <a:t>※ </a:t>
            </a:r>
            <a:r>
              <a:rPr lang="ja-JP" altLang="en-US" sz="800" dirty="0">
                <a:solidFill>
                  <a:schemeClr val="tx1"/>
                </a:solidFill>
                <a:latin typeface="Meiryo"/>
                <a:ea typeface="Meiryo"/>
                <a:cs typeface="Meiryo"/>
                <a:sym typeface="Meiryo"/>
              </a:rPr>
              <a:t>サービスポスト投稿の内容は編集部にお任せいただきます。</a:t>
            </a:r>
            <a:endParaRPr lang="ja-JP" altLang="en-US" sz="800" b="0" i="0" u="none" strike="noStrike" cap="none" dirty="0">
              <a:solidFill>
                <a:schemeClr val="tx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endParaRPr sz="1400" b="0" i="0" u="none" strike="noStrike" cap="none" dirty="0">
              <a:solidFill>
                <a:srgbClr val="000000"/>
              </a:solidFill>
              <a:latin typeface="Arial"/>
              <a:ea typeface="Arial"/>
              <a:cs typeface="Arial"/>
              <a:sym typeface="Arial"/>
            </a:endParaRPr>
          </a:p>
          <a:p>
            <a:pPr marL="12700" marR="0" lvl="0" indent="0" algn="l" rtl="0">
              <a:lnSpc>
                <a:spcPct val="101904"/>
              </a:lnSpc>
              <a:spcBef>
                <a:spcPts val="0"/>
              </a:spcBef>
              <a:spcAft>
                <a:spcPts val="0"/>
              </a:spcAft>
              <a:buClr>
                <a:srgbClr val="000000"/>
              </a:buClr>
              <a:buSzPts val="900"/>
              <a:buFont typeface="Arial"/>
              <a:buNone/>
            </a:pPr>
            <a:endParaRPr sz="800" b="0" i="0" u="none" strike="noStrike" cap="none" dirty="0">
              <a:solidFill>
                <a:schemeClr val="dk1"/>
              </a:solidFill>
              <a:latin typeface="Meiryo"/>
              <a:ea typeface="Meiryo"/>
              <a:cs typeface="Meiryo"/>
              <a:sym typeface="Meiryo"/>
            </a:endParaRPr>
          </a:p>
        </p:txBody>
      </p:sp>
      <p:sp>
        <p:nvSpPr>
          <p:cNvPr id="588" name="Google Shape;588;p25"/>
          <p:cNvSpPr txBox="1"/>
          <p:nvPr/>
        </p:nvSpPr>
        <p:spPr>
          <a:xfrm>
            <a:off x="4434654" y="2645597"/>
            <a:ext cx="1381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dirty="0">
                <a:solidFill>
                  <a:srgbClr val="000000"/>
                </a:solidFill>
                <a:latin typeface="Meiryo"/>
                <a:ea typeface="Meiryo"/>
                <a:cs typeface="Meiryo"/>
                <a:sym typeface="Meiryo"/>
              </a:rPr>
              <a:t>広告主：</a:t>
            </a:r>
            <a:r>
              <a:rPr lang="ja-JP" altLang="en-US" sz="800" b="1" i="0" u="none" strike="noStrike" cap="none" dirty="0">
                <a:solidFill>
                  <a:srgbClr val="000000"/>
                </a:solidFill>
                <a:latin typeface="Meiryo"/>
                <a:ea typeface="Meiryo"/>
                <a:cs typeface="Meiryo"/>
                <a:sym typeface="Meiryo"/>
              </a:rPr>
              <a:t>ヒルトン</a:t>
            </a:r>
            <a:r>
              <a:rPr lang="ja-JP" sz="800" b="1" i="0" u="none" strike="noStrike" cap="none" dirty="0">
                <a:solidFill>
                  <a:srgbClr val="000000"/>
                </a:solidFill>
                <a:latin typeface="Meiryo"/>
                <a:ea typeface="Meiryo"/>
                <a:cs typeface="Meiryo"/>
                <a:sym typeface="Meiryo"/>
              </a:rPr>
              <a:t>様</a:t>
            </a:r>
            <a:endParaRPr sz="8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dirty="0">
              <a:solidFill>
                <a:schemeClr val="tx1"/>
              </a:solidFill>
              <a:latin typeface="Meiryo"/>
              <a:ea typeface="Meiryo"/>
              <a:cs typeface="Meiryo"/>
              <a:sym typeface="Meiryo"/>
            </a:endParaRPr>
          </a:p>
          <a:p>
            <a:pPr>
              <a:buSzPts val="800"/>
            </a:pPr>
            <a:r>
              <a:rPr lang="ja-JP" altLang="en-US" sz="800" b="1" i="0" dirty="0">
                <a:solidFill>
                  <a:schemeClr val="tx1"/>
                </a:solidFill>
                <a:effectLst/>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最高のコスパ旅ならこのホテル「絶対また行きたくなる」</a:t>
            </a:r>
            <a:r>
              <a:rPr lang="en-US" altLang="ja-JP" sz="800" b="1" i="0" dirty="0">
                <a:solidFill>
                  <a:schemeClr val="tx1"/>
                </a:solidFill>
                <a:effectLst/>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3</a:t>
            </a:r>
            <a:r>
              <a:rPr lang="ja-JP" altLang="en-US" sz="800" b="1" i="0" dirty="0">
                <a:solidFill>
                  <a:schemeClr val="tx1"/>
                </a:solidFill>
                <a:effectLst/>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つの理由</a:t>
            </a:r>
            <a:endParaRPr lang="ja-JP" altLang="en-US" sz="800" b="1" i="0" dirty="0">
              <a:solidFill>
                <a:schemeClr val="tx1"/>
              </a:solidFill>
              <a:effectLst/>
              <a:latin typeface="メイリオ" panose="020B0604030504040204" pitchFamily="50" charset="-128"/>
              <a:ea typeface="メイリオ" panose="020B0604030504040204" pitchFamily="50" charset="-128"/>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Meiryo"/>
              <a:ea typeface="Meiryo"/>
              <a:cs typeface="Meiryo"/>
              <a:sym typeface="Meiryo"/>
            </a:endParaRPr>
          </a:p>
        </p:txBody>
      </p:sp>
      <p:sp>
        <p:nvSpPr>
          <p:cNvPr id="589" name="Google Shape;589;p25"/>
          <p:cNvSpPr/>
          <p:nvPr/>
        </p:nvSpPr>
        <p:spPr>
          <a:xfrm>
            <a:off x="4434700" y="2012000"/>
            <a:ext cx="1381800" cy="3282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altLang="en-US" sz="1000" b="1" dirty="0">
                <a:solidFill>
                  <a:schemeClr val="lt1"/>
                </a:solidFill>
                <a:latin typeface="Meiryo"/>
                <a:ea typeface="Meiryo"/>
                <a:cs typeface="Meiryo"/>
                <a:sym typeface="Meiryo"/>
              </a:rPr>
              <a:t>ホテル</a:t>
            </a:r>
            <a:endParaRPr sz="1000" b="0" i="0" u="none" strike="noStrike" cap="none" dirty="0">
              <a:solidFill>
                <a:srgbClr val="000000"/>
              </a:solidFill>
              <a:latin typeface="Meiryo"/>
              <a:ea typeface="Meiryo"/>
              <a:cs typeface="Meiryo"/>
              <a:sym typeface="Meiryo"/>
            </a:endParaRPr>
          </a:p>
        </p:txBody>
      </p:sp>
      <p:sp>
        <p:nvSpPr>
          <p:cNvPr id="590" name="Google Shape;590;p25"/>
          <p:cNvSpPr/>
          <p:nvPr/>
        </p:nvSpPr>
        <p:spPr>
          <a:xfrm>
            <a:off x="565300" y="2011150"/>
            <a:ext cx="1490100" cy="3282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学習</a:t>
            </a:r>
            <a:endParaRPr sz="1200" b="1" i="0" u="none" strike="noStrike" cap="none">
              <a:solidFill>
                <a:schemeClr val="lt1"/>
              </a:solidFill>
              <a:latin typeface="Meiryo"/>
              <a:ea typeface="Meiryo"/>
              <a:cs typeface="Meiryo"/>
              <a:sym typeface="Meiryo"/>
            </a:endParaRPr>
          </a:p>
        </p:txBody>
      </p:sp>
      <p:sp>
        <p:nvSpPr>
          <p:cNvPr id="591" name="Google Shape;591;p25"/>
          <p:cNvSpPr txBox="1"/>
          <p:nvPr/>
        </p:nvSpPr>
        <p:spPr>
          <a:xfrm>
            <a:off x="571225" y="2627425"/>
            <a:ext cx="1539300" cy="92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dirty="0">
                <a:solidFill>
                  <a:srgbClr val="000000"/>
                </a:solidFill>
                <a:latin typeface="Meiryo"/>
                <a:ea typeface="Meiryo"/>
                <a:cs typeface="Meiryo"/>
                <a:sym typeface="Meiryo"/>
              </a:rPr>
              <a:t>広告主：UR都市機構様</a:t>
            </a:r>
            <a:endParaRPr sz="800" b="1"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dirty="0">
              <a:solidFill>
                <a:srgbClr val="000000"/>
              </a:solidFill>
              <a:latin typeface="Meiryo"/>
              <a:ea typeface="Meiryo"/>
              <a:cs typeface="Meiryo"/>
              <a:sym typeface="Meiryo"/>
            </a:endParaRPr>
          </a:p>
          <a:p>
            <a:pPr>
              <a:buSzPts val="800"/>
            </a:pPr>
            <a:r>
              <a:rPr lang="ja-JP" altLang="en-US"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初期費用</a:t>
            </a:r>
            <a:r>
              <a:rPr lang="en-US" altLang="ja-JP"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45</a:t>
            </a:r>
            <a:r>
              <a:rPr lang="ja-JP" altLang="en-US"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万円もお得</a:t>
            </a:r>
            <a:r>
              <a:rPr lang="en-US" altLang="ja-JP"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a:t>
            </a:r>
            <a:r>
              <a:rPr lang="ja-JP" altLang="en-US"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平米数も広い家が見つかる「</a:t>
            </a:r>
            <a:r>
              <a:rPr lang="en-US" altLang="ja-JP"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UR</a:t>
            </a:r>
            <a:r>
              <a:rPr lang="ja-JP" altLang="en-US"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賃貸住宅」という選択</a:t>
            </a:r>
            <a:endParaRPr sz="800" b="1" i="0" u="none" strike="noStrike" cap="none" dirty="0">
              <a:solidFill>
                <a:schemeClr val="tx1"/>
              </a:solidFill>
              <a:latin typeface="Meiryo"/>
              <a:ea typeface="Meiryo"/>
              <a:cs typeface="Meiryo"/>
              <a:sym typeface="Meiryo"/>
            </a:endParaRPr>
          </a:p>
        </p:txBody>
      </p:sp>
      <p:sp>
        <p:nvSpPr>
          <p:cNvPr id="594" name="Google Shape;594;p25"/>
          <p:cNvSpPr/>
          <p:nvPr/>
        </p:nvSpPr>
        <p:spPr>
          <a:xfrm>
            <a:off x="4555600" y="5494025"/>
            <a:ext cx="1177862" cy="1125238"/>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写真</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形式</a:t>
            </a:r>
            <a:endParaRPr sz="1400" b="0" i="0" u="none" strike="noStrike" cap="none">
              <a:solidFill>
                <a:srgbClr val="000000"/>
              </a:solidFill>
              <a:latin typeface="Arial"/>
              <a:ea typeface="Arial"/>
              <a:cs typeface="Arial"/>
              <a:sym typeface="Arial"/>
            </a:endParaRPr>
          </a:p>
        </p:txBody>
      </p:sp>
      <p:sp>
        <p:nvSpPr>
          <p:cNvPr id="595" name="Google Shape;595;p25"/>
          <p:cNvSpPr/>
          <p:nvPr/>
        </p:nvSpPr>
        <p:spPr>
          <a:xfrm>
            <a:off x="2486300" y="2011900"/>
            <a:ext cx="1539300" cy="3282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コスメ</a:t>
            </a:r>
            <a:endParaRPr sz="1200" b="1" i="0" u="none" strike="noStrike" cap="none">
              <a:solidFill>
                <a:schemeClr val="lt1"/>
              </a:solidFill>
              <a:latin typeface="Meiryo"/>
              <a:ea typeface="Meiryo"/>
              <a:cs typeface="Meiryo"/>
              <a:sym typeface="Meiryo"/>
            </a:endParaRPr>
          </a:p>
        </p:txBody>
      </p:sp>
      <p:sp>
        <p:nvSpPr>
          <p:cNvPr id="596" name="Google Shape;596;p25"/>
          <p:cNvSpPr txBox="1"/>
          <p:nvPr/>
        </p:nvSpPr>
        <p:spPr>
          <a:xfrm>
            <a:off x="2507225" y="2608375"/>
            <a:ext cx="1701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dirty="0">
                <a:solidFill>
                  <a:srgbClr val="000000"/>
                </a:solidFill>
                <a:latin typeface="Meiryo"/>
                <a:ea typeface="Meiryo"/>
                <a:cs typeface="Meiryo"/>
                <a:sym typeface="Meiryo"/>
              </a:rPr>
              <a:t>広告主：ロート製薬株式会社様</a:t>
            </a:r>
            <a:endParaRPr sz="800" b="1"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1" i="0" u="sng" strike="noStrike" cap="none" dirty="0">
                <a:solidFill>
                  <a:srgbClr val="000000"/>
                </a:solidFill>
                <a:latin typeface="Meiryo"/>
                <a:ea typeface="Meiryo"/>
                <a:cs typeface="Meiryo"/>
                <a:sym typeface="Meiryo"/>
                <a:hlinkClick r:id="rId6" action="ppaction://hlinksldjump">
                  <a:extLst>
                    <a:ext uri="{A12FA001-AC4F-418D-AE19-62706E023703}">
                      <ahyp:hlinkClr xmlns:ahyp="http://schemas.microsoft.com/office/drawing/2018/hyperlinkcolor" val="tx"/>
                    </a:ext>
                  </a:extLst>
                </a:hlinkClick>
              </a:rPr>
              <a:t>女性も加齢でオトナ臭が…！？妻の悩みを見逃さない夫の行動があまりに尊すぎる</a:t>
            </a:r>
            <a:endParaRPr sz="800" b="1" i="0" u="none" strike="noStrike" cap="none" dirty="0">
              <a:solidFill>
                <a:srgbClr val="000000"/>
              </a:solidFill>
              <a:latin typeface="Meiryo"/>
              <a:ea typeface="Meiryo"/>
              <a:cs typeface="Meiryo"/>
              <a:sym typeface="Meiryo"/>
            </a:endParaRPr>
          </a:p>
        </p:txBody>
      </p:sp>
      <p:pic>
        <p:nvPicPr>
          <p:cNvPr id="598" name="Google Shape;598;p2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503199" y="3745966"/>
            <a:ext cx="1468600" cy="3031600"/>
          </a:xfrm>
          <a:prstGeom prst="rect">
            <a:avLst/>
          </a:prstGeom>
          <a:noFill/>
          <a:ln w="9525" cap="flat" cmpd="sng">
            <a:solidFill>
              <a:srgbClr val="A5A5A5"/>
            </a:solidFill>
            <a:prstDash val="solid"/>
            <a:round/>
            <a:headEnd type="none" w="sm" len="sm"/>
            <a:tailEnd type="none" w="sm" len="sm"/>
          </a:ln>
        </p:spPr>
      </p:pic>
      <p:sp>
        <p:nvSpPr>
          <p:cNvPr id="599" name="Google Shape;599;p25"/>
          <p:cNvSpPr/>
          <p:nvPr/>
        </p:nvSpPr>
        <p:spPr>
          <a:xfrm>
            <a:off x="2610239" y="5845238"/>
            <a:ext cx="1225800" cy="1155900"/>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マンガ</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形式</a:t>
            </a:r>
            <a:endParaRPr sz="1400" b="0" i="0" u="none" strike="noStrike" cap="none">
              <a:solidFill>
                <a:srgbClr val="000000"/>
              </a:solidFill>
              <a:latin typeface="Arial"/>
              <a:ea typeface="Arial"/>
              <a:cs typeface="Arial"/>
              <a:sym typeface="Arial"/>
            </a:endParaRPr>
          </a:p>
        </p:txBody>
      </p:sp>
      <p:sp>
        <p:nvSpPr>
          <p:cNvPr id="600" name="Google Shape;600;p25"/>
          <p:cNvSpPr/>
          <p:nvPr/>
        </p:nvSpPr>
        <p:spPr>
          <a:xfrm>
            <a:off x="751974" y="5845238"/>
            <a:ext cx="1177800" cy="1186500"/>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イラスト</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形式</a:t>
            </a:r>
            <a:endParaRPr sz="1400" b="0" i="0" u="none" strike="noStrike" cap="none">
              <a:solidFill>
                <a:srgbClr val="000000"/>
              </a:solidFill>
              <a:latin typeface="Arial"/>
              <a:ea typeface="Arial"/>
              <a:cs typeface="Arial"/>
              <a:sym typeface="Arial"/>
            </a:endParaRPr>
          </a:p>
        </p:txBody>
      </p:sp>
      <p:sp>
        <p:nvSpPr>
          <p:cNvPr id="602" name="Google Shape;602;p25"/>
          <p:cNvSpPr/>
          <p:nvPr/>
        </p:nvSpPr>
        <p:spPr>
          <a:xfrm>
            <a:off x="76200" y="415700"/>
            <a:ext cx="9996600" cy="224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100"/>
              <a:buFont typeface="Arial"/>
              <a:buNone/>
            </a:pPr>
            <a:r>
              <a:rPr lang="ja-JP" sz="1200" b="1" i="0" u="none" strike="noStrike" cap="none">
                <a:solidFill>
                  <a:schemeClr val="dk1"/>
                </a:solidFill>
                <a:latin typeface="Meiryo"/>
                <a:ea typeface="Meiryo"/>
                <a:cs typeface="Meiryo"/>
                <a:sym typeface="Meiryo"/>
              </a:rPr>
              <a:t>不動の一番人気メニュー！商品やサービスを取材/撮影をし、実際の使い方の説明などから読者に向けてより強く伝えるプランです。</a:t>
            </a:r>
            <a:endParaRPr sz="1200" b="1" i="0" u="none" strike="noStrike" cap="none">
              <a:solidFill>
                <a:schemeClr val="dk1"/>
              </a:solidFill>
              <a:latin typeface="Meiryo"/>
              <a:ea typeface="Meiryo"/>
              <a:cs typeface="Meiryo"/>
              <a:sym typeface="Meiryo"/>
            </a:endParaRPr>
          </a:p>
        </p:txBody>
      </p:sp>
      <p:sp>
        <p:nvSpPr>
          <p:cNvPr id="603" name="Google Shape;603;p25"/>
          <p:cNvSpPr/>
          <p:nvPr/>
        </p:nvSpPr>
        <p:spPr>
          <a:xfrm>
            <a:off x="8050" y="38575"/>
            <a:ext cx="4521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スポンサードポスト</a:t>
            </a:r>
            <a:r>
              <a:rPr lang="ja-JP" sz="1200" b="1" i="0" u="none" strike="noStrike" cap="none">
                <a:solidFill>
                  <a:schemeClr val="dk1"/>
                </a:solidFill>
                <a:latin typeface="Meiryo"/>
                <a:ea typeface="Meiryo"/>
                <a:cs typeface="Meiryo"/>
                <a:sym typeface="Meiryo"/>
              </a:rPr>
              <a:t>（オリジナル記事制作型）</a:t>
            </a:r>
            <a:endParaRPr sz="2000" b="1" i="0" u="none" strike="noStrike" cap="none">
              <a:solidFill>
                <a:schemeClr val="dk1"/>
              </a:solidFill>
              <a:latin typeface="Meiryo"/>
              <a:ea typeface="Meiryo"/>
              <a:cs typeface="Meiryo"/>
              <a:sym typeface="Meiryo"/>
            </a:endParaRPr>
          </a:p>
        </p:txBody>
      </p:sp>
      <p:sp>
        <p:nvSpPr>
          <p:cNvPr id="604" name="Google Shape;604;p25"/>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21</a:t>
            </a:fld>
            <a:endParaRPr/>
          </a:p>
        </p:txBody>
      </p:sp>
      <p:pic>
        <p:nvPicPr>
          <p:cNvPr id="605" name="Google Shape;605;p25"/>
          <p:cNvPicPr preferRelativeResize="0"/>
          <p:nvPr/>
        </p:nvPicPr>
        <p:blipFill rotWithShape="1">
          <a:blip r:embed="rId8">
            <a:alphaModFix/>
          </a:blip>
          <a:srcRect/>
          <a:stretch/>
        </p:blipFill>
        <p:spPr>
          <a:xfrm>
            <a:off x="12408195" y="84538"/>
            <a:ext cx="927854" cy="412525"/>
          </a:xfrm>
          <a:prstGeom prst="rect">
            <a:avLst/>
          </a:prstGeom>
          <a:noFill/>
          <a:ln>
            <a:noFill/>
          </a:ln>
        </p:spPr>
      </p:pic>
      <p:grpSp>
        <p:nvGrpSpPr>
          <p:cNvPr id="606" name="Google Shape;606;p25"/>
          <p:cNvGrpSpPr/>
          <p:nvPr/>
        </p:nvGrpSpPr>
        <p:grpSpPr>
          <a:xfrm>
            <a:off x="524080" y="1090300"/>
            <a:ext cx="5292374" cy="518172"/>
            <a:chOff x="2479730" y="1332853"/>
            <a:chExt cx="4137900" cy="786300"/>
          </a:xfrm>
        </p:grpSpPr>
        <p:sp>
          <p:nvSpPr>
            <p:cNvPr id="607" name="Google Shape;607;p25"/>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608" name="Google Shape;608;p25"/>
            <p:cNvSpPr txBox="1"/>
            <p:nvPr/>
          </p:nvSpPr>
          <p:spPr>
            <a:xfrm>
              <a:off x="2495234" y="1455497"/>
              <a:ext cx="3959700" cy="560400"/>
            </a:xfrm>
            <a:prstGeom prst="rect">
              <a:avLst/>
            </a:prstGeom>
            <a:solidFill>
              <a:srgbClr val="FFF2CC"/>
            </a:solidFill>
            <a:ln>
              <a:noFill/>
            </a:ln>
          </p:spPr>
          <p:txBody>
            <a:bodyPr spcFirstLastPara="1" wrap="square" lIns="91425" tIns="91425" rIns="91425" bIns="91425" anchor="t" anchorCtr="0">
              <a:spAutoFit/>
            </a:bodyPr>
            <a:lstStyle/>
            <a:p>
              <a:pPr marL="285750" marR="0" lvl="0" indent="-285750" algn="ctr"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10,000PVを保証するスポンサードポスト</a:t>
              </a:r>
              <a:endParaRPr sz="1200" b="1" i="0" u="none" strike="noStrike" cap="none">
                <a:solidFill>
                  <a:srgbClr val="000000"/>
                </a:solidFill>
                <a:latin typeface="Meiryo"/>
                <a:ea typeface="Meiryo"/>
                <a:cs typeface="Meiryo"/>
                <a:sym typeface="Meiryo"/>
              </a:endParaRPr>
            </a:p>
          </p:txBody>
        </p:sp>
      </p:grpSp>
      <p:grpSp>
        <p:nvGrpSpPr>
          <p:cNvPr id="10" name="グループ化 9">
            <a:extLst>
              <a:ext uri="{FF2B5EF4-FFF2-40B4-BE49-F238E27FC236}">
                <a16:creationId xmlns:a16="http://schemas.microsoft.com/office/drawing/2014/main" id="{47F2A51A-CA13-4463-76EC-4F4BB4232083}"/>
              </a:ext>
            </a:extLst>
          </p:cNvPr>
          <p:cNvGrpSpPr/>
          <p:nvPr/>
        </p:nvGrpSpPr>
        <p:grpSpPr>
          <a:xfrm>
            <a:off x="4450238" y="3664570"/>
            <a:ext cx="1366216" cy="3125378"/>
            <a:chOff x="4450238" y="3664570"/>
            <a:chExt cx="1366216" cy="3125378"/>
          </a:xfrm>
        </p:grpSpPr>
        <p:pic>
          <p:nvPicPr>
            <p:cNvPr id="7" name="図 6">
              <a:extLst>
                <a:ext uri="{FF2B5EF4-FFF2-40B4-BE49-F238E27FC236}">
                  <a16:creationId xmlns:a16="http://schemas.microsoft.com/office/drawing/2014/main" id="{941D08F1-41CF-4D49-D9F1-96D08AB5850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50238" y="3664570"/>
              <a:ext cx="1350632" cy="1198664"/>
            </a:xfrm>
            <a:prstGeom prst="rect">
              <a:avLst/>
            </a:prstGeom>
            <a:ln w="6350">
              <a:noFill/>
            </a:ln>
          </p:spPr>
        </p:pic>
        <p:pic>
          <p:nvPicPr>
            <p:cNvPr id="8" name="図 7">
              <a:extLst>
                <a:ext uri="{FF2B5EF4-FFF2-40B4-BE49-F238E27FC236}">
                  <a16:creationId xmlns:a16="http://schemas.microsoft.com/office/drawing/2014/main" id="{EA82451D-F8A3-A90C-93CB-B2FCD7C7F51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465822" y="4455554"/>
              <a:ext cx="1350632" cy="2334394"/>
            </a:xfrm>
            <a:prstGeom prst="rect">
              <a:avLst/>
            </a:prstGeom>
            <a:ln w="6350">
              <a:noFill/>
            </a:ln>
          </p:spPr>
        </p:pic>
      </p:grpSp>
      <p:sp>
        <p:nvSpPr>
          <p:cNvPr id="11" name="正方形/長方形 10">
            <a:extLst>
              <a:ext uri="{FF2B5EF4-FFF2-40B4-BE49-F238E27FC236}">
                <a16:creationId xmlns:a16="http://schemas.microsoft.com/office/drawing/2014/main" id="{22617FA4-7A02-B14E-552C-67F92D880F74}"/>
              </a:ext>
            </a:extLst>
          </p:cNvPr>
          <p:cNvSpPr/>
          <p:nvPr/>
        </p:nvSpPr>
        <p:spPr>
          <a:xfrm>
            <a:off x="4383462" y="3745966"/>
            <a:ext cx="1484184" cy="303160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Google Shape;600;p25">
            <a:extLst>
              <a:ext uri="{FF2B5EF4-FFF2-40B4-BE49-F238E27FC236}">
                <a16:creationId xmlns:a16="http://schemas.microsoft.com/office/drawing/2014/main" id="{DC17B7B3-7323-01BB-009D-928A96EB43F6}"/>
              </a:ext>
            </a:extLst>
          </p:cNvPr>
          <p:cNvSpPr/>
          <p:nvPr/>
        </p:nvSpPr>
        <p:spPr>
          <a:xfrm>
            <a:off x="4529350" y="5814228"/>
            <a:ext cx="1177800" cy="1186500"/>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altLang="en-US" sz="1200" b="0" i="0" u="none" strike="noStrike" cap="none" dirty="0">
                <a:solidFill>
                  <a:schemeClr val="dk1"/>
                </a:solidFill>
                <a:latin typeface="Meiryo"/>
                <a:ea typeface="Meiryo"/>
                <a:cs typeface="Meiryo"/>
                <a:sym typeface="Meiryo"/>
              </a:rPr>
              <a:t>写真</a:t>
            </a:r>
            <a:endParaRPr lang="en-US" altLang="ja-JP" sz="1200" b="0"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形式</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27"/>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graphicFrame>
        <p:nvGraphicFramePr>
          <p:cNvPr id="651" name="Google Shape;651;p27"/>
          <p:cNvGraphicFramePr/>
          <p:nvPr>
            <p:extLst>
              <p:ext uri="{D42A27DB-BD31-4B8C-83A1-F6EECF244321}">
                <p14:modId xmlns:p14="http://schemas.microsoft.com/office/powerpoint/2010/main" val="854959484"/>
              </p:ext>
            </p:extLst>
          </p:nvPr>
        </p:nvGraphicFramePr>
        <p:xfrm>
          <a:off x="5975915" y="1120061"/>
          <a:ext cx="7246450" cy="4594573"/>
        </p:xfrm>
        <a:graphic>
          <a:graphicData uri="http://schemas.openxmlformats.org/drawingml/2006/table">
            <a:tbl>
              <a:tblPr bandRow="1">
                <a:noFill/>
                <a:tableStyleId>{C5178306-F8F0-440F-9D4E-358304BB0446}</a:tableStyleId>
              </a:tblPr>
              <a:tblGrid>
                <a:gridCol w="1386575">
                  <a:extLst>
                    <a:ext uri="{9D8B030D-6E8A-4147-A177-3AD203B41FA5}">
                      <a16:colId xmlns:a16="http://schemas.microsoft.com/office/drawing/2014/main" val="20000"/>
                    </a:ext>
                  </a:extLst>
                </a:gridCol>
                <a:gridCol w="5859875">
                  <a:extLst>
                    <a:ext uri="{9D8B030D-6E8A-4147-A177-3AD203B41FA5}">
                      <a16:colId xmlns:a16="http://schemas.microsoft.com/office/drawing/2014/main" val="20001"/>
                    </a:ext>
                  </a:extLst>
                </a:gridCol>
              </a:tblGrid>
              <a:tr h="12018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a:solidFill>
                            <a:schemeClr val="dk1"/>
                          </a:solidFill>
                          <a:latin typeface="Meiryo"/>
                          <a:ea typeface="Meiryo"/>
                          <a:cs typeface="Meiryo"/>
                          <a:sym typeface="Meiryo"/>
                        </a:rPr>
                        <a:t>1,700,000円</a:t>
                      </a:r>
                      <a:r>
                        <a:rPr lang="ja-JP" sz="1400" b="1" i="0" u="none" strike="noStrike" cap="none" baseline="30000">
                          <a:solidFill>
                            <a:srgbClr val="231F20"/>
                          </a:solidFill>
                          <a:latin typeface="Meiryo"/>
                          <a:ea typeface="Meiryo"/>
                          <a:cs typeface="Meiryo"/>
                          <a:sym typeface="Meiryo"/>
                        </a:rPr>
                        <a:t>（税抜）</a:t>
                      </a:r>
                      <a:endParaRPr sz="1400" b="1"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掲載費：80万円（G）</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制作費：40万円（N）　</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CHAN友サンプリングモニター：50万円（N）　</a:t>
                      </a:r>
                      <a:endParaRPr sz="120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a:solidFill>
                            <a:schemeClr val="dk1"/>
                          </a:solidFill>
                          <a:latin typeface="Meiryo"/>
                          <a:ea typeface="Meiryo"/>
                          <a:cs typeface="Meiryo"/>
                          <a:sym typeface="Meiryo"/>
                        </a:rPr>
                        <a:t>※商材によってお受けできない場合もあります。</a:t>
                      </a:r>
                      <a:endParaRPr sz="95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a:solidFill>
                            <a:schemeClr val="dk1"/>
                          </a:solidFill>
                          <a:latin typeface="Meiryo"/>
                          <a:ea typeface="Meiryo"/>
                          <a:cs typeface="Meiryo"/>
                          <a:sym typeface="Meiryo"/>
                        </a:rPr>
                        <a:t>※モニターは10名以内を想定。</a:t>
                      </a:r>
                      <a:endParaRPr sz="95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6400">
                <a:tc>
                  <a:txBody>
                    <a:bodyPr/>
                    <a:lstStyle/>
                    <a:p>
                      <a:pPr marL="0" marR="0" lvl="0" indent="0" algn="l" rtl="0">
                        <a:lnSpc>
                          <a:spcPct val="100000"/>
                        </a:lnSpc>
                        <a:spcBef>
                          <a:spcPts val="0"/>
                        </a:spcBef>
                        <a:spcAft>
                          <a:spcPts val="0"/>
                        </a:spcAft>
                        <a:buClr>
                          <a:srgbClr val="595959"/>
                        </a:buClr>
                        <a:buSzPts val="1000"/>
                        <a:buFont typeface="Arial"/>
                        <a:buNone/>
                      </a:pPr>
                      <a:r>
                        <a:rPr lang="ja-JP" sz="1600" b="0" u="none" strike="noStrike" cap="none">
                          <a:solidFill>
                            <a:schemeClr val="dk1"/>
                          </a:solidFill>
                          <a:latin typeface="Meiryo"/>
                          <a:ea typeface="Meiryo"/>
                          <a:cs typeface="Meiryo"/>
                          <a:sym typeface="Meiryo"/>
                        </a:rPr>
                        <a:t>保証PV</a:t>
                      </a:r>
                      <a:endParaRPr sz="16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10,000PV</a:t>
                      </a:r>
                      <a:endParaRPr sz="12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8640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計測期間</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公開日より4週間　</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/掲載期間終了後もCHANTO内にアーカイブ</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864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レポート</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PV数（合計/日別）、合計クリック数</a:t>
                      </a:r>
                      <a:r>
                        <a:rPr lang="ja-JP" altLang="en-US" sz="1200" b="0" i="0" u="none" strike="noStrike" cap="none" dirty="0">
                          <a:solidFill>
                            <a:schemeClr val="dk1"/>
                          </a:solidFill>
                          <a:latin typeface="Meiryo"/>
                          <a:ea typeface="Meiryo"/>
                          <a:cs typeface="Meiryo"/>
                          <a:sym typeface="Meiryo"/>
                        </a:rPr>
                        <a:t>　他</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183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記事公開日</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200" u="none" strike="noStrike" cap="none">
                          <a:solidFill>
                            <a:schemeClr val="dk1"/>
                          </a:solidFill>
                          <a:latin typeface="Meiryo"/>
                          <a:ea typeface="Meiryo"/>
                          <a:cs typeface="Meiryo"/>
                          <a:sym typeface="Meiryo"/>
                        </a:rPr>
                        <a:t>平日任意  11:00-12:00ごろ記事公開予定</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183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050"/>
                        <a:buFont typeface="Arial"/>
                        <a:buNone/>
                      </a:pPr>
                      <a:r>
                        <a:rPr lang="ja-JP" sz="1200" u="none" strike="noStrike" cap="none">
                          <a:solidFill>
                            <a:schemeClr val="dk1"/>
                          </a:solidFill>
                          <a:latin typeface="Meiryo"/>
                          <a:ea typeface="Meiryo"/>
                          <a:cs typeface="Meiryo"/>
                          <a:sym typeface="Meiryo"/>
                        </a:rPr>
                        <a:t>配信開始日の45営業日前</a:t>
                      </a:r>
                      <a:endParaRPr sz="1200" u="none" strike="noStrike" cap="none">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chemeClr val="dk1"/>
                        </a:buClr>
                        <a:buSzPts val="1050"/>
                        <a:buFont typeface="Arial"/>
                        <a:buNone/>
                      </a:pPr>
                      <a:r>
                        <a:rPr lang="ja-JP" sz="1200" u="none" strike="noStrike" cap="none">
                          <a:solidFill>
                            <a:schemeClr val="dk1"/>
                          </a:solidFill>
                          <a:latin typeface="Meiryo"/>
                          <a:ea typeface="Meiryo"/>
                          <a:cs typeface="Meiryo"/>
                          <a:sym typeface="Meiryo"/>
                        </a:rPr>
                        <a:t>オリエン～サンプリング迄：約1か月</a:t>
                      </a:r>
                      <a:endParaRPr sz="1200" u="none" strike="noStrike" cap="none">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chemeClr val="dk1"/>
                        </a:buClr>
                        <a:buSzPts val="1050"/>
                        <a:buFont typeface="Arial"/>
                        <a:buNone/>
                      </a:pPr>
                      <a:r>
                        <a:rPr lang="ja-JP" sz="1200" u="none" strike="noStrike" cap="none">
                          <a:solidFill>
                            <a:schemeClr val="dk1"/>
                          </a:solidFill>
                          <a:latin typeface="Meiryo"/>
                          <a:ea typeface="Meiryo"/>
                          <a:cs typeface="Meiryo"/>
                          <a:sym typeface="Meiryo"/>
                        </a:rPr>
                        <a:t>オリエン～CHANTO WEB記事掲載迄 ：約1.5~2か月程度</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18375">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無料</a:t>
                      </a:r>
                      <a:endParaRPr sz="1200" b="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サービス</a:t>
                      </a:r>
                      <a:endParaRPr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00"/>
                        <a:buFont typeface="Arial"/>
                        <a:buNone/>
                      </a:pPr>
                      <a:endParaRPr sz="1200" b="0" u="none" strike="noStrike" cap="none" dirty="0">
                        <a:solidFill>
                          <a:schemeClr val="dk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記事下アンケート（3問）</a:t>
                      </a:r>
                      <a:endParaRPr sz="1200" b="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CHANTO WEB公式SNS（X、IG、FB）にて</a:t>
                      </a:r>
                      <a:endParaRPr sz="1200" b="0" i="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サービスポスト投稿（各1回）</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52" name="Google Shape;652;p27"/>
          <p:cNvSpPr/>
          <p:nvPr/>
        </p:nvSpPr>
        <p:spPr>
          <a:xfrm>
            <a:off x="5975915" y="5800150"/>
            <a:ext cx="6011700" cy="1211400"/>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記事中にはPR表記が入ります。</a:t>
            </a:r>
            <a:endParaRPr sz="800" b="0" i="0" u="none" strike="noStrike" cap="none" dirty="0">
              <a:solidFill>
                <a:srgbClr val="0070C0"/>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取材、インタビュー、体験レビューは別途費用が発生する場合があります。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外部リンクは3URLまで。</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記事タイトルは掲載後にも変更を行う場合があります。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外部ブーストを行う場合があります。</a:t>
            </a:r>
            <a:endParaRPr lang="en-US" altLang="ja-JP" sz="800" b="0" i="0" u="none" strike="noStrike" cap="none" dirty="0">
              <a:solidFill>
                <a:schemeClr val="dk1"/>
              </a:solidFill>
              <a:latin typeface="Meiryo"/>
              <a:ea typeface="Meiryo"/>
              <a:cs typeface="Meiryo"/>
              <a:sym typeface="Meiryo"/>
            </a:endParaRPr>
          </a:p>
          <a:p>
            <a:pPr marL="12700">
              <a:lnSpc>
                <a:spcPct val="101428"/>
              </a:lnSpc>
              <a:buSzPts val="9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sz="800" b="0" i="0" u="none" strike="noStrike" cap="none" dirty="0">
              <a:solidFill>
                <a:schemeClr val="tx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記事は最低1年間の期間においてアーカイブされます（内容によっては期間制限あり）。</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年末年始、GWなど長期休みや期末はPVが下回る可能性がございます。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商品の送料は貴社のご負担とさせていただき、納品先は弊社指定先となります。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800" b="0" i="0" u="none" strike="noStrike" cap="none" dirty="0">
                <a:solidFill>
                  <a:schemeClr val="tx1"/>
                </a:solidFill>
                <a:latin typeface="Meiryo"/>
                <a:ea typeface="Meiryo"/>
                <a:cs typeface="Meiryo"/>
                <a:sym typeface="Meiryo"/>
              </a:rPr>
              <a:t>　 その他注意事項は都度お問い合わせください。</a:t>
            </a:r>
            <a:endParaRPr lang="en-US" altLang="ja-JP" sz="800" b="0" i="0" u="none" strike="noStrike" cap="none" dirty="0">
              <a:solidFill>
                <a:schemeClr val="tx1"/>
              </a:solidFill>
              <a:latin typeface="Meiryo"/>
              <a:ea typeface="Meiryo"/>
              <a:cs typeface="Meiryo"/>
              <a:sym typeface="Meiryo"/>
            </a:endParaRPr>
          </a:p>
          <a:p>
            <a:pPr>
              <a:buSzPts val="900"/>
            </a:pPr>
            <a:r>
              <a:rPr lang="en-US" altLang="ja-JP" sz="800" dirty="0">
                <a:solidFill>
                  <a:schemeClr val="tx1"/>
                </a:solidFill>
                <a:latin typeface="Meiryo"/>
                <a:ea typeface="Meiryo"/>
                <a:cs typeface="Meiryo"/>
                <a:sym typeface="Meiryo"/>
              </a:rPr>
              <a:t>※</a:t>
            </a:r>
            <a:r>
              <a:rPr lang="ja-JP" altLang="en-US" sz="800" dirty="0">
                <a:solidFill>
                  <a:schemeClr val="tx1"/>
                </a:solidFill>
                <a:latin typeface="Meiryo"/>
                <a:ea typeface="Meiryo"/>
                <a:cs typeface="Meiryo"/>
                <a:sym typeface="Meiryo"/>
              </a:rPr>
              <a:t>サービスポスト投稿の内容は編集部にお任せいただきます。</a:t>
            </a:r>
            <a:endParaRPr lang="ja-JP" altLang="en-US" sz="8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dk1"/>
              </a:solidFill>
              <a:latin typeface="Meiryo"/>
              <a:ea typeface="Meiryo"/>
              <a:cs typeface="Meiryo"/>
              <a:sym typeface="Meiryo"/>
            </a:endParaRPr>
          </a:p>
        </p:txBody>
      </p:sp>
      <p:sp>
        <p:nvSpPr>
          <p:cNvPr id="653" name="Google Shape;653;p27"/>
          <p:cNvSpPr/>
          <p:nvPr/>
        </p:nvSpPr>
        <p:spPr>
          <a:xfrm>
            <a:off x="50800" y="399125"/>
            <a:ext cx="13547100" cy="29610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rgbClr val="000000"/>
              </a:buClr>
              <a:buSzPts val="1100"/>
              <a:buFont typeface="Arial"/>
              <a:buNone/>
            </a:pPr>
            <a:r>
              <a:rPr lang="ja-JP" sz="1200" b="1" i="0" u="none" strike="noStrike" cap="none">
                <a:solidFill>
                  <a:schemeClr val="dk1"/>
                </a:solidFill>
                <a:latin typeface="Meiryo"/>
                <a:ea typeface="Meiryo"/>
                <a:cs typeface="Meiryo"/>
                <a:sym typeface="Meiryo"/>
              </a:rPr>
              <a:t>読者組織「CHAN友」にサンプリングを行い、商品体験の感想を記事にします。</a:t>
            </a:r>
            <a:endParaRPr sz="1200" b="0" i="0" u="none" strike="sngStrike" cap="none">
              <a:solidFill>
                <a:srgbClr val="0070C0"/>
              </a:solidFill>
              <a:latin typeface="Meiryo"/>
              <a:ea typeface="Meiryo"/>
              <a:cs typeface="Meiryo"/>
              <a:sym typeface="Meiryo"/>
            </a:endParaRPr>
          </a:p>
        </p:txBody>
      </p:sp>
      <p:sp>
        <p:nvSpPr>
          <p:cNvPr id="654" name="Google Shape;654;p27"/>
          <p:cNvSpPr/>
          <p:nvPr/>
        </p:nvSpPr>
        <p:spPr>
          <a:xfrm>
            <a:off x="1481132" y="3070540"/>
            <a:ext cx="32265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655" name="Google Shape;655;p27"/>
          <p:cNvSpPr/>
          <p:nvPr/>
        </p:nvSpPr>
        <p:spPr>
          <a:xfrm>
            <a:off x="799225" y="2050075"/>
            <a:ext cx="1542000" cy="300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知育玩具</a:t>
            </a:r>
            <a:endParaRPr sz="1200" b="1" i="0" u="none" strike="noStrike" cap="none">
              <a:solidFill>
                <a:srgbClr val="000000"/>
              </a:solidFill>
              <a:latin typeface="Meiryo"/>
              <a:ea typeface="Meiryo"/>
              <a:cs typeface="Meiryo"/>
              <a:sym typeface="Meiryo"/>
            </a:endParaRPr>
          </a:p>
        </p:txBody>
      </p:sp>
      <p:sp>
        <p:nvSpPr>
          <p:cNvPr id="656" name="Google Shape;656;p27"/>
          <p:cNvSpPr txBox="1"/>
          <p:nvPr/>
        </p:nvSpPr>
        <p:spPr>
          <a:xfrm>
            <a:off x="751078" y="2506425"/>
            <a:ext cx="1449300" cy="5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rgbClr val="000000"/>
                </a:solidFill>
                <a:latin typeface="Meiryo"/>
                <a:ea typeface="Meiryo"/>
                <a:cs typeface="Meiryo"/>
                <a:sym typeface="Meiryo"/>
              </a:rPr>
              <a:t>広告主：イケア・ジャパン株式会社様</a:t>
            </a:r>
            <a:endParaRPr sz="8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hlinkClick r:id="rId3">
                  <a:extLst>
                    <a:ext uri="{A12FA001-AC4F-418D-AE19-62706E023703}">
                      <ahyp:hlinkClr xmlns:ahyp="http://schemas.microsoft.com/office/drawing/2018/hyperlinkcolor" val="tx"/>
                    </a:ext>
                  </a:extLst>
                </a:hlinkClick>
              </a:rPr>
              <a:t>イケア×レゴグループのコラボ！「BYGGLEK/ビッグレク」で</a:t>
            </a:r>
            <a:endParaRPr sz="800" b="1" i="0" u="sng" strike="noStrike" cap="none">
              <a:solidFill>
                <a:srgbClr val="000000"/>
              </a:solidFill>
              <a:latin typeface="Meiryo"/>
              <a:ea typeface="Meiryo"/>
              <a:cs typeface="Meiryo"/>
              <a:sym typeface="Meiryo"/>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hlinkClick r:id="rId3">
                  <a:extLst>
                    <a:ext uri="{A12FA001-AC4F-418D-AE19-62706E023703}">
                      <ahyp:hlinkClr xmlns:ahyp="http://schemas.microsoft.com/office/drawing/2018/hyperlinkcolor" val="tx"/>
                    </a:ext>
                  </a:extLst>
                </a:hlinkClick>
              </a:rPr>
              <a:t>⽚付けが遊びに変わる</a:t>
            </a:r>
            <a:endParaRPr sz="800" b="1" i="0" u="none" strike="noStrike" cap="none">
              <a:solidFill>
                <a:srgbClr val="000000"/>
              </a:solidFill>
              <a:latin typeface="Meiryo"/>
              <a:ea typeface="Meiryo"/>
              <a:cs typeface="Meiryo"/>
              <a:sym typeface="Meiryo"/>
            </a:endParaRPr>
          </a:p>
        </p:txBody>
      </p:sp>
      <p:pic>
        <p:nvPicPr>
          <p:cNvPr id="657" name="Google Shape;657;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7338" y="4956950"/>
            <a:ext cx="1625750" cy="2219529"/>
          </a:xfrm>
          <a:prstGeom prst="rect">
            <a:avLst/>
          </a:prstGeom>
          <a:noFill/>
          <a:ln>
            <a:noFill/>
          </a:ln>
        </p:spPr>
      </p:pic>
      <p:pic>
        <p:nvPicPr>
          <p:cNvPr id="658" name="Google Shape;658;p27"/>
          <p:cNvPicPr preferRelativeResize="0"/>
          <p:nvPr/>
        </p:nvPicPr>
        <p:blipFill rotWithShape="1">
          <a:blip r:embed="rId5">
            <a:alphaModFix/>
          </a:blip>
          <a:srcRect/>
          <a:stretch/>
        </p:blipFill>
        <p:spPr>
          <a:xfrm>
            <a:off x="795299" y="3573824"/>
            <a:ext cx="1549825" cy="1575997"/>
          </a:xfrm>
          <a:prstGeom prst="rect">
            <a:avLst/>
          </a:prstGeom>
          <a:noFill/>
          <a:ln>
            <a:noFill/>
          </a:ln>
        </p:spPr>
      </p:pic>
      <p:sp>
        <p:nvSpPr>
          <p:cNvPr id="659" name="Google Shape;659;p27"/>
          <p:cNvSpPr/>
          <p:nvPr/>
        </p:nvSpPr>
        <p:spPr>
          <a:xfrm>
            <a:off x="2948150" y="2050063"/>
            <a:ext cx="1542000" cy="300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ヘルスケア</a:t>
            </a:r>
            <a:endParaRPr sz="1200" b="1" i="0" u="none" strike="noStrike" cap="none">
              <a:solidFill>
                <a:srgbClr val="000000"/>
              </a:solidFill>
              <a:latin typeface="Meiryo"/>
              <a:ea typeface="Meiryo"/>
              <a:cs typeface="Meiryo"/>
              <a:sym typeface="Meiryo"/>
            </a:endParaRPr>
          </a:p>
        </p:txBody>
      </p:sp>
      <p:sp>
        <p:nvSpPr>
          <p:cNvPr id="660" name="Google Shape;660;p27"/>
          <p:cNvSpPr txBox="1"/>
          <p:nvPr/>
        </p:nvSpPr>
        <p:spPr>
          <a:xfrm>
            <a:off x="2918750" y="2460125"/>
            <a:ext cx="1600800" cy="5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rgbClr val="000000"/>
                </a:solidFill>
                <a:latin typeface="Meiryo"/>
                <a:ea typeface="Meiryo"/>
                <a:cs typeface="Meiryo"/>
                <a:sym typeface="Meiryo"/>
              </a:rPr>
              <a:t>広告主：ライオン株式会社様</a:t>
            </a:r>
            <a:endParaRPr sz="8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rPr>
              <a:t>乾燥する季節に「洗いながらもオイル保湿」</a:t>
            </a:r>
            <a:endParaRPr sz="800" b="1" i="0" u="sng" strike="noStrike" cap="none">
              <a:solidFill>
                <a:srgbClr val="000000"/>
              </a:solidFill>
              <a:latin typeface="Meiryo"/>
              <a:ea typeface="Meiryo"/>
              <a:cs typeface="Meiryo"/>
              <a:sym typeface="Meiryo"/>
            </a:endParaRPr>
          </a:p>
        </p:txBody>
      </p:sp>
      <p:pic>
        <p:nvPicPr>
          <p:cNvPr id="661" name="Google Shape;661;p2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93244" y="5714634"/>
            <a:ext cx="1549830" cy="1272748"/>
          </a:xfrm>
          <a:prstGeom prst="rect">
            <a:avLst/>
          </a:prstGeom>
          <a:noFill/>
          <a:ln>
            <a:noFill/>
          </a:ln>
        </p:spPr>
      </p:pic>
      <p:sp>
        <p:nvSpPr>
          <p:cNvPr id="662" name="Google Shape;662;p27"/>
          <p:cNvSpPr/>
          <p:nvPr/>
        </p:nvSpPr>
        <p:spPr>
          <a:xfrm>
            <a:off x="2967750" y="4390600"/>
            <a:ext cx="1549800" cy="2961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コスメ</a:t>
            </a:r>
            <a:endParaRPr sz="1200" b="1" i="0" u="none" strike="noStrike" cap="none">
              <a:solidFill>
                <a:srgbClr val="000000"/>
              </a:solidFill>
              <a:latin typeface="Meiryo"/>
              <a:ea typeface="Meiryo"/>
              <a:cs typeface="Meiryo"/>
              <a:sym typeface="Meiryo"/>
            </a:endParaRPr>
          </a:p>
        </p:txBody>
      </p:sp>
      <p:sp>
        <p:nvSpPr>
          <p:cNvPr id="663" name="Google Shape;663;p27"/>
          <p:cNvSpPr txBox="1"/>
          <p:nvPr/>
        </p:nvSpPr>
        <p:spPr>
          <a:xfrm>
            <a:off x="2967749" y="4796750"/>
            <a:ext cx="1600800" cy="5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rgbClr val="000000"/>
                </a:solidFill>
                <a:latin typeface="Meiryo"/>
                <a:ea typeface="Meiryo"/>
                <a:cs typeface="Meiryo"/>
                <a:sym typeface="Meiryo"/>
              </a:rPr>
              <a:t>広告主：資生堂ジャパン株式会社様</a:t>
            </a:r>
            <a:endParaRPr sz="8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hlinkClick r:id="rId7" action="ppaction://hlinksldjump">
                  <a:extLst>
                    <a:ext uri="{A12FA001-AC4F-418D-AE19-62706E023703}">
                      <ahyp:hlinkClr xmlns:ahyp="http://schemas.microsoft.com/office/drawing/2018/hyperlinkcolor" val="tx"/>
                    </a:ext>
                  </a:extLst>
                </a:hlinkClick>
              </a:rPr>
              <a:t>働くママの約7割が「帰宅後すぐ洗顔したい！」のになぜ…!?</a:t>
            </a:r>
            <a:endParaRPr sz="800" b="1" i="0" u="none" strike="noStrike" cap="none">
              <a:solidFill>
                <a:srgbClr val="000000"/>
              </a:solidFill>
              <a:latin typeface="Meiryo"/>
              <a:ea typeface="Meiryo"/>
              <a:cs typeface="Meiryo"/>
              <a:sym typeface="Meiryo"/>
            </a:endParaRPr>
          </a:p>
        </p:txBody>
      </p:sp>
      <p:pic>
        <p:nvPicPr>
          <p:cNvPr id="664" name="Google Shape;664;p2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918713" y="3070540"/>
            <a:ext cx="1600874" cy="1065197"/>
          </a:xfrm>
          <a:prstGeom prst="rect">
            <a:avLst/>
          </a:prstGeom>
          <a:noFill/>
          <a:ln>
            <a:noFill/>
          </a:ln>
        </p:spPr>
      </p:pic>
      <p:sp>
        <p:nvSpPr>
          <p:cNvPr id="665" name="Google Shape;665;p27"/>
          <p:cNvSpPr/>
          <p:nvPr/>
        </p:nvSpPr>
        <p:spPr>
          <a:xfrm>
            <a:off x="8050" y="14850"/>
            <a:ext cx="7052700" cy="40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スポンサードポスト</a:t>
            </a:r>
            <a:r>
              <a:rPr lang="ja-JP" sz="900" b="1" i="0" u="none" strike="noStrike" cap="none">
                <a:solidFill>
                  <a:schemeClr val="dk1"/>
                </a:solidFill>
                <a:latin typeface="Meiryo"/>
                <a:ea typeface="Meiryo"/>
                <a:cs typeface="Meiryo"/>
                <a:sym typeface="Meiryo"/>
              </a:rPr>
              <a:t>（オリジナル記事＋CHAN友サンプリング型）</a:t>
            </a:r>
            <a:endParaRPr sz="1700" b="1" i="0" u="none" strike="noStrike" cap="none">
              <a:solidFill>
                <a:schemeClr val="dk1"/>
              </a:solidFill>
              <a:latin typeface="Meiryo"/>
              <a:ea typeface="Meiryo"/>
              <a:cs typeface="Meiryo"/>
              <a:sym typeface="Meiryo"/>
            </a:endParaRPr>
          </a:p>
        </p:txBody>
      </p:sp>
      <p:sp>
        <p:nvSpPr>
          <p:cNvPr id="666" name="Google Shape;666;p27"/>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22</a:t>
            </a:fld>
            <a:endParaRPr/>
          </a:p>
        </p:txBody>
      </p:sp>
      <p:grpSp>
        <p:nvGrpSpPr>
          <p:cNvPr id="667" name="Google Shape;667;p27"/>
          <p:cNvGrpSpPr/>
          <p:nvPr/>
        </p:nvGrpSpPr>
        <p:grpSpPr>
          <a:xfrm>
            <a:off x="405892" y="1128344"/>
            <a:ext cx="4851688" cy="518172"/>
            <a:chOff x="2479730" y="1332853"/>
            <a:chExt cx="4137900" cy="786300"/>
          </a:xfrm>
        </p:grpSpPr>
        <p:sp>
          <p:nvSpPr>
            <p:cNvPr id="668" name="Google Shape;668;p27"/>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669" name="Google Shape;669;p27"/>
            <p:cNvSpPr txBox="1"/>
            <p:nvPr/>
          </p:nvSpPr>
          <p:spPr>
            <a:xfrm>
              <a:off x="2495234" y="1455497"/>
              <a:ext cx="3959700" cy="560400"/>
            </a:xfrm>
            <a:prstGeom prst="rect">
              <a:avLst/>
            </a:prstGeom>
            <a:solidFill>
              <a:srgbClr val="FFF2CC"/>
            </a:solidFill>
            <a:ln>
              <a:noFill/>
            </a:ln>
          </p:spPr>
          <p:txBody>
            <a:bodyPr spcFirstLastPara="1" wrap="square" lIns="91425" tIns="91425" rIns="91425" bIns="91425" anchor="t" anchorCtr="0">
              <a:spAutoFit/>
            </a:bodyPr>
            <a:lstStyle/>
            <a:p>
              <a:pPr marL="285750" marR="0" lvl="0" indent="-285750" algn="ctr"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10,000PV保証＋サンプリング型スポンサードポスト</a:t>
              </a:r>
              <a:endParaRPr sz="1200" b="1" i="0" u="none" strike="noStrike" cap="none">
                <a:solidFill>
                  <a:srgbClr val="000000"/>
                </a:solidFill>
                <a:latin typeface="Meiryo"/>
                <a:ea typeface="Meiryo"/>
                <a:cs typeface="Meiryo"/>
                <a:sym typeface="Meiryo"/>
              </a:endParaRPr>
            </a:p>
          </p:txBody>
        </p:sp>
      </p:grpSp>
      <p:pic>
        <p:nvPicPr>
          <p:cNvPr id="670" name="Google Shape;670;p27"/>
          <p:cNvPicPr preferRelativeResize="0"/>
          <p:nvPr/>
        </p:nvPicPr>
        <p:blipFill rotWithShape="1">
          <a:blip r:embed="rId9">
            <a:alphaModFix/>
          </a:blip>
          <a:srcRect/>
          <a:stretch/>
        </p:blipFill>
        <p:spPr>
          <a:xfrm>
            <a:off x="12315709" y="212251"/>
            <a:ext cx="927854" cy="412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6" name="Google Shape;676;p65"/>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677" name="Google Shape;677;p65"/>
          <p:cNvSpPr/>
          <p:nvPr/>
        </p:nvSpPr>
        <p:spPr>
          <a:xfrm>
            <a:off x="42325" y="396450"/>
            <a:ext cx="11789100" cy="27750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rgbClr val="000000"/>
              </a:buClr>
              <a:buSzPts val="1100"/>
              <a:buFont typeface="Arial"/>
              <a:buNone/>
            </a:pPr>
            <a:r>
              <a:rPr lang="ja-JP" sz="1200" b="1" i="0" u="none" strike="noStrike" cap="none" dirty="0">
                <a:solidFill>
                  <a:schemeClr val="dk1"/>
                </a:solidFill>
                <a:latin typeface="Meiryo"/>
                <a:ea typeface="Meiryo"/>
                <a:cs typeface="Meiryo"/>
                <a:sym typeface="Meiryo"/>
              </a:rPr>
              <a:t>ママインフルエンサーにサンプリングを行い、Instagramに投稿</a:t>
            </a:r>
            <a:r>
              <a:rPr lang="en-US" altLang="ja-JP" sz="1200" b="1" dirty="0">
                <a:solidFill>
                  <a:schemeClr val="dk1"/>
                </a:solidFill>
                <a:latin typeface="Meiryo"/>
                <a:ea typeface="Meiryo"/>
                <a:cs typeface="Meiryo"/>
                <a:sym typeface="Meiryo"/>
              </a:rPr>
              <a:t>.</a:t>
            </a:r>
            <a:r>
              <a:rPr lang="en-US" altLang="ja-JP" sz="1200" b="1" i="0" u="none" strike="noStrike" cap="none" dirty="0">
                <a:solidFill>
                  <a:schemeClr val="dk1"/>
                </a:solidFill>
                <a:latin typeface="Meiryo"/>
                <a:ea typeface="Meiryo"/>
                <a:cs typeface="Meiryo"/>
                <a:sym typeface="Meiryo"/>
              </a:rPr>
              <a:t> </a:t>
            </a:r>
            <a:endParaRPr sz="1200" b="0" i="0" u="none" strike="noStrike" cap="none" dirty="0">
              <a:solidFill>
                <a:srgbClr val="0000FF"/>
              </a:solidFill>
              <a:latin typeface="Meiryo"/>
              <a:ea typeface="Meiryo"/>
              <a:cs typeface="Meiryo"/>
              <a:sym typeface="Meiryo"/>
            </a:endParaRPr>
          </a:p>
        </p:txBody>
      </p:sp>
      <p:graphicFrame>
        <p:nvGraphicFramePr>
          <p:cNvPr id="678" name="Google Shape;678;p65"/>
          <p:cNvGraphicFramePr/>
          <p:nvPr>
            <p:extLst>
              <p:ext uri="{D42A27DB-BD31-4B8C-83A1-F6EECF244321}">
                <p14:modId xmlns:p14="http://schemas.microsoft.com/office/powerpoint/2010/main" val="3739053141"/>
              </p:ext>
            </p:extLst>
          </p:nvPr>
        </p:nvGraphicFramePr>
        <p:xfrm>
          <a:off x="6844473" y="887483"/>
          <a:ext cx="6168450" cy="4301560"/>
        </p:xfrm>
        <a:graphic>
          <a:graphicData uri="http://schemas.openxmlformats.org/drawingml/2006/table">
            <a:tbl>
              <a:tblPr>
                <a:noFill/>
                <a:tableStyleId>{C5178306-F8F0-440F-9D4E-358304BB0446}</a:tableStyleId>
              </a:tblPr>
              <a:tblGrid>
                <a:gridCol w="1180325">
                  <a:extLst>
                    <a:ext uri="{9D8B030D-6E8A-4147-A177-3AD203B41FA5}">
                      <a16:colId xmlns:a16="http://schemas.microsoft.com/office/drawing/2014/main" val="20000"/>
                    </a:ext>
                  </a:extLst>
                </a:gridCol>
                <a:gridCol w="4988125">
                  <a:extLst>
                    <a:ext uri="{9D8B030D-6E8A-4147-A177-3AD203B41FA5}">
                      <a16:colId xmlns:a16="http://schemas.microsoft.com/office/drawing/2014/main" val="20001"/>
                    </a:ext>
                  </a:extLst>
                </a:gridCol>
              </a:tblGrid>
              <a:tr h="1511900">
                <a:tc>
                  <a:txBody>
                    <a:bodyPr/>
                    <a:lstStyle/>
                    <a:p>
                      <a:pPr marL="0" marR="0" lvl="0" indent="0" algn="l" rtl="0">
                        <a:lnSpc>
                          <a:spcPct val="100000"/>
                        </a:lnSpc>
                        <a:spcBef>
                          <a:spcPts val="0"/>
                        </a:spcBef>
                        <a:spcAft>
                          <a:spcPts val="0"/>
                        </a:spcAft>
                        <a:buClr>
                          <a:srgbClr val="000000"/>
                        </a:buClr>
                        <a:buSzPts val="1000"/>
                        <a:buFont typeface="Arial"/>
                        <a:buNone/>
                      </a:pPr>
                      <a:r>
                        <a:rPr lang="ja-JP" sz="1100" u="none" strike="noStrike" cap="none">
                          <a:solidFill>
                            <a:schemeClr val="dk1"/>
                          </a:solidFill>
                          <a:latin typeface="Meiryo"/>
                          <a:ea typeface="Meiryo"/>
                          <a:cs typeface="Meiryo"/>
                          <a:sym typeface="Meiryo"/>
                        </a:rPr>
                        <a:t>料 金</a:t>
                      </a:r>
                      <a:endParaRPr sz="11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500" b="1" u="none" strike="noStrike" cap="none" dirty="0">
                          <a:solidFill>
                            <a:schemeClr val="dk1"/>
                          </a:solidFill>
                          <a:latin typeface="Meiryo"/>
                          <a:ea typeface="Meiryo"/>
                          <a:cs typeface="Meiryo"/>
                          <a:sym typeface="Meiryo"/>
                        </a:rPr>
                        <a:t>1,700,000円</a:t>
                      </a:r>
                      <a:r>
                        <a:rPr lang="ja-JP" sz="1300" b="1" i="0" u="none" strike="noStrike" cap="none" baseline="30000" dirty="0">
                          <a:solidFill>
                            <a:srgbClr val="231F20"/>
                          </a:solidFill>
                          <a:latin typeface="Meiryo"/>
                          <a:ea typeface="Meiryo"/>
                          <a:cs typeface="Meiryo"/>
                          <a:sym typeface="Meiryo"/>
                        </a:rPr>
                        <a:t>（税抜）</a:t>
                      </a:r>
                      <a:r>
                        <a:rPr lang="ja-JP" sz="1300" b="1" u="none" strike="noStrike" cap="none" dirty="0">
                          <a:solidFill>
                            <a:schemeClr val="dk1"/>
                          </a:solidFill>
                          <a:latin typeface="Meiryo"/>
                          <a:ea typeface="Meiryo"/>
                          <a:cs typeface="Meiryo"/>
                          <a:sym typeface="Meiryo"/>
                        </a:rPr>
                        <a:t>～</a:t>
                      </a:r>
                      <a:endParaRPr sz="1300" b="1"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100" u="none" strike="noStrike" cap="none" dirty="0">
                          <a:solidFill>
                            <a:schemeClr val="dk1"/>
                          </a:solidFill>
                          <a:latin typeface="Meiryo"/>
                          <a:ea typeface="Meiryo"/>
                          <a:cs typeface="Meiryo"/>
                          <a:sym typeface="Meiryo"/>
                        </a:rPr>
                        <a:t>掲載費：80万円（G）</a:t>
                      </a:r>
                      <a:endParaRPr sz="110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100" u="none" strike="noStrike" cap="none" dirty="0">
                          <a:solidFill>
                            <a:schemeClr val="dk1"/>
                          </a:solidFill>
                          <a:latin typeface="Meiryo"/>
                          <a:ea typeface="Meiryo"/>
                          <a:cs typeface="Meiryo"/>
                          <a:sym typeface="Meiryo"/>
                        </a:rPr>
                        <a:t>制作費：40万円（N）　</a:t>
                      </a:r>
                      <a:endParaRPr sz="110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100" u="none" strike="noStrike" cap="none" dirty="0">
                          <a:solidFill>
                            <a:schemeClr val="dk1"/>
                          </a:solidFill>
                          <a:latin typeface="Meiryo"/>
                          <a:ea typeface="Meiryo"/>
                          <a:cs typeface="Meiryo"/>
                          <a:sym typeface="Meiryo"/>
                        </a:rPr>
                        <a:t>インフルエンサー：50万円（N）　→　希望内容により</a:t>
                      </a:r>
                      <a:r>
                        <a:rPr lang="ja-JP" sz="1100" b="1" u="none" strike="noStrike" cap="none" dirty="0">
                          <a:solidFill>
                            <a:schemeClr val="dk1"/>
                          </a:solidFill>
                          <a:latin typeface="Meiryo"/>
                          <a:ea typeface="Meiryo"/>
                          <a:cs typeface="Meiryo"/>
                          <a:sym typeface="Meiryo"/>
                        </a:rPr>
                        <a:t>変更可</a:t>
                      </a:r>
                      <a:endParaRPr sz="1100" b="1"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00" u="none" strike="noStrike" cap="none" dirty="0">
                          <a:solidFill>
                            <a:schemeClr val="dk1"/>
                          </a:solidFill>
                          <a:latin typeface="Meiryo"/>
                          <a:ea typeface="Meiryo"/>
                          <a:cs typeface="Meiryo"/>
                          <a:sym typeface="Meiryo"/>
                        </a:rPr>
                        <a:t>※商材によってお受けできない場合もあります。</a:t>
                      </a:r>
                      <a:endParaRPr sz="9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00" u="none" strike="noStrike" cap="none" dirty="0">
                          <a:solidFill>
                            <a:schemeClr val="dk1"/>
                          </a:solidFill>
                          <a:latin typeface="Meiryo"/>
                          <a:ea typeface="Meiryo"/>
                          <a:cs typeface="Meiryo"/>
                          <a:sym typeface="Meiryo"/>
                        </a:rPr>
                        <a:t>※インフルエンサーは、1~6名を想定。合計50,000-75,000フォロワー保証。</a:t>
                      </a:r>
                      <a:endParaRPr sz="900" u="none" strike="noStrike" cap="none" dirty="0">
                        <a:solidFill>
                          <a:schemeClr val="dk1"/>
                        </a:solidFill>
                        <a:highlight>
                          <a:srgbClr val="FFFFFF"/>
                        </a:highlight>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00" b="0" u="none" strike="noStrike" cap="none" dirty="0">
                          <a:solidFill>
                            <a:srgbClr val="FF0000"/>
                          </a:solidFill>
                          <a:latin typeface="Meiryo"/>
                          <a:ea typeface="Meiryo"/>
                          <a:cs typeface="Meiryo"/>
                          <a:sym typeface="Meiryo"/>
                        </a:rPr>
                        <a:t>※</a:t>
                      </a:r>
                      <a:r>
                        <a:rPr lang="ja-JP" sz="900" b="1" u="none" strike="noStrike" cap="none" dirty="0">
                          <a:solidFill>
                            <a:srgbClr val="FF0000"/>
                          </a:solidFill>
                          <a:highlight>
                            <a:srgbClr val="FFFFFF"/>
                          </a:highlight>
                          <a:latin typeface="Meiryo"/>
                          <a:ea typeface="Meiryo"/>
                          <a:cs typeface="Meiryo"/>
                          <a:sym typeface="Meiryo"/>
                        </a:rPr>
                        <a:t>薬事や下書きチェック</a:t>
                      </a:r>
                      <a:r>
                        <a:rPr lang="ja-JP" sz="900" b="0" u="none" strike="noStrike" cap="none" dirty="0">
                          <a:solidFill>
                            <a:srgbClr val="FF0000"/>
                          </a:solidFill>
                          <a:highlight>
                            <a:srgbClr val="FFFFFF"/>
                          </a:highlight>
                          <a:latin typeface="Meiryo"/>
                          <a:ea typeface="Meiryo"/>
                          <a:cs typeface="Meiryo"/>
                          <a:sym typeface="Meiryo"/>
                        </a:rPr>
                        <a:t>が必要な場合はご相談ください。</a:t>
                      </a:r>
                      <a:endParaRPr sz="900" b="0" u="none" strike="noStrike" cap="none" dirty="0">
                        <a:solidFill>
                          <a:srgbClr val="FF0000"/>
                        </a:solidFill>
                        <a:highlight>
                          <a:srgbClr val="FFFFFF"/>
                        </a:highlight>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00" b="0" u="none" strike="noStrike" cap="none" dirty="0">
                          <a:solidFill>
                            <a:srgbClr val="FF0000"/>
                          </a:solidFill>
                          <a:highlight>
                            <a:srgbClr val="FFFFFF"/>
                          </a:highlight>
                          <a:latin typeface="Meiryo"/>
                          <a:ea typeface="Meiryo"/>
                          <a:cs typeface="Meiryo"/>
                          <a:sym typeface="Meiryo"/>
                        </a:rPr>
                        <a:t>（別途費用必要、都度料金確認）</a:t>
                      </a:r>
                      <a:endParaRPr sz="900" b="0" u="none" strike="noStrike" cap="none" dirty="0">
                        <a:solidFill>
                          <a:srgbClr val="FF0000"/>
                        </a:solidFill>
                        <a:highlight>
                          <a:srgbClr val="FFFFFF"/>
                        </a:highlight>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00" b="1" u="none" strike="noStrike" cap="none" dirty="0">
                          <a:solidFill>
                            <a:schemeClr val="dk1"/>
                          </a:solidFill>
                          <a:highlight>
                            <a:srgbClr val="FFFFFF"/>
                          </a:highlight>
                          <a:latin typeface="Meiryo"/>
                          <a:ea typeface="Meiryo"/>
                          <a:cs typeface="Meiryo"/>
                          <a:sym typeface="Meiryo"/>
                        </a:rPr>
                        <a:t>※プロジェクトシート（インフルエンサーに関する要望まとめシート）を用意します</a:t>
                      </a:r>
                      <a:endParaRPr sz="900" b="1" u="none" strike="noStrike" cap="none" dirty="0">
                        <a:solidFill>
                          <a:schemeClr val="dk1"/>
                        </a:solidFill>
                        <a:highlight>
                          <a:srgbClr val="FFFFFF"/>
                        </a:highlight>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1975">
                <a:tc>
                  <a:txBody>
                    <a:bodyPr/>
                    <a:lstStyle/>
                    <a:p>
                      <a:pPr marL="0" marR="0" lvl="0" indent="0" algn="l" rtl="0">
                        <a:lnSpc>
                          <a:spcPct val="100000"/>
                        </a:lnSpc>
                        <a:spcBef>
                          <a:spcPts val="0"/>
                        </a:spcBef>
                        <a:spcAft>
                          <a:spcPts val="0"/>
                        </a:spcAft>
                        <a:buClr>
                          <a:srgbClr val="595959"/>
                        </a:buClr>
                        <a:buSzPts val="1000"/>
                        <a:buFont typeface="Arial"/>
                        <a:buNone/>
                      </a:pPr>
                      <a:r>
                        <a:rPr lang="ja-JP" sz="1100" b="0" u="none" strike="noStrike" cap="none">
                          <a:solidFill>
                            <a:schemeClr val="dk1"/>
                          </a:solidFill>
                          <a:latin typeface="Meiryo"/>
                          <a:ea typeface="Meiryo"/>
                          <a:cs typeface="Meiryo"/>
                          <a:sym typeface="Meiryo"/>
                        </a:rPr>
                        <a:t>保証PV</a:t>
                      </a:r>
                      <a:endParaRPr sz="11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100" b="0" i="0" u="none" strike="noStrike" cap="none">
                          <a:solidFill>
                            <a:schemeClr val="dk1"/>
                          </a:solidFill>
                          <a:latin typeface="Meiryo"/>
                          <a:ea typeface="Meiryo"/>
                          <a:cs typeface="Meiryo"/>
                          <a:sym typeface="Meiryo"/>
                        </a:rPr>
                        <a:t>10,000PV</a:t>
                      </a:r>
                      <a:endParaRPr sz="11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1975">
                <a:tc>
                  <a:txBody>
                    <a:bodyPr/>
                    <a:lstStyle/>
                    <a:p>
                      <a:pPr marL="0" marR="0" lvl="0" indent="0" algn="l" rtl="0">
                        <a:lnSpc>
                          <a:spcPct val="100000"/>
                        </a:lnSpc>
                        <a:spcBef>
                          <a:spcPts val="0"/>
                        </a:spcBef>
                        <a:spcAft>
                          <a:spcPts val="0"/>
                        </a:spcAft>
                        <a:buClr>
                          <a:srgbClr val="595959"/>
                        </a:buClr>
                        <a:buSzPts val="1000"/>
                        <a:buFont typeface="Arial"/>
                        <a:buNone/>
                      </a:pPr>
                      <a:r>
                        <a:rPr lang="ja-JP" sz="1100" b="0" u="none" strike="noStrike" cap="none">
                          <a:solidFill>
                            <a:schemeClr val="dk1"/>
                          </a:solidFill>
                          <a:latin typeface="Meiryo"/>
                          <a:ea typeface="Meiryo"/>
                          <a:cs typeface="Meiryo"/>
                          <a:sym typeface="Meiryo"/>
                        </a:rPr>
                        <a:t>計測期間</a:t>
                      </a:r>
                      <a:endParaRPr sz="11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100" b="0" i="0" u="none" strike="noStrike" cap="none" dirty="0">
                          <a:solidFill>
                            <a:schemeClr val="dk1"/>
                          </a:solidFill>
                          <a:latin typeface="Meiryo"/>
                          <a:ea typeface="Meiryo"/>
                          <a:cs typeface="Meiryo"/>
                          <a:sym typeface="Meiryo"/>
                        </a:rPr>
                        <a:t>公開日より4週間　/　掲載期間終了後もCHANTO内にアーカイブ</a:t>
                      </a:r>
                      <a:endParaRPr sz="11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975">
                <a:tc>
                  <a:txBody>
                    <a:bodyPr/>
                    <a:lstStyle/>
                    <a:p>
                      <a:pPr marL="0" marR="0" lvl="0" indent="0" algn="l" rtl="0">
                        <a:lnSpc>
                          <a:spcPct val="100000"/>
                        </a:lnSpc>
                        <a:spcBef>
                          <a:spcPts val="0"/>
                        </a:spcBef>
                        <a:spcAft>
                          <a:spcPts val="0"/>
                        </a:spcAft>
                        <a:buClr>
                          <a:srgbClr val="000000"/>
                        </a:buClr>
                        <a:buSzPts val="1000"/>
                        <a:buFont typeface="Arial"/>
                        <a:buNone/>
                      </a:pPr>
                      <a:r>
                        <a:rPr lang="ja-JP" sz="1100" u="none" strike="noStrike" cap="none">
                          <a:solidFill>
                            <a:schemeClr val="dk1"/>
                          </a:solidFill>
                          <a:latin typeface="Meiryo"/>
                          <a:ea typeface="Meiryo"/>
                          <a:cs typeface="Meiryo"/>
                          <a:sym typeface="Meiryo"/>
                        </a:rPr>
                        <a:t>レポート</a:t>
                      </a:r>
                      <a:endParaRPr sz="11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u="none" strike="noStrike" cap="none" dirty="0">
                          <a:solidFill>
                            <a:schemeClr val="dk1"/>
                          </a:solidFill>
                          <a:latin typeface="Meiryo"/>
                          <a:ea typeface="Meiryo"/>
                          <a:cs typeface="Meiryo"/>
                          <a:sym typeface="Meiryo"/>
                        </a:rPr>
                        <a:t>(記事レポート)     </a:t>
                      </a:r>
                      <a:r>
                        <a:rPr lang="ja-JP" sz="1100" b="0" i="0" u="none" strike="noStrike" cap="none" dirty="0">
                          <a:solidFill>
                            <a:schemeClr val="dk1"/>
                          </a:solidFill>
                          <a:latin typeface="Meiryo"/>
                          <a:ea typeface="Meiryo"/>
                          <a:cs typeface="Meiryo"/>
                          <a:sym typeface="Meiryo"/>
                        </a:rPr>
                        <a:t>PV数（合計/日別）、合計クリック数</a:t>
                      </a:r>
                      <a:r>
                        <a:rPr lang="ja-JP" altLang="en-US" sz="1100" b="0" i="0" u="none" strike="noStrike" cap="none" dirty="0">
                          <a:solidFill>
                            <a:schemeClr val="dk1"/>
                          </a:solidFill>
                          <a:latin typeface="Meiryo"/>
                          <a:ea typeface="Meiryo"/>
                          <a:cs typeface="Meiryo"/>
                          <a:sym typeface="Meiryo"/>
                        </a:rPr>
                        <a:t>　他</a:t>
                      </a:r>
                      <a:endParaRPr sz="11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6425">
                <a:tc>
                  <a:txBody>
                    <a:bodyPr/>
                    <a:lstStyle/>
                    <a:p>
                      <a:pPr marL="0" marR="0" lvl="0" indent="0" algn="l" rtl="0">
                        <a:lnSpc>
                          <a:spcPct val="100000"/>
                        </a:lnSpc>
                        <a:spcBef>
                          <a:spcPts val="0"/>
                        </a:spcBef>
                        <a:spcAft>
                          <a:spcPts val="0"/>
                        </a:spcAft>
                        <a:buClr>
                          <a:srgbClr val="000000"/>
                        </a:buClr>
                        <a:buSzPts val="1000"/>
                        <a:buFont typeface="Arial"/>
                        <a:buNone/>
                      </a:pPr>
                      <a:r>
                        <a:rPr lang="ja-JP" sz="1100" u="none" strike="noStrike" cap="none">
                          <a:solidFill>
                            <a:schemeClr val="dk1"/>
                          </a:solidFill>
                          <a:latin typeface="Meiryo"/>
                          <a:ea typeface="Meiryo"/>
                          <a:cs typeface="Meiryo"/>
                          <a:sym typeface="Meiryo"/>
                        </a:rPr>
                        <a:t>記事公開日</a:t>
                      </a:r>
                      <a:endParaRPr sz="11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100" u="none" strike="noStrike" cap="none">
                          <a:solidFill>
                            <a:schemeClr val="dk1"/>
                          </a:solidFill>
                          <a:latin typeface="Meiryo"/>
                          <a:ea typeface="Meiryo"/>
                          <a:cs typeface="Meiryo"/>
                          <a:sym typeface="Meiryo"/>
                        </a:rPr>
                        <a:t>平日任意  11:00-12:00ごろ記事公開予定</a:t>
                      </a:r>
                      <a:endParaRPr sz="11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71275">
                <a:tc>
                  <a:txBody>
                    <a:bodyPr/>
                    <a:lstStyle/>
                    <a:p>
                      <a:pPr marL="0" marR="0" lvl="0" indent="0" algn="l" rtl="0">
                        <a:lnSpc>
                          <a:spcPct val="100000"/>
                        </a:lnSpc>
                        <a:spcBef>
                          <a:spcPts val="0"/>
                        </a:spcBef>
                        <a:spcAft>
                          <a:spcPts val="0"/>
                        </a:spcAft>
                        <a:buClr>
                          <a:srgbClr val="000000"/>
                        </a:buClr>
                        <a:buSzPts val="1000"/>
                        <a:buFont typeface="Arial"/>
                        <a:buNone/>
                      </a:pPr>
                      <a:r>
                        <a:rPr lang="ja-JP" sz="1100" u="none" strike="noStrike" cap="none">
                          <a:solidFill>
                            <a:schemeClr val="dk1"/>
                          </a:solidFill>
                          <a:latin typeface="Meiryo"/>
                          <a:ea typeface="Meiryo"/>
                          <a:cs typeface="Meiryo"/>
                          <a:sym typeface="Meiryo"/>
                        </a:rPr>
                        <a:t>申込み期限</a:t>
                      </a:r>
                      <a:endParaRPr sz="11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050"/>
                        <a:buFont typeface="Arial"/>
                        <a:buNone/>
                      </a:pPr>
                      <a:r>
                        <a:rPr lang="ja-JP" sz="1100" u="none" strike="noStrike" cap="none" dirty="0">
                          <a:solidFill>
                            <a:schemeClr val="dk1"/>
                          </a:solidFill>
                          <a:latin typeface="Meiryo"/>
                          <a:ea typeface="Meiryo"/>
                          <a:cs typeface="Meiryo"/>
                          <a:sym typeface="Meiryo"/>
                        </a:rPr>
                        <a:t>記事配信開始日の45営業日前</a:t>
                      </a:r>
                      <a:endParaRPr sz="110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50"/>
                        <a:buFont typeface="Arial"/>
                        <a:buNone/>
                      </a:pPr>
                      <a:r>
                        <a:rPr lang="ja-JP" sz="1100" u="none" strike="noStrike" cap="none" dirty="0">
                          <a:solidFill>
                            <a:schemeClr val="dk1"/>
                          </a:solidFill>
                          <a:latin typeface="Meiryo"/>
                          <a:ea typeface="Meiryo"/>
                          <a:cs typeface="Meiryo"/>
                          <a:sym typeface="Meiryo"/>
                        </a:rPr>
                        <a:t>オリエン～サンプリング～</a:t>
                      </a:r>
                      <a:r>
                        <a:rPr lang="ja-JP" sz="1100" u="none" strike="noStrike" cap="none" dirty="0">
                          <a:solidFill>
                            <a:schemeClr val="dk1"/>
                          </a:solidFill>
                          <a:highlight>
                            <a:srgbClr val="FFFFFF"/>
                          </a:highlight>
                          <a:latin typeface="Meiryo"/>
                          <a:ea typeface="Meiryo"/>
                          <a:cs typeface="Meiryo"/>
                          <a:sym typeface="Meiryo"/>
                        </a:rPr>
                        <a:t>Instagram</a:t>
                      </a:r>
                      <a:r>
                        <a:rPr lang="ja-JP" sz="1100" u="none" strike="noStrike" cap="none" dirty="0">
                          <a:solidFill>
                            <a:schemeClr val="dk1"/>
                          </a:solidFill>
                          <a:latin typeface="Meiryo"/>
                          <a:ea typeface="Meiryo"/>
                          <a:cs typeface="Meiryo"/>
                          <a:sym typeface="Meiryo"/>
                        </a:rPr>
                        <a:t>投稿迄：約6週間</a:t>
                      </a:r>
                      <a:endParaRPr sz="110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50"/>
                        <a:buFont typeface="Arial"/>
                        <a:buNone/>
                      </a:pPr>
                      <a:r>
                        <a:rPr lang="ja-JP" sz="1100" u="none" strike="noStrike" cap="none" dirty="0">
                          <a:solidFill>
                            <a:schemeClr val="dk1"/>
                          </a:solidFill>
                          <a:latin typeface="Meiryo"/>
                          <a:ea typeface="Meiryo"/>
                          <a:cs typeface="Meiryo"/>
                          <a:sym typeface="Meiryo"/>
                        </a:rPr>
                        <a:t>オリエン～CHANTO WEB記事掲載迄 ：約2か月程度</a:t>
                      </a:r>
                      <a:endParaRPr sz="11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71275">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a:solidFill>
                            <a:schemeClr val="dk1"/>
                          </a:solidFill>
                          <a:latin typeface="Meiryo"/>
                          <a:ea typeface="Meiryo"/>
                          <a:cs typeface="Meiryo"/>
                          <a:sym typeface="Meiryo"/>
                        </a:rPr>
                        <a:t>無料</a:t>
                      </a:r>
                      <a:endParaRPr sz="11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100" b="0" u="none" strike="noStrike" cap="none">
                          <a:solidFill>
                            <a:schemeClr val="dk1"/>
                          </a:solidFill>
                          <a:latin typeface="Meiryo"/>
                          <a:ea typeface="Meiryo"/>
                          <a:cs typeface="Meiryo"/>
                          <a:sym typeface="Meiryo"/>
                        </a:rPr>
                        <a:t>サービス</a:t>
                      </a:r>
                      <a:endParaRPr sz="11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記事下アンケート（3問）</a:t>
                      </a:r>
                      <a:endParaRPr sz="1100" b="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00"/>
                        <a:buFont typeface="Arial"/>
                        <a:buNone/>
                      </a:pPr>
                      <a:r>
                        <a:rPr lang="ja-JP" sz="1100" b="0" i="0" u="none" strike="noStrike" cap="none" dirty="0">
                          <a:solidFill>
                            <a:schemeClr val="dk1"/>
                          </a:solidFill>
                          <a:latin typeface="Meiryo"/>
                          <a:ea typeface="Meiryo"/>
                          <a:cs typeface="Meiryo"/>
                          <a:sym typeface="Meiryo"/>
                        </a:rPr>
                        <a:t>CHANTO WEB公式SNS（X、IG、FB）にて</a:t>
                      </a:r>
                      <a:endParaRPr sz="1100" b="0" i="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00"/>
                        <a:buFont typeface="Arial"/>
                        <a:buNone/>
                      </a:pPr>
                      <a:r>
                        <a:rPr lang="ja-JP" sz="1100" b="0" i="0" u="none" strike="noStrike" cap="none" dirty="0">
                          <a:solidFill>
                            <a:schemeClr val="dk1"/>
                          </a:solidFill>
                          <a:latin typeface="Meiryo"/>
                          <a:ea typeface="Meiryo"/>
                          <a:cs typeface="Meiryo"/>
                          <a:sym typeface="Meiryo"/>
                        </a:rPr>
                        <a:t>サービスポスト投稿（各1回）</a:t>
                      </a:r>
                      <a:endParaRPr sz="11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79" name="Google Shape;679;p65"/>
          <p:cNvSpPr/>
          <p:nvPr/>
        </p:nvSpPr>
        <p:spPr>
          <a:xfrm>
            <a:off x="6722269" y="5275060"/>
            <a:ext cx="6409800" cy="1852500"/>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▼スポンサードポストについて</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※記事中にはPR表記が入ります。投稿内の表記として『＃PR（大文字）　＃貴社名もしくは正式なサービス/商品名』の順にて、ハッシュタグ列冒頭に記載します。</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※Meta社の提供するブランドコンテンツタグの紐づけを行います。</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※外部リンクは3URLまで。記事タイトルは掲載後にも変更を行う場合があります。</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tx1"/>
                </a:solidFill>
                <a:latin typeface="Meiryo"/>
                <a:ea typeface="Meiryo"/>
                <a:cs typeface="Meiryo"/>
                <a:sym typeface="Meiryo"/>
              </a:rPr>
              <a:t>※外部ブーストを行う場合があります。記事は最低1年間の期間においてアーカイブ（内容によっては期間制限あり）</a:t>
            </a:r>
            <a:endParaRPr lang="en-US" altLang="ja-JP" sz="800" b="0" i="0" u="none" strike="noStrike" cap="none" dirty="0">
              <a:solidFill>
                <a:schemeClr val="tx1"/>
              </a:solidFill>
              <a:latin typeface="Meiryo"/>
              <a:ea typeface="Meiryo"/>
              <a:cs typeface="Meiryo"/>
              <a:sym typeface="Meiryo"/>
            </a:endParaRPr>
          </a:p>
          <a:p>
            <a:pPr marL="12700">
              <a:lnSpc>
                <a:spcPct val="101904"/>
              </a:lnSpc>
              <a:buSzPts val="9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tx1"/>
                </a:solidFill>
                <a:latin typeface="Meiryo"/>
                <a:ea typeface="Meiryo"/>
                <a:cs typeface="Meiryo"/>
                <a:sym typeface="Meiryo"/>
              </a:rPr>
              <a:t>※年末年始、GWなど長期休みや期末はPVが下回る可能性がございます。　</a:t>
            </a:r>
            <a:endParaRPr lang="en-US" altLang="ja-JP" sz="800" b="0" i="0" u="none" strike="noStrike" cap="none" dirty="0">
              <a:solidFill>
                <a:schemeClr val="tx1"/>
              </a:solidFill>
              <a:latin typeface="Meiryo"/>
              <a:ea typeface="Meiryo"/>
              <a:cs typeface="Meiryo"/>
              <a:sym typeface="Meiryo"/>
            </a:endParaRPr>
          </a:p>
          <a:p>
            <a:pPr marL="12700">
              <a:lnSpc>
                <a:spcPct val="101904"/>
              </a:lnSpc>
              <a:buSzPts val="900"/>
            </a:pPr>
            <a:r>
              <a:rPr lang="en-US" altLang="ja-JP" sz="800" dirty="0">
                <a:solidFill>
                  <a:schemeClr val="tx1"/>
                </a:solidFill>
                <a:latin typeface="Meiryo"/>
                <a:ea typeface="Meiryo"/>
                <a:cs typeface="Meiryo"/>
                <a:sym typeface="Meiryo"/>
              </a:rPr>
              <a:t>※</a:t>
            </a:r>
            <a:r>
              <a:rPr lang="ja-JP" altLang="en-US" sz="800" dirty="0">
                <a:solidFill>
                  <a:schemeClr val="tx1"/>
                </a:solidFill>
                <a:latin typeface="Meiryo"/>
                <a:ea typeface="Meiryo"/>
                <a:cs typeface="Meiryo"/>
                <a:sym typeface="Meiryo"/>
              </a:rPr>
              <a:t>サービスポスト投稿の内容は編集部にお任せいただきます。</a:t>
            </a:r>
            <a:endParaRPr lang="ja-JP" altLang="en-US" sz="800" b="0" i="0" u="none" strike="noStrike" cap="none" dirty="0">
              <a:solidFill>
                <a:schemeClr val="tx1"/>
              </a:solidFill>
              <a:latin typeface="Meiryo"/>
              <a:ea typeface="Meiryo"/>
              <a:cs typeface="Meiryo"/>
              <a:sym typeface="Meiryo"/>
            </a:endParaRPr>
          </a:p>
          <a:p>
            <a:pPr marL="12700" marR="0" lvl="0" indent="0" algn="l" rtl="0">
              <a:lnSpc>
                <a:spcPct val="101428"/>
              </a:lnSpc>
              <a:spcBef>
                <a:spcPts val="0"/>
              </a:spcBef>
              <a:spcAft>
                <a:spcPts val="0"/>
              </a:spcAft>
              <a:buClr>
                <a:schemeClr val="dk1"/>
              </a:buClr>
              <a:buSzPts val="900"/>
              <a:buFont typeface="Arial"/>
              <a:buNone/>
            </a:pPr>
            <a:r>
              <a:rPr lang="ja-JP" sz="800" b="0" i="0" u="none" strike="noStrike" cap="none" dirty="0">
                <a:solidFill>
                  <a:schemeClr val="dk1"/>
                </a:solidFill>
                <a:latin typeface="Meiryo"/>
                <a:ea typeface="Meiryo"/>
                <a:cs typeface="Meiryo"/>
                <a:sym typeface="Meiryo"/>
              </a:rPr>
              <a:t>▼サンプリングについて</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chemeClr val="dk1"/>
              </a:buClr>
              <a:buSzPts val="900"/>
              <a:buFont typeface="Arial"/>
              <a:buNone/>
            </a:pPr>
            <a:r>
              <a:rPr lang="ja-JP" sz="800" b="0" i="0" u="none" strike="noStrike" cap="none" dirty="0">
                <a:solidFill>
                  <a:schemeClr val="dk1"/>
                </a:solidFill>
                <a:latin typeface="Meiryo"/>
                <a:ea typeface="Meiryo"/>
                <a:cs typeface="Meiryo"/>
                <a:sym typeface="Meiryo"/>
              </a:rPr>
              <a:t>※ 商品の送料は貴社ご負担、納品先は弊社指定先。納品は常温対応となり</a:t>
            </a:r>
            <a:r>
              <a:rPr lang="ja-JP" sz="800" b="0" i="0" u="none" strike="noStrike" cap="none" dirty="0">
                <a:solidFill>
                  <a:srgbClr val="FF0000"/>
                </a:solidFill>
                <a:latin typeface="Meiryo"/>
                <a:ea typeface="Meiryo"/>
                <a:cs typeface="Meiryo"/>
                <a:sym typeface="Meiryo"/>
              </a:rPr>
              <a:t>クール便利用の場合は送料を別途実費請求</a:t>
            </a:r>
            <a:r>
              <a:rPr lang="ja-JP" sz="800" b="0" i="0" u="none" strike="noStrike" cap="none" dirty="0">
                <a:solidFill>
                  <a:schemeClr val="dk1"/>
                </a:solidFill>
                <a:latin typeface="Meiryo"/>
                <a:ea typeface="Meiryo"/>
                <a:cs typeface="Meiryo"/>
                <a:sym typeface="Meiryo"/>
              </a:rPr>
              <a:t>します。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chemeClr val="dk1"/>
              </a:buClr>
              <a:buSzPts val="900"/>
              <a:buFont typeface="Arial"/>
              <a:buNone/>
            </a:pPr>
            <a:r>
              <a:rPr lang="ja-JP" sz="800" b="0" i="0" u="none" strike="noStrike" cap="none" dirty="0">
                <a:solidFill>
                  <a:schemeClr val="dk1"/>
                </a:solidFill>
                <a:latin typeface="Meiryo"/>
                <a:ea typeface="Meiryo"/>
                <a:cs typeface="Meiryo"/>
                <a:sym typeface="Meiryo"/>
              </a:rPr>
              <a:t>※決定インフルエンサーを変更する場合はキャンセル料がかかります。インフルエンサーへの細かい指示は自由な発想を妨げる可能性があるためご遠慮いただいています。①利用/使用シーン（朝食、お酒とともにetc）②指定ハッシュタグ1つ（任意で複数促すことは可）</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chemeClr val="dk1"/>
              </a:buClr>
              <a:buSzPts val="900"/>
              <a:buFont typeface="Arial"/>
              <a:buNone/>
            </a:pPr>
            <a:r>
              <a:rPr lang="ja-JP" sz="800" b="0" i="0" u="none" strike="noStrike" cap="none" dirty="0">
                <a:solidFill>
                  <a:schemeClr val="dk1"/>
                </a:solidFill>
                <a:latin typeface="Meiryo"/>
                <a:ea typeface="Meiryo"/>
                <a:cs typeface="Meiryo"/>
                <a:sym typeface="Meiryo"/>
              </a:rPr>
              <a:t>※インフルエンサーへの投稿内容の修正依頼は商品名誤記載の場合を除き対応いたしかねます。投稿期間終了後に投稿URLをまとめてご提出いたします。（都度対応不可）「●●（クライアント名）様に頂いて」等関係性が明示できるPR表記および文言を記載し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chemeClr val="dk1"/>
              </a:buClr>
              <a:buSzPts val="900"/>
              <a:buFont typeface="Arial"/>
              <a:buNone/>
            </a:pPr>
            <a:r>
              <a:rPr lang="ja-JP" sz="800" b="0" i="0" u="none" strike="noStrike" cap="none" dirty="0">
                <a:solidFill>
                  <a:schemeClr val="dk1"/>
                </a:solidFill>
                <a:latin typeface="Meiryo"/>
                <a:ea typeface="Meiryo"/>
                <a:cs typeface="Meiryo"/>
                <a:sym typeface="Meiryo"/>
              </a:rPr>
              <a:t>※競合排除無し。インフルエンサーにより投稿が削除変更される可能性やアカウント非公開にされる可能性があります。</a:t>
            </a:r>
            <a:endParaRPr sz="800" b="0" i="0" u="none" strike="noStrike" cap="none" dirty="0">
              <a:solidFill>
                <a:schemeClr val="dk1"/>
              </a:solidFill>
              <a:latin typeface="Meiryo"/>
              <a:ea typeface="Meiryo"/>
              <a:cs typeface="Meiryo"/>
              <a:sym typeface="Meiryo"/>
            </a:endParaRPr>
          </a:p>
        </p:txBody>
      </p:sp>
      <p:sp>
        <p:nvSpPr>
          <p:cNvPr id="683" name="Google Shape;683;p65"/>
          <p:cNvSpPr txBox="1"/>
          <p:nvPr/>
        </p:nvSpPr>
        <p:spPr>
          <a:xfrm>
            <a:off x="5130490" y="4765819"/>
            <a:ext cx="1702200" cy="32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rgbClr val="000000"/>
                </a:solidFill>
                <a:latin typeface="Meiryo"/>
                <a:ea typeface="Meiryo"/>
                <a:cs typeface="Meiryo"/>
                <a:sym typeface="Meiryo"/>
              </a:rPr>
              <a:t>スポンサードポスト</a:t>
            </a:r>
            <a:endParaRPr sz="1200" b="1" i="0" u="none" strike="noStrike" cap="none" dirty="0">
              <a:solidFill>
                <a:srgbClr val="000000"/>
              </a:solidFill>
              <a:latin typeface="Meiryo"/>
              <a:ea typeface="Meiryo"/>
              <a:cs typeface="Meiryo"/>
              <a:sym typeface="Meiryo"/>
            </a:endParaRPr>
          </a:p>
        </p:txBody>
      </p:sp>
      <p:sp>
        <p:nvSpPr>
          <p:cNvPr id="684" name="Google Shape;684;p65"/>
          <p:cNvSpPr txBox="1"/>
          <p:nvPr/>
        </p:nvSpPr>
        <p:spPr>
          <a:xfrm>
            <a:off x="529556" y="4809135"/>
            <a:ext cx="927900" cy="412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#とろっ豆</a:t>
            </a:r>
            <a:endParaRPr sz="1200" b="0" i="0" u="none" strike="noStrike" cap="none" dirty="0">
              <a:solidFill>
                <a:srgbClr val="000000"/>
              </a:solidFill>
              <a:latin typeface="Meiryo"/>
              <a:ea typeface="Meiryo"/>
              <a:cs typeface="Meiryo"/>
              <a:sym typeface="Meiryo"/>
            </a:endParaRPr>
          </a:p>
        </p:txBody>
      </p:sp>
      <p:sp>
        <p:nvSpPr>
          <p:cNvPr id="687" name="Google Shape;687;p65"/>
          <p:cNvSpPr/>
          <p:nvPr/>
        </p:nvSpPr>
        <p:spPr>
          <a:xfrm>
            <a:off x="0" y="51725"/>
            <a:ext cx="7434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スポンサードポスト</a:t>
            </a:r>
            <a:r>
              <a:rPr lang="ja-JP" sz="1200" b="1" i="0" u="none" strike="noStrike" cap="none">
                <a:solidFill>
                  <a:schemeClr val="dk1"/>
                </a:solidFill>
                <a:latin typeface="Meiryo"/>
                <a:ea typeface="Meiryo"/>
                <a:cs typeface="Meiryo"/>
                <a:sym typeface="Meiryo"/>
              </a:rPr>
              <a:t>（オリジナル記事＋サンプリング型　インフルエンサー施策）</a:t>
            </a:r>
            <a:endParaRPr sz="2000" b="1" i="0" u="none" strike="noStrike" cap="none">
              <a:solidFill>
                <a:schemeClr val="dk1"/>
              </a:solidFill>
              <a:latin typeface="Meiryo"/>
              <a:ea typeface="Meiryo"/>
              <a:cs typeface="Meiryo"/>
              <a:sym typeface="Meiryo"/>
            </a:endParaRPr>
          </a:p>
        </p:txBody>
      </p:sp>
      <p:sp>
        <p:nvSpPr>
          <p:cNvPr id="688" name="Google Shape;688;p65"/>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23</a:t>
            </a:fld>
            <a:endParaRPr/>
          </a:p>
        </p:txBody>
      </p:sp>
      <p:pic>
        <p:nvPicPr>
          <p:cNvPr id="689" name="Google Shape;689;p65"/>
          <p:cNvPicPr preferRelativeResize="0"/>
          <p:nvPr/>
        </p:nvPicPr>
        <p:blipFill rotWithShape="1">
          <a:blip r:embed="rId3">
            <a:alphaModFix/>
          </a:blip>
          <a:srcRect/>
          <a:stretch/>
        </p:blipFill>
        <p:spPr>
          <a:xfrm>
            <a:off x="12304606" y="178179"/>
            <a:ext cx="927854" cy="412525"/>
          </a:xfrm>
          <a:prstGeom prst="rect">
            <a:avLst/>
          </a:prstGeom>
          <a:noFill/>
          <a:ln>
            <a:noFill/>
          </a:ln>
        </p:spPr>
      </p:pic>
      <p:sp>
        <p:nvSpPr>
          <p:cNvPr id="691" name="Google Shape;691;p65"/>
          <p:cNvSpPr/>
          <p:nvPr/>
        </p:nvSpPr>
        <p:spPr>
          <a:xfrm>
            <a:off x="351299" y="1392220"/>
            <a:ext cx="5929986" cy="684001"/>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692" name="Google Shape;692;p65"/>
          <p:cNvSpPr txBox="1"/>
          <p:nvPr/>
        </p:nvSpPr>
        <p:spPr>
          <a:xfrm>
            <a:off x="417275" y="1464781"/>
            <a:ext cx="6613479" cy="553968"/>
          </a:xfrm>
          <a:prstGeom prst="rect">
            <a:avLst/>
          </a:prstGeom>
          <a:noFill/>
          <a:ln>
            <a:noFill/>
          </a:ln>
        </p:spPr>
        <p:txBody>
          <a:bodyPr spcFirstLastPara="1" wrap="square" lIns="91425" tIns="91425" rIns="91425" bIns="91425" anchor="t" anchorCtr="0">
            <a:spAutoFit/>
          </a:bodyPr>
          <a:lstStyle/>
          <a:p>
            <a:pPr marL="457200" marR="0" lvl="0" indent="-304800" rtl="0">
              <a:lnSpc>
                <a:spcPct val="100000"/>
              </a:lnSpc>
              <a:spcBef>
                <a:spcPts val="0"/>
              </a:spcBef>
              <a:spcAft>
                <a:spcPts val="0"/>
              </a:spcAft>
              <a:buClr>
                <a:srgbClr val="000000"/>
              </a:buClr>
              <a:buSzPts val="1200"/>
              <a:buFont typeface="Noto Sans Symbols"/>
              <a:buChar char="✔"/>
            </a:pPr>
            <a:r>
              <a:rPr lang="ja-JP" sz="1200" b="1" i="0" u="none" strike="noStrike" cap="none" dirty="0">
                <a:solidFill>
                  <a:srgbClr val="323232"/>
                </a:solidFill>
                <a:latin typeface="Meiryo"/>
                <a:ea typeface="Meiryo"/>
                <a:cs typeface="Meiryo"/>
                <a:sym typeface="Meiryo"/>
              </a:rPr>
              <a:t>テーマに沿ったマイクロインフルエンサー</a:t>
            </a:r>
            <a:r>
              <a:rPr lang="ja-JP" sz="1200" b="1" i="0" u="none" strike="noStrike" cap="none" dirty="0">
                <a:solidFill>
                  <a:schemeClr val="dk1"/>
                </a:solidFill>
                <a:latin typeface="Meiryo"/>
                <a:ea typeface="Meiryo"/>
                <a:cs typeface="Meiryo"/>
                <a:sym typeface="Meiryo"/>
              </a:rPr>
              <a:t>をキャスティング</a:t>
            </a:r>
            <a:endParaRPr sz="1200" b="1" i="0" u="none" strike="noStrike" cap="none" dirty="0">
              <a:solidFill>
                <a:schemeClr val="dk1"/>
              </a:solidFill>
              <a:latin typeface="Meiryo"/>
              <a:ea typeface="Meiryo"/>
              <a:cs typeface="Meiryo"/>
              <a:sym typeface="Meiryo"/>
            </a:endParaRPr>
          </a:p>
          <a:p>
            <a:pPr marL="457200" marR="0" lvl="0" indent="-304800" rtl="0">
              <a:lnSpc>
                <a:spcPct val="100000"/>
              </a:lnSpc>
              <a:spcBef>
                <a:spcPts val="0"/>
              </a:spcBef>
              <a:spcAft>
                <a:spcPts val="0"/>
              </a:spcAft>
              <a:buClr>
                <a:srgbClr val="000000"/>
              </a:buClr>
              <a:buSzPts val="1200"/>
              <a:buFont typeface="Noto Sans Symbols"/>
              <a:buChar char="✔"/>
            </a:pPr>
            <a:r>
              <a:rPr lang="ja-JP" sz="1200" b="1" i="0" u="none" strike="noStrike" cap="none" dirty="0">
                <a:solidFill>
                  <a:schemeClr val="dk1"/>
                </a:solidFill>
                <a:latin typeface="Meiryo"/>
                <a:ea typeface="Meiryo"/>
                <a:cs typeface="Meiryo"/>
                <a:sym typeface="Meiryo"/>
              </a:rPr>
              <a:t>商品サンプリング ～ Instagram投稿＋スポンサードポスト</a:t>
            </a:r>
            <a:endParaRPr lang="en-US" altLang="ja-JP" sz="1200" b="1" i="0" u="none" strike="noStrike" cap="none" dirty="0">
              <a:solidFill>
                <a:schemeClr val="dk1"/>
              </a:solidFill>
              <a:latin typeface="Meiryo"/>
              <a:ea typeface="Meiryo"/>
              <a:cs typeface="Meiryo"/>
              <a:sym typeface="Meiryo"/>
            </a:endParaRPr>
          </a:p>
        </p:txBody>
      </p:sp>
      <p:sp>
        <p:nvSpPr>
          <p:cNvPr id="693" name="Google Shape;693;p65"/>
          <p:cNvSpPr/>
          <p:nvPr/>
        </p:nvSpPr>
        <p:spPr>
          <a:xfrm>
            <a:off x="690471" y="2642575"/>
            <a:ext cx="1261800" cy="3282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食品</a:t>
            </a:r>
            <a:endParaRPr sz="1200" b="1" i="0" u="none" strike="noStrike" cap="none">
              <a:solidFill>
                <a:schemeClr val="lt1"/>
              </a:solidFill>
              <a:latin typeface="Meiryo"/>
              <a:ea typeface="Meiryo"/>
              <a:cs typeface="Meiryo"/>
              <a:sym typeface="Meiryo"/>
            </a:endParaRPr>
          </a:p>
        </p:txBody>
      </p:sp>
      <p:grpSp>
        <p:nvGrpSpPr>
          <p:cNvPr id="3" name="グループ化 2">
            <a:extLst>
              <a:ext uri="{FF2B5EF4-FFF2-40B4-BE49-F238E27FC236}">
                <a16:creationId xmlns:a16="http://schemas.microsoft.com/office/drawing/2014/main" id="{13534738-FB96-68A0-BBDA-ECADB564D0BC}"/>
              </a:ext>
            </a:extLst>
          </p:cNvPr>
          <p:cNvGrpSpPr/>
          <p:nvPr/>
        </p:nvGrpSpPr>
        <p:grpSpPr>
          <a:xfrm>
            <a:off x="629219" y="5148286"/>
            <a:ext cx="5858164" cy="1724550"/>
            <a:chOff x="504686" y="4062152"/>
            <a:chExt cx="5858164" cy="1724550"/>
          </a:xfrm>
        </p:grpSpPr>
        <p:pic>
          <p:nvPicPr>
            <p:cNvPr id="675" name="Google Shape;675;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8447" y="4171862"/>
              <a:ext cx="1448952" cy="1461594"/>
            </a:xfrm>
            <a:prstGeom prst="rect">
              <a:avLst/>
            </a:prstGeom>
            <a:noFill/>
            <a:ln>
              <a:noFill/>
            </a:ln>
          </p:spPr>
        </p:pic>
        <p:pic>
          <p:nvPicPr>
            <p:cNvPr id="681" name="Google Shape;681;p65"/>
            <p:cNvPicPr preferRelativeResize="0"/>
            <p:nvPr/>
          </p:nvPicPr>
          <p:blipFill rotWithShape="1">
            <a:blip r:embed="rId5">
              <a:alphaModFix/>
            </a:blip>
            <a:srcRect/>
            <a:stretch/>
          </p:blipFill>
          <p:spPr>
            <a:xfrm>
              <a:off x="504686" y="4099140"/>
              <a:ext cx="542441" cy="535885"/>
            </a:xfrm>
            <a:prstGeom prst="rect">
              <a:avLst/>
            </a:prstGeom>
            <a:noFill/>
            <a:ln>
              <a:noFill/>
            </a:ln>
          </p:spPr>
        </p:pic>
        <p:sp>
          <p:nvSpPr>
            <p:cNvPr id="682" name="Google Shape;682;p65"/>
            <p:cNvSpPr/>
            <p:nvPr/>
          </p:nvSpPr>
          <p:spPr>
            <a:xfrm>
              <a:off x="4729252" y="4707238"/>
              <a:ext cx="573300" cy="526800"/>
            </a:xfrm>
            <a:prstGeom prst="mathPlus">
              <a:avLst>
                <a:gd name="adj1" fmla="val 2352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Meiryo"/>
                <a:ea typeface="Meiryo"/>
                <a:cs typeface="Meiryo"/>
                <a:sym typeface="Meiryo"/>
              </a:endParaRPr>
            </a:p>
          </p:txBody>
        </p:sp>
        <p:pic>
          <p:nvPicPr>
            <p:cNvPr id="685" name="Google Shape;685;p6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100179" y="4188926"/>
              <a:ext cx="1413487" cy="1447199"/>
            </a:xfrm>
            <a:prstGeom prst="rect">
              <a:avLst/>
            </a:prstGeom>
            <a:noFill/>
            <a:ln>
              <a:noFill/>
            </a:ln>
          </p:spPr>
        </p:pic>
        <p:pic>
          <p:nvPicPr>
            <p:cNvPr id="686" name="Google Shape;686;p6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573716" y="4189026"/>
              <a:ext cx="1155544" cy="1444430"/>
            </a:xfrm>
            <a:prstGeom prst="rect">
              <a:avLst/>
            </a:prstGeom>
            <a:noFill/>
            <a:ln>
              <a:noFill/>
            </a:ln>
          </p:spPr>
        </p:pic>
        <p:pic>
          <p:nvPicPr>
            <p:cNvPr id="694" name="Google Shape;694;p6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353925" y="4062152"/>
              <a:ext cx="1008925" cy="1724550"/>
            </a:xfrm>
            <a:prstGeom prst="rect">
              <a:avLst/>
            </a:prstGeom>
            <a:noFill/>
            <a:ln>
              <a:noFill/>
            </a:ln>
          </p:spPr>
        </p:pic>
        <p:pic>
          <p:nvPicPr>
            <p:cNvPr id="695" name="Google Shape;695;p65"/>
            <p:cNvPicPr preferRelativeResize="0"/>
            <p:nvPr/>
          </p:nvPicPr>
          <p:blipFill rotWithShape="1">
            <a:blip r:embed="rId9">
              <a:alphaModFix/>
            </a:blip>
            <a:srcRect/>
            <a:stretch/>
          </p:blipFill>
          <p:spPr>
            <a:xfrm>
              <a:off x="5442049" y="4366573"/>
              <a:ext cx="830016" cy="1113316"/>
            </a:xfrm>
            <a:prstGeom prst="rect">
              <a:avLst/>
            </a:prstGeom>
            <a:noFill/>
            <a:ln>
              <a:noFill/>
            </a:ln>
          </p:spPr>
        </p:pic>
      </p:grpSp>
      <p:sp>
        <p:nvSpPr>
          <p:cNvPr id="696" name="Google Shape;696;p65">
            <a:hlinkClick r:id="rId10" action="ppaction://hlinksldjump"/>
          </p:cNvPr>
          <p:cNvSpPr txBox="1"/>
          <p:nvPr/>
        </p:nvSpPr>
        <p:spPr>
          <a:xfrm>
            <a:off x="1983860" y="2766179"/>
            <a:ext cx="42840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sng" strike="noStrike" cap="none" dirty="0">
                <a:solidFill>
                  <a:srgbClr val="000000"/>
                </a:solidFill>
                <a:latin typeface="Meiryo"/>
                <a:ea typeface="Meiryo"/>
                <a:cs typeface="Meiryo"/>
                <a:sym typeface="Meiryo"/>
                <a:hlinkClick r:id="rId10" action="ppaction://hlinksldjump">
                  <a:extLst>
                    <a:ext uri="{A12FA001-AC4F-418D-AE19-62706E023703}">
                      <ahyp:hlinkClr xmlns:ahyp="http://schemas.microsoft.com/office/drawing/2018/hyperlinkcolor" val="tx"/>
                    </a:ext>
                  </a:extLst>
                </a:hlinkClick>
              </a:rPr>
              <a:t>投票で決まった「とろっ豆™」の”遊べるパッケージ”が期間限定で発売！</a:t>
            </a:r>
            <a:endParaRPr sz="800" b="1" i="0" u="none" strike="noStrike" cap="none" dirty="0">
              <a:solidFill>
                <a:srgbClr val="000000"/>
              </a:solidFill>
              <a:latin typeface="Meiryo"/>
              <a:ea typeface="Meiryo"/>
              <a:cs typeface="Meiryo"/>
              <a:sym typeface="Meiryo"/>
            </a:endParaRPr>
          </a:p>
        </p:txBody>
      </p:sp>
      <p:sp>
        <p:nvSpPr>
          <p:cNvPr id="697" name="Google Shape;697;p65"/>
          <p:cNvSpPr txBox="1"/>
          <p:nvPr/>
        </p:nvSpPr>
        <p:spPr>
          <a:xfrm>
            <a:off x="1952271" y="2580840"/>
            <a:ext cx="1849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1000" b="1" i="0" u="none" strike="noStrike" cap="none" dirty="0">
                <a:solidFill>
                  <a:srgbClr val="000000"/>
                </a:solidFill>
                <a:latin typeface="Meiryo"/>
                <a:ea typeface="Meiryo"/>
                <a:cs typeface="Meiryo"/>
                <a:sym typeface="Meiryo"/>
              </a:rPr>
              <a:t>広告主：株式会社Mizkan様</a:t>
            </a:r>
            <a:endParaRPr sz="1800" b="0" i="0" u="none" strike="noStrike" cap="none" dirty="0">
              <a:solidFill>
                <a:srgbClr val="000000"/>
              </a:solidFill>
              <a:latin typeface="Arial"/>
              <a:ea typeface="Arial"/>
              <a:cs typeface="Arial"/>
              <a:sym typeface="Arial"/>
            </a:endParaRPr>
          </a:p>
        </p:txBody>
      </p:sp>
      <p:pic>
        <p:nvPicPr>
          <p:cNvPr id="698" name="Google Shape;698;p65"/>
          <p:cNvPicPr preferRelativeResize="0"/>
          <p:nvPr/>
        </p:nvPicPr>
        <p:blipFill rotWithShape="1">
          <a:blip r:embed="rId11" cstate="email">
            <a:alphaModFix/>
            <a:extLst>
              <a:ext uri="{28A0092B-C50C-407E-A947-70E740481C1C}">
                <a14:useLocalDpi xmlns:a14="http://schemas.microsoft.com/office/drawing/2010/main"/>
              </a:ext>
            </a:extLst>
          </a:blip>
          <a:srcRect b="-1480"/>
          <a:stretch/>
        </p:blipFill>
        <p:spPr>
          <a:xfrm>
            <a:off x="2078198" y="3255773"/>
            <a:ext cx="1954500" cy="13438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2"/>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510" name="Google Shape;510;p12"/>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24</a:t>
            </a:fld>
            <a:endParaRPr/>
          </a:p>
        </p:txBody>
      </p:sp>
      <p:sp>
        <p:nvSpPr>
          <p:cNvPr id="511" name="Google Shape;511;p12"/>
          <p:cNvSpPr/>
          <p:nvPr/>
        </p:nvSpPr>
        <p:spPr>
          <a:xfrm>
            <a:off x="5911987" y="5894438"/>
            <a:ext cx="7144200" cy="1408681"/>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1000" b="0" i="0" u="none" strike="noStrike" cap="none" dirty="0">
                <a:solidFill>
                  <a:schemeClr val="dk1"/>
                </a:solidFill>
                <a:latin typeface="Meiryo"/>
                <a:ea typeface="Meiryo"/>
                <a:cs typeface="Meiryo"/>
                <a:sym typeface="Meiryo"/>
              </a:rPr>
              <a:t>※ 記事中にはPR表記が入ります。</a:t>
            </a:r>
            <a:endParaRPr sz="10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1000" b="0" i="0" u="none" strike="noStrike" cap="none" dirty="0">
                <a:solidFill>
                  <a:schemeClr val="dk1"/>
                </a:solidFill>
                <a:latin typeface="Meiryo"/>
                <a:ea typeface="Meiryo"/>
                <a:cs typeface="Meiryo"/>
                <a:sym typeface="Meiryo"/>
              </a:rPr>
              <a:t>※ 取材、インタビュー、体験レビューは別途費用が発生する場合があります。</a:t>
            </a:r>
            <a:endParaRPr sz="10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1000" b="0" i="0" u="none" strike="noStrike" cap="none" dirty="0">
                <a:solidFill>
                  <a:schemeClr val="dk1"/>
                </a:solidFill>
                <a:latin typeface="Meiryo"/>
                <a:ea typeface="Meiryo"/>
                <a:cs typeface="Meiryo"/>
                <a:sym typeface="Meiryo"/>
              </a:rPr>
              <a:t>※ 外部リンクは3URLまで。</a:t>
            </a:r>
            <a:endParaRPr sz="10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1000" b="0" i="0" u="none" strike="noStrike" cap="none" dirty="0">
                <a:solidFill>
                  <a:schemeClr val="tx1"/>
                </a:solidFill>
                <a:latin typeface="Meiryo"/>
                <a:ea typeface="Meiryo"/>
                <a:cs typeface="Meiryo"/>
                <a:sym typeface="Meiryo"/>
              </a:rPr>
              <a:t>※ 記事タイトルは掲載後にも変更を行う場合があります。</a:t>
            </a:r>
            <a:endParaRPr lang="en-US" altLang="ja-JP" sz="1000" b="0" i="0" u="none" strike="noStrike" cap="none" dirty="0">
              <a:solidFill>
                <a:schemeClr val="tx1"/>
              </a:solidFill>
              <a:latin typeface="Meiryo"/>
              <a:ea typeface="Meiryo"/>
              <a:cs typeface="Meiryo"/>
              <a:sym typeface="Meiryo"/>
            </a:endParaRPr>
          </a:p>
          <a:p>
            <a:pPr marL="12700">
              <a:lnSpc>
                <a:spcPct val="101428"/>
              </a:lnSpc>
              <a:buSzPts val="900"/>
            </a:pPr>
            <a:r>
              <a:rPr lang="en-US" altLang="ja-JP" sz="10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10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10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10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1000" b="0" i="0" u="none" strike="noStrike" cap="none" dirty="0">
                <a:solidFill>
                  <a:schemeClr val="dk1"/>
                </a:solidFill>
                <a:latin typeface="Meiryo"/>
                <a:ea typeface="Meiryo"/>
                <a:cs typeface="Meiryo"/>
                <a:sym typeface="Meiryo"/>
              </a:rPr>
              <a:t>※ 記事は最低1年間の期間においてアーカイブされます（内容によっては期間制限あり）。</a:t>
            </a:r>
            <a:endParaRPr sz="10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r>
              <a:rPr lang="ja-JP" sz="1000" b="0" i="0" u="none" strike="noStrike" cap="none" dirty="0">
                <a:solidFill>
                  <a:schemeClr val="dk1"/>
                </a:solidFill>
                <a:latin typeface="Meiryo"/>
                <a:ea typeface="Meiryo"/>
                <a:cs typeface="Meiryo"/>
                <a:sym typeface="Meiryo"/>
              </a:rPr>
              <a:t>※ 年末年始などの長期休みや期末はPVが下回る可能性がございます。</a:t>
            </a:r>
            <a:endParaRPr lang="en-US" altLang="ja-JP" sz="1000" b="0" i="0" u="none" strike="noStrike" cap="none" dirty="0">
              <a:solidFill>
                <a:schemeClr val="dk1"/>
              </a:solidFill>
              <a:latin typeface="Meiryo"/>
              <a:ea typeface="Meiryo"/>
              <a:cs typeface="Meiryo"/>
              <a:sym typeface="Meiryo"/>
            </a:endParaRPr>
          </a:p>
          <a:p>
            <a:pPr marL="12700">
              <a:lnSpc>
                <a:spcPct val="101904"/>
              </a:lnSpc>
              <a:buSzPts val="800"/>
            </a:pPr>
            <a:r>
              <a:rPr lang="en-US" altLang="ja-JP" sz="1000" dirty="0">
                <a:solidFill>
                  <a:schemeClr val="tx1"/>
                </a:solidFill>
                <a:latin typeface="Meiryo"/>
                <a:ea typeface="Meiryo"/>
                <a:cs typeface="Meiryo"/>
                <a:sym typeface="Meiryo"/>
              </a:rPr>
              <a:t>※</a:t>
            </a:r>
            <a:r>
              <a:rPr lang="ja-JP" altLang="en-US" sz="1000" dirty="0">
                <a:solidFill>
                  <a:schemeClr val="tx1"/>
                </a:solidFill>
                <a:latin typeface="Meiryo"/>
                <a:ea typeface="Meiryo"/>
                <a:cs typeface="Meiryo"/>
                <a:sym typeface="Meiryo"/>
              </a:rPr>
              <a:t>サービスポスト投稿の内容は編集部にお任せいただきます。</a:t>
            </a:r>
            <a:endParaRPr lang="ja-JP" altLang="en-US" sz="1000" b="0" i="0" u="none" strike="noStrike" cap="none" dirty="0">
              <a:solidFill>
                <a:schemeClr val="tx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endParaRPr lang="en-US" altLang="ja-JP" sz="10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endParaRPr lang="en-US" altLang="ja-JP" sz="10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endParaRPr lang="ja-JP" altLang="en-US" sz="1800" b="0" i="0" u="none" strike="noStrike" cap="none" dirty="0">
              <a:solidFill>
                <a:srgbClr val="000000"/>
              </a:solidFill>
              <a:latin typeface="Arial"/>
              <a:ea typeface="Arial"/>
              <a:cs typeface="Arial"/>
              <a:sym typeface="Arial"/>
            </a:endParaRPr>
          </a:p>
        </p:txBody>
      </p:sp>
      <p:sp>
        <p:nvSpPr>
          <p:cNvPr id="512" name="Google Shape;512;p12"/>
          <p:cNvSpPr txBox="1"/>
          <p:nvPr/>
        </p:nvSpPr>
        <p:spPr>
          <a:xfrm>
            <a:off x="589284" y="2862017"/>
            <a:ext cx="2308500" cy="30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広告主：旭化成ホームプロダクツ株式会社様</a:t>
            </a:r>
            <a:endParaRPr sz="8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a:t>
            </a:r>
            <a:r>
              <a:rPr lang="ja-JP" sz="800" b="0" i="0" u="sng" strike="noStrike" cap="none">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お家で名古屋風おでん</a:t>
            </a:r>
            <a:r>
              <a:rPr lang="ja-JP" sz="800" b="0" i="0" u="none" strike="noStrike" cap="none">
                <a:solidFill>
                  <a:schemeClr val="dk1"/>
                </a:solidFill>
                <a:latin typeface="Meiryo"/>
                <a:ea typeface="Meiryo"/>
                <a:cs typeface="Meiryo"/>
                <a:sym typeface="Meiryo"/>
              </a:rPr>
              <a:t>）</a:t>
            </a:r>
            <a:endParaRPr sz="800" b="0" i="0" u="none" strike="noStrike" cap="none">
              <a:solidFill>
                <a:schemeClr val="dk1"/>
              </a:solidFill>
              <a:latin typeface="Meiryo"/>
              <a:ea typeface="Meiryo"/>
              <a:cs typeface="Meiryo"/>
              <a:sym typeface="Meiryo"/>
            </a:endParaRPr>
          </a:p>
        </p:txBody>
      </p:sp>
      <p:sp>
        <p:nvSpPr>
          <p:cNvPr id="513" name="Google Shape;513;p12"/>
          <p:cNvSpPr/>
          <p:nvPr/>
        </p:nvSpPr>
        <p:spPr>
          <a:xfrm>
            <a:off x="443741" y="2585168"/>
            <a:ext cx="2646000" cy="1743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800" b="1" i="0" u="none" strike="noStrike" cap="none">
                <a:solidFill>
                  <a:schemeClr val="dk1"/>
                </a:solidFill>
                <a:latin typeface="Meiryo"/>
                <a:ea typeface="Meiryo"/>
                <a:cs typeface="Meiryo"/>
                <a:sym typeface="Meiryo"/>
              </a:rPr>
              <a:t>キッチングッズ</a:t>
            </a:r>
            <a:endParaRPr sz="800" b="0" i="0" u="none" strike="noStrike" cap="none">
              <a:solidFill>
                <a:schemeClr val="dk1"/>
              </a:solidFill>
              <a:latin typeface="Meiryo"/>
              <a:ea typeface="Meiryo"/>
              <a:cs typeface="Meiryo"/>
              <a:sym typeface="Meiryo"/>
            </a:endParaRPr>
          </a:p>
        </p:txBody>
      </p:sp>
      <p:sp>
        <p:nvSpPr>
          <p:cNvPr id="514" name="Google Shape;514;p12"/>
          <p:cNvSpPr txBox="1"/>
          <p:nvPr/>
        </p:nvSpPr>
        <p:spPr>
          <a:xfrm>
            <a:off x="3330114" y="2846650"/>
            <a:ext cx="2251200" cy="316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rgbClr val="000000"/>
                </a:solidFill>
                <a:latin typeface="Meiryo"/>
                <a:ea typeface="Meiryo"/>
                <a:cs typeface="Meiryo"/>
                <a:sym typeface="Meiryo"/>
              </a:rPr>
              <a:t>広告主：UR都市機構様</a:t>
            </a:r>
            <a:endParaRPr sz="800" b="0"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b="0" i="0" u="sng" strike="noStrike" cap="none">
                <a:solidFill>
                  <a:srgbClr val="000000"/>
                </a:solidFill>
                <a:latin typeface="Meiryo"/>
                <a:ea typeface="Meiryo"/>
                <a:cs typeface="Meiryo"/>
                <a:sym typeface="Meiryo"/>
                <a:hlinkClick r:id="rId4">
                  <a:extLst>
                    <a:ext uri="{A12FA001-AC4F-418D-AE19-62706E023703}">
                      <ahyp:hlinkClr xmlns:ahyp="http://schemas.microsoft.com/office/drawing/2018/hyperlinkcolor" val="tx"/>
                    </a:ext>
                  </a:extLst>
                </a:hlinkClick>
              </a:rPr>
              <a:t>（住み替えで共働き家庭が救われる理由） </a:t>
            </a:r>
            <a:endParaRPr sz="800" b="0" i="0" u="none" strike="noStrike" cap="none">
              <a:solidFill>
                <a:srgbClr val="000000"/>
              </a:solidFill>
              <a:latin typeface="Meiryo"/>
              <a:ea typeface="Meiryo"/>
              <a:cs typeface="Meiryo"/>
              <a:sym typeface="Meiryo"/>
            </a:endParaRPr>
          </a:p>
        </p:txBody>
      </p:sp>
      <p:grpSp>
        <p:nvGrpSpPr>
          <p:cNvPr id="515" name="Google Shape;515;p12"/>
          <p:cNvGrpSpPr/>
          <p:nvPr/>
        </p:nvGrpSpPr>
        <p:grpSpPr>
          <a:xfrm>
            <a:off x="586919" y="3261177"/>
            <a:ext cx="2376476" cy="1533517"/>
            <a:chOff x="-167159" y="2767930"/>
            <a:chExt cx="2130795" cy="1449312"/>
          </a:xfrm>
        </p:grpSpPr>
        <p:pic>
          <p:nvPicPr>
            <p:cNvPr id="516" name="Google Shape;516;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90993" y="2767930"/>
              <a:ext cx="1272643" cy="1428267"/>
            </a:xfrm>
            <a:prstGeom prst="rect">
              <a:avLst/>
            </a:prstGeom>
            <a:noFill/>
            <a:ln>
              <a:noFill/>
            </a:ln>
          </p:spPr>
        </p:pic>
        <p:sp>
          <p:nvSpPr>
            <p:cNvPr id="517" name="Google Shape;517;p12"/>
            <p:cNvSpPr/>
            <p:nvPr/>
          </p:nvSpPr>
          <p:spPr>
            <a:xfrm>
              <a:off x="-167159" y="3037942"/>
              <a:ext cx="1283700" cy="1179300"/>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写真</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形式</a:t>
              </a:r>
              <a:endParaRPr sz="1400" b="0" i="0" u="none" strike="noStrike" cap="none">
                <a:solidFill>
                  <a:srgbClr val="000000"/>
                </a:solidFill>
                <a:latin typeface="Arial"/>
                <a:ea typeface="Arial"/>
                <a:cs typeface="Arial"/>
                <a:sym typeface="Arial"/>
              </a:endParaRPr>
            </a:p>
          </p:txBody>
        </p:sp>
      </p:grpSp>
      <p:grpSp>
        <p:nvGrpSpPr>
          <p:cNvPr id="518" name="Google Shape;518;p12"/>
          <p:cNvGrpSpPr/>
          <p:nvPr/>
        </p:nvGrpSpPr>
        <p:grpSpPr>
          <a:xfrm>
            <a:off x="3306357" y="3294879"/>
            <a:ext cx="2261552" cy="1582294"/>
            <a:chOff x="-4780608" y="2990268"/>
            <a:chExt cx="2345278" cy="1749357"/>
          </a:xfrm>
        </p:grpSpPr>
        <p:pic>
          <p:nvPicPr>
            <p:cNvPr id="519" name="Google Shape;519;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72289" y="3706512"/>
              <a:ext cx="1490139" cy="1033113"/>
            </a:xfrm>
            <a:prstGeom prst="rect">
              <a:avLst/>
            </a:prstGeom>
            <a:noFill/>
            <a:ln>
              <a:noFill/>
            </a:ln>
          </p:spPr>
        </p:pic>
        <p:pic>
          <p:nvPicPr>
            <p:cNvPr id="520" name="Google Shape;520;p1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037708" y="2990268"/>
              <a:ext cx="1602378" cy="1659469"/>
            </a:xfrm>
            <a:prstGeom prst="rect">
              <a:avLst/>
            </a:prstGeom>
            <a:noFill/>
            <a:ln>
              <a:noFill/>
            </a:ln>
          </p:spPr>
        </p:pic>
        <p:sp>
          <p:nvSpPr>
            <p:cNvPr id="521" name="Google Shape;521;p12"/>
            <p:cNvSpPr/>
            <p:nvPr/>
          </p:nvSpPr>
          <p:spPr>
            <a:xfrm>
              <a:off x="-4780608" y="3222834"/>
              <a:ext cx="1343400" cy="1329300"/>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イラスト形式</a:t>
              </a:r>
              <a:endParaRPr sz="1400" b="0" i="0" u="none" strike="noStrike" cap="none">
                <a:solidFill>
                  <a:srgbClr val="000000"/>
                </a:solidFill>
                <a:latin typeface="Arial"/>
                <a:ea typeface="Arial"/>
                <a:cs typeface="Arial"/>
                <a:sym typeface="Arial"/>
              </a:endParaRPr>
            </a:p>
          </p:txBody>
        </p:sp>
      </p:grpSp>
      <p:sp>
        <p:nvSpPr>
          <p:cNvPr id="522" name="Google Shape;522;p12"/>
          <p:cNvSpPr/>
          <p:nvPr/>
        </p:nvSpPr>
        <p:spPr>
          <a:xfrm>
            <a:off x="8050" y="55000"/>
            <a:ext cx="7583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スポンサードポスト 高リーチ獲得パッケージ</a:t>
            </a:r>
            <a:endParaRPr sz="3200" b="1" i="0" u="none" strike="noStrike" cap="none">
              <a:solidFill>
                <a:schemeClr val="dk1"/>
              </a:solidFill>
              <a:latin typeface="Meiryo"/>
              <a:ea typeface="Meiryo"/>
              <a:cs typeface="Meiryo"/>
              <a:sym typeface="Meiryo"/>
            </a:endParaRPr>
          </a:p>
        </p:txBody>
      </p:sp>
      <p:sp>
        <p:nvSpPr>
          <p:cNvPr id="523" name="Google Shape;523;p12"/>
          <p:cNvSpPr txBox="1"/>
          <p:nvPr/>
        </p:nvSpPr>
        <p:spPr>
          <a:xfrm>
            <a:off x="9914468" y="7305753"/>
            <a:ext cx="3408362" cy="203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323"/>
              <a:buFont typeface="Arial"/>
              <a:buNone/>
            </a:pPr>
            <a:endParaRPr sz="1200" b="0" i="0" u="none" strike="noStrike" cap="none">
              <a:solidFill>
                <a:srgbClr val="888888"/>
              </a:solidFill>
              <a:latin typeface="Meiryo"/>
              <a:ea typeface="Meiryo"/>
              <a:cs typeface="Meiryo"/>
              <a:sym typeface="Meiryo"/>
            </a:endParaRPr>
          </a:p>
        </p:txBody>
      </p:sp>
      <p:sp>
        <p:nvSpPr>
          <p:cNvPr id="524" name="Google Shape;524;p12"/>
          <p:cNvSpPr/>
          <p:nvPr/>
        </p:nvSpPr>
        <p:spPr>
          <a:xfrm>
            <a:off x="354700" y="1981679"/>
            <a:ext cx="5355900" cy="523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コンテンツタイプは、写真形式・イラスト形式の２タイプから選択。商品やサービスを新規で取材、撮影させていただき、編集部オリジナルの切り口でご紹介。実際の使い方の紹介などから強く伝えます。</a:t>
            </a:r>
            <a:endParaRPr sz="1200" b="0" i="0" u="none" strike="noStrike" cap="none">
              <a:solidFill>
                <a:schemeClr val="dk1"/>
              </a:solidFill>
              <a:latin typeface="Meiryo"/>
              <a:ea typeface="Meiryo"/>
              <a:cs typeface="Meiryo"/>
              <a:sym typeface="Meiryo"/>
            </a:endParaRPr>
          </a:p>
        </p:txBody>
      </p:sp>
      <p:sp>
        <p:nvSpPr>
          <p:cNvPr id="525" name="Google Shape;525;p12"/>
          <p:cNvSpPr/>
          <p:nvPr/>
        </p:nvSpPr>
        <p:spPr>
          <a:xfrm>
            <a:off x="3254838" y="2585166"/>
            <a:ext cx="2456100" cy="1743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dk1"/>
                </a:solidFill>
                <a:latin typeface="Meiryo"/>
                <a:ea typeface="Meiryo"/>
                <a:cs typeface="Meiryo"/>
                <a:sym typeface="Meiryo"/>
              </a:rPr>
              <a:t>学習</a:t>
            </a:r>
            <a:endParaRPr sz="800" b="1" i="0" u="none" strike="noStrike" cap="none">
              <a:solidFill>
                <a:schemeClr val="dk1"/>
              </a:solidFill>
              <a:latin typeface="Meiryo"/>
              <a:ea typeface="Meiryo"/>
              <a:cs typeface="Meiryo"/>
              <a:sym typeface="Meiryo"/>
            </a:endParaRPr>
          </a:p>
        </p:txBody>
      </p:sp>
      <p:sp>
        <p:nvSpPr>
          <p:cNvPr id="526" name="Google Shape;526;p12"/>
          <p:cNvSpPr txBox="1"/>
          <p:nvPr/>
        </p:nvSpPr>
        <p:spPr>
          <a:xfrm>
            <a:off x="456184" y="1612900"/>
            <a:ext cx="5267100" cy="307800"/>
          </a:xfrm>
          <a:prstGeom prst="rect">
            <a:avLst/>
          </a:prstGeom>
          <a:solidFill>
            <a:srgbClr val="FEE5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Meiryo"/>
                <a:ea typeface="Meiryo"/>
                <a:cs typeface="Meiryo"/>
                <a:sym typeface="Meiryo"/>
              </a:rPr>
              <a:t>① スポンサードポスト（オリジナル記事制作型）</a:t>
            </a:r>
            <a:endParaRPr sz="1400" b="1" i="0" u="none" strike="noStrike" cap="none">
              <a:solidFill>
                <a:schemeClr val="dk1"/>
              </a:solidFill>
              <a:latin typeface="Meiryo"/>
              <a:ea typeface="Meiryo"/>
              <a:cs typeface="Meiryo"/>
              <a:sym typeface="Meiryo"/>
            </a:endParaRPr>
          </a:p>
        </p:txBody>
      </p:sp>
      <p:sp>
        <p:nvSpPr>
          <p:cNvPr id="527" name="Google Shape;527;p12"/>
          <p:cNvSpPr txBox="1"/>
          <p:nvPr/>
        </p:nvSpPr>
        <p:spPr>
          <a:xfrm>
            <a:off x="458825" y="4972475"/>
            <a:ext cx="5267100" cy="307800"/>
          </a:xfrm>
          <a:prstGeom prst="rect">
            <a:avLst/>
          </a:prstGeom>
          <a:solidFill>
            <a:srgbClr val="FEE5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Meiryo"/>
                <a:ea typeface="Meiryo"/>
                <a:cs typeface="Meiryo"/>
                <a:sym typeface="Meiryo"/>
              </a:rPr>
              <a:t>② ディストリビューションパートナー</a:t>
            </a:r>
            <a:endParaRPr sz="1400" b="1" i="0" u="none" strike="noStrike" cap="none">
              <a:solidFill>
                <a:schemeClr val="dk1"/>
              </a:solidFill>
              <a:latin typeface="Meiryo"/>
              <a:ea typeface="Meiryo"/>
              <a:cs typeface="Meiryo"/>
              <a:sym typeface="Meiryo"/>
            </a:endParaRPr>
          </a:p>
        </p:txBody>
      </p:sp>
      <p:sp>
        <p:nvSpPr>
          <p:cNvPr id="528" name="Google Shape;528;p12"/>
          <p:cNvSpPr txBox="1"/>
          <p:nvPr/>
        </p:nvSpPr>
        <p:spPr>
          <a:xfrm>
            <a:off x="446575" y="5305975"/>
            <a:ext cx="5267100" cy="600300"/>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100" b="0" i="0" u="none" strike="noStrike" cap="none">
                <a:solidFill>
                  <a:schemeClr val="dk1"/>
                </a:solidFill>
                <a:latin typeface="Meiryo"/>
                <a:ea typeface="Meiryo"/>
                <a:cs typeface="Meiryo"/>
                <a:sym typeface="Meiryo"/>
              </a:rPr>
              <a:t>「Native Ocean」は国内外50以上のアドネットワークに1つのプラットフォーム上で一括配信・運用・管理ができるDSPです。ユーザーのメディア体験を損なうことなく、自然な形で遷移先へ誘導できることが利点です。</a:t>
            </a:r>
            <a:endParaRPr sz="1100" b="0" i="0" u="none" strike="noStrike" cap="none">
              <a:solidFill>
                <a:schemeClr val="dk1"/>
              </a:solidFill>
              <a:latin typeface="Meiryo"/>
              <a:ea typeface="Meiryo"/>
              <a:cs typeface="Meiryo"/>
              <a:sym typeface="Meiryo"/>
            </a:endParaRPr>
          </a:p>
        </p:txBody>
      </p:sp>
      <p:pic>
        <p:nvPicPr>
          <p:cNvPr id="529" name="Google Shape;529;p1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267739" y="6053740"/>
            <a:ext cx="3455408" cy="1211235"/>
          </a:xfrm>
          <a:prstGeom prst="rect">
            <a:avLst/>
          </a:prstGeom>
          <a:noFill/>
          <a:ln>
            <a:noFill/>
          </a:ln>
        </p:spPr>
      </p:pic>
      <p:pic>
        <p:nvPicPr>
          <p:cNvPr id="530" name="Google Shape;530;p1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30775" y="6053741"/>
            <a:ext cx="1839386" cy="1050118"/>
          </a:xfrm>
          <a:prstGeom prst="rect">
            <a:avLst/>
          </a:prstGeom>
          <a:noFill/>
          <a:ln>
            <a:noFill/>
          </a:ln>
        </p:spPr>
      </p:pic>
      <p:sp>
        <p:nvSpPr>
          <p:cNvPr id="531" name="Google Shape;531;p12"/>
          <p:cNvSpPr/>
          <p:nvPr/>
        </p:nvSpPr>
        <p:spPr>
          <a:xfrm>
            <a:off x="39725" y="396625"/>
            <a:ext cx="8794800" cy="307500"/>
          </a:xfrm>
          <a:prstGeom prst="rect">
            <a:avLst/>
          </a:prstGeom>
          <a:noFill/>
          <a:ln>
            <a:noFill/>
          </a:ln>
        </p:spPr>
        <p:txBody>
          <a:bodyPr spcFirstLastPara="1" wrap="square" lIns="91400" tIns="45675" rIns="91400" bIns="45675" anchor="t" anchorCtr="0">
            <a:noAutofit/>
          </a:bodyPr>
          <a:lstStyle/>
          <a:p>
            <a:pPr marL="0" marR="0" lvl="0" indent="0" algn="just" rtl="0">
              <a:lnSpc>
                <a:spcPct val="80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リーチを重視されたいクライアント様におすすめ！ご好評につき、通年にメニュー化。</a:t>
            </a:r>
            <a:endParaRPr sz="1200" b="1" i="0" u="none" strike="noStrike" cap="none">
              <a:solidFill>
                <a:schemeClr val="dk1"/>
              </a:solidFill>
              <a:latin typeface="Meiryo"/>
              <a:ea typeface="Meiryo"/>
              <a:cs typeface="Meiryo"/>
              <a:sym typeface="Meiryo"/>
            </a:endParaRPr>
          </a:p>
        </p:txBody>
      </p:sp>
      <p:grpSp>
        <p:nvGrpSpPr>
          <p:cNvPr id="532" name="Google Shape;532;p12"/>
          <p:cNvGrpSpPr/>
          <p:nvPr/>
        </p:nvGrpSpPr>
        <p:grpSpPr>
          <a:xfrm>
            <a:off x="430780" y="929275"/>
            <a:ext cx="5292374" cy="518172"/>
            <a:chOff x="2479730" y="1332853"/>
            <a:chExt cx="4137900" cy="786300"/>
          </a:xfrm>
        </p:grpSpPr>
        <p:sp>
          <p:nvSpPr>
            <p:cNvPr id="533" name="Google Shape;533;p12"/>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534" name="Google Shape;534;p12"/>
            <p:cNvSpPr txBox="1"/>
            <p:nvPr/>
          </p:nvSpPr>
          <p:spPr>
            <a:xfrm>
              <a:off x="2495234" y="1455497"/>
              <a:ext cx="3959700" cy="560400"/>
            </a:xfrm>
            <a:prstGeom prst="rect">
              <a:avLst/>
            </a:prstGeom>
            <a:solidFill>
              <a:srgbClr val="FFF2CC"/>
            </a:solidFill>
            <a:ln>
              <a:noFill/>
            </a:ln>
          </p:spPr>
          <p:txBody>
            <a:bodyPr spcFirstLastPara="1" wrap="square" lIns="91425" tIns="91425" rIns="91425" bIns="91425" anchor="t" anchorCtr="0">
              <a:spAutoFit/>
            </a:bodyPr>
            <a:lstStyle/>
            <a:p>
              <a:pPr marL="285750" marR="0" lvl="0" indent="-285750" algn="ctr"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30,000-50,000PVを保証するスポンサードポスト</a:t>
              </a:r>
              <a:endParaRPr sz="1200" b="1" i="0" u="none" strike="noStrike" cap="none">
                <a:solidFill>
                  <a:srgbClr val="000000"/>
                </a:solidFill>
                <a:latin typeface="Meiryo"/>
                <a:ea typeface="Meiryo"/>
                <a:cs typeface="Meiryo"/>
                <a:sym typeface="Meiryo"/>
              </a:endParaRPr>
            </a:p>
          </p:txBody>
        </p:sp>
      </p:grpSp>
      <p:pic>
        <p:nvPicPr>
          <p:cNvPr id="535" name="Google Shape;535;p12"/>
          <p:cNvPicPr preferRelativeResize="0"/>
          <p:nvPr/>
        </p:nvPicPr>
        <p:blipFill rotWithShape="1">
          <a:blip r:embed="rId10">
            <a:alphaModFix/>
          </a:blip>
          <a:srcRect/>
          <a:stretch/>
        </p:blipFill>
        <p:spPr>
          <a:xfrm>
            <a:off x="12408195" y="103588"/>
            <a:ext cx="927854" cy="412525"/>
          </a:xfrm>
          <a:prstGeom prst="rect">
            <a:avLst/>
          </a:prstGeom>
          <a:noFill/>
          <a:ln>
            <a:noFill/>
          </a:ln>
        </p:spPr>
      </p:pic>
      <p:graphicFrame>
        <p:nvGraphicFramePr>
          <p:cNvPr id="536" name="Google Shape;536;p12"/>
          <p:cNvGraphicFramePr/>
          <p:nvPr>
            <p:extLst>
              <p:ext uri="{D42A27DB-BD31-4B8C-83A1-F6EECF244321}">
                <p14:modId xmlns:p14="http://schemas.microsoft.com/office/powerpoint/2010/main" val="579624939"/>
              </p:ext>
            </p:extLst>
          </p:nvPr>
        </p:nvGraphicFramePr>
        <p:xfrm>
          <a:off x="6066116" y="926313"/>
          <a:ext cx="6835950" cy="4751550"/>
        </p:xfrm>
        <a:graphic>
          <a:graphicData uri="http://schemas.openxmlformats.org/drawingml/2006/table">
            <a:tbl>
              <a:tblPr bandRow="1">
                <a:noFill/>
                <a:tableStyleId>{C5178306-F8F0-440F-9D4E-358304BB0446}</a:tableStyleId>
              </a:tblPr>
              <a:tblGrid>
                <a:gridCol w="1412700">
                  <a:extLst>
                    <a:ext uri="{9D8B030D-6E8A-4147-A177-3AD203B41FA5}">
                      <a16:colId xmlns:a16="http://schemas.microsoft.com/office/drawing/2014/main" val="20000"/>
                    </a:ext>
                  </a:extLst>
                </a:gridCol>
                <a:gridCol w="5423250">
                  <a:extLst>
                    <a:ext uri="{9D8B030D-6E8A-4147-A177-3AD203B41FA5}">
                      <a16:colId xmlns:a16="http://schemas.microsoft.com/office/drawing/2014/main" val="20001"/>
                    </a:ext>
                  </a:extLst>
                </a:gridCol>
              </a:tblGrid>
              <a:tr h="11412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ja-JP" sz="1600" b="0" u="none" strike="noStrike" cap="none">
                          <a:solidFill>
                            <a:schemeClr val="dk1"/>
                          </a:solidFill>
                          <a:latin typeface="Meiryo"/>
                          <a:ea typeface="Meiryo"/>
                          <a:cs typeface="Meiryo"/>
                          <a:sym typeface="Meiryo"/>
                        </a:rPr>
                        <a:t>①30,000PV</a:t>
                      </a:r>
                      <a:endParaRPr sz="16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u="none" strike="noStrike" cap="none">
                          <a:solidFill>
                            <a:schemeClr val="dk1"/>
                          </a:solidFill>
                          <a:latin typeface="Meiryo"/>
                          <a:ea typeface="Meiryo"/>
                          <a:cs typeface="Meiryo"/>
                          <a:sym typeface="Meiryo"/>
                        </a:rPr>
                        <a:t>　 </a:t>
                      </a:r>
                      <a:r>
                        <a:rPr lang="ja-JP" sz="1600" b="1" u="none" strike="noStrike" cap="none">
                          <a:solidFill>
                            <a:schemeClr val="dk1"/>
                          </a:solidFill>
                          <a:latin typeface="Meiryo"/>
                          <a:ea typeface="Meiryo"/>
                          <a:cs typeface="Meiryo"/>
                          <a:sym typeface="Meiryo"/>
                        </a:rPr>
                        <a:t>2,100,000円</a:t>
                      </a:r>
                      <a:r>
                        <a:rPr lang="ja-JP" sz="1200" u="none" strike="noStrike" cap="none">
                          <a:solidFill>
                            <a:schemeClr val="dk1"/>
                          </a:solidFill>
                          <a:latin typeface="Meiryo"/>
                          <a:ea typeface="Meiryo"/>
                          <a:cs typeface="Meiryo"/>
                          <a:sym typeface="Meiryo"/>
                        </a:rPr>
                        <a:t>（税抜）</a:t>
                      </a:r>
                      <a:endParaRPr/>
                    </a:p>
                    <a:p>
                      <a:pPr marL="0" marR="0" lvl="0" indent="0" algn="l" rtl="0">
                        <a:lnSpc>
                          <a:spcPct val="100000"/>
                        </a:lnSpc>
                        <a:spcBef>
                          <a:spcPts val="0"/>
                        </a:spcBef>
                        <a:spcAft>
                          <a:spcPts val="0"/>
                        </a:spcAft>
                        <a:buClr>
                          <a:schemeClr val="dk1"/>
                        </a:buClr>
                        <a:buSzPts val="1200"/>
                        <a:buFont typeface="Arial"/>
                        <a:buNone/>
                      </a:pPr>
                      <a:r>
                        <a:rPr lang="ja-JP" sz="1200" u="none" strike="noStrike" cap="none">
                          <a:solidFill>
                            <a:schemeClr val="dk1"/>
                          </a:solidFill>
                          <a:latin typeface="Meiryo"/>
                          <a:ea typeface="Meiryo"/>
                          <a:cs typeface="Meiryo"/>
                          <a:sym typeface="Meiryo"/>
                        </a:rPr>
                        <a:t>　  掲載費：80万円（G)</a:t>
                      </a:r>
                      <a:r>
                        <a:rPr lang="ja-JP" sz="1200" u="none" strike="noStrike" cap="none">
                          <a:solidFill>
                            <a:schemeClr val="dk1"/>
                          </a:solidFill>
                        </a:rPr>
                        <a:t> </a:t>
                      </a:r>
                      <a:r>
                        <a:rPr lang="ja-JP" sz="1200" u="none" strike="noStrike" cap="none">
                          <a:solidFill>
                            <a:schemeClr val="dk1"/>
                          </a:solidFill>
                          <a:latin typeface="Meiryo"/>
                          <a:ea typeface="Meiryo"/>
                          <a:cs typeface="Meiryo"/>
                          <a:sym typeface="Meiryo"/>
                        </a:rPr>
                        <a:t> 制作費：130万円（G)</a:t>
                      </a:r>
                      <a:r>
                        <a:rPr lang="ja-JP" sz="1200" u="none" strike="noStrike" cap="none">
                          <a:solidFill>
                            <a:schemeClr val="dk1"/>
                          </a:solidFill>
                        </a:rPr>
                        <a:t> </a:t>
                      </a:r>
                      <a:r>
                        <a:rPr lang="ja-JP" sz="1200" u="none" strike="noStrike" cap="none">
                          <a:solidFill>
                            <a:schemeClr val="dk1"/>
                          </a:solidFill>
                          <a:latin typeface="Meiryo"/>
                          <a:ea typeface="Meiryo"/>
                          <a:cs typeface="Meiryo"/>
                          <a:sym typeface="Meiryo"/>
                        </a:rPr>
                        <a:t>PV単価：約70円</a:t>
                      </a:r>
                      <a:endParaRPr/>
                    </a:p>
                    <a:p>
                      <a:pPr marL="0" marR="0" lvl="0" indent="0" algn="l" rtl="0">
                        <a:lnSpc>
                          <a:spcPct val="100000"/>
                        </a:lnSpc>
                        <a:spcBef>
                          <a:spcPts val="0"/>
                        </a:spcBef>
                        <a:spcAft>
                          <a:spcPts val="0"/>
                        </a:spcAft>
                        <a:buClr>
                          <a:schemeClr val="dk1"/>
                        </a:buClr>
                        <a:buSzPts val="1600"/>
                        <a:buFont typeface="Arial"/>
                        <a:buNone/>
                      </a:pPr>
                      <a:r>
                        <a:rPr lang="ja-JP" sz="1600" b="0" u="none" strike="noStrike" cap="none">
                          <a:solidFill>
                            <a:schemeClr val="dk1"/>
                          </a:solidFill>
                          <a:latin typeface="Meiryo"/>
                          <a:ea typeface="Meiryo"/>
                          <a:cs typeface="Meiryo"/>
                          <a:sym typeface="Meiryo"/>
                        </a:rPr>
                        <a:t>②50,000PV</a:t>
                      </a:r>
                      <a:endParaRPr sz="16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u="none" strike="noStrike" cap="none">
                          <a:solidFill>
                            <a:schemeClr val="dk1"/>
                          </a:solidFill>
                          <a:latin typeface="Meiryo"/>
                          <a:ea typeface="Meiryo"/>
                          <a:cs typeface="Meiryo"/>
                          <a:sym typeface="Meiryo"/>
                        </a:rPr>
                        <a:t>　 </a:t>
                      </a:r>
                      <a:r>
                        <a:rPr lang="ja-JP" sz="1600" b="1" u="none" strike="noStrike" cap="none">
                          <a:solidFill>
                            <a:schemeClr val="dk1"/>
                          </a:solidFill>
                          <a:latin typeface="Meiryo"/>
                          <a:ea typeface="Meiryo"/>
                          <a:cs typeface="Meiryo"/>
                          <a:sym typeface="Meiryo"/>
                        </a:rPr>
                        <a:t>2,700,000円</a:t>
                      </a:r>
                      <a:r>
                        <a:rPr lang="ja-JP" sz="1200" u="none" strike="noStrike" cap="none">
                          <a:solidFill>
                            <a:schemeClr val="dk1"/>
                          </a:solidFill>
                          <a:latin typeface="Meiryo"/>
                          <a:ea typeface="Meiryo"/>
                          <a:cs typeface="Meiryo"/>
                          <a:sym typeface="Meiryo"/>
                        </a:rPr>
                        <a:t>（税抜）</a:t>
                      </a:r>
                      <a:endParaRPr/>
                    </a:p>
                    <a:p>
                      <a:pPr marL="0" marR="0" lvl="0" indent="0" algn="l" rtl="0">
                        <a:lnSpc>
                          <a:spcPct val="100000"/>
                        </a:lnSpc>
                        <a:spcBef>
                          <a:spcPts val="0"/>
                        </a:spcBef>
                        <a:spcAft>
                          <a:spcPts val="0"/>
                        </a:spcAft>
                        <a:buClr>
                          <a:schemeClr val="dk1"/>
                        </a:buClr>
                        <a:buSzPts val="1200"/>
                        <a:buFont typeface="Arial"/>
                        <a:buNone/>
                      </a:pPr>
                      <a:r>
                        <a:rPr lang="ja-JP" sz="1200" u="none" strike="noStrike" cap="none">
                          <a:solidFill>
                            <a:schemeClr val="dk1"/>
                          </a:solidFill>
                          <a:latin typeface="Meiryo"/>
                          <a:ea typeface="Meiryo"/>
                          <a:cs typeface="Meiryo"/>
                          <a:sym typeface="Meiryo"/>
                        </a:rPr>
                        <a:t>　  掲載費：80万円（G)</a:t>
                      </a:r>
                      <a:r>
                        <a:rPr lang="ja-JP" sz="1200" u="none" strike="noStrike" cap="none">
                          <a:solidFill>
                            <a:schemeClr val="dk1"/>
                          </a:solidFill>
                        </a:rPr>
                        <a:t> </a:t>
                      </a:r>
                      <a:r>
                        <a:rPr lang="ja-JP" sz="1200" u="none" strike="noStrike" cap="none">
                          <a:solidFill>
                            <a:schemeClr val="dk1"/>
                          </a:solidFill>
                          <a:latin typeface="Meiryo"/>
                          <a:ea typeface="Meiryo"/>
                          <a:cs typeface="Meiryo"/>
                          <a:sym typeface="Meiryo"/>
                        </a:rPr>
                        <a:t>制作費：190万円（G)</a:t>
                      </a:r>
                      <a:r>
                        <a:rPr lang="ja-JP" sz="1200" u="none" strike="noStrike" cap="none">
                          <a:solidFill>
                            <a:schemeClr val="dk1"/>
                          </a:solidFill>
                        </a:rPr>
                        <a:t> </a:t>
                      </a:r>
                      <a:r>
                        <a:rPr lang="ja-JP" sz="1200" u="none" strike="noStrike" cap="none">
                          <a:solidFill>
                            <a:schemeClr val="dk1"/>
                          </a:solidFill>
                          <a:latin typeface="Meiryo"/>
                          <a:ea typeface="Meiryo"/>
                          <a:cs typeface="Meiryo"/>
                          <a:sym typeface="Meiryo"/>
                        </a:rPr>
                        <a:t>PV単価：約54円</a:t>
                      </a:r>
                      <a:endParaRPr/>
                    </a:p>
                    <a:p>
                      <a:pPr marL="12700" marR="0" lvl="0" indent="0" algn="l" rtl="0">
                        <a:lnSpc>
                          <a:spcPct val="100000"/>
                        </a:lnSpc>
                        <a:spcBef>
                          <a:spcPts val="0"/>
                        </a:spcBef>
                        <a:spcAft>
                          <a:spcPts val="0"/>
                        </a:spcAft>
                        <a:buClr>
                          <a:schemeClr val="dk1"/>
                        </a:buClr>
                        <a:buSzPts val="1000"/>
                        <a:buFont typeface="Arial"/>
                        <a:buNone/>
                      </a:pPr>
                      <a:r>
                        <a:rPr lang="ja-JP" sz="1200" u="none" strike="noStrike" cap="none">
                          <a:solidFill>
                            <a:schemeClr val="dk1"/>
                          </a:solidFill>
                          <a:latin typeface="Meiryo"/>
                          <a:ea typeface="Meiryo"/>
                          <a:cs typeface="Meiryo"/>
                          <a:sym typeface="Meiryo"/>
                        </a:rPr>
                        <a:t>※商材によってお受けできない場合もあります。</a:t>
                      </a:r>
                      <a:endParaRPr sz="1200" u="none" strike="noStrike" cap="none">
                        <a:solidFill>
                          <a:schemeClr val="dk1"/>
                        </a:solidFill>
                      </a:endParaRPr>
                    </a:p>
                    <a:p>
                      <a:pPr marL="12700" marR="0" lvl="0" indent="0" algn="l" rtl="0">
                        <a:lnSpc>
                          <a:spcPct val="100000"/>
                        </a:lnSpc>
                        <a:spcBef>
                          <a:spcPts val="100"/>
                        </a:spcBef>
                        <a:spcAft>
                          <a:spcPts val="0"/>
                        </a:spcAft>
                        <a:buClr>
                          <a:schemeClr val="dk1"/>
                        </a:buClr>
                        <a:buSzPts val="1000"/>
                        <a:buFont typeface="Arial"/>
                        <a:buNone/>
                      </a:pPr>
                      <a:r>
                        <a:rPr lang="ja-JP" sz="1200" u="none" strike="noStrike" cap="none">
                          <a:solidFill>
                            <a:schemeClr val="dk1"/>
                          </a:solidFill>
                          <a:latin typeface="Meiryo"/>
                          <a:ea typeface="Meiryo"/>
                          <a:cs typeface="Meiryo"/>
                          <a:sym typeface="Meiryo"/>
                        </a:rPr>
                        <a:t>※イラストレーター起用は別途 10万円～（N）</a:t>
                      </a:r>
                      <a:endParaRPr sz="120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chemeClr val="dk1"/>
                        </a:buClr>
                        <a:buSzPts val="1000"/>
                        <a:buFont typeface="Arial"/>
                        <a:buNone/>
                      </a:pPr>
                      <a:r>
                        <a:rPr lang="ja-JP" sz="1200" u="none" strike="noStrike" cap="none">
                          <a:solidFill>
                            <a:schemeClr val="dk1"/>
                          </a:solidFill>
                          <a:latin typeface="Meiryo"/>
                          <a:ea typeface="Meiryo"/>
                          <a:cs typeface="Meiryo"/>
                          <a:sym typeface="Meiryo"/>
                        </a:rPr>
                        <a:t>　CHAN友/人 起用は別途 10万円（N）</a:t>
                      </a:r>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04925">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latin typeface="Meiryo"/>
                          <a:ea typeface="Meiryo"/>
                          <a:cs typeface="Meiryo"/>
                          <a:sym typeface="Meiryo"/>
                        </a:rPr>
                        <a:t>計測期間　</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公開日より4週間　/　掲載期間終了後も CHANTO WEB内にアーカイブ</a:t>
                      </a:r>
                      <a:endParaRPr sz="12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049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レポート</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PV数（合計/日別）、合計クリック数</a:t>
                      </a:r>
                      <a:r>
                        <a:rPr lang="ja-JP" altLang="en-US"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他</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記事公開日</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平日任意 11:00-12:00ごろ 記事公開予定</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配信開始日の４５営業日前　</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a:solidFill>
                            <a:schemeClr val="dk1"/>
                          </a:solidFill>
                          <a:latin typeface="Meiryo"/>
                          <a:ea typeface="Meiryo"/>
                          <a:cs typeface="Meiryo"/>
                          <a:sym typeface="Meiryo"/>
                        </a:rPr>
                        <a:t>無料サービス</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0" u="none" strike="noStrike" cap="none" dirty="0">
                          <a:solidFill>
                            <a:schemeClr val="dk1"/>
                          </a:solidFill>
                          <a:latin typeface="Meiryo"/>
                          <a:ea typeface="Meiryo"/>
                          <a:cs typeface="Meiryo"/>
                          <a:sym typeface="Meiryo"/>
                        </a:rPr>
                        <a:t>記事下アンケート（3問）</a:t>
                      </a:r>
                      <a:endParaRPr sz="1200" u="none" strike="noStrike" cap="none" dirty="0"/>
                    </a:p>
                    <a:p>
                      <a:pPr marL="0" marR="0" lvl="0" indent="0" algn="just"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CHANTO WEB公式SNS（X、IG、FB）にて</a:t>
                      </a:r>
                      <a:endParaRPr sz="1200" u="none" strike="noStrike" cap="none" dirty="0"/>
                    </a:p>
                    <a:p>
                      <a:pPr marL="0" marR="0" lvl="0" indent="0" algn="just"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サービスポスト投稿（各1回）</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1"/>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480" name="Google Shape;480;p11"/>
          <p:cNvSpPr txBox="1"/>
          <p:nvPr/>
        </p:nvSpPr>
        <p:spPr>
          <a:xfrm>
            <a:off x="108489" y="68259"/>
            <a:ext cx="11321700" cy="692700"/>
          </a:xfrm>
          <a:prstGeom prst="rect">
            <a:avLst/>
          </a:prstGeom>
          <a:noFill/>
          <a:ln>
            <a:noFill/>
          </a:ln>
        </p:spPr>
        <p:txBody>
          <a:bodyPr spcFirstLastPara="1" wrap="square" lIns="0" tIns="14575" rIns="0" bIns="0" anchor="t" anchorCtr="0">
            <a:noAutofit/>
          </a:bodyPr>
          <a:lstStyle/>
          <a:p>
            <a:pPr marL="12697" marR="0" lvl="0" indent="0" algn="l" rtl="0">
              <a:lnSpc>
                <a:spcPct val="100000"/>
              </a:lnSpc>
              <a:spcBef>
                <a:spcPts val="0"/>
              </a:spcBef>
              <a:spcAft>
                <a:spcPts val="0"/>
              </a:spcAft>
              <a:buClr>
                <a:srgbClr val="000000"/>
              </a:buClr>
              <a:buSzPts val="1400"/>
              <a:buFont typeface="Arial"/>
              <a:buNone/>
            </a:pPr>
            <a:r>
              <a:rPr lang="ja-JP" sz="1500" b="1" i="0" u="none" strike="noStrike" cap="none" dirty="0">
                <a:solidFill>
                  <a:srgbClr val="FF0000"/>
                </a:solidFill>
                <a:latin typeface="Meiryo"/>
                <a:ea typeface="Meiryo"/>
                <a:cs typeface="Meiryo"/>
                <a:sym typeface="Meiryo"/>
              </a:rPr>
              <a:t>2社限定トライアルメニュー：</a:t>
            </a:r>
            <a:r>
              <a:rPr lang="ja-JP" sz="1300" b="1" i="0" u="none" strike="noStrike" cap="none" dirty="0">
                <a:solidFill>
                  <a:srgbClr val="FF0000"/>
                </a:solidFill>
                <a:latin typeface="Meiryo"/>
                <a:ea typeface="Meiryo"/>
                <a:cs typeface="Meiryo"/>
                <a:sym typeface="Meiryo"/>
              </a:rPr>
              <a:t>主婦や子ども向けのサンプリング手法を探しているクライアント様向け</a:t>
            </a:r>
            <a:endParaRPr sz="1500" b="1" i="0" u="none" strike="noStrike" cap="none" dirty="0">
              <a:solidFill>
                <a:srgbClr val="FF0000"/>
              </a:solidFill>
              <a:latin typeface="Meiryo"/>
              <a:ea typeface="Meiryo"/>
              <a:cs typeface="Meiryo"/>
              <a:sym typeface="Meiryo"/>
            </a:endParaRPr>
          </a:p>
          <a:p>
            <a:pPr marL="12697" marR="0" lvl="0" indent="0" algn="l" rtl="0">
              <a:lnSpc>
                <a:spcPct val="100000"/>
              </a:lnSpc>
              <a:spcBef>
                <a:spcPts val="0"/>
              </a:spcBef>
              <a:spcAft>
                <a:spcPts val="0"/>
              </a:spcAft>
              <a:buClr>
                <a:srgbClr val="000000"/>
              </a:buClr>
              <a:buSzPts val="1400"/>
              <a:buFont typeface="Arial"/>
              <a:buNone/>
            </a:pPr>
            <a:r>
              <a:rPr lang="ja-JP" sz="2100" b="1" i="0" u="none" strike="noStrike" cap="none" dirty="0">
                <a:solidFill>
                  <a:schemeClr val="dk1"/>
                </a:solidFill>
                <a:latin typeface="Meiryo"/>
                <a:ea typeface="Meiryo"/>
                <a:cs typeface="Meiryo"/>
                <a:sym typeface="Meiryo"/>
              </a:rPr>
              <a:t>スポンサードポスト</a:t>
            </a:r>
            <a:r>
              <a:rPr lang="ja-JP" sz="1300" b="1" i="0" u="none" strike="noStrike" cap="none" dirty="0">
                <a:solidFill>
                  <a:schemeClr val="dk1"/>
                </a:solidFill>
                <a:latin typeface="Meiryo"/>
                <a:ea typeface="Meiryo"/>
                <a:cs typeface="Meiryo"/>
                <a:sym typeface="Meiryo"/>
              </a:rPr>
              <a:t>（記事＋小学校or幼保サンプリング）</a:t>
            </a:r>
            <a:endParaRPr sz="1300" b="0" i="0" u="none" strike="noStrike" cap="none" dirty="0">
              <a:solidFill>
                <a:schemeClr val="dk1"/>
              </a:solidFill>
              <a:latin typeface="Arial"/>
              <a:ea typeface="Arial"/>
              <a:cs typeface="Arial"/>
              <a:sym typeface="Arial"/>
            </a:endParaRPr>
          </a:p>
        </p:txBody>
      </p:sp>
      <p:graphicFrame>
        <p:nvGraphicFramePr>
          <p:cNvPr id="481" name="Google Shape;481;p11"/>
          <p:cNvGraphicFramePr/>
          <p:nvPr>
            <p:extLst>
              <p:ext uri="{D42A27DB-BD31-4B8C-83A1-F6EECF244321}">
                <p14:modId xmlns:p14="http://schemas.microsoft.com/office/powerpoint/2010/main" val="4140970712"/>
              </p:ext>
            </p:extLst>
          </p:nvPr>
        </p:nvGraphicFramePr>
        <p:xfrm>
          <a:off x="6522323" y="1168258"/>
          <a:ext cx="6321125" cy="5226385"/>
        </p:xfrm>
        <a:graphic>
          <a:graphicData uri="http://schemas.openxmlformats.org/drawingml/2006/table">
            <a:tbl>
              <a:tblPr>
                <a:noFill/>
                <a:tableStyleId>{C5178306-F8F0-440F-9D4E-358304BB0446}</a:tableStyleId>
              </a:tblPr>
              <a:tblGrid>
                <a:gridCol w="1288750">
                  <a:extLst>
                    <a:ext uri="{9D8B030D-6E8A-4147-A177-3AD203B41FA5}">
                      <a16:colId xmlns:a16="http://schemas.microsoft.com/office/drawing/2014/main" val="20000"/>
                    </a:ext>
                  </a:extLst>
                </a:gridCol>
                <a:gridCol w="5032375">
                  <a:extLst>
                    <a:ext uri="{9D8B030D-6E8A-4147-A177-3AD203B41FA5}">
                      <a16:colId xmlns:a16="http://schemas.microsoft.com/office/drawing/2014/main" val="20001"/>
                    </a:ext>
                  </a:extLst>
                </a:gridCol>
              </a:tblGrid>
              <a:tr h="186385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料 金</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dirty="0">
                          <a:latin typeface="Meiryo"/>
                          <a:ea typeface="Meiryo"/>
                          <a:cs typeface="Meiryo"/>
                          <a:sym typeface="Meiryo"/>
                        </a:rPr>
                        <a:t>1,700,000円 ~ </a:t>
                      </a:r>
                      <a:r>
                        <a:rPr lang="ja-JP" sz="1400" b="1" i="0" u="none" strike="noStrike" cap="none" baseline="30000" dirty="0">
                          <a:solidFill>
                            <a:srgbClr val="231F20"/>
                          </a:solidFill>
                          <a:latin typeface="Meiryo"/>
                          <a:ea typeface="Meiryo"/>
                          <a:cs typeface="Meiryo"/>
                          <a:sym typeface="Meiryo"/>
                        </a:rPr>
                        <a:t>（税抜）  </a:t>
                      </a:r>
                      <a:endParaRPr sz="1600" b="1" u="none" strike="noStrike" cap="none" baseline="30000" dirty="0">
                        <a:solidFill>
                          <a:srgbClr val="231F2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400"/>
                        <a:buFont typeface="Arial"/>
                        <a:buNone/>
                      </a:pPr>
                      <a:r>
                        <a:rPr lang="ja-JP" sz="1000" u="none" strike="noStrike" cap="none" dirty="0">
                          <a:solidFill>
                            <a:schemeClr val="dk1"/>
                          </a:solidFill>
                          <a:latin typeface="Meiryo"/>
                          <a:ea typeface="Meiryo"/>
                          <a:cs typeface="Meiryo"/>
                          <a:sym typeface="Meiryo"/>
                        </a:rPr>
                        <a:t>掲載費：80万円（G）</a:t>
                      </a:r>
                      <a:endParaRPr sz="1000" u="none" strike="noStrike" cap="none"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000" u="none" strike="noStrike" cap="none" dirty="0">
                          <a:solidFill>
                            <a:schemeClr val="dk1"/>
                          </a:solidFill>
                          <a:latin typeface="Meiryo"/>
                          <a:ea typeface="Meiryo"/>
                          <a:cs typeface="Meiryo"/>
                          <a:sym typeface="Meiryo"/>
                        </a:rPr>
                        <a:t>制作費：40万円（N）</a:t>
                      </a:r>
                      <a:endParaRPr sz="100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000" u="none" strike="noStrike" cap="none" dirty="0">
                          <a:solidFill>
                            <a:schemeClr val="dk1"/>
                          </a:solidFill>
                          <a:latin typeface="Meiryo"/>
                          <a:ea typeface="Meiryo"/>
                          <a:cs typeface="Meiryo"/>
                          <a:sym typeface="Meiryo"/>
                        </a:rPr>
                        <a:t>サンプリング（最低配布数は下記参照）50万円（N）　</a:t>
                      </a:r>
                      <a:endParaRPr sz="10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000" u="none" strike="noStrike" cap="none" dirty="0">
                          <a:solidFill>
                            <a:schemeClr val="dk1"/>
                          </a:solidFill>
                          <a:latin typeface="Meiryo"/>
                          <a:ea typeface="Meiryo"/>
                          <a:cs typeface="Meiryo"/>
                          <a:sym typeface="Meiryo"/>
                        </a:rPr>
                        <a:t>※配送費は別途実費が必要（N）</a:t>
                      </a:r>
                      <a:endParaRPr sz="10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endParaRPr sz="12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dirty="0">
                          <a:solidFill>
                            <a:schemeClr val="dk1"/>
                          </a:solidFill>
                          <a:latin typeface="Meiryo"/>
                          <a:ea typeface="Meiryo"/>
                          <a:cs typeface="Meiryo"/>
                          <a:sym typeface="Meiryo"/>
                        </a:rPr>
                        <a:t>・配布内容に関して事前審査は必要です。</a:t>
                      </a:r>
                      <a:endParaRPr sz="95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dirty="0">
                          <a:solidFill>
                            <a:schemeClr val="dk1"/>
                          </a:solidFill>
                          <a:latin typeface="Meiryo"/>
                          <a:ea typeface="Meiryo"/>
                          <a:cs typeface="Meiryo"/>
                          <a:sym typeface="Meiryo"/>
                        </a:rPr>
                        <a:t>・</a:t>
                      </a:r>
                      <a:r>
                        <a:rPr lang="ja-JP" sz="950" u="none" strike="noStrike" cap="none" dirty="0">
                          <a:solidFill>
                            <a:srgbClr val="222222"/>
                          </a:solidFill>
                          <a:highlight>
                            <a:srgbClr val="FFFFFF"/>
                          </a:highlight>
                          <a:latin typeface="Meiryo"/>
                          <a:ea typeface="Meiryo"/>
                          <a:cs typeface="Meiryo"/>
                          <a:sym typeface="Meiryo"/>
                        </a:rPr>
                        <a:t>エリアはご相談可能ですが、配布先の数は弊社一任となります。</a:t>
                      </a:r>
                      <a:endParaRPr sz="950" u="none" strike="noStrike" cap="none" dirty="0">
                        <a:solidFill>
                          <a:srgbClr val="222222"/>
                        </a:solidFill>
                        <a:highlight>
                          <a:srgbClr val="FFFFFF"/>
                        </a:highlight>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dirty="0">
                          <a:solidFill>
                            <a:srgbClr val="222222"/>
                          </a:solidFill>
                          <a:highlight>
                            <a:srgbClr val="FFFFFF"/>
                          </a:highlight>
                          <a:latin typeface="Meiryo"/>
                          <a:ea typeface="Meiryo"/>
                          <a:cs typeface="Meiryo"/>
                          <a:sym typeface="Meiryo"/>
                        </a:rPr>
                        <a:t>    ご要望に沿えない可能性もありますのでご了承ください。</a:t>
                      </a:r>
                      <a:endParaRPr sz="950" u="none" strike="noStrike" cap="none" dirty="0">
                        <a:solidFill>
                          <a:srgbClr val="222222"/>
                        </a:solidFill>
                        <a:highlight>
                          <a:srgbClr val="FFFFFF"/>
                        </a:highlight>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dirty="0">
                          <a:solidFill>
                            <a:srgbClr val="222222"/>
                          </a:solidFill>
                          <a:highlight>
                            <a:srgbClr val="FFFFFF"/>
                          </a:highlight>
                          <a:latin typeface="Meiryo"/>
                          <a:ea typeface="Meiryo"/>
                          <a:cs typeface="Meiryo"/>
                          <a:sym typeface="Meiryo"/>
                        </a:rPr>
                        <a:t>・その他ご要望内容によっては別途費用がかかる場合がございますので</a:t>
                      </a:r>
                      <a:endParaRPr sz="950" u="none" strike="noStrike" cap="none" dirty="0">
                        <a:solidFill>
                          <a:srgbClr val="222222"/>
                        </a:solidFill>
                        <a:highlight>
                          <a:srgbClr val="FFFFFF"/>
                        </a:highlight>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dirty="0">
                          <a:solidFill>
                            <a:srgbClr val="222222"/>
                          </a:solidFill>
                          <a:highlight>
                            <a:srgbClr val="FFFFFF"/>
                          </a:highlight>
                          <a:latin typeface="Meiryo"/>
                          <a:ea typeface="Meiryo"/>
                          <a:cs typeface="Meiryo"/>
                          <a:sym typeface="Meiryo"/>
                        </a:rPr>
                        <a:t>　事前にお問い合わせください。</a:t>
                      </a:r>
                      <a:endParaRPr sz="950" u="none" strike="noStrike" cap="none" dirty="0">
                        <a:solidFill>
                          <a:srgbClr val="222222"/>
                        </a:solidFill>
                        <a:highlight>
                          <a:srgbClr val="FFFFFF"/>
                        </a:highlight>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2080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rgbClr val="595959"/>
                          </a:solidFill>
                          <a:latin typeface="Meiryo"/>
                          <a:ea typeface="Meiryo"/>
                          <a:cs typeface="Meiryo"/>
                          <a:sym typeface="Meiryo"/>
                        </a:rPr>
                        <a:t>保証PV</a:t>
                      </a:r>
                      <a:endParaRPr sz="1200" b="0" u="none" strike="noStrike" cap="none">
                        <a:solidFill>
                          <a:srgbClr val="595959"/>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・10,000PV</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a:t>
                      </a:r>
                      <a:r>
                        <a:rPr lang="ja-JP" sz="1200" u="none" strike="noStrike" cap="none">
                          <a:solidFill>
                            <a:schemeClr val="dk1"/>
                          </a:solidFill>
                          <a:latin typeface="Meiryo"/>
                          <a:ea typeface="Meiryo"/>
                          <a:cs typeface="Meiryo"/>
                          <a:sym typeface="Meiryo"/>
                        </a:rPr>
                        <a:t>小学校：4,000個 / 幼保：5,000-10,000個  </a:t>
                      </a:r>
                      <a:r>
                        <a:rPr lang="ja-JP" sz="1200" b="0" i="0" u="none" strike="noStrike" cap="none">
                          <a:solidFill>
                            <a:schemeClr val="dk1"/>
                          </a:solidFill>
                          <a:latin typeface="Meiryo"/>
                          <a:ea typeface="Meiryo"/>
                          <a:cs typeface="Meiryo"/>
                          <a:sym typeface="Meiryo"/>
                        </a:rPr>
                        <a:t> </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　　</a:t>
                      </a:r>
                      <a:r>
                        <a:rPr lang="ja-JP" sz="1200" b="0" i="0" u="none" strike="noStrike" cap="none">
                          <a:solidFill>
                            <a:schemeClr val="dk1"/>
                          </a:solidFill>
                          <a:latin typeface="Meiryo"/>
                          <a:ea typeface="Meiryo"/>
                          <a:cs typeface="Meiryo"/>
                          <a:sym typeface="Meiryo"/>
                        </a:rPr>
                        <a:t>配布(</a:t>
                      </a:r>
                      <a:r>
                        <a:rPr lang="ja-JP" sz="1200" u="none" strike="noStrike" cap="none">
                          <a:solidFill>
                            <a:schemeClr val="dk1"/>
                          </a:solidFill>
                          <a:latin typeface="Meiryo"/>
                          <a:ea typeface="Meiryo"/>
                          <a:cs typeface="Meiryo"/>
                          <a:sym typeface="Meiryo"/>
                        </a:rPr>
                        <a:t>ツール形状・重量により調整となります)</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2080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rgbClr val="595959"/>
                          </a:solidFill>
                          <a:latin typeface="Meiryo"/>
                          <a:ea typeface="Meiryo"/>
                          <a:cs typeface="Meiryo"/>
                          <a:sym typeface="Meiryo"/>
                        </a:rPr>
                        <a:t>計測期間</a:t>
                      </a:r>
                      <a:endParaRPr sz="120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dirty="0">
                          <a:solidFill>
                            <a:schemeClr val="dk1"/>
                          </a:solidFill>
                          <a:latin typeface="Meiryo"/>
                          <a:ea typeface="Meiryo"/>
                          <a:cs typeface="Meiryo"/>
                          <a:sym typeface="Meiryo"/>
                        </a:rPr>
                        <a:t>・記事公開日より4週間　</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dirty="0">
                          <a:solidFill>
                            <a:schemeClr val="dk1"/>
                          </a:solidFill>
                          <a:latin typeface="Meiryo"/>
                          <a:ea typeface="Meiryo"/>
                          <a:cs typeface="Meiryo"/>
                          <a:sym typeface="Meiryo"/>
                        </a:rPr>
                        <a:t>   掲載期間終了後もCHANTO内に</a:t>
                      </a:r>
                      <a:r>
                        <a:rPr lang="ja-JP" sz="1200" u="none" strike="noStrike" cap="none" dirty="0">
                          <a:solidFill>
                            <a:schemeClr val="dk1"/>
                          </a:solidFill>
                          <a:latin typeface="Meiryo"/>
                          <a:ea typeface="Meiryo"/>
                          <a:cs typeface="Meiryo"/>
                          <a:sym typeface="Meiryo"/>
                        </a:rPr>
                        <a:t>記事は</a:t>
                      </a:r>
                      <a:r>
                        <a:rPr lang="ja-JP" sz="1200" b="0" i="0" u="none" strike="noStrike" cap="none" dirty="0">
                          <a:solidFill>
                            <a:schemeClr val="dk1"/>
                          </a:solidFill>
                          <a:latin typeface="Meiryo"/>
                          <a:ea typeface="Meiryo"/>
                          <a:cs typeface="Meiryo"/>
                          <a:sym typeface="Meiryo"/>
                        </a:rPr>
                        <a:t>アーカイブ</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u="none" strike="noStrike" cap="none" dirty="0">
                          <a:solidFill>
                            <a:schemeClr val="dk1"/>
                          </a:solidFill>
                          <a:latin typeface="Meiryo"/>
                          <a:ea typeface="Meiryo"/>
                          <a:cs typeface="Meiryo"/>
                          <a:sym typeface="Meiryo"/>
                        </a:rPr>
                        <a:t>・配布は基本約1か月 （完了保証）</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607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レポート</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・記事PV数（合計/日別）、合計クリック数</a:t>
                      </a:r>
                      <a:r>
                        <a:rPr lang="ja-JP" altLang="en-US"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他</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・配布学校リスト、</a:t>
                      </a:r>
                      <a:r>
                        <a:rPr lang="ja-JP" sz="1200" u="none" strike="noStrike" cap="none" dirty="0">
                          <a:solidFill>
                            <a:schemeClr val="dk1"/>
                          </a:solidFill>
                          <a:latin typeface="Meiryo"/>
                          <a:ea typeface="Meiryo"/>
                          <a:cs typeface="Meiryo"/>
                          <a:sym typeface="Meiryo"/>
                        </a:rPr>
                        <a:t>園/学校単位の</a:t>
                      </a:r>
                      <a:r>
                        <a:rPr lang="ja-JP" sz="1200" b="0" i="0" u="none" strike="noStrike" cap="none" dirty="0">
                          <a:solidFill>
                            <a:schemeClr val="dk1"/>
                          </a:solidFill>
                          <a:latin typeface="Meiryo"/>
                          <a:ea typeface="Meiryo"/>
                          <a:cs typeface="Meiryo"/>
                          <a:sym typeface="Meiryo"/>
                        </a:rPr>
                        <a:t>任意アンケート</a:t>
                      </a:r>
                      <a:r>
                        <a:rPr lang="ja-JP" sz="1200" u="none" strike="noStrike" cap="none" dirty="0">
                          <a:solidFill>
                            <a:schemeClr val="dk1"/>
                          </a:solidFill>
                          <a:latin typeface="Meiryo"/>
                          <a:ea typeface="Meiryo"/>
                          <a:cs typeface="Meiryo"/>
                          <a:sym typeface="Meiryo"/>
                        </a:rPr>
                        <a:t>（回収率約1-3割）</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05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記事公開日</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200" u="none" strike="noStrike" cap="none">
                          <a:solidFill>
                            <a:schemeClr val="dk1"/>
                          </a:solidFill>
                          <a:latin typeface="Meiryo"/>
                          <a:ea typeface="Meiryo"/>
                          <a:cs typeface="Meiryo"/>
                          <a:sym typeface="Meiryo"/>
                        </a:rPr>
                        <a:t>平日任意  11:00-12:00ごろ記事公開予定</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21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申込み期限</a:t>
                      </a:r>
                      <a:endParaRPr sz="1200" b="1"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配信開始日の45営業日前</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738150">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dirty="0">
                          <a:latin typeface="Meiryo"/>
                          <a:ea typeface="Meiryo"/>
                          <a:cs typeface="Meiryo"/>
                          <a:sym typeface="Meiryo"/>
                        </a:rPr>
                        <a:t>無料サービス</a:t>
                      </a:r>
                      <a:endParaRPr sz="1200" b="0" u="none" strike="noStrike" cap="none" dirty="0">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記事下アンケート（3問）</a:t>
                      </a:r>
                      <a:endParaRPr sz="1200" b="0" u="none" strike="noStrike" cap="none" dirty="0">
                        <a:solidFill>
                          <a:schemeClr val="dk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CHANTO WEB公式</a:t>
                      </a:r>
                      <a:r>
                        <a:rPr lang="ja-JP" sz="1200" b="0" i="0" u="none" strike="noStrike" cap="none" dirty="0">
                          <a:solidFill>
                            <a:schemeClr val="tx1"/>
                          </a:solidFill>
                          <a:latin typeface="Meiryo"/>
                          <a:ea typeface="Meiryo"/>
                          <a:cs typeface="Meiryo"/>
                          <a:sym typeface="Meiryo"/>
                        </a:rPr>
                        <a:t>SNS（</a:t>
                      </a:r>
                      <a:r>
                        <a:rPr lang="ja-JP" altLang="en-US" sz="1200" b="0" i="0" u="none" strike="noStrike" cap="none" dirty="0">
                          <a:solidFill>
                            <a:schemeClr val="tx1"/>
                          </a:solidFill>
                          <a:latin typeface="Meiryo"/>
                          <a:ea typeface="Meiryo"/>
                          <a:cs typeface="Meiryo"/>
                          <a:sym typeface="Meiryo"/>
                        </a:rPr>
                        <a:t>Ｘ</a:t>
                      </a:r>
                      <a:r>
                        <a:rPr lang="ja-JP" sz="1200" b="0" i="0" u="none" strike="noStrike" cap="none" dirty="0">
                          <a:solidFill>
                            <a:schemeClr val="tx1"/>
                          </a:solidFill>
                          <a:latin typeface="Meiryo"/>
                          <a:ea typeface="Meiryo"/>
                          <a:cs typeface="Meiryo"/>
                          <a:sym typeface="Meiryo"/>
                        </a:rPr>
                        <a:t>、IG</a:t>
                      </a:r>
                      <a:r>
                        <a:rPr lang="ja-JP" sz="1200" b="0" i="0" u="none" strike="noStrike" cap="none" dirty="0">
                          <a:solidFill>
                            <a:schemeClr val="dk1"/>
                          </a:solidFill>
                          <a:latin typeface="Meiryo"/>
                          <a:ea typeface="Meiryo"/>
                          <a:cs typeface="Meiryo"/>
                          <a:sym typeface="Meiryo"/>
                        </a:rPr>
                        <a:t>、FB）にて</a:t>
                      </a:r>
                      <a:endParaRPr sz="1200" b="0" i="0" u="none" strike="noStrike" cap="none" dirty="0">
                        <a:solidFill>
                          <a:schemeClr val="dk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サービスポスト投稿（各1回）</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482" name="Google Shape;482;p11"/>
          <p:cNvPicPr preferRelativeResize="0"/>
          <p:nvPr/>
        </p:nvPicPr>
        <p:blipFill rotWithShape="1">
          <a:blip r:embed="rId3">
            <a:alphaModFix/>
          </a:blip>
          <a:srcRect/>
          <a:stretch/>
        </p:blipFill>
        <p:spPr>
          <a:xfrm>
            <a:off x="12408195" y="103588"/>
            <a:ext cx="927854" cy="412525"/>
          </a:xfrm>
          <a:prstGeom prst="rect">
            <a:avLst/>
          </a:prstGeom>
          <a:noFill/>
          <a:ln>
            <a:noFill/>
          </a:ln>
        </p:spPr>
      </p:pic>
      <p:sp>
        <p:nvSpPr>
          <p:cNvPr id="483" name="Google Shape;483;p11"/>
          <p:cNvSpPr txBox="1"/>
          <p:nvPr/>
        </p:nvSpPr>
        <p:spPr>
          <a:xfrm>
            <a:off x="380325" y="1688798"/>
            <a:ext cx="6258300" cy="69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Meiryo"/>
              <a:buNone/>
            </a:pPr>
            <a:r>
              <a:rPr lang="ja-JP" sz="1300" b="1" i="0" u="none" strike="noStrike" cap="none">
                <a:solidFill>
                  <a:srgbClr val="000000"/>
                </a:solidFill>
                <a:latin typeface="Meiryo"/>
                <a:ea typeface="Meiryo"/>
                <a:cs typeface="Meiryo"/>
                <a:sym typeface="Meiryo"/>
              </a:rPr>
              <a:t>全国約20,000校の小学校</a:t>
            </a:r>
            <a:r>
              <a:rPr lang="ja-JP" sz="1300" b="1" i="0" u="none" strike="noStrike" cap="none">
                <a:solidFill>
                  <a:schemeClr val="dk1"/>
                </a:solidFill>
                <a:latin typeface="Meiryo"/>
                <a:ea typeface="Meiryo"/>
                <a:cs typeface="Meiryo"/>
                <a:sym typeface="Meiryo"/>
              </a:rPr>
              <a:t>や幼稚園保育園</a:t>
            </a:r>
            <a:r>
              <a:rPr lang="ja-JP" sz="1300" b="1" i="0" u="none" strike="noStrike" cap="none">
                <a:solidFill>
                  <a:srgbClr val="000000"/>
                </a:solidFill>
                <a:latin typeface="Meiryo"/>
                <a:ea typeface="Meiryo"/>
                <a:cs typeface="Meiryo"/>
                <a:sym typeface="Meiryo"/>
              </a:rPr>
              <a:t>をネットワーク。</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Meiryo"/>
              <a:buNone/>
            </a:pPr>
            <a:r>
              <a:rPr lang="ja-JP" sz="1300" b="1" i="0" u="none" strike="noStrike" cap="none">
                <a:solidFill>
                  <a:schemeClr val="dk1"/>
                </a:solidFill>
                <a:latin typeface="Meiryo"/>
                <a:ea typeface="Meiryo"/>
                <a:cs typeface="Meiryo"/>
                <a:sym typeface="Meiryo"/>
              </a:rPr>
              <a:t>子供たちや親御さん</a:t>
            </a:r>
            <a:r>
              <a:rPr lang="ja-JP" sz="1300" b="1" i="0" u="none" strike="noStrike" cap="none">
                <a:solidFill>
                  <a:srgbClr val="000000"/>
                </a:solidFill>
                <a:latin typeface="Meiryo"/>
                <a:ea typeface="Meiryo"/>
                <a:cs typeface="Meiryo"/>
                <a:sym typeface="Meiryo"/>
              </a:rPr>
              <a:t>へのアプローチが可能。</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Meiryo"/>
              <a:buNone/>
            </a:pPr>
            <a:r>
              <a:rPr lang="ja-JP" sz="1300" b="1" i="0" u="none" strike="noStrike" cap="none">
                <a:solidFill>
                  <a:srgbClr val="000000"/>
                </a:solidFill>
                <a:latin typeface="Meiryo"/>
                <a:ea typeface="Meiryo"/>
                <a:cs typeface="Meiryo"/>
                <a:sym typeface="Meiryo"/>
              </a:rPr>
              <a:t>担任教師からの直接手渡し展開は、商品への信頼性の波及が期待できます。</a:t>
            </a:r>
            <a:endParaRPr sz="1500" b="0" i="0" u="none" strike="noStrike" cap="none">
              <a:solidFill>
                <a:schemeClr val="dk1"/>
              </a:solidFill>
              <a:latin typeface="Arial"/>
              <a:ea typeface="Arial"/>
              <a:cs typeface="Arial"/>
              <a:sym typeface="Arial"/>
            </a:endParaRPr>
          </a:p>
        </p:txBody>
      </p:sp>
      <p:grpSp>
        <p:nvGrpSpPr>
          <p:cNvPr id="484" name="Google Shape;484;p11"/>
          <p:cNvGrpSpPr/>
          <p:nvPr/>
        </p:nvGrpSpPr>
        <p:grpSpPr>
          <a:xfrm>
            <a:off x="380322" y="2727899"/>
            <a:ext cx="2438241" cy="3470695"/>
            <a:chOff x="838703" y="876032"/>
            <a:chExt cx="4133313" cy="5982926"/>
          </a:xfrm>
        </p:grpSpPr>
        <p:grpSp>
          <p:nvGrpSpPr>
            <p:cNvPr id="485" name="Google Shape;485;p11"/>
            <p:cNvGrpSpPr/>
            <p:nvPr/>
          </p:nvGrpSpPr>
          <p:grpSpPr>
            <a:xfrm>
              <a:off x="838703" y="876032"/>
              <a:ext cx="4133313" cy="5982926"/>
              <a:chOff x="1022780" y="1250818"/>
              <a:chExt cx="3403304" cy="4926246"/>
            </a:xfrm>
          </p:grpSpPr>
          <p:pic>
            <p:nvPicPr>
              <p:cNvPr id="486" name="Google Shape;486;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22780" y="1250818"/>
                <a:ext cx="3403304" cy="4926246"/>
              </a:xfrm>
              <a:prstGeom prst="rect">
                <a:avLst/>
              </a:prstGeom>
              <a:noFill/>
              <a:ln>
                <a:noFill/>
              </a:ln>
            </p:spPr>
          </p:pic>
          <p:pic>
            <p:nvPicPr>
              <p:cNvPr id="487" name="Google Shape;487;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07497" y="2296444"/>
                <a:ext cx="1651845" cy="2403654"/>
              </a:xfrm>
              <a:prstGeom prst="rect">
                <a:avLst/>
              </a:prstGeom>
              <a:noFill/>
              <a:ln>
                <a:noFill/>
              </a:ln>
            </p:spPr>
          </p:pic>
        </p:grpSp>
        <p:pic>
          <p:nvPicPr>
            <p:cNvPr id="488" name="Google Shape;488;p1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882281" y="2148114"/>
              <a:ext cx="2087779" cy="3497943"/>
            </a:xfrm>
            <a:prstGeom prst="rect">
              <a:avLst/>
            </a:prstGeom>
            <a:noFill/>
            <a:ln>
              <a:noFill/>
            </a:ln>
          </p:spPr>
        </p:pic>
      </p:grpSp>
      <p:grpSp>
        <p:nvGrpSpPr>
          <p:cNvPr id="490" name="Google Shape;490;p11"/>
          <p:cNvGrpSpPr/>
          <p:nvPr/>
        </p:nvGrpSpPr>
        <p:grpSpPr>
          <a:xfrm>
            <a:off x="2871181" y="2963201"/>
            <a:ext cx="3191166" cy="3235396"/>
            <a:chOff x="2909403" y="3006682"/>
            <a:chExt cx="3648715" cy="3685381"/>
          </a:xfrm>
        </p:grpSpPr>
        <p:pic>
          <p:nvPicPr>
            <p:cNvPr id="491" name="Google Shape;491;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454028" y="3006682"/>
              <a:ext cx="2435495" cy="1576983"/>
            </a:xfrm>
            <a:prstGeom prst="rect">
              <a:avLst/>
            </a:prstGeom>
            <a:noFill/>
            <a:ln>
              <a:noFill/>
            </a:ln>
          </p:spPr>
        </p:pic>
        <p:grpSp>
          <p:nvGrpSpPr>
            <p:cNvPr id="492" name="Google Shape;492;p11"/>
            <p:cNvGrpSpPr/>
            <p:nvPr/>
          </p:nvGrpSpPr>
          <p:grpSpPr>
            <a:xfrm>
              <a:off x="2909403" y="4375356"/>
              <a:ext cx="3648715" cy="2115779"/>
              <a:chOff x="2909403" y="3460954"/>
              <a:chExt cx="3648715" cy="2115779"/>
            </a:xfrm>
          </p:grpSpPr>
          <p:grpSp>
            <p:nvGrpSpPr>
              <p:cNvPr id="493" name="Google Shape;493;p11"/>
              <p:cNvGrpSpPr/>
              <p:nvPr/>
            </p:nvGrpSpPr>
            <p:grpSpPr>
              <a:xfrm>
                <a:off x="2909403" y="3460954"/>
                <a:ext cx="3648715" cy="2115779"/>
                <a:chOff x="2525943" y="3460954"/>
                <a:chExt cx="3648715" cy="2115779"/>
              </a:xfrm>
            </p:grpSpPr>
            <p:pic>
              <p:nvPicPr>
                <p:cNvPr id="494" name="Google Shape;494;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525943" y="3460954"/>
                  <a:ext cx="3648715" cy="2115779"/>
                </a:xfrm>
                <a:prstGeom prst="rect">
                  <a:avLst/>
                </a:prstGeom>
                <a:noFill/>
                <a:ln>
                  <a:noFill/>
                </a:ln>
              </p:spPr>
            </p:pic>
            <p:pic>
              <p:nvPicPr>
                <p:cNvPr id="495" name="Google Shape;495;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488858" y="4977039"/>
                  <a:ext cx="453285" cy="453285"/>
                </a:xfrm>
                <a:prstGeom prst="rect">
                  <a:avLst/>
                </a:prstGeom>
                <a:noFill/>
                <a:ln>
                  <a:noFill/>
                </a:ln>
              </p:spPr>
            </p:pic>
          </p:grpSp>
          <p:pic>
            <p:nvPicPr>
              <p:cNvPr id="496" name="Google Shape;496;p11" descr="アイコン&#10;&#10;自動的に生成された説明"/>
              <p:cNvPicPr preferRelativeResize="0"/>
              <p:nvPr/>
            </p:nvPicPr>
            <p:blipFill rotWithShape="1">
              <a:blip r:embed="rId10">
                <a:alphaModFix/>
              </a:blip>
              <a:srcRect/>
              <a:stretch/>
            </p:blipFill>
            <p:spPr>
              <a:xfrm>
                <a:off x="5212211" y="4922252"/>
                <a:ext cx="578896" cy="578896"/>
              </a:xfrm>
              <a:prstGeom prst="rect">
                <a:avLst/>
              </a:prstGeom>
              <a:noFill/>
              <a:ln>
                <a:noFill/>
              </a:ln>
            </p:spPr>
          </p:pic>
        </p:grpSp>
        <p:sp>
          <p:nvSpPr>
            <p:cNvPr id="497" name="Google Shape;497;p11"/>
            <p:cNvSpPr txBox="1"/>
            <p:nvPr/>
          </p:nvSpPr>
          <p:spPr>
            <a:xfrm>
              <a:off x="3101632" y="6411563"/>
              <a:ext cx="1858200" cy="28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Meiryo"/>
                <a:buNone/>
              </a:pPr>
              <a:r>
                <a:rPr lang="ja-JP" sz="1000" b="0" i="0" u="none" strike="noStrike" cap="none">
                  <a:solidFill>
                    <a:srgbClr val="000000"/>
                  </a:solidFill>
                  <a:latin typeface="Meiryo"/>
                  <a:ea typeface="Meiryo"/>
                  <a:cs typeface="Meiryo"/>
                  <a:sym typeface="Meiryo"/>
                </a:rPr>
                <a:t>サンプリング</a:t>
              </a:r>
              <a:endParaRPr sz="1800" b="0" i="0" u="none" strike="noStrike" cap="none">
                <a:solidFill>
                  <a:schemeClr val="dk1"/>
                </a:solidFill>
                <a:latin typeface="Arial"/>
                <a:ea typeface="Arial"/>
                <a:cs typeface="Arial"/>
                <a:sym typeface="Arial"/>
              </a:endParaRPr>
            </a:p>
          </p:txBody>
        </p:sp>
        <p:sp>
          <p:nvSpPr>
            <p:cNvPr id="498" name="Google Shape;498;p11"/>
            <p:cNvSpPr txBox="1"/>
            <p:nvPr/>
          </p:nvSpPr>
          <p:spPr>
            <a:xfrm>
              <a:off x="4519379" y="6411552"/>
              <a:ext cx="1858200" cy="28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Meiryo"/>
                <a:buNone/>
              </a:pPr>
              <a:r>
                <a:rPr lang="ja-JP" sz="1000" b="0" i="0" u="none" strike="noStrike" cap="none">
                  <a:solidFill>
                    <a:srgbClr val="000000"/>
                  </a:solidFill>
                  <a:latin typeface="Meiryo"/>
                  <a:ea typeface="Meiryo"/>
                  <a:cs typeface="Meiryo"/>
                  <a:sym typeface="Meiryo"/>
                </a:rPr>
                <a:t>アンケート（任意</a:t>
              </a:r>
              <a:r>
                <a:rPr lang="ja-JP" sz="1000" b="0" i="0" u="none" strike="noStrike" cap="none">
                  <a:solidFill>
                    <a:schemeClr val="dk1"/>
                  </a:solidFill>
                  <a:latin typeface="Meiryo"/>
                  <a:ea typeface="Meiryo"/>
                  <a:cs typeface="Meiryo"/>
                  <a:sym typeface="Meiryo"/>
                </a:rPr>
                <a:t>回答</a:t>
              </a:r>
              <a:r>
                <a:rPr lang="ja-JP" sz="1000" b="0" i="0" u="none" strike="noStrike" cap="none">
                  <a:solidFill>
                    <a:srgbClr val="000000"/>
                  </a:solidFill>
                  <a:latin typeface="Meiryo"/>
                  <a:ea typeface="Meiryo"/>
                  <a:cs typeface="Meiryo"/>
                  <a:sym typeface="Meiryo"/>
                </a:rPr>
                <a:t>）</a:t>
              </a:r>
              <a:endParaRPr sz="1800" b="0" i="0" u="none" strike="noStrike" cap="none">
                <a:solidFill>
                  <a:schemeClr val="dk1"/>
                </a:solidFill>
                <a:latin typeface="Arial"/>
                <a:ea typeface="Arial"/>
                <a:cs typeface="Arial"/>
                <a:sym typeface="Arial"/>
              </a:endParaRPr>
            </a:p>
          </p:txBody>
        </p:sp>
      </p:grpSp>
      <p:sp>
        <p:nvSpPr>
          <p:cNvPr id="499" name="Google Shape;499;p11"/>
          <p:cNvSpPr txBox="1"/>
          <p:nvPr/>
        </p:nvSpPr>
        <p:spPr>
          <a:xfrm>
            <a:off x="670331" y="5952299"/>
            <a:ext cx="18582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Meiryo"/>
              <a:buNone/>
            </a:pPr>
            <a:r>
              <a:rPr lang="ja-JP" sz="1000" b="0" i="0" u="none" strike="noStrike" cap="none">
                <a:solidFill>
                  <a:srgbClr val="000000"/>
                </a:solidFill>
                <a:latin typeface="Meiryo"/>
                <a:ea typeface="Meiryo"/>
                <a:cs typeface="Meiryo"/>
                <a:sym typeface="Meiryo"/>
              </a:rPr>
              <a:t>スポンサードポスト</a:t>
            </a:r>
            <a:endParaRPr sz="1800" b="0" i="0" u="none" strike="noStrike" cap="none">
              <a:solidFill>
                <a:schemeClr val="dk1"/>
              </a:solidFill>
              <a:latin typeface="Arial"/>
              <a:ea typeface="Arial"/>
              <a:cs typeface="Arial"/>
              <a:sym typeface="Arial"/>
            </a:endParaRPr>
          </a:p>
        </p:txBody>
      </p:sp>
      <p:sp>
        <p:nvSpPr>
          <p:cNvPr id="500" name="Google Shape;500;p11"/>
          <p:cNvSpPr/>
          <p:nvPr/>
        </p:nvSpPr>
        <p:spPr>
          <a:xfrm>
            <a:off x="6522325" y="6462449"/>
            <a:ext cx="5748300" cy="692700"/>
          </a:xfrm>
          <a:prstGeom prst="rect">
            <a:avLst/>
          </a:prstGeom>
          <a:noFill/>
          <a:ln>
            <a:noFill/>
          </a:ln>
        </p:spPr>
        <p:txBody>
          <a:bodyPr spcFirstLastPara="1" wrap="square" lIns="91400" tIns="45675" rIns="91400" bIns="45675" anchor="t" anchorCtr="0">
            <a:noAutofit/>
          </a:bodyPr>
          <a:lstStyle/>
          <a:p>
            <a:pPr marL="12698"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記事中にはPR表記が入ります。※ 遠方取材は別途費用が発生する場合があります。※ 外部リンクは3URLまで。</a:t>
            </a:r>
            <a:endParaRPr sz="800" b="0" i="0" u="none" strike="noStrike" cap="none" dirty="0">
              <a:solidFill>
                <a:schemeClr val="tx1"/>
              </a:solidFill>
              <a:latin typeface="Meiryo"/>
              <a:ea typeface="Meiryo"/>
              <a:cs typeface="Meiryo"/>
              <a:sym typeface="Meiryo"/>
            </a:endParaRPr>
          </a:p>
          <a:p>
            <a:pPr marL="12698" marR="0" lvl="0" indent="0" algn="l" rtl="0">
              <a:lnSpc>
                <a:spcPct val="101428"/>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記事タイトルは掲載後にも変更を行う場合があります。※ 外部ブーストを行う場合があります。</a:t>
            </a:r>
            <a:endParaRPr lang="en-US" altLang="ja-JP" sz="800" b="0" i="0" u="none" strike="noStrike" cap="none" dirty="0">
              <a:solidFill>
                <a:schemeClr val="tx1"/>
              </a:solidFill>
              <a:latin typeface="Meiryo"/>
              <a:ea typeface="Meiryo"/>
              <a:cs typeface="Meiryo"/>
              <a:sym typeface="Meiryo"/>
            </a:endParaRPr>
          </a:p>
          <a:p>
            <a:pPr marL="12698">
              <a:lnSpc>
                <a:spcPct val="101428"/>
              </a:lnSpc>
              <a:buSzPts val="8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rgbClr val="231F20"/>
                </a:solidFill>
                <a:latin typeface="Meiryo"/>
                <a:ea typeface="Meiryo"/>
                <a:cs typeface="Meiryo"/>
                <a:sym typeface="Meiryo"/>
              </a:rPr>
              <a:t>※ 記事は最低1年間の期間においてアーカイブされます（内容によっては期間制限あり）。</a:t>
            </a:r>
            <a:endParaRPr sz="800" b="0" i="0" u="none" strike="noStrike" cap="none" dirty="0">
              <a:solidFill>
                <a:srgbClr val="231F20"/>
              </a:solidFill>
              <a:latin typeface="Meiryo"/>
              <a:ea typeface="Meiryo"/>
              <a:cs typeface="Meiryo"/>
              <a:sym typeface="Meiryo"/>
            </a:endParaRPr>
          </a:p>
          <a:p>
            <a:pPr marL="12698"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年末年始、GWなど長期休みや期末はPVが下回る可能性がございます。</a:t>
            </a:r>
            <a:endParaRPr lang="en-US" altLang="ja-JP" sz="800" b="0" i="0" u="none" strike="noStrike" cap="none" dirty="0">
              <a:solidFill>
                <a:schemeClr val="tx1"/>
              </a:solidFill>
              <a:latin typeface="Meiryo"/>
              <a:ea typeface="Meiryo"/>
              <a:cs typeface="Meiryo"/>
              <a:sym typeface="Meiryo"/>
            </a:endParaRPr>
          </a:p>
          <a:p>
            <a:pPr marL="12698" marR="0" lvl="0" indent="0" algn="l" rtl="0">
              <a:lnSpc>
                <a:spcPct val="101904"/>
              </a:lnSpc>
              <a:spcBef>
                <a:spcPts val="0"/>
              </a:spcBef>
              <a:spcAft>
                <a:spcPts val="0"/>
              </a:spcAft>
              <a:buClr>
                <a:srgbClr val="000000"/>
              </a:buClr>
              <a:buSzPts val="800"/>
              <a:buFont typeface="Arial"/>
              <a:buNone/>
            </a:pPr>
            <a:r>
              <a:rPr lang="en-US" altLang="ja-JP" sz="800" dirty="0">
                <a:solidFill>
                  <a:schemeClr val="tx1"/>
                </a:solidFill>
                <a:latin typeface="Meiryo"/>
                <a:ea typeface="Meiryo"/>
                <a:cs typeface="Meiryo"/>
                <a:sym typeface="Meiryo"/>
              </a:rPr>
              <a:t>※</a:t>
            </a:r>
            <a:r>
              <a:rPr lang="ja-JP" altLang="en-US" sz="800" dirty="0">
                <a:solidFill>
                  <a:schemeClr val="tx1"/>
                </a:solidFill>
                <a:latin typeface="Meiryo"/>
                <a:ea typeface="Meiryo"/>
                <a:cs typeface="Meiryo"/>
                <a:sym typeface="Meiryo"/>
              </a:rPr>
              <a:t>サービスポスト投稿の内容は編集部にお任せいただきます。</a:t>
            </a:r>
            <a:endParaRPr sz="800" b="0" i="0" u="none" strike="noStrike" cap="none" dirty="0">
              <a:solidFill>
                <a:schemeClr val="tx1"/>
              </a:solidFill>
              <a:latin typeface="Meiryo"/>
              <a:ea typeface="Meiryo"/>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rgbClr val="FF0000"/>
                </a:solidFill>
                <a:latin typeface="Meiryo"/>
                <a:ea typeface="Meiryo"/>
                <a:cs typeface="Meiryo"/>
                <a:sym typeface="Meiryo"/>
              </a:rPr>
              <a:t>※サンプリングは教育的要素のあるものや啓発的なもの、園児生徒や保護者が喜ぶもののみ配布可能です。</a:t>
            </a:r>
            <a:endParaRPr sz="800" b="0" i="0" u="none" strike="noStrike" cap="none" dirty="0">
              <a:solidFill>
                <a:srgbClr val="FF0000"/>
              </a:solidFill>
              <a:latin typeface="Meiryo"/>
              <a:ea typeface="Meiryo"/>
              <a:cs typeface="Meiryo"/>
              <a:sym typeface="Meiryo"/>
            </a:endParaRPr>
          </a:p>
        </p:txBody>
      </p:sp>
      <p:sp>
        <p:nvSpPr>
          <p:cNvPr id="501" name="Google Shape;501;p11"/>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25</a:t>
            </a:fld>
            <a:endParaRPr dirty="0"/>
          </a:p>
        </p:txBody>
      </p:sp>
      <p:sp>
        <p:nvSpPr>
          <p:cNvPr id="503" name="Google Shape;503;p11"/>
          <p:cNvSpPr txBox="1"/>
          <p:nvPr/>
        </p:nvSpPr>
        <p:spPr>
          <a:xfrm>
            <a:off x="423375" y="6444050"/>
            <a:ext cx="55959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※オプション：記事をリーフレット化しサンプリングも可能です。ご相談ください！</a:t>
            </a:r>
            <a:endParaRPr sz="1100" b="0" i="0" u="none" strike="noStrike" cap="none">
              <a:solidFill>
                <a:schemeClr val="dk1"/>
              </a:solidFill>
              <a:latin typeface="Meiryo"/>
              <a:ea typeface="Meiryo"/>
              <a:cs typeface="Meiryo"/>
              <a:sym typeface="Meiryo"/>
            </a:endParaRPr>
          </a:p>
        </p:txBody>
      </p:sp>
      <p:sp>
        <p:nvSpPr>
          <p:cNvPr id="504" name="Google Shape;504;p11"/>
          <p:cNvSpPr/>
          <p:nvPr/>
        </p:nvSpPr>
        <p:spPr>
          <a:xfrm>
            <a:off x="456525" y="1178825"/>
            <a:ext cx="5595900" cy="3816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457200" marR="0" lvl="0" indent="-273050" algn="ctr" rtl="0">
              <a:lnSpc>
                <a:spcPct val="100000"/>
              </a:lnSpc>
              <a:spcBef>
                <a:spcPts val="0"/>
              </a:spcBef>
              <a:spcAft>
                <a:spcPts val="0"/>
              </a:spcAft>
              <a:buClr>
                <a:schemeClr val="dk1"/>
              </a:buClr>
              <a:buSzPts val="700"/>
              <a:buFont typeface="Noto Sans Symbols"/>
              <a:buChar char="✔"/>
            </a:pPr>
            <a:r>
              <a:rPr lang="ja-JP" sz="1300" b="1" i="0" u="none" strike="noStrike" cap="none">
                <a:solidFill>
                  <a:schemeClr val="dk1"/>
                </a:solidFill>
                <a:latin typeface="Calibri"/>
                <a:ea typeface="Calibri"/>
                <a:cs typeface="Calibri"/>
                <a:sym typeface="Calibri"/>
              </a:rPr>
              <a:t>記事は</a:t>
            </a:r>
            <a:r>
              <a:rPr lang="ja-JP" sz="1300" b="1" i="0" u="none" strike="noStrike" cap="none">
                <a:solidFill>
                  <a:srgbClr val="FF0000"/>
                </a:solidFill>
                <a:latin typeface="Calibri"/>
                <a:ea typeface="Calibri"/>
                <a:cs typeface="Calibri"/>
                <a:sym typeface="Calibri"/>
              </a:rPr>
              <a:t>１年間</a:t>
            </a:r>
            <a:r>
              <a:rPr lang="ja-JP" sz="1300" b="1" i="0" u="none" strike="noStrike" cap="none">
                <a:solidFill>
                  <a:srgbClr val="FF0000"/>
                </a:solidFill>
                <a:latin typeface="Meiryo"/>
                <a:ea typeface="Meiryo"/>
                <a:cs typeface="Meiryo"/>
                <a:sym typeface="Meiryo"/>
              </a:rPr>
              <a:t>２次</a:t>
            </a:r>
            <a:r>
              <a:rPr lang="ja-JP" sz="1300" b="1" i="0" u="none" strike="noStrike" cap="none">
                <a:solidFill>
                  <a:srgbClr val="FF0000"/>
                </a:solidFill>
                <a:latin typeface="Calibri"/>
                <a:ea typeface="Calibri"/>
                <a:cs typeface="Calibri"/>
                <a:sym typeface="Calibri"/>
              </a:rPr>
              <a:t>利用フリー</a:t>
            </a:r>
            <a:endParaRPr sz="700" b="1" i="0" u="none" strike="noStrike" cap="none">
              <a:solidFill>
                <a:schemeClr val="dk1"/>
              </a:solidFill>
              <a:latin typeface="Meiryo"/>
              <a:ea typeface="Meiryo"/>
              <a:cs typeface="Meiryo"/>
              <a:sym typeface="Meiryo"/>
            </a:endParaRPr>
          </a:p>
        </p:txBody>
      </p:sp>
      <p:pic>
        <p:nvPicPr>
          <p:cNvPr id="3" name="Google Shape;123;p56">
            <a:extLst>
              <a:ext uri="{FF2B5EF4-FFF2-40B4-BE49-F238E27FC236}">
                <a16:creationId xmlns:a16="http://schemas.microsoft.com/office/drawing/2014/main" id="{4D90C3C7-B505-2426-CB41-615A04EA9814}"/>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39563" y="3736748"/>
            <a:ext cx="1154888" cy="9475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1E8F17-CED1-D261-7043-43F310628B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26</a:t>
            </a:fld>
            <a:endParaRPr lang="ja-JP" altLang="en-US"/>
          </a:p>
        </p:txBody>
      </p:sp>
      <p:sp>
        <p:nvSpPr>
          <p:cNvPr id="4" name="Google Shape;614;p16">
            <a:extLst>
              <a:ext uri="{FF2B5EF4-FFF2-40B4-BE49-F238E27FC236}">
                <a16:creationId xmlns:a16="http://schemas.microsoft.com/office/drawing/2014/main" id="{D3F06FE3-DDF2-62E4-5E0B-246C6BF00767}"/>
              </a:ext>
            </a:extLst>
          </p:cNvPr>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5" name="Google Shape;615;p16">
            <a:extLst>
              <a:ext uri="{FF2B5EF4-FFF2-40B4-BE49-F238E27FC236}">
                <a16:creationId xmlns:a16="http://schemas.microsoft.com/office/drawing/2014/main" id="{9FA863AB-49EB-7FC0-C6BF-4ED82A214807}"/>
              </a:ext>
            </a:extLst>
          </p:cNvPr>
          <p:cNvSpPr txBox="1">
            <a:spLocks/>
          </p:cNvSpPr>
          <p:nvPr/>
        </p:nvSpPr>
        <p:spPr>
          <a:xfrm>
            <a:off x="10183225" y="7286625"/>
            <a:ext cx="3092244" cy="1846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ltLang="ja-JP" smtClean="0"/>
              <a:pPr/>
              <a:t>26</a:t>
            </a:fld>
            <a:endParaRPr lang="en-US"/>
          </a:p>
        </p:txBody>
      </p:sp>
      <p:sp>
        <p:nvSpPr>
          <p:cNvPr id="6" name="Google Shape;616;p16">
            <a:extLst>
              <a:ext uri="{FF2B5EF4-FFF2-40B4-BE49-F238E27FC236}">
                <a16:creationId xmlns:a16="http://schemas.microsoft.com/office/drawing/2014/main" id="{2DA64837-B95D-DA1A-1648-89E571F76B67}"/>
              </a:ext>
            </a:extLst>
          </p:cNvPr>
          <p:cNvSpPr txBox="1"/>
          <p:nvPr/>
        </p:nvSpPr>
        <p:spPr>
          <a:xfrm>
            <a:off x="9998741" y="7362684"/>
            <a:ext cx="3409790" cy="20363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888888"/>
              </a:solidFill>
              <a:latin typeface="Meiryo"/>
              <a:ea typeface="Meiryo"/>
              <a:cs typeface="Meiryo"/>
              <a:sym typeface="Meiryo"/>
            </a:endParaRPr>
          </a:p>
        </p:txBody>
      </p:sp>
      <p:sp>
        <p:nvSpPr>
          <p:cNvPr id="7" name="Google Shape;617;p16">
            <a:extLst>
              <a:ext uri="{FF2B5EF4-FFF2-40B4-BE49-F238E27FC236}">
                <a16:creationId xmlns:a16="http://schemas.microsoft.com/office/drawing/2014/main" id="{F753F2B2-CBE6-55CF-A881-323C52BCC794}"/>
              </a:ext>
            </a:extLst>
          </p:cNvPr>
          <p:cNvSpPr/>
          <p:nvPr/>
        </p:nvSpPr>
        <p:spPr>
          <a:xfrm>
            <a:off x="42325" y="414625"/>
            <a:ext cx="12830100" cy="273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100"/>
              <a:buFont typeface="Arial"/>
              <a:buNone/>
            </a:pPr>
            <a:r>
              <a:rPr lang="ja-JP" sz="1200" b="1" i="0" u="none" strike="noStrike" cap="none" dirty="0">
                <a:solidFill>
                  <a:schemeClr val="dk1"/>
                </a:solidFill>
                <a:latin typeface="Meiryo"/>
                <a:ea typeface="Meiryo"/>
                <a:cs typeface="Meiryo"/>
                <a:sym typeface="Meiryo"/>
              </a:rPr>
              <a:t>タイアップで紹介した商品をポップアップで展示できるメニューです。展示の際のフライヤーの制作も致します。</a:t>
            </a:r>
            <a:endParaRPr sz="1200" b="1" i="0" u="none" strike="noStrike" cap="none" dirty="0">
              <a:solidFill>
                <a:schemeClr val="dk1"/>
              </a:solidFill>
              <a:latin typeface="Meiryo"/>
              <a:ea typeface="Meiryo"/>
              <a:cs typeface="Meiryo"/>
              <a:sym typeface="Meiryo"/>
            </a:endParaRPr>
          </a:p>
        </p:txBody>
      </p:sp>
      <p:sp>
        <p:nvSpPr>
          <p:cNvPr id="8" name="Google Shape;618;p16">
            <a:extLst>
              <a:ext uri="{FF2B5EF4-FFF2-40B4-BE49-F238E27FC236}">
                <a16:creationId xmlns:a16="http://schemas.microsoft.com/office/drawing/2014/main" id="{247DB0D4-2788-1033-06A4-31681A8A0A13}"/>
              </a:ext>
            </a:extLst>
          </p:cNvPr>
          <p:cNvSpPr/>
          <p:nvPr/>
        </p:nvSpPr>
        <p:spPr>
          <a:xfrm>
            <a:off x="0" y="43025"/>
            <a:ext cx="8059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Meiryo"/>
                <a:ea typeface="Meiryo"/>
                <a:cs typeface="Meiryo"/>
                <a:sym typeface="Meiryo"/>
              </a:rPr>
              <a:t>スポンサードポスト（二子玉川 蔦屋家電ポップアップ）</a:t>
            </a:r>
            <a:endParaRPr sz="2000" b="1" i="0" u="none" strike="noStrike" cap="none" dirty="0">
              <a:solidFill>
                <a:schemeClr val="dk1"/>
              </a:solidFill>
              <a:latin typeface="Meiryo"/>
              <a:ea typeface="Meiryo"/>
              <a:cs typeface="Meiryo"/>
              <a:sym typeface="Meiryo"/>
            </a:endParaRPr>
          </a:p>
        </p:txBody>
      </p:sp>
      <p:sp>
        <p:nvSpPr>
          <p:cNvPr id="9" name="Google Shape;619;p16">
            <a:extLst>
              <a:ext uri="{FF2B5EF4-FFF2-40B4-BE49-F238E27FC236}">
                <a16:creationId xmlns:a16="http://schemas.microsoft.com/office/drawing/2014/main" id="{537CBFB4-2B66-E3B2-05B1-5EBDB65ACEE6}"/>
              </a:ext>
            </a:extLst>
          </p:cNvPr>
          <p:cNvSpPr/>
          <p:nvPr/>
        </p:nvSpPr>
        <p:spPr>
          <a:xfrm>
            <a:off x="467689" y="2103090"/>
            <a:ext cx="1574677" cy="442500"/>
          </a:xfrm>
          <a:prstGeom prst="roundRect">
            <a:avLst>
              <a:gd name="adj" fmla="val 16667"/>
            </a:avLst>
          </a:prstGeom>
          <a:solidFill>
            <a:schemeClr val="accent4">
              <a:lumMod val="20000"/>
              <a:lumOff val="80000"/>
            </a:schemeClr>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dirty="0">
                <a:solidFill>
                  <a:schemeClr val="dk1"/>
                </a:solidFill>
                <a:latin typeface="Meiryo"/>
                <a:ea typeface="Meiryo"/>
                <a:cs typeface="Meiryo"/>
                <a:sym typeface="Meiryo"/>
              </a:rPr>
              <a:t>①タイアップ</a:t>
            </a:r>
            <a:r>
              <a:rPr lang="ja-JP" altLang="en-US" sz="1000" b="1" i="0" u="none" strike="noStrike" cap="none" dirty="0">
                <a:solidFill>
                  <a:schemeClr val="dk1"/>
                </a:solidFill>
                <a:latin typeface="Meiryo"/>
                <a:ea typeface="Meiryo"/>
                <a:cs typeface="Meiryo"/>
                <a:sym typeface="Meiryo"/>
              </a:rPr>
              <a:t>記事</a:t>
            </a:r>
            <a:endParaRPr sz="1000" b="1" i="0" u="none" strike="noStrike" cap="none" dirty="0">
              <a:solidFill>
                <a:schemeClr val="lt1"/>
              </a:solidFill>
              <a:latin typeface="Meiryo"/>
              <a:ea typeface="Meiryo"/>
              <a:cs typeface="Meiryo"/>
              <a:sym typeface="Meiryo"/>
            </a:endParaRPr>
          </a:p>
        </p:txBody>
      </p:sp>
      <p:sp>
        <p:nvSpPr>
          <p:cNvPr id="10" name="Google Shape;621;p16">
            <a:extLst>
              <a:ext uri="{FF2B5EF4-FFF2-40B4-BE49-F238E27FC236}">
                <a16:creationId xmlns:a16="http://schemas.microsoft.com/office/drawing/2014/main" id="{685F6088-B444-31BD-4FDA-73EDA60C2589}"/>
              </a:ext>
            </a:extLst>
          </p:cNvPr>
          <p:cNvSpPr/>
          <p:nvPr/>
        </p:nvSpPr>
        <p:spPr>
          <a:xfrm>
            <a:off x="2301213" y="2097279"/>
            <a:ext cx="2469329" cy="428724"/>
          </a:xfrm>
          <a:prstGeom prst="roundRect">
            <a:avLst>
              <a:gd name="adj" fmla="val 16667"/>
            </a:avLst>
          </a:prstGeom>
          <a:solidFill>
            <a:schemeClr val="accent4">
              <a:lumMod val="20000"/>
              <a:lumOff val="80000"/>
            </a:schemeClr>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lgn="ctr">
              <a:buSzPts val="1000"/>
            </a:pPr>
            <a:r>
              <a:rPr lang="ja-JP" altLang="en-US" sz="1000" b="1" dirty="0">
                <a:solidFill>
                  <a:schemeClr val="dk1"/>
                </a:solidFill>
                <a:latin typeface="Meiryo"/>
                <a:ea typeface="Meiryo"/>
                <a:sym typeface="Meiryo"/>
              </a:rPr>
              <a:t>①③二子玉川 蔦屋家電展示（</a:t>
            </a:r>
            <a:r>
              <a:rPr lang="en-US" altLang="ja-JP" sz="1000" b="1" dirty="0">
                <a:solidFill>
                  <a:schemeClr val="dk1"/>
                </a:solidFill>
                <a:latin typeface="Meiryo"/>
                <a:ea typeface="Meiryo"/>
                <a:sym typeface="Meiryo"/>
              </a:rPr>
              <a:t>1</a:t>
            </a:r>
            <a:r>
              <a:rPr lang="ja-JP" altLang="en-US" sz="1000" b="1" dirty="0">
                <a:solidFill>
                  <a:schemeClr val="dk1"/>
                </a:solidFill>
                <a:latin typeface="Meiryo"/>
                <a:ea typeface="Meiryo"/>
                <a:sym typeface="Meiryo"/>
              </a:rPr>
              <a:t>週間）</a:t>
            </a:r>
            <a:endParaRPr sz="1000" b="1" dirty="0">
              <a:solidFill>
                <a:schemeClr val="dk1"/>
              </a:solidFill>
              <a:latin typeface="Meiryo"/>
              <a:ea typeface="Meiryo"/>
              <a:sym typeface="Meiryo"/>
            </a:endParaRPr>
          </a:p>
        </p:txBody>
      </p:sp>
      <p:sp>
        <p:nvSpPr>
          <p:cNvPr id="11" name="Google Shape;623;p16">
            <a:extLst>
              <a:ext uri="{FF2B5EF4-FFF2-40B4-BE49-F238E27FC236}">
                <a16:creationId xmlns:a16="http://schemas.microsoft.com/office/drawing/2014/main" id="{93873F13-7EDD-F61D-9466-3D131E4878E8}"/>
              </a:ext>
            </a:extLst>
          </p:cNvPr>
          <p:cNvSpPr/>
          <p:nvPr/>
        </p:nvSpPr>
        <p:spPr>
          <a:xfrm>
            <a:off x="5029389" y="2103090"/>
            <a:ext cx="1425311" cy="428725"/>
          </a:xfrm>
          <a:prstGeom prst="roundRect">
            <a:avLst>
              <a:gd name="adj" fmla="val 16667"/>
            </a:avLst>
          </a:prstGeom>
          <a:solidFill>
            <a:schemeClr val="accent4">
              <a:lumMod val="20000"/>
              <a:lumOff val="80000"/>
            </a:schemeClr>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lgn="ctr">
              <a:buSzPts val="1000"/>
            </a:pPr>
            <a:r>
              <a:rPr lang="ja-JP" altLang="en-US" sz="1000" b="1" dirty="0">
                <a:solidFill>
                  <a:schemeClr val="dk1"/>
                </a:solidFill>
                <a:latin typeface="Meiryo"/>
                <a:ea typeface="Meiryo"/>
                <a:sym typeface="Meiryo"/>
              </a:rPr>
              <a:t>①④</a:t>
            </a:r>
            <a:r>
              <a:rPr lang="ja-JP" altLang="en-US" sz="1000" b="1">
                <a:solidFill>
                  <a:schemeClr val="dk1"/>
                </a:solidFill>
                <a:latin typeface="Meiryo"/>
                <a:ea typeface="Meiryo"/>
                <a:sym typeface="Meiryo"/>
              </a:rPr>
              <a:t>フライヤー制作</a:t>
            </a:r>
            <a:endParaRPr lang="en-US" altLang="ja-JP" sz="1000" b="1" dirty="0">
              <a:solidFill>
                <a:schemeClr val="dk1"/>
              </a:solidFill>
              <a:latin typeface="Meiryo"/>
              <a:ea typeface="Meiryo"/>
              <a:sym typeface="Meiryo"/>
            </a:endParaRPr>
          </a:p>
          <a:p>
            <a:pPr algn="ctr">
              <a:buSzPts val="1000"/>
            </a:pPr>
            <a:r>
              <a:rPr lang="zh-TW" altLang="en-US" sz="1000" b="1" dirty="0">
                <a:solidFill>
                  <a:schemeClr val="dk1"/>
                </a:solidFill>
                <a:latin typeface="Meiryo"/>
                <a:ea typeface="Meiryo"/>
                <a:sym typeface="Meiryo"/>
              </a:rPr>
              <a:t>（蔦屋家電</a:t>
            </a:r>
            <a:r>
              <a:rPr lang="zh-TW" altLang="en-US" sz="1000" b="1">
                <a:solidFill>
                  <a:schemeClr val="dk1"/>
                </a:solidFill>
                <a:latin typeface="Meiryo"/>
                <a:ea typeface="Meiryo"/>
                <a:sym typeface="Meiryo"/>
              </a:rPr>
              <a:t>設置用）</a:t>
            </a:r>
            <a:endParaRPr lang="zh-TW" altLang="en-US" sz="1000" b="1" dirty="0">
              <a:solidFill>
                <a:schemeClr val="dk1"/>
              </a:solidFill>
              <a:latin typeface="Meiryo"/>
              <a:ea typeface="Meiryo"/>
              <a:sym typeface="Meiryo"/>
            </a:endParaRPr>
          </a:p>
        </p:txBody>
      </p:sp>
      <p:sp>
        <p:nvSpPr>
          <p:cNvPr id="12" name="Google Shape;626;p16">
            <a:extLst>
              <a:ext uri="{FF2B5EF4-FFF2-40B4-BE49-F238E27FC236}">
                <a16:creationId xmlns:a16="http://schemas.microsoft.com/office/drawing/2014/main" id="{9CB9687D-ECFD-2860-5F34-5F7BF1F95BD1}"/>
              </a:ext>
            </a:extLst>
          </p:cNvPr>
          <p:cNvSpPr/>
          <p:nvPr/>
        </p:nvSpPr>
        <p:spPr>
          <a:xfrm>
            <a:off x="470085" y="4897240"/>
            <a:ext cx="1831128" cy="456000"/>
          </a:xfrm>
          <a:prstGeom prst="roundRect">
            <a:avLst>
              <a:gd name="adj" fmla="val 16667"/>
            </a:avLst>
          </a:prstGeom>
          <a:solidFill>
            <a:schemeClr val="accent4">
              <a:lumMod val="20000"/>
              <a:lumOff val="80000"/>
            </a:schemeClr>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lgn="ctr">
              <a:buSzPts val="1000"/>
            </a:pPr>
            <a:r>
              <a:rPr lang="ja-JP" altLang="en-US" sz="1000" b="1" dirty="0">
                <a:solidFill>
                  <a:schemeClr val="dk1"/>
                </a:solidFill>
                <a:latin typeface="Meiryo"/>
                <a:ea typeface="Meiryo"/>
                <a:sym typeface="Meiryo"/>
              </a:rPr>
              <a:t>②</a:t>
            </a:r>
            <a:r>
              <a:rPr lang="en-US" altLang="ja-JP" sz="1000" b="1" dirty="0">
                <a:solidFill>
                  <a:schemeClr val="dk1"/>
                </a:solidFill>
                <a:latin typeface="Meiryo"/>
                <a:ea typeface="Meiryo"/>
                <a:sym typeface="Meiryo"/>
              </a:rPr>
              <a:t>SNS</a:t>
            </a:r>
            <a:r>
              <a:rPr lang="ja-JP" altLang="en-US" sz="1000" b="1" dirty="0">
                <a:solidFill>
                  <a:schemeClr val="dk1"/>
                </a:solidFill>
                <a:latin typeface="Meiryo"/>
                <a:ea typeface="Meiryo"/>
                <a:sym typeface="Meiryo"/>
              </a:rPr>
              <a:t>でポップアップ告知</a:t>
            </a:r>
            <a:endParaRPr sz="1000" b="1" dirty="0">
              <a:solidFill>
                <a:schemeClr val="dk1"/>
              </a:solidFill>
              <a:latin typeface="Meiryo"/>
              <a:ea typeface="Meiryo"/>
              <a:sym typeface="Meiryo"/>
            </a:endParaRPr>
          </a:p>
          <a:p>
            <a:pPr algn="ctr">
              <a:buSzPts val="1000"/>
            </a:pPr>
            <a:r>
              <a:rPr lang="ja-JP" altLang="en-US" sz="1000" b="1" dirty="0">
                <a:solidFill>
                  <a:schemeClr val="dk1"/>
                </a:solidFill>
                <a:latin typeface="Meiryo"/>
                <a:ea typeface="Meiryo"/>
                <a:sym typeface="Meiryo"/>
              </a:rPr>
              <a:t>（オーガニック投稿）</a:t>
            </a:r>
            <a:endParaRPr sz="1000" b="1" dirty="0">
              <a:solidFill>
                <a:schemeClr val="dk1"/>
              </a:solidFill>
              <a:latin typeface="Meiryo"/>
              <a:ea typeface="Meiryo"/>
              <a:sym typeface="Meiryo"/>
            </a:endParaRPr>
          </a:p>
        </p:txBody>
      </p:sp>
      <p:graphicFrame>
        <p:nvGraphicFramePr>
          <p:cNvPr id="13" name="Google Shape;628;p16">
            <a:extLst>
              <a:ext uri="{FF2B5EF4-FFF2-40B4-BE49-F238E27FC236}">
                <a16:creationId xmlns:a16="http://schemas.microsoft.com/office/drawing/2014/main" id="{8820AA54-0C31-AC13-F698-47C16CBB6484}"/>
              </a:ext>
            </a:extLst>
          </p:cNvPr>
          <p:cNvGraphicFramePr/>
          <p:nvPr>
            <p:extLst>
              <p:ext uri="{D42A27DB-BD31-4B8C-83A1-F6EECF244321}">
                <p14:modId xmlns:p14="http://schemas.microsoft.com/office/powerpoint/2010/main" val="4235288683"/>
              </p:ext>
            </p:extLst>
          </p:nvPr>
        </p:nvGraphicFramePr>
        <p:xfrm>
          <a:off x="6834707" y="911104"/>
          <a:ext cx="6373672" cy="4933350"/>
        </p:xfrm>
        <a:graphic>
          <a:graphicData uri="http://schemas.openxmlformats.org/drawingml/2006/table">
            <a:tbl>
              <a:tblPr bandRow="1">
                <a:noFill/>
                <a:tableStyleId>{C5178306-F8F0-440F-9D4E-358304BB0446}</a:tableStyleId>
              </a:tblPr>
              <a:tblGrid>
                <a:gridCol w="1219545">
                  <a:extLst>
                    <a:ext uri="{9D8B030D-6E8A-4147-A177-3AD203B41FA5}">
                      <a16:colId xmlns:a16="http://schemas.microsoft.com/office/drawing/2014/main" val="20000"/>
                    </a:ext>
                  </a:extLst>
                </a:gridCol>
                <a:gridCol w="5154127">
                  <a:extLst>
                    <a:ext uri="{9D8B030D-6E8A-4147-A177-3AD203B41FA5}">
                      <a16:colId xmlns:a16="http://schemas.microsoft.com/office/drawing/2014/main" val="20001"/>
                    </a:ext>
                  </a:extLst>
                </a:gridCol>
              </a:tblGrid>
              <a:tr h="652800">
                <a:tc>
                  <a:txBody>
                    <a:bodyPr/>
                    <a:lstStyle/>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pPr>
                      <a:r>
                        <a:rPr lang="ja-JP" altLang="en-US" sz="1200" b="0" i="0" u="none" strike="noStrike" cap="none" dirty="0">
                          <a:solidFill>
                            <a:schemeClr val="tx1"/>
                          </a:solidFill>
                          <a:latin typeface="Meiryo"/>
                          <a:ea typeface="Meiryo"/>
                          <a:cs typeface="Meiryo"/>
                          <a:sym typeface="Meiryo"/>
                        </a:rPr>
                        <a:t>料 金</a:t>
                      </a:r>
                      <a:endParaRPr sz="1200" b="0" i="0" u="none" strike="noStrike" cap="none" dirty="0">
                        <a:solidFill>
                          <a:schemeClr val="tx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pPr>
                      <a:r>
                        <a:rPr lang="en-US" altLang="ja-JP" sz="1600" b="1" i="0" u="none" strike="noStrike" cap="none" dirty="0">
                          <a:solidFill>
                            <a:schemeClr val="tx1"/>
                          </a:solidFill>
                          <a:latin typeface="Meiryo"/>
                          <a:ea typeface="Meiryo"/>
                          <a:cs typeface="Meiryo"/>
                          <a:sym typeface="Meiryo"/>
                        </a:rPr>
                        <a:t>2,000,000</a:t>
                      </a:r>
                      <a:r>
                        <a:rPr lang="ja-JP" altLang="en-US" sz="1600" b="1" i="0" u="none" strike="noStrike" cap="none" dirty="0">
                          <a:solidFill>
                            <a:schemeClr val="tx1"/>
                          </a:solidFill>
                          <a:latin typeface="Meiryo"/>
                          <a:ea typeface="Meiryo"/>
                          <a:cs typeface="Meiryo"/>
                          <a:sym typeface="Meiryo"/>
                        </a:rPr>
                        <a:t>円</a:t>
                      </a:r>
                      <a:r>
                        <a:rPr lang="en-US" altLang="ja-JP" sz="1600" b="1" i="0" u="none" strike="noStrike" cap="none" dirty="0">
                          <a:solidFill>
                            <a:schemeClr val="tx1"/>
                          </a:solidFill>
                          <a:latin typeface="Meiryo"/>
                          <a:ea typeface="Meiryo"/>
                          <a:cs typeface="Meiryo"/>
                          <a:sym typeface="Meiryo"/>
                        </a:rPr>
                        <a:t>〜</a:t>
                      </a:r>
                      <a:r>
                        <a:rPr lang="ja-JP" altLang="en-US" sz="1400" b="1" i="0" u="none" strike="noStrike" cap="none" dirty="0">
                          <a:solidFill>
                            <a:schemeClr val="tx1"/>
                          </a:solidFill>
                          <a:latin typeface="Meiryo"/>
                          <a:ea typeface="Meiryo"/>
                          <a:cs typeface="Meiryo"/>
                          <a:sym typeface="Meiryo"/>
                        </a:rPr>
                        <a:t>（税抜）</a:t>
                      </a:r>
                      <a:endParaRPr sz="1400" b="1" i="0" u="none" strike="noStrike" cap="none" dirty="0">
                        <a:solidFill>
                          <a:schemeClr val="tx1"/>
                        </a:solidFill>
                        <a:latin typeface="Meiryo"/>
                        <a:ea typeface="Meiryo"/>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pPr>
                      <a:r>
                        <a:rPr lang="ja-JP" altLang="en-US" sz="1200" b="0" i="0" u="none" strike="noStrike" cap="none" dirty="0">
                          <a:solidFill>
                            <a:schemeClr val="tx1"/>
                          </a:solidFill>
                          <a:latin typeface="Meiryo"/>
                          <a:ea typeface="Meiryo"/>
                          <a:cs typeface="Meiryo"/>
                          <a:sym typeface="Meiryo"/>
                        </a:rPr>
                        <a:t>掲載費：　</a:t>
                      </a:r>
                      <a:r>
                        <a:rPr lang="en-US" altLang="ja-JP" sz="1200" b="0" i="0" u="none" strike="noStrike" cap="none" dirty="0">
                          <a:solidFill>
                            <a:schemeClr val="tx1"/>
                          </a:solidFill>
                          <a:latin typeface="Meiryo"/>
                          <a:ea typeface="Meiryo"/>
                          <a:cs typeface="Meiryo"/>
                          <a:sym typeface="Meiryo"/>
                        </a:rPr>
                        <a:t>80</a:t>
                      </a:r>
                      <a:r>
                        <a:rPr lang="ja-JP" altLang="en-US" sz="1200" b="0" i="0" u="none" strike="noStrike" cap="none" dirty="0">
                          <a:solidFill>
                            <a:schemeClr val="tx1"/>
                          </a:solidFill>
                          <a:latin typeface="Meiryo"/>
                          <a:ea typeface="Meiryo"/>
                          <a:cs typeface="Meiryo"/>
                          <a:sym typeface="Meiryo"/>
                        </a:rPr>
                        <a:t>万円（</a:t>
                      </a:r>
                      <a:r>
                        <a:rPr lang="en-US" altLang="ja-JP" sz="1200" b="0" i="0" u="none" strike="noStrike" cap="none" dirty="0">
                          <a:solidFill>
                            <a:schemeClr val="tx1"/>
                          </a:solidFill>
                          <a:latin typeface="Meiryo"/>
                          <a:ea typeface="Meiryo"/>
                          <a:cs typeface="Meiryo"/>
                          <a:sym typeface="Meiryo"/>
                        </a:rPr>
                        <a:t>G</a:t>
                      </a:r>
                      <a:r>
                        <a:rPr lang="ja-JP" altLang="en-US" sz="1200" b="0" i="0" u="none" strike="noStrike" cap="none" dirty="0">
                          <a:solidFill>
                            <a:schemeClr val="tx1"/>
                          </a:solidFill>
                          <a:latin typeface="Meiryo"/>
                          <a:ea typeface="Meiryo"/>
                          <a:cs typeface="Meiryo"/>
                          <a:sym typeface="Meiryo"/>
                        </a:rPr>
                        <a:t>）</a:t>
                      </a:r>
                      <a:endParaRPr sz="1200" b="0" i="0" u="none" strike="noStrike" cap="none" dirty="0">
                        <a:solidFill>
                          <a:schemeClr val="tx1"/>
                        </a:solidFill>
                        <a:latin typeface="Meiryo"/>
                        <a:ea typeface="Meiryo"/>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pPr>
                      <a:r>
                        <a:rPr lang="ja-JP" altLang="en-US" sz="1200" b="0" i="0" u="none" strike="noStrike" cap="none" dirty="0">
                          <a:solidFill>
                            <a:schemeClr val="tx1"/>
                          </a:solidFill>
                          <a:latin typeface="Meiryo"/>
                          <a:ea typeface="Meiryo"/>
                          <a:cs typeface="Meiryo"/>
                          <a:sym typeface="Meiryo"/>
                        </a:rPr>
                        <a:t>制作費： </a:t>
                      </a:r>
                      <a:r>
                        <a:rPr lang="en-US" altLang="ja-JP" sz="1200" b="0" i="0" u="none" strike="noStrike" cap="none" dirty="0">
                          <a:solidFill>
                            <a:schemeClr val="tx1"/>
                          </a:solidFill>
                          <a:latin typeface="Meiryo"/>
                          <a:ea typeface="Meiryo"/>
                          <a:cs typeface="Meiryo"/>
                          <a:sym typeface="Meiryo"/>
                        </a:rPr>
                        <a:t>120</a:t>
                      </a:r>
                      <a:r>
                        <a:rPr lang="ja-JP" altLang="en-US" sz="1200" b="0" i="0" u="none" strike="noStrike" cap="none" dirty="0">
                          <a:solidFill>
                            <a:schemeClr val="tx1"/>
                          </a:solidFill>
                          <a:latin typeface="Meiryo"/>
                          <a:ea typeface="Meiryo"/>
                          <a:cs typeface="Meiryo"/>
                          <a:sym typeface="Meiryo"/>
                        </a:rPr>
                        <a:t>万円（</a:t>
                      </a:r>
                      <a:r>
                        <a:rPr lang="en-US" altLang="ja-JP" sz="1200" b="0" i="0" u="none" strike="noStrike" cap="none" dirty="0">
                          <a:solidFill>
                            <a:schemeClr val="tx1"/>
                          </a:solidFill>
                          <a:latin typeface="Meiryo"/>
                          <a:ea typeface="Meiryo"/>
                          <a:cs typeface="Meiryo"/>
                          <a:sym typeface="Meiryo"/>
                        </a:rPr>
                        <a:t>N</a:t>
                      </a:r>
                      <a:r>
                        <a:rPr lang="ja-JP" altLang="en-US" sz="1200" b="0" i="0" u="none" strike="noStrike" cap="none" dirty="0">
                          <a:solidFill>
                            <a:schemeClr val="tx1"/>
                          </a:solidFill>
                          <a:latin typeface="Meiryo"/>
                          <a:ea typeface="Meiryo"/>
                          <a:cs typeface="Meiryo"/>
                          <a:sym typeface="Meiryo"/>
                        </a:rPr>
                        <a:t>）</a:t>
                      </a:r>
                      <a:r>
                        <a:rPr lang="en-US" altLang="ja-JP" sz="1200" b="0" i="0" u="none" strike="noStrike" cap="none" dirty="0">
                          <a:solidFill>
                            <a:schemeClr val="tx1"/>
                          </a:solidFill>
                          <a:latin typeface="Meiryo"/>
                          <a:ea typeface="Meiryo"/>
                          <a:cs typeface="Meiryo"/>
                          <a:sym typeface="Meiryo"/>
                        </a:rPr>
                        <a:t>〜</a:t>
                      </a:r>
                      <a:r>
                        <a:rPr lang="ja-JP" altLang="en-US" sz="1200" b="0" i="0" u="none" strike="noStrike" cap="none" dirty="0">
                          <a:solidFill>
                            <a:schemeClr val="tx1"/>
                          </a:solidFill>
                          <a:latin typeface="Meiryo"/>
                          <a:ea typeface="Meiryo"/>
                          <a:cs typeface="Meiryo"/>
                          <a:sym typeface="Meiryo"/>
                        </a:rPr>
                        <a:t>　　</a:t>
                      </a:r>
                      <a:endParaRPr sz="1200" b="0" i="0" u="none" strike="noStrike" cap="none" dirty="0">
                        <a:solidFill>
                          <a:schemeClr val="tx1"/>
                        </a:solidFill>
                        <a:latin typeface="Meiryo"/>
                        <a:ea typeface="Meiryo"/>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pPr>
                      <a:r>
                        <a:rPr lang="ja-JP" altLang="en-US" sz="1200" b="0" i="0" u="none" strike="noStrike" cap="none" dirty="0">
                          <a:solidFill>
                            <a:schemeClr val="tx1"/>
                          </a:solidFill>
                          <a:latin typeface="Meiryo"/>
                          <a:ea typeface="Meiryo"/>
                          <a:cs typeface="Meiryo"/>
                          <a:sym typeface="Meiryo"/>
                        </a:rPr>
                        <a:t>①タイアップ記事</a:t>
                      </a:r>
                      <a:r>
                        <a:rPr lang="en-US" altLang="ja-JP" sz="1200" b="0" i="0" u="none" strike="noStrike" cap="none" dirty="0">
                          <a:solidFill>
                            <a:schemeClr val="tx1"/>
                          </a:solidFill>
                          <a:latin typeface="Meiryo"/>
                          <a:ea typeface="Meiryo"/>
                          <a:cs typeface="Meiryo"/>
                          <a:sym typeface="Meiryo"/>
                        </a:rPr>
                        <a:t>1</a:t>
                      </a:r>
                      <a:r>
                        <a:rPr lang="ja-JP" altLang="en-US" sz="1200" b="0" i="0" u="none" strike="noStrike" cap="none" dirty="0">
                          <a:solidFill>
                            <a:schemeClr val="tx1"/>
                          </a:solidFill>
                          <a:latin typeface="Meiryo"/>
                          <a:ea typeface="Meiryo"/>
                          <a:cs typeface="Meiryo"/>
                          <a:sym typeface="Meiryo"/>
                        </a:rPr>
                        <a:t>本制作</a:t>
                      </a:r>
                      <a:endParaRPr lang="en-US" altLang="ja-JP" sz="1200" b="0" i="0" u="none" strike="noStrike" cap="none" dirty="0">
                        <a:solidFill>
                          <a:schemeClr val="tx1"/>
                        </a:solidFill>
                        <a:latin typeface="Meiryo"/>
                        <a:ea typeface="Meiryo"/>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defRPr/>
                      </a:pPr>
                      <a:r>
                        <a:rPr lang="ja-JP" altLang="en-US" sz="1200" b="0" i="0" u="none" strike="noStrike" cap="none" dirty="0">
                          <a:solidFill>
                            <a:schemeClr val="tx1"/>
                          </a:solidFill>
                          <a:latin typeface="Meiryo"/>
                          <a:ea typeface="Meiryo"/>
                          <a:cs typeface="Meiryo"/>
                          <a:sym typeface="Meiryo"/>
                        </a:rPr>
                        <a:t>②編集部公式</a:t>
                      </a:r>
                      <a:r>
                        <a:rPr lang="en-US" altLang="ja-JP" sz="1200" b="0" i="0" u="none" strike="noStrike" cap="none" dirty="0">
                          <a:solidFill>
                            <a:schemeClr val="tx1"/>
                          </a:solidFill>
                          <a:latin typeface="Meiryo"/>
                          <a:ea typeface="Meiryo"/>
                          <a:cs typeface="Meiryo"/>
                          <a:sym typeface="Meiryo"/>
                        </a:rPr>
                        <a:t>SNS</a:t>
                      </a:r>
                      <a:r>
                        <a:rPr lang="ja-JP" altLang="ja-JP" sz="1200" b="0" i="0" u="none" strike="noStrike" cap="none" dirty="0">
                          <a:solidFill>
                            <a:schemeClr val="tx1"/>
                          </a:solidFill>
                          <a:latin typeface="Meiryo"/>
                          <a:ea typeface="Meiryo"/>
                          <a:cs typeface="Meiryo"/>
                          <a:sym typeface="Meiryo"/>
                        </a:rPr>
                        <a:t>でポップアップ</a:t>
                      </a:r>
                      <a:r>
                        <a:rPr lang="ja-JP" altLang="en-US" sz="1200" b="0" i="0" u="none" strike="noStrike" cap="none" dirty="0">
                          <a:solidFill>
                            <a:schemeClr val="tx1"/>
                          </a:solidFill>
                          <a:latin typeface="Meiryo"/>
                          <a:ea typeface="Meiryo"/>
                          <a:cs typeface="Meiryo"/>
                          <a:sym typeface="Meiryo"/>
                        </a:rPr>
                        <a:t>を</a:t>
                      </a:r>
                      <a:r>
                        <a:rPr lang="ja-JP" altLang="ja-JP" sz="1200" b="0" i="0" u="none" strike="noStrike" cap="none" dirty="0">
                          <a:solidFill>
                            <a:schemeClr val="tx1"/>
                          </a:solidFill>
                          <a:latin typeface="Meiryo"/>
                          <a:ea typeface="Meiryo"/>
                          <a:cs typeface="Meiryo"/>
                          <a:sym typeface="Meiryo"/>
                        </a:rPr>
                        <a:t>告知（オーガニック投稿）</a:t>
                      </a:r>
                      <a:endParaRPr lang="en-US" altLang="ja-JP" sz="1200" b="0" i="0" u="none" strike="noStrike" cap="none" dirty="0">
                        <a:solidFill>
                          <a:schemeClr val="tx1"/>
                        </a:solidFill>
                        <a:latin typeface="Meiryo"/>
                        <a:ea typeface="Meiryo"/>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defRPr/>
                      </a:pPr>
                      <a:r>
                        <a:rPr lang="ja-JP" altLang="en-US" sz="1200" b="0" i="0" u="none" strike="noStrike" cap="none" dirty="0">
                          <a:solidFill>
                            <a:schemeClr val="tx1"/>
                          </a:solidFill>
                          <a:latin typeface="Meiryo"/>
                          <a:ea typeface="Meiryo"/>
                          <a:cs typeface="Meiryo"/>
                          <a:sym typeface="Meiryo"/>
                        </a:rPr>
                        <a:t>③二子玉川 蔦屋家電にて商品展示（記事公開後１か月以内に１週間）</a:t>
                      </a: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pPr>
                      <a:r>
                        <a:rPr lang="ja-JP" altLang="en-US" sz="1200" b="0" i="0" u="none" strike="noStrike" cap="none" dirty="0">
                          <a:solidFill>
                            <a:schemeClr val="tx1"/>
                          </a:solidFill>
                          <a:latin typeface="Meiryo"/>
                          <a:ea typeface="Meiryo"/>
                          <a:cs typeface="Meiryo"/>
                          <a:sym typeface="Meiryo"/>
                        </a:rPr>
                        <a:t>④記事を再編集したフライヤー制作</a:t>
                      </a:r>
                      <a:r>
                        <a:rPr lang="en-US" altLang="ja-JP" sz="1200" b="0" i="0" u="none" strike="noStrike" cap="none" dirty="0">
                          <a:solidFill>
                            <a:schemeClr val="tx1"/>
                          </a:solidFill>
                          <a:latin typeface="Meiryo"/>
                          <a:ea typeface="Meiryo"/>
                          <a:cs typeface="Meiryo"/>
                          <a:sym typeface="Meiryo"/>
                        </a:rPr>
                        <a:t>(A4/1</a:t>
                      </a:r>
                      <a:r>
                        <a:rPr lang="ja-JP" altLang="en-US" sz="1200" b="0" i="0" u="none" strike="noStrike" cap="none" dirty="0">
                          <a:solidFill>
                            <a:schemeClr val="tx1"/>
                          </a:solidFill>
                          <a:latin typeface="Meiryo"/>
                          <a:ea typeface="Meiryo"/>
                          <a:cs typeface="Meiryo"/>
                          <a:sym typeface="Meiryo"/>
                        </a:rPr>
                        <a:t>枚</a:t>
                      </a:r>
                      <a:r>
                        <a:rPr lang="en-US" altLang="ja-JP" sz="1200" b="0" i="0" u="none" strike="noStrike" cap="none" dirty="0">
                          <a:solidFill>
                            <a:schemeClr val="tx1"/>
                          </a:solidFill>
                          <a:latin typeface="Meiryo"/>
                          <a:ea typeface="Meiryo"/>
                          <a:cs typeface="Meiryo"/>
                          <a:sym typeface="Meiryo"/>
                        </a:rPr>
                        <a:t>/</a:t>
                      </a:r>
                      <a:r>
                        <a:rPr lang="ja-JP" altLang="en-US" sz="1200" b="0" i="0" u="none" strike="noStrike" cap="none" dirty="0">
                          <a:solidFill>
                            <a:schemeClr val="tx1"/>
                          </a:solidFill>
                          <a:latin typeface="Meiryo"/>
                          <a:ea typeface="Meiryo"/>
                          <a:cs typeface="Meiryo"/>
                          <a:sym typeface="Meiryo"/>
                        </a:rPr>
                        <a:t>カラー片面印刷、</a:t>
                      </a:r>
                      <a:r>
                        <a:rPr lang="en-US" altLang="ja-JP" sz="1200" b="0" i="0" u="none" strike="noStrike" cap="none" dirty="0">
                          <a:solidFill>
                            <a:schemeClr val="tx1"/>
                          </a:solidFill>
                          <a:latin typeface="Meiryo"/>
                          <a:ea typeface="Meiryo"/>
                          <a:cs typeface="Meiryo"/>
                          <a:sym typeface="Meiryo"/>
                        </a:rPr>
                        <a:t>500</a:t>
                      </a:r>
                      <a:r>
                        <a:rPr lang="ja-JP" altLang="en-US" sz="1200" b="0" i="0" u="none" strike="noStrike" cap="none" dirty="0">
                          <a:solidFill>
                            <a:schemeClr val="tx1"/>
                          </a:solidFill>
                          <a:latin typeface="Meiryo"/>
                          <a:ea typeface="Meiryo"/>
                          <a:cs typeface="Meiryo"/>
                          <a:sym typeface="Meiryo"/>
                        </a:rPr>
                        <a:t>枚）</a:t>
                      </a:r>
                      <a:endParaRPr lang="en-US" altLang="ja-JP" sz="1200" b="0" i="0" u="none" strike="noStrike" cap="none" dirty="0">
                        <a:solidFill>
                          <a:schemeClr val="tx1"/>
                        </a:solidFill>
                        <a:latin typeface="Meiryo"/>
                        <a:ea typeface="Meiryo"/>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defRPr/>
                      </a:pPr>
                      <a:r>
                        <a:rPr lang="ja-JP" altLang="en-US" sz="1200" b="0" i="0" u="none" strike="noStrike" cap="none" dirty="0">
                          <a:solidFill>
                            <a:schemeClr val="tx1"/>
                          </a:solidFill>
                          <a:latin typeface="Meiryo"/>
                          <a:ea typeface="Meiryo"/>
                          <a:cs typeface="Meiryo"/>
                          <a:sym typeface="Meiryo"/>
                        </a:rPr>
                        <a:t>⑤テーブル前に設置するパネル制作（</a:t>
                      </a:r>
                      <a:r>
                        <a:rPr lang="en-US" altLang="ja-JP" sz="1200" b="0" i="0" u="none" strike="noStrike" cap="none" dirty="0">
                          <a:solidFill>
                            <a:schemeClr val="tx1"/>
                          </a:solidFill>
                          <a:latin typeface="Meiryo"/>
                          <a:ea typeface="Meiryo"/>
                          <a:cs typeface="Meiryo"/>
                          <a:sym typeface="Meiryo"/>
                        </a:rPr>
                        <a:t>A2 </a:t>
                      </a:r>
                      <a:r>
                        <a:rPr lang="ja-JP" altLang="en-US" sz="1200" b="0" i="0" u="none" strike="noStrike" cap="none" dirty="0">
                          <a:solidFill>
                            <a:schemeClr val="tx1"/>
                          </a:solidFill>
                          <a:latin typeface="Meiryo"/>
                          <a:ea typeface="Meiryo"/>
                          <a:cs typeface="Meiryo"/>
                          <a:sym typeface="Meiryo"/>
                        </a:rPr>
                        <a:t>デザインは弊社にご一任）</a:t>
                      </a: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95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dirty="0">
                          <a:solidFill>
                            <a:schemeClr val="dk1"/>
                          </a:solidFill>
                          <a:latin typeface="Meiryo"/>
                          <a:ea typeface="Meiryo"/>
                          <a:cs typeface="Meiryo"/>
                          <a:sym typeface="Meiryo"/>
                        </a:rPr>
                        <a:t>保証PV</a:t>
                      </a:r>
                      <a:endParaRPr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dirty="0">
                          <a:solidFill>
                            <a:schemeClr val="dk1"/>
                          </a:solidFill>
                          <a:latin typeface="Meiryo"/>
                          <a:ea typeface="Meiryo"/>
                          <a:cs typeface="Meiryo"/>
                          <a:sym typeface="Meiryo"/>
                        </a:rPr>
                        <a:t>10,000PV</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195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計測期間</a:t>
                      </a:r>
                      <a:endParaRPr sz="20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dirty="0">
                          <a:solidFill>
                            <a:schemeClr val="dk1"/>
                          </a:solidFill>
                          <a:latin typeface="Meiryo"/>
                          <a:ea typeface="Meiryo"/>
                          <a:cs typeface="Meiryo"/>
                          <a:sym typeface="Meiryo"/>
                        </a:rPr>
                        <a:t>公開日より4週間　</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dirty="0">
                          <a:solidFill>
                            <a:schemeClr val="dk1"/>
                          </a:solidFill>
                          <a:latin typeface="Meiryo"/>
                          <a:ea typeface="Meiryo"/>
                          <a:cs typeface="Meiryo"/>
                          <a:sym typeface="Meiryo"/>
                        </a:rPr>
                        <a:t>/　掲載期間終了後もCHANTO内にアーカイブ</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195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レポート</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PV数（合計/日別）、合計クリック数</a:t>
                      </a:r>
                      <a:r>
                        <a:rPr lang="ja-JP" altLang="en-US"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他</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536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記事公開日</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200" u="none" strike="noStrike" cap="none" dirty="0">
                          <a:solidFill>
                            <a:schemeClr val="dk1"/>
                          </a:solidFill>
                          <a:latin typeface="Meiryo"/>
                          <a:ea typeface="Meiryo"/>
                          <a:cs typeface="Meiryo"/>
                          <a:sym typeface="Meiryo"/>
                        </a:rPr>
                        <a:t>平日任意  11:00-12:00ごろ記事公開予定</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36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dirty="0">
                          <a:solidFill>
                            <a:schemeClr val="tx1"/>
                          </a:solidFill>
                          <a:latin typeface="Meiryo"/>
                          <a:ea typeface="Meiryo"/>
                          <a:cs typeface="Meiryo"/>
                          <a:sym typeface="Meiryo"/>
                        </a:rPr>
                        <a:t>配信開始日の６０営業日前</a:t>
                      </a:r>
                      <a:endParaRPr sz="1200" u="none" strike="noStrike" cap="none" dirty="0">
                        <a:solidFill>
                          <a:schemeClr val="tx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50"/>
                        <a:buFont typeface="Arial"/>
                        <a:buNone/>
                      </a:pPr>
                      <a:r>
                        <a:rPr lang="ja-JP" sz="1050" b="0" u="none" strike="noStrike" cap="none" dirty="0">
                          <a:solidFill>
                            <a:schemeClr val="dk1"/>
                          </a:solidFill>
                          <a:latin typeface="Meiryo"/>
                          <a:ea typeface="Meiryo"/>
                          <a:cs typeface="Meiryo"/>
                          <a:sym typeface="Meiryo"/>
                        </a:rPr>
                        <a:t>※時期等によりお申込み期限が早まる場合があります。</a:t>
                      </a:r>
                      <a:endParaRPr sz="105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3675">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無料サービス</a:t>
                      </a:r>
                      <a:endParaRPr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記事下アンケート（3問）</a:t>
                      </a:r>
                      <a:endParaRPr lang="en-US" altLang="ja-JP"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4" name="Google Shape;629;p16">
            <a:extLst>
              <a:ext uri="{FF2B5EF4-FFF2-40B4-BE49-F238E27FC236}">
                <a16:creationId xmlns:a16="http://schemas.microsoft.com/office/drawing/2014/main" id="{83EC6593-FA1D-43BB-0BD2-4F4EB13E6F0B}"/>
              </a:ext>
            </a:extLst>
          </p:cNvPr>
          <p:cNvSpPr/>
          <p:nvPr/>
        </p:nvSpPr>
        <p:spPr>
          <a:xfrm>
            <a:off x="467689" y="1738548"/>
            <a:ext cx="3650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dirty="0">
                <a:solidFill>
                  <a:srgbClr val="FF0000"/>
                </a:solidFill>
                <a:latin typeface="Meiryo"/>
                <a:ea typeface="Meiryo"/>
                <a:cs typeface="Meiryo"/>
                <a:sym typeface="Meiryo"/>
              </a:rPr>
              <a:t>①〜</a:t>
            </a:r>
            <a:r>
              <a:rPr lang="ja-JP" altLang="en-US" sz="1300" b="1" i="0" u="none" strike="noStrike" cap="none" dirty="0">
                <a:solidFill>
                  <a:srgbClr val="FF0000"/>
                </a:solidFill>
                <a:latin typeface="Meiryo"/>
                <a:ea typeface="Meiryo"/>
                <a:cs typeface="Meiryo"/>
                <a:sym typeface="Meiryo"/>
              </a:rPr>
              <a:t>⑤</a:t>
            </a:r>
            <a:r>
              <a:rPr lang="ja-JP" sz="1300" b="1" i="0" u="none" strike="noStrike" cap="none" dirty="0">
                <a:solidFill>
                  <a:srgbClr val="FF0000"/>
                </a:solidFill>
                <a:latin typeface="Meiryo"/>
                <a:ea typeface="Meiryo"/>
                <a:cs typeface="Meiryo"/>
                <a:sym typeface="Meiryo"/>
              </a:rPr>
              <a:t>がセットになったメニューです</a:t>
            </a:r>
            <a:endParaRPr lang="en-US" altLang="ja-JP" sz="1300" b="1" i="0" u="none" strike="noStrike" cap="none" dirty="0">
              <a:solidFill>
                <a:srgbClr val="FF0000"/>
              </a:solidFill>
              <a:latin typeface="Meiryo"/>
              <a:ea typeface="Meiryo"/>
              <a:cs typeface="Meiryo"/>
              <a:sym typeface="Meiryo"/>
            </a:endParaRPr>
          </a:p>
        </p:txBody>
      </p:sp>
      <p:pic>
        <p:nvPicPr>
          <p:cNvPr id="16" name="Google Shape;639;p16">
            <a:extLst>
              <a:ext uri="{FF2B5EF4-FFF2-40B4-BE49-F238E27FC236}">
                <a16:creationId xmlns:a16="http://schemas.microsoft.com/office/drawing/2014/main" id="{5736F398-BA45-8C45-3C76-DF7944B97388}"/>
              </a:ext>
            </a:extLst>
          </p:cNvPr>
          <p:cNvPicPr preferRelativeResize="0"/>
          <p:nvPr/>
        </p:nvPicPr>
        <p:blipFill rotWithShape="1">
          <a:blip r:embed="rId2">
            <a:alphaModFix/>
          </a:blip>
          <a:srcRect/>
          <a:stretch/>
        </p:blipFill>
        <p:spPr>
          <a:xfrm>
            <a:off x="12408195" y="103588"/>
            <a:ext cx="927854" cy="412525"/>
          </a:xfrm>
          <a:prstGeom prst="rect">
            <a:avLst/>
          </a:prstGeom>
          <a:noFill/>
          <a:ln>
            <a:noFill/>
          </a:ln>
        </p:spPr>
      </p:pic>
      <p:grpSp>
        <p:nvGrpSpPr>
          <p:cNvPr id="17" name="Google Shape;640;p16">
            <a:extLst>
              <a:ext uri="{FF2B5EF4-FFF2-40B4-BE49-F238E27FC236}">
                <a16:creationId xmlns:a16="http://schemas.microsoft.com/office/drawing/2014/main" id="{73318206-A30C-48BA-F807-27281EA50D78}"/>
              </a:ext>
            </a:extLst>
          </p:cNvPr>
          <p:cNvGrpSpPr/>
          <p:nvPr/>
        </p:nvGrpSpPr>
        <p:grpSpPr>
          <a:xfrm>
            <a:off x="467747" y="1090294"/>
            <a:ext cx="5970162" cy="518172"/>
            <a:chOff x="2479730" y="1332853"/>
            <a:chExt cx="4137900" cy="786300"/>
          </a:xfrm>
        </p:grpSpPr>
        <p:sp>
          <p:nvSpPr>
            <p:cNvPr id="18" name="Google Shape;641;p16">
              <a:extLst>
                <a:ext uri="{FF2B5EF4-FFF2-40B4-BE49-F238E27FC236}">
                  <a16:creationId xmlns:a16="http://schemas.microsoft.com/office/drawing/2014/main" id="{4B6645D7-97FA-D49D-8BC4-6E98623BCC15}"/>
                </a:ext>
              </a:extLst>
            </p:cNvPr>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9" name="Google Shape;642;p16">
              <a:extLst>
                <a:ext uri="{FF2B5EF4-FFF2-40B4-BE49-F238E27FC236}">
                  <a16:creationId xmlns:a16="http://schemas.microsoft.com/office/drawing/2014/main" id="{BD37FA1A-3A8D-4726-F9C4-09E751FCD599}"/>
                </a:ext>
              </a:extLst>
            </p:cNvPr>
            <p:cNvSpPr txBox="1"/>
            <p:nvPr/>
          </p:nvSpPr>
          <p:spPr>
            <a:xfrm>
              <a:off x="2495234" y="1455497"/>
              <a:ext cx="3959700" cy="560400"/>
            </a:xfrm>
            <a:prstGeom prst="rect">
              <a:avLst/>
            </a:prstGeom>
            <a:solidFill>
              <a:srgbClr val="FFF2CC"/>
            </a:solidFill>
            <a:ln>
              <a:noFill/>
            </a:ln>
          </p:spPr>
          <p:txBody>
            <a:bodyPr spcFirstLastPara="1" wrap="square" lIns="91425" tIns="91425" rIns="91425" bIns="91425" anchor="t" anchorCtr="0">
              <a:spAutoFit/>
            </a:bodyPr>
            <a:lstStyle/>
            <a:p>
              <a:pPr marL="285750" marR="0" lvl="0" indent="-285750" algn="ctr" rtl="0">
                <a:lnSpc>
                  <a:spcPct val="100000"/>
                </a:lnSpc>
                <a:spcBef>
                  <a:spcPts val="0"/>
                </a:spcBef>
                <a:spcAft>
                  <a:spcPts val="0"/>
                </a:spcAft>
                <a:buClr>
                  <a:srgbClr val="000000"/>
                </a:buClr>
                <a:buSzPts val="1200"/>
                <a:buFont typeface="Noto Sans Symbols"/>
                <a:buChar char="✔"/>
              </a:pPr>
              <a:r>
                <a:rPr lang="ja-JP" sz="1200" b="1" i="0" u="none" strike="noStrike" cap="none" dirty="0">
                  <a:solidFill>
                    <a:srgbClr val="000000"/>
                  </a:solidFill>
                  <a:latin typeface="Meiryo"/>
                  <a:ea typeface="Meiryo"/>
                  <a:cs typeface="Meiryo"/>
                  <a:sym typeface="Meiryo"/>
                </a:rPr>
                <a:t>スポンサードポスト＋リアルでのタッチ＆トライの特別セット</a:t>
              </a:r>
              <a:endParaRPr sz="1200" b="1" i="0" u="none" strike="noStrike" cap="none" dirty="0">
                <a:solidFill>
                  <a:srgbClr val="000000"/>
                </a:solidFill>
                <a:latin typeface="Meiryo"/>
                <a:ea typeface="Meiryo"/>
                <a:cs typeface="Meiryo"/>
                <a:sym typeface="Meiryo"/>
              </a:endParaRPr>
            </a:p>
          </p:txBody>
        </p:sp>
      </p:grpSp>
      <p:sp>
        <p:nvSpPr>
          <p:cNvPr id="20" name="Google Shape;643;p16">
            <a:extLst>
              <a:ext uri="{FF2B5EF4-FFF2-40B4-BE49-F238E27FC236}">
                <a16:creationId xmlns:a16="http://schemas.microsoft.com/office/drawing/2014/main" id="{82667195-C3B6-C2CA-E9EA-81F39E0E1C0E}"/>
              </a:ext>
            </a:extLst>
          </p:cNvPr>
          <p:cNvSpPr txBox="1"/>
          <p:nvPr/>
        </p:nvSpPr>
        <p:spPr>
          <a:xfrm>
            <a:off x="6730293" y="5815672"/>
            <a:ext cx="5785200" cy="1968714"/>
          </a:xfrm>
          <a:prstGeom prst="rect">
            <a:avLst/>
          </a:prstGeom>
          <a:noFill/>
          <a:ln>
            <a:noFill/>
          </a:ln>
        </p:spPr>
        <p:txBody>
          <a:bodyPr spcFirstLastPara="1" wrap="square" lIns="91425" tIns="91425" rIns="91425" bIns="91425" anchor="t" anchorCtr="0">
            <a:spAutoFit/>
          </a:bodyPr>
          <a:lstStyle/>
          <a:p>
            <a:pPr marL="12700" marR="0" lvl="0" indent="0" algn="l" rtl="0">
              <a:lnSpc>
                <a:spcPct val="100000"/>
              </a:lnSpc>
              <a:spcBef>
                <a:spcPts val="100"/>
              </a:spcBef>
              <a:spcAft>
                <a:spcPts val="0"/>
              </a:spcAft>
              <a:buClr>
                <a:srgbClr val="000000"/>
              </a:buClr>
              <a:buSzPts val="950"/>
              <a:buFont typeface="Arial"/>
              <a:buNone/>
            </a:pPr>
            <a:r>
              <a:rPr lang="ja-JP" sz="950" b="1"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※展示には蔦屋家電の事前審査（商材の可否、ポップアップの実施内容）が必須です。</a:t>
            </a:r>
            <a:endParaRPr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0000"/>
              </a:lnSpc>
              <a:spcBef>
                <a:spcPts val="100"/>
              </a:spcBef>
              <a:spcAft>
                <a:spcPts val="0"/>
              </a:spcAft>
              <a:buClr>
                <a:srgbClr val="000000"/>
              </a:buClr>
              <a:buSzPts val="950"/>
              <a:buFont typeface="Arial"/>
              <a:buNone/>
            </a:pPr>
            <a:r>
              <a:rPr 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※飲食物の場合はご相談ください。※</a:t>
            </a:r>
            <a:r>
              <a:rPr lang="ja-JP" altLang="en-US" sz="1000" dirty="0">
                <a:solidFill>
                  <a:schemeClr val="tx1"/>
                </a:solidFill>
                <a:latin typeface="メイリオ" panose="020B0604030504040204" pitchFamily="50" charset="-128"/>
                <a:ea typeface="メイリオ" panose="020B0604030504040204" pitchFamily="50" charset="-128"/>
                <a:cs typeface="Meiryo"/>
                <a:sym typeface="Meiryo"/>
              </a:rPr>
              <a:t>展示商品は記事掲載の商品で、</a:t>
            </a:r>
            <a:r>
              <a:rPr 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1種類のみとなります。</a:t>
            </a:r>
            <a:endParaRPr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0000"/>
              </a:lnSpc>
              <a:spcBef>
                <a:spcPts val="100"/>
              </a:spcBef>
              <a:spcAft>
                <a:spcPts val="0"/>
              </a:spcAft>
              <a:buClr>
                <a:srgbClr val="000000"/>
              </a:buClr>
              <a:buSzPts val="950"/>
              <a:buFont typeface="Arial"/>
              <a:buNone/>
            </a:pPr>
            <a:r>
              <a:rPr 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※二子玉川</a:t>
            </a:r>
            <a:r>
              <a:rPr lang="en-US" alt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蔦屋家電の展示時期は都度、ご相談ください。</a:t>
            </a:r>
            <a:endParaRPr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0000"/>
              </a:lnSpc>
              <a:spcBef>
                <a:spcPts val="100"/>
              </a:spcBef>
              <a:spcAft>
                <a:spcPts val="0"/>
              </a:spcAft>
              <a:buClr>
                <a:srgbClr val="000000"/>
              </a:buClr>
              <a:buSzPts val="950"/>
              <a:buFont typeface="Arial"/>
              <a:buNone/>
            </a:pPr>
            <a:r>
              <a:rPr lang="ja-JP" sz="950" b="0" i="0" u="none" strike="noStrike" cap="none" dirty="0">
                <a:solidFill>
                  <a:schemeClr val="tx1"/>
                </a:solidFill>
                <a:latin typeface="メイリオ" panose="020B0604030504040204" pitchFamily="50" charset="-128"/>
                <a:ea typeface="メイリオ" panose="020B0604030504040204" pitchFamily="50" charset="-128"/>
                <a:sym typeface="Arial"/>
              </a:rPr>
              <a:t>※展示に必要な装飾・陳列準備、立ち合いは貴社でお願いいたします。</a:t>
            </a:r>
            <a:endParaRPr lang="en-US" altLang="ja-JP" sz="950" b="0" i="0" u="none" strike="noStrike" cap="none" dirty="0">
              <a:solidFill>
                <a:schemeClr val="tx1"/>
              </a:solidFill>
              <a:latin typeface="メイリオ" panose="020B0604030504040204" pitchFamily="50" charset="-128"/>
              <a:ea typeface="メイリオ" panose="020B0604030504040204" pitchFamily="50" charset="-128"/>
              <a:sym typeface="Arial"/>
            </a:endParaRPr>
          </a:p>
          <a:p>
            <a:pPr marL="12700" marR="0" lvl="0" indent="0" algn="l" rtl="0">
              <a:lnSpc>
                <a:spcPct val="100000"/>
              </a:lnSpc>
              <a:spcBef>
                <a:spcPts val="100"/>
              </a:spcBef>
              <a:spcAft>
                <a:spcPts val="0"/>
              </a:spcAft>
              <a:buClr>
                <a:srgbClr val="000000"/>
              </a:buClr>
              <a:buSzPts val="950"/>
              <a:buFont typeface="Arial"/>
              <a:buNone/>
            </a:pPr>
            <a:r>
              <a:rPr lang="en-US" alt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a:t>
            </a:r>
            <a:r>
              <a:rPr lang="ja-JP" altLang="en-US" sz="950" dirty="0">
                <a:solidFill>
                  <a:schemeClr val="tx1"/>
                </a:solidFill>
                <a:latin typeface="メイリオ" panose="020B0604030504040204" pitchFamily="50" charset="-128"/>
                <a:ea typeface="メイリオ" panose="020B0604030504040204" pitchFamily="50" charset="-128"/>
                <a:cs typeface="Meiryo"/>
                <a:sym typeface="Meiryo"/>
              </a:rPr>
              <a:t>②ＳＮＳの投稿内容は編集部にお任せいただきます。</a:t>
            </a:r>
            <a:endParaRPr lang="en-US" altLang="ja-JP" sz="950" dirty="0">
              <a:solidFill>
                <a:schemeClr val="tx1"/>
              </a:solidFill>
              <a:latin typeface="メイリオ" panose="020B0604030504040204" pitchFamily="50" charset="-128"/>
              <a:ea typeface="メイリオ" panose="020B0604030504040204" pitchFamily="50" charset="-128"/>
              <a:cs typeface="Meiryo"/>
              <a:sym typeface="Meiryo"/>
            </a:endParaRPr>
          </a:p>
          <a:p>
            <a:pPr marL="12700">
              <a:spcBef>
                <a:spcPts val="100"/>
              </a:spcBef>
              <a:buSzPts val="950"/>
            </a:pPr>
            <a:r>
              <a:rPr lang="en-US" altLang="ja-JP" sz="1000" b="0" i="0" u="none" strike="noStrike" cap="none" dirty="0">
                <a:solidFill>
                  <a:schemeClr val="tx1"/>
                </a:solidFill>
                <a:latin typeface="Meiryo"/>
                <a:ea typeface="Meiryo"/>
                <a:cs typeface="Meiryo"/>
                <a:sym typeface="Meiryo"/>
              </a:rPr>
              <a:t>※</a:t>
            </a:r>
            <a:r>
              <a:rPr lang="ja-JP" altLang="ja-JP" sz="1000" b="0" i="0" u="none" strike="noStrike" cap="none" dirty="0">
                <a:solidFill>
                  <a:schemeClr val="tx1"/>
                </a:solidFill>
                <a:latin typeface="Meiryo"/>
                <a:ea typeface="Meiryo"/>
                <a:cs typeface="Meiryo"/>
                <a:sym typeface="Meiryo"/>
              </a:rPr>
              <a:t>年末年始、GWなど長期休みや期末はPVが下回る可能性がございます。</a:t>
            </a:r>
            <a:endParaRPr lang="en-US" altLang="ja-JP" sz="1000" b="0" i="0" u="none" strike="noStrike" cap="none" dirty="0">
              <a:solidFill>
                <a:schemeClr val="tx1"/>
              </a:solidFill>
              <a:latin typeface="Meiryo"/>
              <a:ea typeface="Meiryo"/>
              <a:cs typeface="Meiryo"/>
              <a:sym typeface="Meiryo"/>
            </a:endParaRPr>
          </a:p>
          <a:p>
            <a:pPr marL="12698" marR="0" lvl="0" indent="0" algn="l" rtl="0">
              <a:lnSpc>
                <a:spcPct val="101428"/>
              </a:lnSpc>
              <a:spcBef>
                <a:spcPts val="0"/>
              </a:spcBef>
              <a:spcAft>
                <a:spcPts val="0"/>
              </a:spcAft>
              <a:buClr>
                <a:srgbClr val="000000"/>
              </a:buClr>
              <a:buSzPts val="800"/>
              <a:buFont typeface="Arial"/>
              <a:buNone/>
            </a:pPr>
            <a:r>
              <a:rPr lang="ja-JP" altLang="ja-JP" sz="1000" b="0" i="0" u="none" strike="noStrike" cap="none" dirty="0">
                <a:solidFill>
                  <a:schemeClr val="tx1"/>
                </a:solidFill>
                <a:latin typeface="Meiryo"/>
                <a:ea typeface="Meiryo"/>
                <a:cs typeface="Meiryo"/>
                <a:sym typeface="Meiryo"/>
              </a:rPr>
              <a:t>※ 外部ブーストを行う場合があります。</a:t>
            </a:r>
            <a:endParaRPr lang="en-US" altLang="ja-JP" sz="1000" b="0" i="0" u="none" strike="noStrike" cap="none" dirty="0">
              <a:solidFill>
                <a:schemeClr val="tx1"/>
              </a:solidFill>
              <a:latin typeface="Meiryo"/>
              <a:ea typeface="Meiryo"/>
              <a:cs typeface="Meiryo"/>
              <a:sym typeface="Meiryo"/>
            </a:endParaRPr>
          </a:p>
          <a:p>
            <a:pPr marL="12700">
              <a:spcBef>
                <a:spcPts val="100"/>
              </a:spcBef>
              <a:buSzPts val="950"/>
            </a:pPr>
            <a:r>
              <a:rPr lang="en-US" altLang="ja-JP" sz="10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10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10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10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a:spcBef>
                <a:spcPts val="100"/>
              </a:spcBef>
              <a:buSzPts val="950"/>
            </a:pPr>
            <a:r>
              <a:rPr lang="ja-JP" altLang="ja-JP" sz="10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※その他、ご質問は各営業担当までお問い合わせください。</a:t>
            </a:r>
            <a:endParaRPr lang="en-US" altLang="ja-JP" sz="10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12700">
              <a:spcBef>
                <a:spcPts val="100"/>
              </a:spcBef>
              <a:buSzPts val="950"/>
            </a:pPr>
            <a:endParaRPr lang="en-US" altLang="ja-JP" sz="1000" dirty="0">
              <a:solidFill>
                <a:schemeClr val="dk1"/>
              </a:solidFill>
              <a:latin typeface="游ゴシック" panose="020B0400000000000000" pitchFamily="50" charset="-128"/>
              <a:ea typeface="游ゴシック" panose="020B0400000000000000" pitchFamily="50" charset="-128"/>
              <a:cs typeface="Meiryo"/>
              <a:sym typeface="Meiryo"/>
            </a:endParaRPr>
          </a:p>
          <a:p>
            <a:pPr marL="12700" marR="0" lvl="0" indent="0" algn="l" rtl="0">
              <a:lnSpc>
                <a:spcPct val="100000"/>
              </a:lnSpc>
              <a:spcBef>
                <a:spcPts val="100"/>
              </a:spcBef>
              <a:spcAft>
                <a:spcPts val="0"/>
              </a:spcAft>
              <a:buClr>
                <a:srgbClr val="000000"/>
              </a:buClr>
              <a:buSzPts val="950"/>
              <a:buFont typeface="Arial"/>
              <a:buNone/>
            </a:pPr>
            <a:endParaRPr sz="950" b="0" i="0" u="none" strike="noStrike" cap="none" dirty="0">
              <a:solidFill>
                <a:srgbClr val="FF0000"/>
              </a:solidFill>
              <a:latin typeface="Meiryo"/>
              <a:ea typeface="Meiryo"/>
              <a:cs typeface="Meiryo"/>
              <a:sym typeface="Meiryo"/>
            </a:endParaRPr>
          </a:p>
        </p:txBody>
      </p:sp>
      <p:sp>
        <p:nvSpPr>
          <p:cNvPr id="21" name="Google Shape;645;p16">
            <a:extLst>
              <a:ext uri="{FF2B5EF4-FFF2-40B4-BE49-F238E27FC236}">
                <a16:creationId xmlns:a16="http://schemas.microsoft.com/office/drawing/2014/main" id="{BD87B8B3-E327-07A7-CBD7-C48A3E20E57E}"/>
              </a:ext>
            </a:extLst>
          </p:cNvPr>
          <p:cNvSpPr txBox="1"/>
          <p:nvPr/>
        </p:nvSpPr>
        <p:spPr>
          <a:xfrm>
            <a:off x="2433974" y="4134592"/>
            <a:ext cx="2151794" cy="44623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altLang="ja-JP" sz="1000" b="0" i="0" u="none" strike="noStrike" cap="none" dirty="0">
                <a:solidFill>
                  <a:schemeClr val="dk1"/>
                </a:solidFill>
                <a:latin typeface="メイリオ" panose="020B0604030504040204" pitchFamily="50" charset="-128"/>
                <a:ea typeface="メイリオ" panose="020B0604030504040204" pitchFamily="50" charset="-128"/>
                <a:sym typeface="Arial"/>
              </a:rPr>
              <a:t>※</a:t>
            </a:r>
            <a:r>
              <a:rPr lang="ja-JP" altLang="en-US" sz="1000" b="0" i="0" u="none" strike="noStrike" cap="none" dirty="0">
                <a:solidFill>
                  <a:schemeClr val="dk1"/>
                </a:solidFill>
                <a:latin typeface="メイリオ" panose="020B0604030504040204" pitchFamily="50" charset="-128"/>
                <a:ea typeface="メイリオ" panose="020B0604030504040204" pitchFamily="50" charset="-128"/>
                <a:sym typeface="Arial"/>
              </a:rPr>
              <a:t>事例：</a:t>
            </a:r>
            <a:r>
              <a:rPr lang="en-US" altLang="ja-JP" sz="1000" b="0" i="0" u="none" strike="noStrike" cap="none" dirty="0">
                <a:solidFill>
                  <a:schemeClr val="dk1"/>
                </a:solidFill>
                <a:latin typeface="メイリオ" panose="020B0604030504040204" pitchFamily="50" charset="-128"/>
                <a:ea typeface="メイリオ" panose="020B0604030504040204" pitchFamily="50" charset="-128"/>
                <a:sym typeface="Arial"/>
              </a:rPr>
              <a:t>2023</a:t>
            </a:r>
            <a:r>
              <a:rPr lang="ja-JP" altLang="en-US" sz="1000" b="0" i="0" u="none" strike="noStrike" cap="none" dirty="0">
                <a:solidFill>
                  <a:schemeClr val="dk1"/>
                </a:solidFill>
                <a:latin typeface="メイリオ" panose="020B0604030504040204" pitchFamily="50" charset="-128"/>
                <a:ea typeface="メイリオ" panose="020B0604030504040204" pitchFamily="50" charset="-128"/>
                <a:sym typeface="Arial"/>
              </a:rPr>
              <a:t>年</a:t>
            </a:r>
            <a:r>
              <a:rPr lang="en-US" altLang="ja-JP" sz="1000" b="0" i="0" u="none" strike="noStrike" cap="none" dirty="0">
                <a:solidFill>
                  <a:schemeClr val="dk1"/>
                </a:solidFill>
                <a:latin typeface="メイリオ" panose="020B0604030504040204" pitchFamily="50" charset="-128"/>
                <a:ea typeface="メイリオ" panose="020B0604030504040204" pitchFamily="50" charset="-128"/>
                <a:sym typeface="Arial"/>
              </a:rPr>
              <a:t>12</a:t>
            </a:r>
            <a:r>
              <a:rPr lang="ja-JP" altLang="en-US" sz="1000" b="0" i="0" u="none" strike="noStrike" cap="none" dirty="0">
                <a:solidFill>
                  <a:schemeClr val="dk1"/>
                </a:solidFill>
                <a:latin typeface="メイリオ" panose="020B0604030504040204" pitchFamily="50" charset="-128"/>
                <a:ea typeface="メイリオ" panose="020B0604030504040204" pitchFamily="50" charset="-128"/>
                <a:sym typeface="Arial"/>
              </a:rPr>
              <a:t>月スピック様</a:t>
            </a:r>
            <a:endParaRPr lang="en-US" altLang="ja-JP" sz="1000" dirty="0">
              <a:solidFill>
                <a:schemeClr val="dk1"/>
              </a:solidFill>
              <a:latin typeface="メイリオ" panose="020B0604030504040204" pitchFamily="50" charset="-128"/>
              <a:ea typeface="メイリオ" panose="020B0604030504040204" pitchFamily="50" charset="-128"/>
            </a:endParaRPr>
          </a:p>
          <a:p>
            <a:pPr marL="0" marR="0" lvl="0" indent="0" algn="l" rtl="0">
              <a:lnSpc>
                <a:spcPct val="115000"/>
              </a:lnSpc>
              <a:spcBef>
                <a:spcPts val="0"/>
              </a:spcBef>
              <a:spcAft>
                <a:spcPts val="0"/>
              </a:spcAft>
              <a:buClr>
                <a:schemeClr val="dk1"/>
              </a:buClr>
              <a:buSzPts val="1100"/>
              <a:buFont typeface="Arial"/>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sym typeface="Arial"/>
              </a:rPr>
              <a:t>※</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sym typeface="Arial"/>
              </a:rPr>
              <a:t>展示場所は都度相談</a:t>
            </a:r>
            <a:endParaRPr sz="12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p:txBody>
      </p:sp>
      <p:pic>
        <p:nvPicPr>
          <p:cNvPr id="22" name="図 21">
            <a:extLst>
              <a:ext uri="{FF2B5EF4-FFF2-40B4-BE49-F238E27FC236}">
                <a16:creationId xmlns:a16="http://schemas.microsoft.com/office/drawing/2014/main" id="{423AFF0C-6CC8-FBB3-D987-B3E1809ED2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0376" y="2615603"/>
            <a:ext cx="1064968" cy="1499862"/>
          </a:xfrm>
          <a:prstGeom prst="rect">
            <a:avLst/>
          </a:prstGeom>
          <a:ln w="12700">
            <a:solidFill>
              <a:schemeClr val="tx1"/>
            </a:solidFill>
          </a:ln>
        </p:spPr>
      </p:pic>
      <p:pic>
        <p:nvPicPr>
          <p:cNvPr id="23" name="図 22">
            <a:extLst>
              <a:ext uri="{FF2B5EF4-FFF2-40B4-BE49-F238E27FC236}">
                <a16:creationId xmlns:a16="http://schemas.microsoft.com/office/drawing/2014/main" id="{1A7FF166-774A-B595-770C-833B739544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9521" y="5425070"/>
            <a:ext cx="1956247" cy="1376755"/>
          </a:xfrm>
          <a:prstGeom prst="rect">
            <a:avLst/>
          </a:prstGeom>
          <a:ln w="12700">
            <a:solidFill>
              <a:schemeClr val="tx1"/>
            </a:solidFill>
          </a:ln>
        </p:spPr>
      </p:pic>
      <p:sp>
        <p:nvSpPr>
          <p:cNvPr id="24" name="Google Shape;623;p16">
            <a:extLst>
              <a:ext uri="{FF2B5EF4-FFF2-40B4-BE49-F238E27FC236}">
                <a16:creationId xmlns:a16="http://schemas.microsoft.com/office/drawing/2014/main" id="{80CCDECE-A2C9-97AA-A3A3-7CA5E05BC6C7}"/>
              </a:ext>
            </a:extLst>
          </p:cNvPr>
          <p:cNvSpPr/>
          <p:nvPr/>
        </p:nvSpPr>
        <p:spPr>
          <a:xfrm>
            <a:off x="2592244" y="4897240"/>
            <a:ext cx="2042969" cy="456000"/>
          </a:xfrm>
          <a:prstGeom prst="roundRect">
            <a:avLst>
              <a:gd name="adj" fmla="val 16667"/>
            </a:avLst>
          </a:prstGeom>
          <a:solidFill>
            <a:schemeClr val="accent4">
              <a:lumMod val="20000"/>
              <a:lumOff val="80000"/>
            </a:schemeClr>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lgn="ctr">
              <a:buSzPts val="1000"/>
            </a:pPr>
            <a:r>
              <a:rPr lang="ja-JP" altLang="en-US" sz="1000" b="1" dirty="0">
                <a:solidFill>
                  <a:schemeClr val="dk1"/>
                </a:solidFill>
                <a:latin typeface="Meiryo"/>
                <a:ea typeface="Meiryo"/>
                <a:sym typeface="Meiryo"/>
              </a:rPr>
              <a:t>⑤テーブル前</a:t>
            </a:r>
          </a:p>
          <a:p>
            <a:pPr algn="ctr">
              <a:buSzPts val="1000"/>
            </a:pPr>
            <a:r>
              <a:rPr lang="ja-JP" altLang="en-US" sz="1000" b="1" dirty="0">
                <a:solidFill>
                  <a:schemeClr val="dk1"/>
                </a:solidFill>
                <a:latin typeface="Meiryo"/>
                <a:ea typeface="Meiryo"/>
                <a:sym typeface="Meiryo"/>
              </a:rPr>
              <a:t>パネル制作（蔦屋家電設置用）</a:t>
            </a:r>
            <a:endParaRPr sz="1000" b="1" dirty="0">
              <a:solidFill>
                <a:schemeClr val="dk1"/>
              </a:solidFill>
              <a:latin typeface="Meiryo"/>
              <a:ea typeface="Meiryo"/>
              <a:sym typeface="Meiryo"/>
            </a:endParaRPr>
          </a:p>
        </p:txBody>
      </p:sp>
      <p:pic>
        <p:nvPicPr>
          <p:cNvPr id="25" name="Google Shape;634;p16">
            <a:extLst>
              <a:ext uri="{FF2B5EF4-FFF2-40B4-BE49-F238E27FC236}">
                <a16:creationId xmlns:a16="http://schemas.microsoft.com/office/drawing/2014/main" id="{04C0D3AA-7DF4-AABD-1C35-0F30320226D7}"/>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462626" y="5431138"/>
            <a:ext cx="456000" cy="456000"/>
          </a:xfrm>
          <a:prstGeom prst="rect">
            <a:avLst/>
          </a:prstGeom>
          <a:noFill/>
          <a:ln>
            <a:noFill/>
          </a:ln>
        </p:spPr>
      </p:pic>
      <p:grpSp>
        <p:nvGrpSpPr>
          <p:cNvPr id="32" name="グループ化 31">
            <a:extLst>
              <a:ext uri="{FF2B5EF4-FFF2-40B4-BE49-F238E27FC236}">
                <a16:creationId xmlns:a16="http://schemas.microsoft.com/office/drawing/2014/main" id="{E3A8363F-D5BF-FA8B-ECFF-224D1CDB693B}"/>
              </a:ext>
            </a:extLst>
          </p:cNvPr>
          <p:cNvGrpSpPr/>
          <p:nvPr/>
        </p:nvGrpSpPr>
        <p:grpSpPr>
          <a:xfrm>
            <a:off x="635527" y="2628070"/>
            <a:ext cx="1239000" cy="2031050"/>
            <a:chOff x="467701" y="2829412"/>
            <a:chExt cx="1239000" cy="2031050"/>
          </a:xfrm>
        </p:grpSpPr>
        <p:pic>
          <p:nvPicPr>
            <p:cNvPr id="15" name="Google Shape;630;p16">
              <a:extLst>
                <a:ext uri="{FF2B5EF4-FFF2-40B4-BE49-F238E27FC236}">
                  <a16:creationId xmlns:a16="http://schemas.microsoft.com/office/drawing/2014/main" id="{7FBA4F85-0BDB-C39C-3CC2-FBC96CD8A818}"/>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67701" y="2829412"/>
              <a:ext cx="1239000" cy="2031050"/>
            </a:xfrm>
            <a:prstGeom prst="rect">
              <a:avLst/>
            </a:prstGeom>
            <a:noFill/>
            <a:ln>
              <a:noFill/>
            </a:ln>
          </p:spPr>
        </p:pic>
        <p:pic>
          <p:nvPicPr>
            <p:cNvPr id="26" name="Picture 2">
              <a:extLst>
                <a:ext uri="{FF2B5EF4-FFF2-40B4-BE49-F238E27FC236}">
                  <a16:creationId xmlns:a16="http://schemas.microsoft.com/office/drawing/2014/main" id="{44D8EDB3-E829-75F3-AFCD-C433E38B933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93219" y="3190823"/>
              <a:ext cx="1006998" cy="134109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図 26">
            <a:extLst>
              <a:ext uri="{FF2B5EF4-FFF2-40B4-BE49-F238E27FC236}">
                <a16:creationId xmlns:a16="http://schemas.microsoft.com/office/drawing/2014/main" id="{73EE7AB7-F140-FC0A-EF0F-1E21EA5D62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14392" y="2615603"/>
            <a:ext cx="2042969" cy="1531917"/>
          </a:xfrm>
          <a:prstGeom prst="rect">
            <a:avLst/>
          </a:prstGeom>
        </p:spPr>
      </p:pic>
      <p:pic>
        <p:nvPicPr>
          <p:cNvPr id="28" name="Google Shape;110;p56">
            <a:extLst>
              <a:ext uri="{FF2B5EF4-FFF2-40B4-BE49-F238E27FC236}">
                <a16:creationId xmlns:a16="http://schemas.microsoft.com/office/drawing/2014/main" id="{19EEC785-1215-27FB-4585-D17919A148A9}"/>
              </a:ext>
            </a:extLst>
          </p:cNvPr>
          <p:cNvPicPr preferRelativeResize="0">
            <a:picLocks noChangeAspect="1"/>
          </p:cNvPicPr>
          <p:nvPr/>
        </p:nvPicPr>
        <p:blipFill rotWithShape="1">
          <a:blip r:embed="rId9" cstate="email">
            <a:alphaModFix/>
            <a:extLst>
              <a:ext uri="{28A0092B-C50C-407E-A947-70E740481C1C}">
                <a14:useLocalDpi xmlns:a14="http://schemas.microsoft.com/office/drawing/2010/main"/>
              </a:ext>
            </a:extLst>
          </a:blip>
          <a:srcRect/>
          <a:stretch/>
        </p:blipFill>
        <p:spPr>
          <a:xfrm>
            <a:off x="1836854" y="5425070"/>
            <a:ext cx="491448" cy="503096"/>
          </a:xfrm>
          <a:prstGeom prst="rect">
            <a:avLst/>
          </a:prstGeom>
          <a:noFill/>
          <a:ln>
            <a:noFill/>
          </a:ln>
        </p:spPr>
      </p:pic>
      <p:pic>
        <p:nvPicPr>
          <p:cNvPr id="29" name="Google Shape;110;p56">
            <a:extLst>
              <a:ext uri="{FF2B5EF4-FFF2-40B4-BE49-F238E27FC236}">
                <a16:creationId xmlns:a16="http://schemas.microsoft.com/office/drawing/2014/main" id="{215DB63E-B1CB-A3D1-D029-86718CCBE37E}"/>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162955" y="5449578"/>
            <a:ext cx="491448" cy="456001"/>
          </a:xfrm>
          <a:prstGeom prst="rect">
            <a:avLst/>
          </a:prstGeom>
          <a:noFill/>
          <a:ln>
            <a:noFill/>
          </a:ln>
        </p:spPr>
      </p:pic>
      <p:sp>
        <p:nvSpPr>
          <p:cNvPr id="33" name="正方形/長方形 32">
            <a:extLst>
              <a:ext uri="{FF2B5EF4-FFF2-40B4-BE49-F238E27FC236}">
                <a16:creationId xmlns:a16="http://schemas.microsoft.com/office/drawing/2014/main" id="{DCA190C5-4E2D-C59C-1B99-FBDE4164003E}"/>
              </a:ext>
            </a:extLst>
          </p:cNvPr>
          <p:cNvSpPr/>
          <p:nvPr/>
        </p:nvSpPr>
        <p:spPr>
          <a:xfrm>
            <a:off x="5031427" y="4281362"/>
            <a:ext cx="1515099" cy="1499347"/>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buSzPts val="1000"/>
            </a:pPr>
            <a:r>
              <a:rPr lang="ja-JP" altLang="en-US" sz="1000" b="1" dirty="0">
                <a:solidFill>
                  <a:schemeClr val="dk1"/>
                </a:solidFill>
                <a:latin typeface="Meiryo"/>
                <a:ea typeface="Meiryo"/>
                <a:cs typeface="Arial"/>
              </a:rPr>
              <a:t>オプションですが</a:t>
            </a:r>
            <a:endParaRPr lang="en-US" altLang="ja-JP" sz="1000" b="1" dirty="0">
              <a:solidFill>
                <a:schemeClr val="dk1"/>
              </a:solidFill>
              <a:latin typeface="Meiryo"/>
              <a:ea typeface="Meiryo"/>
              <a:cs typeface="Arial"/>
            </a:endParaRPr>
          </a:p>
          <a:p>
            <a:pPr>
              <a:buSzPts val="1000"/>
            </a:pPr>
            <a:r>
              <a:rPr lang="ja-JP" altLang="en-US" sz="1000" b="1" dirty="0">
                <a:solidFill>
                  <a:schemeClr val="dk1"/>
                </a:solidFill>
                <a:latin typeface="Meiryo"/>
                <a:ea typeface="Meiryo"/>
                <a:cs typeface="Arial"/>
              </a:rPr>
              <a:t>都度ご相談下さい。</a:t>
            </a:r>
            <a:endParaRPr lang="en-US" altLang="ja-JP" sz="1000" b="1" dirty="0">
              <a:solidFill>
                <a:schemeClr val="dk1"/>
              </a:solidFill>
              <a:latin typeface="Meiryo"/>
              <a:ea typeface="Meiryo"/>
              <a:cs typeface="Arial"/>
            </a:endParaRPr>
          </a:p>
          <a:p>
            <a:pPr>
              <a:buSzPts val="1000"/>
            </a:pPr>
            <a:endParaRPr lang="en-US" altLang="ja-JP" sz="1000" b="1" dirty="0">
              <a:solidFill>
                <a:schemeClr val="dk1"/>
              </a:solidFill>
              <a:latin typeface="Meiryo"/>
              <a:ea typeface="Meiryo"/>
              <a:cs typeface="Arial"/>
            </a:endParaRPr>
          </a:p>
          <a:p>
            <a:pPr>
              <a:buSzPts val="1000"/>
            </a:pPr>
            <a:r>
              <a:rPr lang="ja-JP" altLang="en-US" sz="1000" b="1" dirty="0">
                <a:solidFill>
                  <a:schemeClr val="dk1"/>
                </a:solidFill>
                <a:latin typeface="Meiryo"/>
                <a:ea typeface="Meiryo"/>
                <a:cs typeface="Arial"/>
              </a:rPr>
              <a:t>・テーブル腰巻制作</a:t>
            </a:r>
            <a:endParaRPr lang="en-US" altLang="ja-JP" sz="1000" b="1" dirty="0">
              <a:solidFill>
                <a:schemeClr val="dk1"/>
              </a:solidFill>
              <a:latin typeface="Meiryo"/>
              <a:ea typeface="Meiryo"/>
              <a:cs typeface="Arial"/>
            </a:endParaRPr>
          </a:p>
          <a:p>
            <a:pPr>
              <a:buSzPts val="1000"/>
            </a:pPr>
            <a:r>
              <a:rPr lang="ja-JP" altLang="en-US" sz="1000" b="1" dirty="0">
                <a:solidFill>
                  <a:schemeClr val="dk1"/>
                </a:solidFill>
                <a:latin typeface="Meiryo"/>
                <a:ea typeface="Meiryo"/>
                <a:cs typeface="Arial"/>
              </a:rPr>
              <a:t>・試飲販売</a:t>
            </a:r>
            <a:endParaRPr lang="en-US" altLang="ja-JP" sz="1000" b="1" dirty="0">
              <a:solidFill>
                <a:schemeClr val="dk1"/>
              </a:solidFill>
              <a:latin typeface="Meiryo"/>
              <a:ea typeface="Meiryo"/>
              <a:cs typeface="Arial"/>
            </a:endParaRPr>
          </a:p>
          <a:p>
            <a:pPr>
              <a:buSzPts val="1000"/>
            </a:pPr>
            <a:r>
              <a:rPr lang="ja-JP" altLang="en-US" sz="1000" b="1" dirty="0">
                <a:solidFill>
                  <a:schemeClr val="dk1"/>
                </a:solidFill>
                <a:latin typeface="Meiryo"/>
                <a:ea typeface="Meiryo"/>
                <a:cs typeface="Arial"/>
              </a:rPr>
              <a:t>・トークイベント</a:t>
            </a:r>
            <a:endParaRPr lang="en-US" altLang="ja-JP" sz="1000" b="1" dirty="0">
              <a:solidFill>
                <a:schemeClr val="dk1"/>
              </a:solidFill>
              <a:latin typeface="Meiryo"/>
              <a:ea typeface="Meiryo"/>
              <a:cs typeface="Arial"/>
            </a:endParaRPr>
          </a:p>
          <a:p>
            <a:pPr>
              <a:buSzPts val="1000"/>
            </a:pPr>
            <a:r>
              <a:rPr lang="ja-JP" altLang="en-US" sz="1000" b="1" dirty="0">
                <a:solidFill>
                  <a:schemeClr val="dk1"/>
                </a:solidFill>
                <a:latin typeface="Meiryo"/>
                <a:ea typeface="Meiryo"/>
                <a:cs typeface="Arial"/>
              </a:rPr>
              <a:t>・記事ブースト</a:t>
            </a:r>
            <a:endParaRPr lang="en-US" altLang="ja-JP" sz="1000" b="1" dirty="0">
              <a:solidFill>
                <a:schemeClr val="dk1"/>
              </a:solidFill>
              <a:latin typeface="Meiryo"/>
              <a:ea typeface="Meiryo"/>
              <a:cs typeface="Arial"/>
            </a:endParaRPr>
          </a:p>
          <a:p>
            <a:pPr>
              <a:buSzPts val="1000"/>
            </a:pPr>
            <a:r>
              <a:rPr lang="ja-JP" altLang="en-US" sz="1000" b="1" dirty="0">
                <a:solidFill>
                  <a:schemeClr val="dk1"/>
                </a:solidFill>
                <a:latin typeface="Meiryo"/>
                <a:ea typeface="Meiryo"/>
                <a:cs typeface="Arial"/>
              </a:rPr>
              <a:t>　　　　　　　　　他</a:t>
            </a:r>
          </a:p>
        </p:txBody>
      </p:sp>
      <p:cxnSp>
        <p:nvCxnSpPr>
          <p:cNvPr id="35" name="コネクタ: 曲線 34">
            <a:extLst>
              <a:ext uri="{FF2B5EF4-FFF2-40B4-BE49-F238E27FC236}">
                <a16:creationId xmlns:a16="http://schemas.microsoft.com/office/drawing/2014/main" id="{2D887B60-CDB4-8A9C-CC2D-572071972CE7}"/>
              </a:ext>
            </a:extLst>
          </p:cNvPr>
          <p:cNvCxnSpPr>
            <a:cxnSpLocks/>
          </p:cNvCxnSpPr>
          <p:nvPr/>
        </p:nvCxnSpPr>
        <p:spPr>
          <a:xfrm rot="10800000">
            <a:off x="3911107" y="3721169"/>
            <a:ext cx="1121950" cy="681994"/>
          </a:xfrm>
          <a:prstGeom prst="curvedConnector3">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445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graphicFrame>
        <p:nvGraphicFramePr>
          <p:cNvPr id="703" name="Google Shape;703;p23"/>
          <p:cNvGraphicFramePr/>
          <p:nvPr>
            <p:extLst>
              <p:ext uri="{D42A27DB-BD31-4B8C-83A1-F6EECF244321}">
                <p14:modId xmlns:p14="http://schemas.microsoft.com/office/powerpoint/2010/main" val="1957460911"/>
              </p:ext>
            </p:extLst>
          </p:nvPr>
        </p:nvGraphicFramePr>
        <p:xfrm>
          <a:off x="7175589" y="1562441"/>
          <a:ext cx="5988200" cy="4790914"/>
        </p:xfrm>
        <a:graphic>
          <a:graphicData uri="http://schemas.openxmlformats.org/drawingml/2006/table">
            <a:tbl>
              <a:tblPr>
                <a:noFill/>
                <a:tableStyleId>{C5178306-F8F0-440F-9D4E-358304BB0446}</a:tableStyleId>
              </a:tblPr>
              <a:tblGrid>
                <a:gridCol w="1220875">
                  <a:extLst>
                    <a:ext uri="{9D8B030D-6E8A-4147-A177-3AD203B41FA5}">
                      <a16:colId xmlns:a16="http://schemas.microsoft.com/office/drawing/2014/main" val="20000"/>
                    </a:ext>
                  </a:extLst>
                </a:gridCol>
                <a:gridCol w="4767325">
                  <a:extLst>
                    <a:ext uri="{9D8B030D-6E8A-4147-A177-3AD203B41FA5}">
                      <a16:colId xmlns:a16="http://schemas.microsoft.com/office/drawing/2014/main" val="20001"/>
                    </a:ext>
                  </a:extLst>
                </a:gridCol>
              </a:tblGrid>
              <a:tr h="12836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料 金</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dirty="0">
                          <a:latin typeface="Meiryo"/>
                          <a:ea typeface="Meiryo"/>
                          <a:cs typeface="Meiryo"/>
                          <a:sym typeface="Meiryo"/>
                        </a:rPr>
                        <a:t>1,000,000円</a:t>
                      </a:r>
                      <a:r>
                        <a:rPr lang="ja-JP" sz="1400" b="1" u="none" strike="noStrike" cap="none" dirty="0">
                          <a:latin typeface="Meiryo"/>
                          <a:ea typeface="Meiryo"/>
                          <a:cs typeface="Meiryo"/>
                          <a:sym typeface="Meiryo"/>
                        </a:rPr>
                        <a:t>   (G)</a:t>
                      </a:r>
                      <a:r>
                        <a:rPr lang="ja-JP" sz="1400" b="1" i="0" u="none" strike="noStrike" cap="none" baseline="30000" dirty="0">
                          <a:solidFill>
                            <a:srgbClr val="231F20"/>
                          </a:solidFill>
                          <a:latin typeface="Meiryo"/>
                          <a:ea typeface="Meiryo"/>
                          <a:cs typeface="Meiryo"/>
                          <a:sym typeface="Meiryo"/>
                        </a:rPr>
                        <a:t> （税抜）</a:t>
                      </a:r>
                      <a:endParaRPr sz="1400" b="1" u="none" strike="noStrike" cap="none" dirty="0">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・記事内容はCSR関連に限ります。</a:t>
                      </a:r>
                      <a:endParaRPr sz="12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・総研の中のWORKSTYLEにて人物インタビュータイアップ。</a:t>
                      </a:r>
                      <a:endParaRPr sz="12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・2次利用  1年間フリー（WEB上のみ。それ以外は相談）</a:t>
                      </a:r>
                      <a:endParaRPr sz="1400" u="none" strike="noStrike" cap="none" dirty="0">
                        <a:solidFill>
                          <a:schemeClr val="dk1"/>
                        </a:solidFill>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950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rgbClr val="595959"/>
                          </a:solidFill>
                          <a:latin typeface="Meiryo"/>
                          <a:ea typeface="Meiryo"/>
                          <a:cs typeface="Meiryo"/>
                          <a:sym typeface="Meiryo"/>
                        </a:rPr>
                        <a:t>保証PV</a:t>
                      </a:r>
                      <a:endParaRPr sz="1200" b="0" u="none" strike="noStrike" cap="none">
                        <a:solidFill>
                          <a:srgbClr val="595959"/>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rgbClr val="595959"/>
                          </a:solidFill>
                          <a:latin typeface="Meiryo"/>
                          <a:ea typeface="Meiryo"/>
                          <a:cs typeface="Meiryo"/>
                          <a:sym typeface="Meiryo"/>
                        </a:rPr>
                        <a:t>7,000PV</a:t>
                      </a:r>
                      <a:endParaRPr sz="1200" b="0" i="0" u="none" strike="noStrike" cap="none">
                        <a:solidFill>
                          <a:srgbClr val="595959"/>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1950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rgbClr val="595959"/>
                          </a:solidFill>
                          <a:latin typeface="Meiryo"/>
                          <a:ea typeface="Meiryo"/>
                          <a:cs typeface="Meiryo"/>
                          <a:sym typeface="Meiryo"/>
                        </a:rPr>
                        <a:t>計測期間</a:t>
                      </a:r>
                      <a:endParaRPr sz="120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rgbClr val="595959"/>
                          </a:solidFill>
                          <a:latin typeface="Meiryo"/>
                          <a:ea typeface="Meiryo"/>
                          <a:cs typeface="Meiryo"/>
                          <a:sym typeface="Meiryo"/>
                        </a:rPr>
                        <a:t>公開日より4週間　</a:t>
                      </a:r>
                      <a:endParaRPr sz="1200" b="0"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rgbClr val="595959"/>
                          </a:solidFill>
                          <a:latin typeface="Meiryo"/>
                          <a:ea typeface="Meiryo"/>
                          <a:cs typeface="Meiryo"/>
                          <a:sym typeface="Meiryo"/>
                        </a:rPr>
                        <a:t>/　掲載期間終了後もCHANTO内にアーカイブ</a:t>
                      </a:r>
                      <a:endParaRPr sz="120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195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レポート</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rgbClr val="000000"/>
                          </a:solidFill>
                          <a:latin typeface="Meiryo"/>
                          <a:ea typeface="Meiryo"/>
                          <a:cs typeface="Meiryo"/>
                          <a:sym typeface="Meiryo"/>
                        </a:rPr>
                        <a:t>PV数（合計/日別）、合計クリック数</a:t>
                      </a:r>
                      <a:r>
                        <a:rPr lang="ja-JP" altLang="en-US" sz="1200" b="0" i="0" u="none" strike="noStrike" cap="none" dirty="0">
                          <a:solidFill>
                            <a:srgbClr val="000000"/>
                          </a:solidFill>
                          <a:latin typeface="Meiryo"/>
                          <a:ea typeface="Meiryo"/>
                          <a:cs typeface="Meiryo"/>
                          <a:sym typeface="Meiryo"/>
                        </a:rPr>
                        <a:t>　</a:t>
                      </a:r>
                      <a:r>
                        <a:rPr lang="ja-JP" sz="1200" b="0" i="0" u="none" strike="noStrike" cap="none" dirty="0">
                          <a:solidFill>
                            <a:srgbClr val="000000"/>
                          </a:solidFill>
                          <a:latin typeface="Meiryo"/>
                          <a:ea typeface="Meiryo"/>
                          <a:cs typeface="Meiryo"/>
                          <a:sym typeface="Meiryo"/>
                        </a:rPr>
                        <a:t>他</a:t>
                      </a:r>
                      <a:endParaRPr sz="1200" b="0" i="0" u="none" strike="noStrike" cap="none" dirty="0">
                        <a:solidFill>
                          <a:srgbClr val="000000"/>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5365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記事公開日</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200" u="none" strike="noStrike" cap="none">
                          <a:solidFill>
                            <a:schemeClr val="dk1"/>
                          </a:solidFill>
                          <a:latin typeface="Meiryo"/>
                          <a:ea typeface="Meiryo"/>
                          <a:cs typeface="Meiryo"/>
                          <a:sym typeface="Meiryo"/>
                        </a:rPr>
                        <a:t>平日任意  11:00-12:00ごろ記事公開予定</a:t>
                      </a:r>
                      <a:endParaRPr sz="120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365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申込み期限</a:t>
                      </a:r>
                      <a:endParaRPr sz="1200" b="1"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latin typeface="Meiryo"/>
                          <a:ea typeface="Meiryo"/>
                          <a:cs typeface="Meiryo"/>
                          <a:sym typeface="Meiryo"/>
                        </a:rPr>
                        <a:t>配信開始日の</a:t>
                      </a:r>
                      <a:r>
                        <a:rPr lang="ja-JP" sz="1200" u="none" strike="noStrike" cap="none">
                          <a:solidFill>
                            <a:schemeClr val="dk1"/>
                          </a:solidFill>
                          <a:latin typeface="Meiryo"/>
                          <a:ea typeface="Meiryo"/>
                          <a:cs typeface="Meiryo"/>
                          <a:sym typeface="Meiryo"/>
                        </a:rPr>
                        <a:t>45営業</a:t>
                      </a:r>
                      <a:r>
                        <a:rPr lang="ja-JP" sz="1200" u="none" strike="noStrike" cap="none">
                          <a:latin typeface="Meiryo"/>
                          <a:ea typeface="Meiryo"/>
                          <a:cs typeface="Meiryo"/>
                          <a:sym typeface="Meiryo"/>
                        </a:rPr>
                        <a:t>日前</a:t>
                      </a:r>
                      <a:endParaRPr sz="1200" b="1"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3650">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a:latin typeface="Meiryo"/>
                          <a:ea typeface="Meiryo"/>
                          <a:cs typeface="Meiryo"/>
                          <a:sym typeface="Meiryo"/>
                        </a:rPr>
                        <a:t>無料サービス</a:t>
                      </a:r>
                      <a:endParaRPr sz="1200" b="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00"/>
                        <a:buFont typeface="Arial"/>
                        <a:buNone/>
                      </a:pPr>
                      <a:endParaRPr sz="1200" b="0" u="none" strike="noStrike" cap="none" dirty="0">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u="none" strike="noStrike" cap="none" dirty="0">
                          <a:latin typeface="Meiryo"/>
                          <a:ea typeface="Meiryo"/>
                          <a:cs typeface="Meiryo"/>
                          <a:sym typeface="Meiryo"/>
                        </a:rPr>
                        <a:t>記事下アンケート（3問）</a:t>
                      </a:r>
                      <a:endParaRPr sz="1200" b="0" u="none" strike="noStrike" cap="none" dirty="0">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i="0" u="none" strike="noStrike" cap="none" dirty="0">
                          <a:solidFill>
                            <a:srgbClr val="000000"/>
                          </a:solidFill>
                          <a:latin typeface="Meiryo"/>
                          <a:ea typeface="Meiryo"/>
                          <a:cs typeface="Meiryo"/>
                          <a:sym typeface="Meiryo"/>
                        </a:rPr>
                        <a:t>CHANTO WEB</a:t>
                      </a:r>
                      <a:r>
                        <a:rPr lang="ja-JP" sz="1200" b="0" i="0" u="none" strike="noStrike" cap="none" dirty="0">
                          <a:solidFill>
                            <a:schemeClr val="tx1"/>
                          </a:solidFill>
                          <a:latin typeface="Meiryo"/>
                          <a:ea typeface="Meiryo"/>
                          <a:cs typeface="Meiryo"/>
                          <a:sym typeface="Meiryo"/>
                        </a:rPr>
                        <a:t>公式SNS（</a:t>
                      </a:r>
                      <a:r>
                        <a:rPr lang="ja-JP" altLang="en-US" sz="1200" b="0" i="0" u="none" strike="noStrike" cap="none" dirty="0">
                          <a:solidFill>
                            <a:schemeClr val="tx1"/>
                          </a:solidFill>
                          <a:latin typeface="Meiryo"/>
                          <a:ea typeface="Meiryo"/>
                          <a:cs typeface="Meiryo"/>
                          <a:sym typeface="Meiryo"/>
                        </a:rPr>
                        <a:t>Ｘ</a:t>
                      </a:r>
                      <a:r>
                        <a:rPr lang="ja-JP" sz="1200" b="0" i="0" u="none" strike="noStrike" cap="none" dirty="0">
                          <a:solidFill>
                            <a:schemeClr val="tx1"/>
                          </a:solidFill>
                          <a:latin typeface="Meiryo"/>
                          <a:ea typeface="Meiryo"/>
                          <a:cs typeface="Meiryo"/>
                          <a:sym typeface="Meiryo"/>
                        </a:rPr>
                        <a:t>、IG、FB）にて</a:t>
                      </a:r>
                      <a:endParaRPr sz="1200" b="0" i="0" u="none" strike="noStrike" cap="none" dirty="0">
                        <a:solidFill>
                          <a:schemeClr val="tx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i="0" u="none" strike="noStrike" cap="none" dirty="0">
                          <a:solidFill>
                            <a:schemeClr val="tx1"/>
                          </a:solidFill>
                          <a:latin typeface="Meiryo"/>
                          <a:ea typeface="Meiryo"/>
                          <a:cs typeface="Meiryo"/>
                          <a:sym typeface="Meiryo"/>
                        </a:rPr>
                        <a:t>サービスポスト投稿（各1回）</a:t>
                      </a:r>
                      <a:endParaRPr sz="1200" b="0" i="0" u="none" strike="noStrike" cap="none" dirty="0">
                        <a:solidFill>
                          <a:schemeClr val="tx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endParaRPr sz="1200" u="none" strike="noStrike" cap="none" dirty="0">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704" name="Google Shape;704;p23"/>
          <p:cNvSpPr/>
          <p:nvPr/>
        </p:nvSpPr>
        <p:spPr>
          <a:xfrm>
            <a:off x="7175589" y="6352785"/>
            <a:ext cx="5748419" cy="934410"/>
          </a:xfrm>
          <a:prstGeom prst="rect">
            <a:avLst/>
          </a:prstGeom>
          <a:noFill/>
          <a:ln>
            <a:noFill/>
          </a:ln>
        </p:spPr>
        <p:txBody>
          <a:bodyPr spcFirstLastPara="1" wrap="square" lIns="91400" tIns="45675" rIns="91400" bIns="45675" anchor="t" anchorCtr="0">
            <a:noAutofit/>
          </a:bodyPr>
          <a:lstStyle/>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rgbClr val="231F20"/>
                </a:solidFill>
                <a:latin typeface="Meiryo"/>
                <a:ea typeface="Meiryo"/>
                <a:cs typeface="Meiryo"/>
                <a:sym typeface="Meiryo"/>
              </a:rPr>
              <a:t>※ 記事中にはPR表記が入ります。</a:t>
            </a:r>
            <a:endParaRPr lang="ja-JP" altLang="en-US" sz="800" b="0" i="0" u="none" strike="noStrike" cap="none" dirty="0">
              <a:solidFill>
                <a:srgbClr val="231F20"/>
              </a:solidFill>
              <a:latin typeface="Meiryo"/>
              <a:ea typeface="Meiryo"/>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en-US" altLang="ja-JP" sz="800" b="0" i="0" u="none" strike="noStrike" cap="none" dirty="0">
                <a:solidFill>
                  <a:schemeClr val="tx1"/>
                </a:solidFill>
                <a:latin typeface="Meiryo"/>
                <a:ea typeface="Meiryo"/>
                <a:cs typeface="Meiryo"/>
                <a:sym typeface="Meiryo"/>
              </a:rPr>
              <a:t>※ </a:t>
            </a:r>
            <a:r>
              <a:rPr lang="ja-JP" altLang="en-US" sz="800" b="0" i="0" u="none" strike="noStrike" cap="none" dirty="0">
                <a:solidFill>
                  <a:schemeClr val="tx1"/>
                </a:solidFill>
                <a:latin typeface="Meiryo"/>
                <a:ea typeface="Meiryo"/>
                <a:cs typeface="Meiryo"/>
                <a:sym typeface="Meiryo"/>
              </a:rPr>
              <a:t>遠方取材は別途費用が発生する場合があります。</a:t>
            </a: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外部リンクは3URLまで。※ 記事タイトルは掲載後にも変更を行う場合があります。</a:t>
            </a:r>
            <a:endParaRPr sz="800" b="0" i="0" u="none" strike="noStrike" cap="none" dirty="0">
              <a:solidFill>
                <a:schemeClr val="tx1"/>
              </a:solidFill>
              <a:latin typeface="Meiryo"/>
              <a:ea typeface="Meiryo"/>
              <a:cs typeface="Meiryo"/>
              <a:sym typeface="Meiryo"/>
            </a:endParaRPr>
          </a:p>
          <a:p>
            <a:pPr marL="12699" marR="0" lvl="0" indent="0" algn="l" rtl="0">
              <a:lnSpc>
                <a:spcPct val="101428"/>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外部ブーストを行う場合があります。</a:t>
            </a:r>
            <a:endParaRPr lang="en-US" altLang="ja-JP" sz="800" b="0" i="0" u="none" strike="noStrike" cap="none" dirty="0">
              <a:solidFill>
                <a:schemeClr val="tx1"/>
              </a:solidFill>
              <a:latin typeface="Meiryo"/>
              <a:ea typeface="Meiryo"/>
              <a:cs typeface="Meiryo"/>
              <a:sym typeface="Meiryo"/>
            </a:endParaRPr>
          </a:p>
          <a:p>
            <a:pPr marL="12699">
              <a:lnSpc>
                <a:spcPct val="101428"/>
              </a:lnSpc>
              <a:buSzPts val="8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記事は最低1年間の期間においてアーカイブされます（内容によっては期間制限あり）。</a:t>
            </a:r>
            <a:endParaRPr sz="800" b="0" i="0" u="none" strike="noStrike" cap="none" dirty="0">
              <a:solidFill>
                <a:schemeClr val="tx1"/>
              </a:solidFill>
              <a:latin typeface="Meiryo"/>
              <a:ea typeface="Meiryo"/>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年末年始、GWなど長期休みや期末はPVが下回る可能性がございます。</a:t>
            </a:r>
            <a:endParaRPr lang="en-US" altLang="ja-JP" sz="800" b="0" i="0" u="none" strike="noStrike" cap="none" dirty="0">
              <a:solidFill>
                <a:schemeClr val="tx1"/>
              </a:solidFill>
              <a:latin typeface="Meiryo"/>
              <a:ea typeface="Meiryo"/>
              <a:cs typeface="Meiryo"/>
              <a:sym typeface="Meiryo"/>
            </a:endParaRPr>
          </a:p>
          <a:p>
            <a:pPr marL="12699">
              <a:lnSpc>
                <a:spcPct val="101904"/>
              </a:lnSpc>
              <a:buSzPts val="800"/>
            </a:pPr>
            <a:r>
              <a:rPr lang="en-US" altLang="ja-JP" sz="800" dirty="0">
                <a:solidFill>
                  <a:schemeClr val="tx1"/>
                </a:solidFill>
                <a:latin typeface="Meiryo"/>
                <a:ea typeface="Meiryo"/>
                <a:cs typeface="Meiryo"/>
                <a:sym typeface="Meiryo"/>
              </a:rPr>
              <a:t>※</a:t>
            </a:r>
            <a:r>
              <a:rPr lang="ja-JP" altLang="en-US" sz="800" dirty="0">
                <a:solidFill>
                  <a:schemeClr val="tx1"/>
                </a:solidFill>
                <a:latin typeface="Meiryo"/>
                <a:ea typeface="Meiryo"/>
                <a:cs typeface="Meiryo"/>
                <a:sym typeface="Meiryo"/>
              </a:rPr>
              <a:t>サービスポスト投稿の内容は編集部にお任せいただきます。</a:t>
            </a:r>
            <a:endParaRPr lang="ja-JP" altLang="en-US" sz="800" b="0" i="0" u="none" strike="noStrike" cap="none" dirty="0">
              <a:solidFill>
                <a:schemeClr val="tx1"/>
              </a:solidFill>
              <a:latin typeface="Meiryo"/>
              <a:ea typeface="Meiryo"/>
              <a:cs typeface="Meiryo"/>
              <a:sym typeface="Meiryo"/>
            </a:endParaRPr>
          </a:p>
          <a:p>
            <a:pPr marL="12699" marR="0" lvl="0" indent="0" algn="l" rtl="0">
              <a:lnSpc>
                <a:spcPct val="101904"/>
              </a:lnSpc>
              <a:spcBef>
                <a:spcPts val="0"/>
              </a:spcBef>
              <a:spcAft>
                <a:spcPts val="0"/>
              </a:spcAft>
              <a:buClr>
                <a:srgbClr val="000000"/>
              </a:buClr>
              <a:buSzPts val="800"/>
              <a:buFont typeface="Arial"/>
              <a:buNone/>
            </a:pPr>
            <a:endParaRPr sz="800" b="0" i="0" u="none" strike="noStrike" cap="none" dirty="0">
              <a:solidFill>
                <a:schemeClr val="dk1"/>
              </a:solidFill>
              <a:latin typeface="Meiryo"/>
              <a:ea typeface="Meiryo"/>
              <a:cs typeface="Meiryo"/>
              <a:sym typeface="Meiryo"/>
            </a:endParaRPr>
          </a:p>
        </p:txBody>
      </p:sp>
      <p:pic>
        <p:nvPicPr>
          <p:cNvPr id="705" name="Google Shape;705;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14828" y="2706054"/>
            <a:ext cx="1248421" cy="690619"/>
          </a:xfrm>
          <a:prstGeom prst="rect">
            <a:avLst/>
          </a:prstGeom>
          <a:noFill/>
          <a:ln>
            <a:noFill/>
          </a:ln>
        </p:spPr>
      </p:pic>
      <p:pic>
        <p:nvPicPr>
          <p:cNvPr id="706" name="Google Shape;706;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0176" y="3482125"/>
            <a:ext cx="3656125" cy="1295625"/>
          </a:xfrm>
          <a:prstGeom prst="rect">
            <a:avLst/>
          </a:prstGeom>
          <a:noFill/>
          <a:ln>
            <a:noFill/>
          </a:ln>
        </p:spPr>
      </p:pic>
      <p:pic>
        <p:nvPicPr>
          <p:cNvPr id="707" name="Google Shape;707;p23"/>
          <p:cNvPicPr preferRelativeResize="0"/>
          <p:nvPr/>
        </p:nvPicPr>
        <p:blipFill rotWithShape="1">
          <a:blip r:embed="rId5">
            <a:alphaModFix/>
          </a:blip>
          <a:srcRect/>
          <a:stretch/>
        </p:blipFill>
        <p:spPr>
          <a:xfrm>
            <a:off x="4968964" y="2669636"/>
            <a:ext cx="1734908" cy="1425665"/>
          </a:xfrm>
          <a:prstGeom prst="rect">
            <a:avLst/>
          </a:prstGeom>
          <a:noFill/>
          <a:ln>
            <a:noFill/>
          </a:ln>
        </p:spPr>
      </p:pic>
      <p:sp>
        <p:nvSpPr>
          <p:cNvPr id="708" name="Google Shape;708;p23"/>
          <p:cNvSpPr/>
          <p:nvPr/>
        </p:nvSpPr>
        <p:spPr>
          <a:xfrm>
            <a:off x="4725872" y="2355589"/>
            <a:ext cx="2184600" cy="4071000"/>
          </a:xfrm>
          <a:prstGeom prst="wedgeRoundRectCallout">
            <a:avLst>
              <a:gd name="adj1" fmla="val -68136"/>
              <a:gd name="adj2" fmla="val -32748"/>
              <a:gd name="adj3" fmla="val 16667"/>
            </a:avLst>
          </a:prstGeom>
          <a:noFill/>
          <a:ln w="38100" cap="flat" cmpd="sng">
            <a:solidFill>
              <a:srgbClr val="BCD1E7"/>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44"/>
              <a:buFont typeface="Arial"/>
              <a:buNone/>
            </a:pPr>
            <a:endParaRPr sz="1544" b="0" i="0" u="none" strike="noStrike" cap="none">
              <a:solidFill>
                <a:schemeClr val="lt1"/>
              </a:solidFill>
              <a:latin typeface="Arial"/>
              <a:ea typeface="Arial"/>
              <a:cs typeface="Arial"/>
              <a:sym typeface="Arial"/>
            </a:endParaRPr>
          </a:p>
        </p:txBody>
      </p:sp>
      <p:sp>
        <p:nvSpPr>
          <p:cNvPr id="709" name="Google Shape;709;p23"/>
          <p:cNvSpPr txBox="1"/>
          <p:nvPr/>
        </p:nvSpPr>
        <p:spPr>
          <a:xfrm>
            <a:off x="4762446" y="4154619"/>
            <a:ext cx="2184600" cy="118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44"/>
              <a:buFont typeface="Arial"/>
              <a:buNone/>
            </a:pPr>
            <a:r>
              <a:rPr lang="ja-JP" sz="1544" b="1" i="0" u="none" strike="noStrike" cap="none">
                <a:solidFill>
                  <a:schemeClr val="dk1"/>
                </a:solidFill>
                <a:latin typeface="Meiryo"/>
                <a:ea typeface="Meiryo"/>
                <a:cs typeface="Meiryo"/>
                <a:sym typeface="Meiryo"/>
              </a:rPr>
              <a:t>記事は</a:t>
            </a:r>
            <a:endParaRPr sz="1544"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2次利用フリー</a:t>
            </a:r>
            <a:endParaRPr sz="20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（web)/1年間</a:t>
            </a:r>
            <a:endParaRPr sz="20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544"/>
              <a:buFont typeface="Arial"/>
              <a:buNone/>
            </a:pPr>
            <a:endParaRPr sz="1544" b="1" i="0" u="none" strike="noStrike" cap="none">
              <a:solidFill>
                <a:srgbClr val="FF0000"/>
              </a:solidFill>
              <a:latin typeface="Arial"/>
              <a:ea typeface="Arial"/>
              <a:cs typeface="Arial"/>
              <a:sym typeface="Arial"/>
            </a:endParaRPr>
          </a:p>
        </p:txBody>
      </p:sp>
      <p:sp>
        <p:nvSpPr>
          <p:cNvPr id="710" name="Google Shape;710;p23"/>
          <p:cNvSpPr txBox="1"/>
          <p:nvPr/>
        </p:nvSpPr>
        <p:spPr>
          <a:xfrm>
            <a:off x="7339143" y="965803"/>
            <a:ext cx="592740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働く1人ひとりのストーリーが企業の求心力になるよう</a:t>
            </a:r>
            <a:endParaRPr sz="1400" b="1"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企業ブランディングに活用ください</a:t>
            </a:r>
            <a:endParaRPr sz="1400" b="1" i="0" u="none" strike="noStrike" cap="none">
              <a:solidFill>
                <a:srgbClr val="000000"/>
              </a:solidFill>
              <a:latin typeface="Meiryo"/>
              <a:ea typeface="Meiryo"/>
              <a:cs typeface="Meiryo"/>
              <a:sym typeface="Meiryo"/>
            </a:endParaRPr>
          </a:p>
        </p:txBody>
      </p:sp>
      <p:sp>
        <p:nvSpPr>
          <p:cNvPr id="711" name="Google Shape;711;p23"/>
          <p:cNvSpPr txBox="1"/>
          <p:nvPr/>
        </p:nvSpPr>
        <p:spPr>
          <a:xfrm rot="-449226">
            <a:off x="5009911" y="5311847"/>
            <a:ext cx="1689908" cy="7389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4F6128"/>
                </a:solidFill>
                <a:latin typeface="Meiryo"/>
                <a:ea typeface="Meiryo"/>
                <a:cs typeface="Meiryo"/>
                <a:sym typeface="Meiryo"/>
              </a:rPr>
              <a:t>採用に…</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4F6128"/>
                </a:solidFill>
                <a:latin typeface="Meiryo"/>
                <a:ea typeface="Meiryo"/>
                <a:cs typeface="Meiryo"/>
                <a:sym typeface="Meiryo"/>
              </a:rPr>
              <a:t>広報に…</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4F6128"/>
                </a:solidFill>
                <a:latin typeface="Meiryo"/>
                <a:ea typeface="Meiryo"/>
                <a:cs typeface="Meiryo"/>
                <a:sym typeface="Meiryo"/>
              </a:rPr>
              <a:t>社内の活性化に…</a:t>
            </a:r>
            <a:endParaRPr sz="1400" b="0" i="0" u="none" strike="noStrike" cap="none">
              <a:solidFill>
                <a:srgbClr val="000000"/>
              </a:solidFill>
              <a:latin typeface="Meiryo"/>
              <a:ea typeface="Meiryo"/>
              <a:cs typeface="Meiryo"/>
              <a:sym typeface="Meiryo"/>
            </a:endParaRPr>
          </a:p>
        </p:txBody>
      </p:sp>
      <p:sp>
        <p:nvSpPr>
          <p:cNvPr id="712" name="Google Shape;712;p23"/>
          <p:cNvSpPr txBox="1">
            <a:spLocks noGrp="1"/>
          </p:cNvSpPr>
          <p:nvPr>
            <p:ph type="sldNum" idx="12"/>
          </p:nvPr>
        </p:nvSpPr>
        <p:spPr>
          <a:xfrm>
            <a:off x="10209616" y="7102529"/>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endParaRPr lang="en-US" altLang="ja-JP" dirty="0"/>
          </a:p>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mtClean="0"/>
              <a:t>27</a:t>
            </a:fld>
            <a:endParaRPr lang="en-US" dirty="0"/>
          </a:p>
        </p:txBody>
      </p:sp>
      <p:sp>
        <p:nvSpPr>
          <p:cNvPr id="713" name="Google Shape;713;p23"/>
          <p:cNvSpPr/>
          <p:nvPr/>
        </p:nvSpPr>
        <p:spPr>
          <a:xfrm>
            <a:off x="15265" y="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pic>
        <p:nvPicPr>
          <p:cNvPr id="714" name="Google Shape;714;p23"/>
          <p:cNvPicPr preferRelativeResize="0"/>
          <p:nvPr/>
        </p:nvPicPr>
        <p:blipFill rotWithShape="1">
          <a:blip r:embed="rId6">
            <a:alphaModFix/>
          </a:blip>
          <a:srcRect/>
          <a:stretch/>
        </p:blipFill>
        <p:spPr>
          <a:xfrm>
            <a:off x="12363110" y="181094"/>
            <a:ext cx="927854" cy="412525"/>
          </a:xfrm>
          <a:prstGeom prst="rect">
            <a:avLst/>
          </a:prstGeom>
          <a:noFill/>
          <a:ln>
            <a:noFill/>
          </a:ln>
        </p:spPr>
      </p:pic>
      <p:sp>
        <p:nvSpPr>
          <p:cNvPr id="715" name="Google Shape;715;p23"/>
          <p:cNvSpPr txBox="1"/>
          <p:nvPr/>
        </p:nvSpPr>
        <p:spPr>
          <a:xfrm>
            <a:off x="128331" y="138519"/>
            <a:ext cx="7268700" cy="309900"/>
          </a:xfrm>
          <a:prstGeom prst="rect">
            <a:avLst/>
          </a:prstGeom>
          <a:noFill/>
          <a:ln>
            <a:noFill/>
          </a:ln>
        </p:spPr>
        <p:txBody>
          <a:bodyPr spcFirstLastPara="1" wrap="square" lIns="0" tIns="14575" rIns="0" bIns="0" anchor="t" anchorCtr="0">
            <a:noAutofit/>
          </a:bodyPr>
          <a:lstStyle/>
          <a:p>
            <a:pPr marL="12698" marR="0" lvl="0" indent="0" algn="l" rtl="0">
              <a:lnSpc>
                <a:spcPct val="100000"/>
              </a:lnSpc>
              <a:spcBef>
                <a:spcPts val="0"/>
              </a:spcBef>
              <a:spcAft>
                <a:spcPts val="0"/>
              </a:spcAft>
              <a:buClr>
                <a:srgbClr val="000000"/>
              </a:buClr>
              <a:buSzPts val="1400"/>
              <a:buFont typeface="Arial"/>
              <a:buNone/>
            </a:pPr>
            <a:r>
              <a:rPr lang="ja-JP" sz="2000" b="1" i="0" u="none" strike="noStrike" cap="none" dirty="0">
                <a:solidFill>
                  <a:schemeClr val="dk1"/>
                </a:solidFill>
                <a:latin typeface="Meiryo"/>
                <a:ea typeface="Meiryo"/>
                <a:cs typeface="Meiryo"/>
                <a:sym typeface="Meiryo"/>
              </a:rPr>
              <a:t>Work Style掲載_スポンサードポスト</a:t>
            </a:r>
            <a:r>
              <a:rPr lang="ja-JP" sz="1200" b="1" i="0" u="none" strike="noStrike" cap="none" dirty="0">
                <a:solidFill>
                  <a:schemeClr val="dk1"/>
                </a:solidFill>
                <a:latin typeface="Meiryo"/>
                <a:ea typeface="Meiryo"/>
                <a:cs typeface="Meiryo"/>
                <a:sym typeface="Meiryo"/>
              </a:rPr>
              <a:t>（CHANTO総研/人物インタビュー）</a:t>
            </a:r>
            <a:endParaRPr sz="1000" b="1" i="0" u="none" strike="noStrike" cap="none" dirty="0">
              <a:solidFill>
                <a:schemeClr val="dk1"/>
              </a:solidFill>
              <a:latin typeface="Meiryo"/>
              <a:ea typeface="Meiryo"/>
              <a:cs typeface="Meiryo"/>
              <a:sym typeface="Meiryo"/>
            </a:endParaRPr>
          </a:p>
        </p:txBody>
      </p:sp>
      <p:sp>
        <p:nvSpPr>
          <p:cNvPr id="716" name="Google Shape;716;p23"/>
          <p:cNvSpPr/>
          <p:nvPr/>
        </p:nvSpPr>
        <p:spPr>
          <a:xfrm>
            <a:off x="48225" y="448425"/>
            <a:ext cx="13235100" cy="267300"/>
          </a:xfrm>
          <a:prstGeom prst="rect">
            <a:avLst/>
          </a:prstGeom>
          <a:noFill/>
          <a:ln>
            <a:noFill/>
          </a:ln>
        </p:spPr>
        <p:txBody>
          <a:bodyPr spcFirstLastPara="1" wrap="square" lIns="91400" tIns="45675" rIns="91400" bIns="45675" anchor="t" anchorCtr="0">
            <a:noAutofit/>
          </a:bodyPr>
          <a:lstStyle/>
          <a:p>
            <a:pPr marL="0" marR="0" lvl="0" indent="0" algn="just" rtl="0">
              <a:lnSpc>
                <a:spcPct val="8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CSRや新卒採用に、記事を 1年間 WEB上の2次利用無料で使用可能。働く女性の生きやすさにコミットするCHANTO WEBが、企業様の働き方をご紹介</a:t>
            </a:r>
            <a:endParaRPr sz="1200" b="1" i="0" u="none" strike="noStrike" cap="none" dirty="0">
              <a:solidFill>
                <a:schemeClr val="dk1"/>
              </a:solidFill>
              <a:latin typeface="Arial"/>
              <a:ea typeface="Arial"/>
              <a:cs typeface="Arial"/>
              <a:sym typeface="Arial"/>
            </a:endParaRPr>
          </a:p>
          <a:p>
            <a:pPr marL="0" marR="0" lvl="0" indent="0" algn="just" rtl="0">
              <a:lnSpc>
                <a:spcPct val="80000"/>
              </a:lnSpc>
              <a:spcBef>
                <a:spcPts val="0"/>
              </a:spcBef>
              <a:spcAft>
                <a:spcPts val="0"/>
              </a:spcAft>
              <a:buClr>
                <a:srgbClr val="000000"/>
              </a:buClr>
              <a:buSzPts val="1099"/>
              <a:buFont typeface="Arial"/>
              <a:buNone/>
            </a:pPr>
            <a:endParaRPr sz="1200" b="1" i="0" u="none" strike="noStrike" cap="none" dirty="0">
              <a:solidFill>
                <a:schemeClr val="dk1"/>
              </a:solidFill>
              <a:latin typeface="Arial"/>
              <a:ea typeface="Arial"/>
              <a:cs typeface="Arial"/>
              <a:sym typeface="Arial"/>
            </a:endParaRPr>
          </a:p>
        </p:txBody>
      </p:sp>
      <p:sp>
        <p:nvSpPr>
          <p:cNvPr id="718" name="Google Shape;718;p23"/>
          <p:cNvSpPr/>
          <p:nvPr/>
        </p:nvSpPr>
        <p:spPr>
          <a:xfrm>
            <a:off x="515525" y="1044673"/>
            <a:ext cx="6395125" cy="554138"/>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719" name="Google Shape;719;p23"/>
          <p:cNvSpPr txBox="1"/>
          <p:nvPr/>
        </p:nvSpPr>
        <p:spPr>
          <a:xfrm>
            <a:off x="448143" y="1044673"/>
            <a:ext cx="6119717" cy="554138"/>
          </a:xfrm>
          <a:prstGeom prst="rect">
            <a:avLst/>
          </a:prstGeom>
          <a:noFill/>
          <a:ln>
            <a:noFill/>
          </a:ln>
        </p:spPr>
        <p:txBody>
          <a:bodyPr spcFirstLastPara="1" wrap="square" lIns="91425" tIns="91425" rIns="91425" bIns="91425" anchor="t" anchorCtr="0">
            <a:spAutoFit/>
          </a:bodyPr>
          <a:lstStyle/>
          <a:p>
            <a:pPr marL="457200" marR="0" lvl="0" indent="-304800" algn="ctr" rtl="0">
              <a:lnSpc>
                <a:spcPct val="100000"/>
              </a:lnSpc>
              <a:spcBef>
                <a:spcPts val="0"/>
              </a:spcBef>
              <a:spcAft>
                <a:spcPts val="0"/>
              </a:spcAft>
              <a:buClr>
                <a:srgbClr val="000000"/>
              </a:buClr>
              <a:buSzPts val="1200"/>
              <a:buFont typeface="Noto Sans Symbols"/>
              <a:buChar char="✔"/>
            </a:pPr>
            <a:r>
              <a:rPr lang="ja-JP" sz="1200" b="1" i="0" u="none" strike="noStrike" cap="none" dirty="0">
                <a:solidFill>
                  <a:srgbClr val="323232"/>
                </a:solidFill>
                <a:latin typeface="Meiryo"/>
                <a:ea typeface="Meiryo"/>
                <a:cs typeface="Meiryo"/>
                <a:sym typeface="Meiryo"/>
              </a:rPr>
              <a:t>貴社のブランディングに活用いただけます</a:t>
            </a:r>
            <a:endParaRPr sz="1200" b="1" i="0" u="none" strike="noStrike" cap="none" dirty="0">
              <a:solidFill>
                <a:srgbClr val="323232"/>
              </a:solidFill>
              <a:latin typeface="Meiryo"/>
              <a:ea typeface="Meiryo"/>
              <a:cs typeface="Meiryo"/>
              <a:sym typeface="Meiryo"/>
            </a:endParaRPr>
          </a:p>
          <a:p>
            <a:pPr marL="457200" marR="0" lvl="0" indent="-304800" algn="ctr" rtl="0">
              <a:lnSpc>
                <a:spcPct val="100000"/>
              </a:lnSpc>
              <a:spcBef>
                <a:spcPts val="0"/>
              </a:spcBef>
              <a:spcAft>
                <a:spcPts val="0"/>
              </a:spcAft>
              <a:buClr>
                <a:srgbClr val="323232"/>
              </a:buClr>
              <a:buSzPts val="1200"/>
              <a:buFont typeface="Meiryo"/>
              <a:buChar char="✔"/>
            </a:pPr>
            <a:r>
              <a:rPr lang="ja-JP" sz="1200" b="1" i="0" u="none" strike="noStrike" cap="none" dirty="0">
                <a:solidFill>
                  <a:srgbClr val="323232"/>
                </a:solidFill>
                <a:latin typeface="Meiryo"/>
                <a:ea typeface="Meiryo"/>
                <a:cs typeface="Meiryo"/>
                <a:sym typeface="Meiryo"/>
              </a:rPr>
              <a:t>1年間、WEB上の２次利用が無料</a:t>
            </a:r>
            <a:endParaRPr sz="1200" b="1" i="0" u="none" strike="noStrike" cap="none" dirty="0">
              <a:solidFill>
                <a:srgbClr val="323232"/>
              </a:solidFill>
              <a:latin typeface="Meiryo"/>
              <a:ea typeface="Meiryo"/>
              <a:cs typeface="Meiryo"/>
              <a:sym typeface="Meiry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E0827C47-655C-FB25-717E-81F30B1AFB4A}"/>
              </a:ext>
            </a:extLst>
          </p:cNvPr>
          <p:cNvGrpSpPr/>
          <p:nvPr/>
        </p:nvGrpSpPr>
        <p:grpSpPr>
          <a:xfrm>
            <a:off x="2125541" y="3906729"/>
            <a:ext cx="2863338" cy="1471635"/>
            <a:chOff x="377331" y="542602"/>
            <a:chExt cx="2863338" cy="1471635"/>
          </a:xfrm>
        </p:grpSpPr>
        <p:cxnSp>
          <p:nvCxnSpPr>
            <p:cNvPr id="13" name="直線矢印コネクタ 12">
              <a:extLst>
                <a:ext uri="{FF2B5EF4-FFF2-40B4-BE49-F238E27FC236}">
                  <a16:creationId xmlns:a16="http://schemas.microsoft.com/office/drawing/2014/main" id="{F05F5D3B-75B1-D144-8215-468311516292}"/>
                </a:ext>
              </a:extLst>
            </p:cNvPr>
            <p:cNvCxnSpPr>
              <a:cxnSpLocks/>
            </p:cNvCxnSpPr>
            <p:nvPr/>
          </p:nvCxnSpPr>
          <p:spPr>
            <a:xfrm flipH="1">
              <a:off x="377331" y="542602"/>
              <a:ext cx="1398460" cy="14716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7DE00C7C-5206-19D2-30D3-FB3E0F809608}"/>
                </a:ext>
              </a:extLst>
            </p:cNvPr>
            <p:cNvCxnSpPr>
              <a:cxnSpLocks/>
            </p:cNvCxnSpPr>
            <p:nvPr/>
          </p:nvCxnSpPr>
          <p:spPr>
            <a:xfrm>
              <a:off x="1775791" y="542602"/>
              <a:ext cx="1464878" cy="14613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Google Shape;713;p23">
            <a:extLst>
              <a:ext uri="{FF2B5EF4-FFF2-40B4-BE49-F238E27FC236}">
                <a16:creationId xmlns:a16="http://schemas.microsoft.com/office/drawing/2014/main" id="{BD121178-AEBA-D41E-74D5-E03D03198CCD}"/>
              </a:ext>
            </a:extLst>
          </p:cNvPr>
          <p:cNvSpPr/>
          <p:nvPr/>
        </p:nvSpPr>
        <p:spPr>
          <a:xfrm>
            <a:off x="15265" y="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dirty="0">
              <a:solidFill>
                <a:schemeClr val="lt1"/>
              </a:solidFill>
              <a:latin typeface="Meiryo"/>
              <a:ea typeface="Meiryo"/>
              <a:cs typeface="Meiryo"/>
              <a:sym typeface="Meiryo"/>
            </a:endParaRPr>
          </a:p>
        </p:txBody>
      </p:sp>
      <p:sp>
        <p:nvSpPr>
          <p:cNvPr id="31" name="Google Shape;715;p23">
            <a:extLst>
              <a:ext uri="{FF2B5EF4-FFF2-40B4-BE49-F238E27FC236}">
                <a16:creationId xmlns:a16="http://schemas.microsoft.com/office/drawing/2014/main" id="{45A4DF93-3C9D-D16D-D25F-4C971DE74C5F}"/>
              </a:ext>
            </a:extLst>
          </p:cNvPr>
          <p:cNvSpPr txBox="1"/>
          <p:nvPr/>
        </p:nvSpPr>
        <p:spPr>
          <a:xfrm>
            <a:off x="773139" y="147172"/>
            <a:ext cx="9305601" cy="309905"/>
          </a:xfrm>
          <a:prstGeom prst="rect">
            <a:avLst/>
          </a:prstGeom>
          <a:noFill/>
          <a:ln>
            <a:noFill/>
          </a:ln>
        </p:spPr>
        <p:txBody>
          <a:bodyPr spcFirstLastPara="1" wrap="square" lIns="0" tIns="14575" rIns="0" bIns="0" anchor="t" anchorCtr="0">
            <a:noAutofit/>
          </a:bodyPr>
          <a:lstStyle/>
          <a:p>
            <a:pPr marL="12698" marR="0" lvl="0" indent="0" algn="l" rtl="0">
              <a:lnSpc>
                <a:spcPct val="100000"/>
              </a:lnSpc>
              <a:spcBef>
                <a:spcPts val="0"/>
              </a:spcBef>
              <a:spcAft>
                <a:spcPts val="0"/>
              </a:spcAft>
              <a:buClr>
                <a:srgbClr val="000000"/>
              </a:buClr>
              <a:buSzPts val="1400"/>
              <a:buFont typeface="Arial"/>
              <a:buNone/>
            </a:pPr>
            <a:r>
              <a:rPr lang="ja-JP" altLang="en-US" sz="2000" b="1" i="0" u="none" strike="noStrike" cap="none" dirty="0">
                <a:latin typeface="メイリオ" panose="020B0604030504040204" pitchFamily="50" charset="-128"/>
                <a:ea typeface="メイリオ" panose="020B0604030504040204" pitchFamily="50" charset="-128"/>
                <a:cs typeface="Meiryo"/>
                <a:sym typeface="Meiryo"/>
              </a:rPr>
              <a:t>主婦と生活社アラフォー女性メディアパック</a:t>
            </a:r>
            <a:endParaRPr sz="1000" b="1" i="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32" name="Google Shape;716;p23">
            <a:extLst>
              <a:ext uri="{FF2B5EF4-FFF2-40B4-BE49-F238E27FC236}">
                <a16:creationId xmlns:a16="http://schemas.microsoft.com/office/drawing/2014/main" id="{87B1E781-98A3-49CB-63AD-1EE63D20414E}"/>
              </a:ext>
            </a:extLst>
          </p:cNvPr>
          <p:cNvSpPr/>
          <p:nvPr/>
        </p:nvSpPr>
        <p:spPr>
          <a:xfrm>
            <a:off x="773139" y="459969"/>
            <a:ext cx="13235100" cy="267300"/>
          </a:xfrm>
          <a:prstGeom prst="rect">
            <a:avLst/>
          </a:prstGeom>
          <a:noFill/>
          <a:ln>
            <a:noFill/>
          </a:ln>
        </p:spPr>
        <p:txBody>
          <a:bodyPr spcFirstLastPara="1" wrap="square" lIns="91400" tIns="45675" rIns="91400" bIns="45675" anchor="t" anchorCtr="0">
            <a:noAutofit/>
          </a:bodyPr>
          <a:lstStyle/>
          <a:p>
            <a:pPr marL="12700"/>
            <a:r>
              <a:rPr lang="ja-JP" altLang="en-US" sz="1200" b="1" dirty="0">
                <a:solidFill>
                  <a:srgbClr val="000000"/>
                </a:solidFill>
                <a:latin typeface="メイリオ" panose="020B0604030504040204" pitchFamily="50" charset="-128"/>
                <a:ea typeface="メイリオ" panose="020B0604030504040204" pitchFamily="50" charset="-128"/>
                <a:sym typeface="Arial"/>
              </a:rPr>
              <a:t>女性をターゲットとして３媒体で掲載。広くターゲット層に訴求できます。</a:t>
            </a:r>
            <a:endParaRPr lang="ja-JP" altLang="en-US" sz="1200" b="1" i="0" u="none" strike="noStrike" cap="none" dirty="0">
              <a:solidFill>
                <a:srgbClr val="000000"/>
              </a:solidFill>
              <a:latin typeface="メイリオ" panose="020B0604030504040204" pitchFamily="50" charset="-128"/>
              <a:ea typeface="メイリオ" panose="020B0604030504040204" pitchFamily="50" charset="-128"/>
              <a:sym typeface="Arial"/>
            </a:endParaRPr>
          </a:p>
          <a:p>
            <a:pPr marL="12700" marR="0" lvl="0" indent="0" algn="l" rtl="0">
              <a:lnSpc>
                <a:spcPct val="100000"/>
              </a:lnSpc>
              <a:spcBef>
                <a:spcPts val="0"/>
              </a:spcBef>
              <a:spcAft>
                <a:spcPts val="0"/>
              </a:spcAft>
              <a:buNone/>
            </a:pPr>
            <a:endParaRPr sz="1200" b="1" i="0" u="none" strike="noStrike" cap="none" dirty="0">
              <a:solidFill>
                <a:schemeClr val="dk1"/>
              </a:solidFill>
              <a:latin typeface="メイリオ" panose="020B0604030504040204" pitchFamily="50" charset="-128"/>
              <a:ea typeface="メイリオ" panose="020B0604030504040204" pitchFamily="50" charset="-128"/>
              <a:sym typeface="Arial"/>
            </a:endParaRPr>
          </a:p>
        </p:txBody>
      </p:sp>
      <p:sp>
        <p:nvSpPr>
          <p:cNvPr id="2" name="スライド番号プレースホルダー 1">
            <a:extLst>
              <a:ext uri="{FF2B5EF4-FFF2-40B4-BE49-F238E27FC236}">
                <a16:creationId xmlns:a16="http://schemas.microsoft.com/office/drawing/2014/main" id="{D15BCA5E-5C5C-0E57-09B3-749FBC2F70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28</a:t>
            </a:fld>
            <a:endParaRPr lang="ja-JP" altLang="en-US"/>
          </a:p>
        </p:txBody>
      </p:sp>
      <p:pic>
        <p:nvPicPr>
          <p:cNvPr id="33" name="Google Shape;714;p23">
            <a:extLst>
              <a:ext uri="{FF2B5EF4-FFF2-40B4-BE49-F238E27FC236}">
                <a16:creationId xmlns:a16="http://schemas.microsoft.com/office/drawing/2014/main" id="{54C5580F-5DF9-21FC-12E2-FEC11FB48F6E}"/>
              </a:ext>
            </a:extLst>
          </p:cNvPr>
          <p:cNvPicPr preferRelativeResize="0"/>
          <p:nvPr/>
        </p:nvPicPr>
        <p:blipFill rotWithShape="1">
          <a:blip r:embed="rId3">
            <a:alphaModFix/>
          </a:blip>
          <a:srcRect/>
          <a:stretch/>
        </p:blipFill>
        <p:spPr>
          <a:xfrm>
            <a:off x="12363110" y="181094"/>
            <a:ext cx="927854" cy="412525"/>
          </a:xfrm>
          <a:prstGeom prst="rect">
            <a:avLst/>
          </a:prstGeom>
          <a:noFill/>
          <a:ln>
            <a:noFill/>
          </a:ln>
        </p:spPr>
      </p:pic>
      <p:sp>
        <p:nvSpPr>
          <p:cNvPr id="36" name="Google Shape;544;p24">
            <a:extLst>
              <a:ext uri="{FF2B5EF4-FFF2-40B4-BE49-F238E27FC236}">
                <a16:creationId xmlns:a16="http://schemas.microsoft.com/office/drawing/2014/main" id="{7E43E309-0B02-5563-87EF-F33F8FE28875}"/>
              </a:ext>
            </a:extLst>
          </p:cNvPr>
          <p:cNvSpPr/>
          <p:nvPr/>
        </p:nvSpPr>
        <p:spPr>
          <a:xfrm>
            <a:off x="6707101" y="5691952"/>
            <a:ext cx="6436500" cy="14983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ltLang="ja-JP" sz="800" b="1" dirty="0">
                <a:solidFill>
                  <a:schemeClr val="tx1"/>
                </a:solidFill>
                <a:latin typeface="メイリオ" panose="020B0604030504040204" pitchFamily="50" charset="-128"/>
                <a:ea typeface="メイリオ" panose="020B0604030504040204" pitchFamily="50" charset="-128"/>
                <a:cs typeface="MS Gothic"/>
                <a:sym typeface="MS Gothic"/>
              </a:rPr>
              <a:t>※ </a:t>
            </a:r>
            <a:r>
              <a:rPr lang="ja-JP" altLang="en-US" sz="800" b="1"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商品概要</a:t>
            </a:r>
            <a:r>
              <a:rPr lang="en-US" altLang="ja-JP" sz="800" b="1"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a:t>
            </a:r>
            <a:r>
              <a:rPr lang="ja-JP" altLang="en-US" sz="800" b="1"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情報を編集部が事前に確認。メニュー可否が必須となります</a:t>
            </a:r>
          </a:p>
          <a:p>
            <a:pPr marL="0" marR="0" lvl="0" indent="0" algn="l" rtl="0">
              <a:lnSpc>
                <a:spcPct val="100000"/>
              </a:lnSpc>
              <a:spcBef>
                <a:spcPts val="0"/>
              </a:spcBef>
              <a:spcAft>
                <a:spcPts val="0"/>
              </a:spcAft>
              <a:buNone/>
            </a:pPr>
            <a:r>
              <a:rPr lang="en-US" altLang="ja-JP" sz="800" b="1" dirty="0">
                <a:solidFill>
                  <a:schemeClr val="tx1"/>
                </a:solidFill>
                <a:latin typeface="メイリオ" panose="020B0604030504040204" pitchFamily="50" charset="-128"/>
                <a:ea typeface="メイリオ" panose="020B0604030504040204" pitchFamily="50" charset="-128"/>
                <a:cs typeface="MS Gothic"/>
                <a:sym typeface="MS Gothic"/>
              </a:rPr>
              <a:t>※ </a:t>
            </a:r>
            <a:r>
              <a:rPr lang="ja-JP" altLang="en-US" sz="800" b="1"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カメラマンではなく、編集部員による撮影。アサイン不可。</a:t>
            </a:r>
          </a:p>
          <a:p>
            <a:pPr marL="0" marR="0" lvl="0" indent="0" algn="l" rtl="0">
              <a:lnSpc>
                <a:spcPct val="100000"/>
              </a:lnSpc>
              <a:spcBef>
                <a:spcPts val="0"/>
              </a:spcBef>
              <a:spcAft>
                <a:spcPts val="0"/>
              </a:spcAft>
              <a:buNone/>
            </a:pPr>
            <a:r>
              <a:rPr lang="en-US" altLang="ja-JP" sz="800" b="1" dirty="0">
                <a:solidFill>
                  <a:schemeClr val="tx1"/>
                </a:solidFill>
                <a:latin typeface="メイリオ" panose="020B0604030504040204" pitchFamily="50" charset="-128"/>
                <a:ea typeface="メイリオ" panose="020B0604030504040204" pitchFamily="50" charset="-128"/>
                <a:cs typeface="MS Gothic"/>
                <a:sym typeface="MS Gothic"/>
              </a:rPr>
              <a:t>※ </a:t>
            </a:r>
            <a:r>
              <a:rPr lang="ja-JP" altLang="en-US" sz="800" b="1"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オリエンはオンラインで実施。</a:t>
            </a:r>
            <a:endParaRPr lang="en-US" altLang="ja-JP" sz="800" dirty="0">
              <a:solidFill>
                <a:schemeClr val="tx1"/>
              </a:solidFill>
              <a:latin typeface="メイリオ" panose="020B0604030504040204" pitchFamily="50" charset="-128"/>
              <a:ea typeface="メイリオ" panose="020B0604030504040204" pitchFamily="50" charset="-128"/>
              <a:cs typeface="MS Gothic"/>
              <a:sym typeface="MS Gothic"/>
            </a:endParaRPr>
          </a:p>
          <a:p>
            <a:pPr marL="0" marR="0" lvl="0" indent="0" algn="l" rtl="0">
              <a:lnSpc>
                <a:spcPct val="100000"/>
              </a:lnSpc>
              <a:spcBef>
                <a:spcPts val="0"/>
              </a:spcBef>
              <a:spcAft>
                <a:spcPts val="0"/>
              </a:spcAft>
              <a:buNone/>
            </a:pPr>
            <a:r>
              <a:rPr 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外部リンクは3URLまで。</a:t>
            </a:r>
            <a:endParaRPr lang="en-US" altLang="ja-JP" sz="800"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None/>
            </a:pPr>
            <a:r>
              <a:rPr 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外部ブーストを行う場合があります。</a:t>
            </a:r>
            <a:endParaRPr lang="en-US" alt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None/>
            </a:pPr>
            <a:r>
              <a:rPr 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記事は最低1年間の期間においてアーカイブされます（内容によっては期間制限あり）。</a:t>
            </a:r>
            <a:endParaRPr lang="en-US" altLang="ja-JP" sz="800"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None/>
            </a:pPr>
            <a:r>
              <a:rPr lang="en-US" alt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年末年始、</a:t>
            </a:r>
            <a:r>
              <a:rPr lang="en-US" alt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GW</a:t>
            </a:r>
            <a:r>
              <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など長期休みや期末は</a:t>
            </a:r>
            <a:r>
              <a:rPr lang="en-US" alt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PV</a:t>
            </a:r>
            <a:r>
              <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が下回る可能性がございます。</a:t>
            </a:r>
            <a:endParaRPr lang="en-US" alt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None/>
            </a:pPr>
            <a:r>
              <a:rPr lang="en-US" altLang="ja-JP" sz="800" dirty="0">
                <a:solidFill>
                  <a:schemeClr val="tx1"/>
                </a:solidFill>
                <a:latin typeface="メイリオ" panose="020B0604030504040204" pitchFamily="50" charset="-128"/>
                <a:ea typeface="メイリオ" panose="020B0604030504040204" pitchFamily="50" charset="-128"/>
                <a:cs typeface="MS Gothic"/>
                <a:sym typeface="MS Gothic"/>
              </a:rPr>
              <a:t>※ </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記事タイトルおよびサムネイルは公開後にも変更する場合がございます。</a:t>
            </a:r>
            <a:endPar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endParaRPr>
          </a:p>
          <a:p>
            <a:pPr marL="0" marR="0" lvl="0" indent="0" algn="l" rtl="0">
              <a:lnSpc>
                <a:spcPct val="100000"/>
              </a:lnSpc>
              <a:spcBef>
                <a:spcPts val="0"/>
              </a:spcBef>
              <a:spcAft>
                <a:spcPts val="0"/>
              </a:spcAft>
              <a:buNone/>
            </a:pPr>
            <a:r>
              <a:rPr lang="en-US" altLang="ja-JP" sz="800" dirty="0">
                <a:solidFill>
                  <a:schemeClr val="tx1"/>
                </a:solidFill>
                <a:latin typeface="メイリオ" panose="020B0604030504040204" pitchFamily="50" charset="-128"/>
                <a:ea typeface="メイリオ" panose="020B0604030504040204" pitchFamily="50" charset="-128"/>
                <a:cs typeface="Meiryo"/>
                <a:sym typeface="Meiryo"/>
              </a:rPr>
              <a:t>※ </a:t>
            </a:r>
            <a:r>
              <a:rPr lang="ja-JP" altLang="en-US" sz="800" dirty="0">
                <a:solidFill>
                  <a:schemeClr val="tx1"/>
                </a:solidFill>
                <a:latin typeface="メイリオ" panose="020B0604030504040204" pitchFamily="50" charset="-128"/>
                <a:ea typeface="メイリオ" panose="020B0604030504040204" pitchFamily="50" charset="-128"/>
                <a:cs typeface="Meiryo"/>
                <a:sym typeface="Meiryo"/>
              </a:rPr>
              <a:t>サービスポスト投稿の内容は編集部にお任せいただきます。</a:t>
            </a:r>
            <a:endParaRPr lang="en-US" altLang="ja-JP" sz="800"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None/>
            </a:pPr>
            <a:r>
              <a:rPr lang="en-US" altLang="ja-JP" sz="800" dirty="0">
                <a:solidFill>
                  <a:schemeClr val="tx1"/>
                </a:solidFill>
                <a:latin typeface="メイリオ" panose="020B0604030504040204" pitchFamily="50" charset="-128"/>
                <a:ea typeface="メイリオ" panose="020B0604030504040204" pitchFamily="50" charset="-128"/>
                <a:cs typeface="MS Gothic"/>
                <a:sym typeface="MS Gothic"/>
              </a:rPr>
              <a:t>※ </a:t>
            </a:r>
            <a:r>
              <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SNS</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投稿には</a:t>
            </a:r>
            <a:r>
              <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a:t>
            </a:r>
            <a:r>
              <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PR</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（大文字） ＃貴社名もしくは正式なサービス</a:t>
            </a:r>
            <a:r>
              <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商品名</a:t>
            </a:r>
            <a:r>
              <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　の順にて、ハッシュタグ列冒頭に記載します。</a:t>
            </a:r>
            <a:endPar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endParaRPr>
          </a:p>
          <a:p>
            <a:r>
              <a:rPr lang="en-US" altLang="ja-JP" sz="800" dirty="0">
                <a:solidFill>
                  <a:schemeClr val="tx1"/>
                </a:solidFill>
                <a:latin typeface="メイリオ" panose="020B0604030504040204" pitchFamily="50" charset="-128"/>
                <a:ea typeface="メイリオ" panose="020B0604030504040204" pitchFamily="50" charset="-128"/>
                <a:cs typeface="MS Gothic"/>
                <a:sym typeface="MS Gothic"/>
              </a:rPr>
              <a:t>※ </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二次利用については各営業担当にご相談ください。</a:t>
            </a:r>
            <a:endPar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endParaRPr>
          </a:p>
          <a:p>
            <a:pPr marL="0" marR="0" lvl="0" indent="0" algn="l" rtl="0">
              <a:lnSpc>
                <a:spcPct val="100000"/>
              </a:lnSpc>
              <a:spcBef>
                <a:spcPts val="0"/>
              </a:spcBef>
              <a:spcAft>
                <a:spcPts val="0"/>
              </a:spcAft>
              <a:buNone/>
            </a:pPr>
            <a:endParaRPr lang="ja-JP" altLang="en-US" sz="800" u="none" strike="noStrike" cap="none" dirty="0">
              <a:solidFill>
                <a:schemeClr val="dk1"/>
              </a:solidFill>
              <a:latin typeface="メイリオ" panose="020B0604030504040204" pitchFamily="50" charset="-128"/>
              <a:ea typeface="メイリオ" panose="020B0604030504040204" pitchFamily="50" charset="-128"/>
              <a:cs typeface="MS Gothic"/>
              <a:sym typeface="MS Gothic"/>
            </a:endParaRPr>
          </a:p>
          <a:p>
            <a:pPr marL="12700">
              <a:lnSpc>
                <a:spcPct val="101904"/>
              </a:lnSpc>
              <a:buSzPts val="800"/>
            </a:pPr>
            <a:endParaRPr lang="ja-JP" altLang="en-US" sz="800" b="0" i="0" u="none" strike="noStrike" cap="none" dirty="0">
              <a:solidFill>
                <a:srgbClr val="0000FF"/>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1904"/>
              </a:lnSpc>
              <a:spcBef>
                <a:spcPts val="0"/>
              </a:spcBef>
              <a:spcAft>
                <a:spcPts val="0"/>
              </a:spcAft>
              <a:buClr>
                <a:srgbClr val="000000"/>
              </a:buClr>
              <a:buSzPts val="800"/>
              <a:buFont typeface="Arial"/>
              <a:buNone/>
            </a:pPr>
            <a:endParaRPr sz="800" b="0" i="0" u="none" strike="noStrike" cap="none" dirty="0">
              <a:solidFill>
                <a:srgbClr val="000000"/>
              </a:solidFill>
              <a:latin typeface="メイリオ" panose="020B0604030504040204" pitchFamily="50" charset="-128"/>
              <a:ea typeface="メイリオ" panose="020B0604030504040204" pitchFamily="50" charset="-128"/>
              <a:sym typeface="Arial"/>
            </a:endParaRPr>
          </a:p>
        </p:txBody>
      </p:sp>
      <p:graphicFrame>
        <p:nvGraphicFramePr>
          <p:cNvPr id="37" name="Google Shape;542;p24">
            <a:extLst>
              <a:ext uri="{FF2B5EF4-FFF2-40B4-BE49-F238E27FC236}">
                <a16:creationId xmlns:a16="http://schemas.microsoft.com/office/drawing/2014/main" id="{A819538B-9032-45D1-F1BA-47B2947CC49B}"/>
              </a:ext>
            </a:extLst>
          </p:cNvPr>
          <p:cNvGraphicFramePr/>
          <p:nvPr>
            <p:extLst>
              <p:ext uri="{D42A27DB-BD31-4B8C-83A1-F6EECF244321}">
                <p14:modId xmlns:p14="http://schemas.microsoft.com/office/powerpoint/2010/main" val="2960225151"/>
              </p:ext>
            </p:extLst>
          </p:nvPr>
        </p:nvGraphicFramePr>
        <p:xfrm>
          <a:off x="6707101" y="1031099"/>
          <a:ext cx="6227550" cy="4381665"/>
        </p:xfrm>
        <a:graphic>
          <a:graphicData uri="http://schemas.openxmlformats.org/drawingml/2006/table">
            <a:tbl>
              <a:tblPr bandRow="1">
                <a:noFill/>
                <a:tableStyleId>{C5178306-F8F0-440F-9D4E-358304BB0446}</a:tableStyleId>
              </a:tblPr>
              <a:tblGrid>
                <a:gridCol w="1286975">
                  <a:extLst>
                    <a:ext uri="{9D8B030D-6E8A-4147-A177-3AD203B41FA5}">
                      <a16:colId xmlns:a16="http://schemas.microsoft.com/office/drawing/2014/main" val="20000"/>
                    </a:ext>
                  </a:extLst>
                </a:gridCol>
                <a:gridCol w="4940575">
                  <a:extLst>
                    <a:ext uri="{9D8B030D-6E8A-4147-A177-3AD203B41FA5}">
                      <a16:colId xmlns:a16="http://schemas.microsoft.com/office/drawing/2014/main" val="20001"/>
                    </a:ext>
                  </a:extLst>
                </a:gridCol>
              </a:tblGrid>
              <a:tr h="11412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US" altLang="ja-JP" sz="1600" b="1" u="none" strike="noStrike" cap="none" dirty="0">
                          <a:solidFill>
                            <a:schemeClr val="dk1"/>
                          </a:solidFill>
                          <a:latin typeface="Meiryo"/>
                          <a:ea typeface="Meiryo"/>
                          <a:cs typeface="Meiryo"/>
                          <a:sym typeface="Meiryo"/>
                        </a:rPr>
                        <a:t>1,000,000</a:t>
                      </a:r>
                      <a:r>
                        <a:rPr lang="ja-JP" altLang="en-US" sz="1600" b="1" u="none" strike="noStrike" cap="none" dirty="0">
                          <a:solidFill>
                            <a:schemeClr val="dk1"/>
                          </a:solidFill>
                          <a:latin typeface="Meiryo"/>
                          <a:ea typeface="Meiryo"/>
                          <a:cs typeface="Meiryo"/>
                          <a:sym typeface="Meiryo"/>
                        </a:rPr>
                        <a:t>円</a:t>
                      </a:r>
                      <a:r>
                        <a:rPr lang="ja-JP" sz="1600" b="1" u="none" strike="noStrike" cap="none" dirty="0">
                          <a:solidFill>
                            <a:schemeClr val="dk1"/>
                          </a:solidFill>
                          <a:latin typeface="Meiryo"/>
                          <a:ea typeface="Meiryo"/>
                          <a:cs typeface="Meiryo"/>
                          <a:sym typeface="Meiryo"/>
                        </a:rPr>
                        <a:t> (</a:t>
                      </a:r>
                      <a:r>
                        <a:rPr lang="en-US" altLang="ja-JP" sz="1600" b="1" u="none" strike="noStrike" cap="none" dirty="0">
                          <a:solidFill>
                            <a:schemeClr val="dk1"/>
                          </a:solidFill>
                          <a:latin typeface="Meiryo"/>
                          <a:ea typeface="Meiryo"/>
                          <a:cs typeface="Meiryo"/>
                          <a:sym typeface="Meiryo"/>
                        </a:rPr>
                        <a:t>G</a:t>
                      </a:r>
                      <a:r>
                        <a:rPr lang="ja-JP" sz="1600" b="1" u="none" strike="noStrike" cap="none" dirty="0">
                          <a:solidFill>
                            <a:schemeClr val="dk1"/>
                          </a:solidFill>
                          <a:latin typeface="Meiryo"/>
                          <a:ea typeface="Meiryo"/>
                          <a:cs typeface="Meiryo"/>
                          <a:sym typeface="Meiryo"/>
                        </a:rPr>
                        <a:t>) </a:t>
                      </a:r>
                      <a:r>
                        <a:rPr lang="ja-JP" sz="1400" b="1" i="0" u="none" strike="noStrike" cap="none" baseline="30000" dirty="0">
                          <a:solidFill>
                            <a:srgbClr val="231F20"/>
                          </a:solidFill>
                          <a:latin typeface="Meiryo"/>
                          <a:ea typeface="Meiryo"/>
                          <a:cs typeface="Meiryo"/>
                          <a:sym typeface="Meiryo"/>
                        </a:rPr>
                        <a:t>（税抜）</a:t>
                      </a:r>
                      <a:endParaRPr sz="1400" b="1"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zh-TW" altLang="en-US" sz="1000" u="none" strike="noStrike" cap="none" dirty="0">
                          <a:solidFill>
                            <a:schemeClr val="dk1"/>
                          </a:solidFill>
                          <a:latin typeface="Meiryo"/>
                          <a:ea typeface="Meiryo"/>
                          <a:cs typeface="Meiryo"/>
                          <a:sym typeface="Meiryo"/>
                        </a:rPr>
                        <a:t>掲載費：</a:t>
                      </a:r>
                      <a:r>
                        <a:rPr lang="en-US" altLang="ja-JP" sz="1000" u="none" strike="noStrike" cap="none" dirty="0">
                          <a:solidFill>
                            <a:schemeClr val="dk1"/>
                          </a:solidFill>
                          <a:latin typeface="Meiryo"/>
                          <a:ea typeface="Meiryo"/>
                          <a:cs typeface="Meiryo"/>
                          <a:sym typeface="Meiryo"/>
                        </a:rPr>
                        <a:t>35</a:t>
                      </a:r>
                      <a:r>
                        <a:rPr lang="zh-TW" altLang="en-US" sz="1000" u="none" strike="noStrike" cap="none" dirty="0">
                          <a:solidFill>
                            <a:schemeClr val="dk1"/>
                          </a:solidFill>
                          <a:latin typeface="Meiryo"/>
                          <a:ea typeface="Meiryo"/>
                          <a:cs typeface="Meiryo"/>
                          <a:sym typeface="Meiryo"/>
                        </a:rPr>
                        <a:t>万円（</a:t>
                      </a:r>
                      <a:r>
                        <a:rPr lang="en-US" altLang="zh-TW" sz="1000" u="none" strike="noStrike" cap="none" dirty="0">
                          <a:solidFill>
                            <a:schemeClr val="dk1"/>
                          </a:solidFill>
                          <a:latin typeface="Meiryo"/>
                          <a:ea typeface="Meiryo"/>
                          <a:cs typeface="Meiryo"/>
                          <a:sym typeface="Meiryo"/>
                        </a:rPr>
                        <a:t>G</a:t>
                      </a:r>
                      <a:r>
                        <a:rPr lang="zh-TW" altLang="en-US" sz="1000" u="none" strike="noStrike" cap="none" dirty="0">
                          <a:solidFill>
                            <a:schemeClr val="dk1"/>
                          </a:solidFill>
                          <a:latin typeface="Meiryo"/>
                          <a:ea typeface="Meiryo"/>
                          <a:cs typeface="Meiryo"/>
                          <a:sym typeface="Meiryo"/>
                        </a:rPr>
                        <a:t>）</a:t>
                      </a:r>
                    </a:p>
                    <a:p>
                      <a:pPr marL="0" marR="0" lvl="0" indent="0" algn="l" rtl="0">
                        <a:lnSpc>
                          <a:spcPct val="100000"/>
                        </a:lnSpc>
                        <a:spcBef>
                          <a:spcPts val="0"/>
                        </a:spcBef>
                        <a:spcAft>
                          <a:spcPts val="0"/>
                        </a:spcAft>
                        <a:buClr>
                          <a:srgbClr val="000000"/>
                        </a:buClr>
                        <a:buSzPts val="1050"/>
                        <a:buFont typeface="Arial"/>
                        <a:buNone/>
                      </a:pPr>
                      <a:r>
                        <a:rPr lang="zh-TW" altLang="en-US" sz="1000" u="none" strike="noStrike" cap="none" dirty="0">
                          <a:solidFill>
                            <a:schemeClr val="dk1"/>
                          </a:solidFill>
                          <a:latin typeface="Meiryo"/>
                          <a:ea typeface="Meiryo"/>
                          <a:cs typeface="Meiryo"/>
                          <a:sym typeface="Meiryo"/>
                        </a:rPr>
                        <a:t>制作費：</a:t>
                      </a:r>
                      <a:r>
                        <a:rPr lang="en-US" altLang="ja-JP" sz="1000" u="none" strike="noStrike" cap="none" dirty="0">
                          <a:solidFill>
                            <a:schemeClr val="dk1"/>
                          </a:solidFill>
                          <a:latin typeface="Meiryo"/>
                          <a:ea typeface="Meiryo"/>
                          <a:cs typeface="Meiryo"/>
                          <a:sym typeface="Meiryo"/>
                        </a:rPr>
                        <a:t>65</a:t>
                      </a:r>
                      <a:r>
                        <a:rPr lang="zh-TW" altLang="en-US" sz="1000" u="none" strike="noStrike" cap="none" dirty="0">
                          <a:solidFill>
                            <a:schemeClr val="dk1"/>
                          </a:solidFill>
                          <a:latin typeface="Meiryo"/>
                          <a:ea typeface="Meiryo"/>
                          <a:cs typeface="Meiryo"/>
                          <a:sym typeface="Meiryo"/>
                        </a:rPr>
                        <a:t>万円（</a:t>
                      </a:r>
                      <a:r>
                        <a:rPr lang="en-US" altLang="zh-TW" sz="1000" u="none" strike="noStrike" cap="none" dirty="0">
                          <a:solidFill>
                            <a:schemeClr val="dk1"/>
                          </a:solidFill>
                          <a:latin typeface="Meiryo"/>
                          <a:ea typeface="Meiryo"/>
                          <a:cs typeface="Meiryo"/>
                          <a:sym typeface="Meiryo"/>
                        </a:rPr>
                        <a:t>N</a:t>
                      </a:r>
                      <a:r>
                        <a:rPr lang="zh-TW" altLang="en-US" sz="1000" u="none" strike="noStrike" cap="none" dirty="0">
                          <a:solidFill>
                            <a:schemeClr val="dk1"/>
                          </a:solidFill>
                          <a:latin typeface="Meiryo"/>
                          <a:ea typeface="Meiryo"/>
                          <a:cs typeface="Meiryo"/>
                          <a:sym typeface="Meiryo"/>
                        </a:rPr>
                        <a:t>）　</a:t>
                      </a: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049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   想定PV</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altLang="en-US" sz="1200" b="0" i="0" u="none" strike="noStrike" cap="none" dirty="0">
                          <a:solidFill>
                            <a:schemeClr val="dk1"/>
                          </a:solidFill>
                          <a:latin typeface="Meiryo"/>
                          <a:ea typeface="Meiryo"/>
                          <a:cs typeface="Meiryo"/>
                          <a:sym typeface="Meiryo"/>
                        </a:rPr>
                        <a:t>３メディア合計</a:t>
                      </a:r>
                      <a:r>
                        <a:rPr lang="en-US" altLang="ja-JP" sz="1200" b="0" i="0" u="none" strike="noStrike" cap="none" dirty="0">
                          <a:solidFill>
                            <a:schemeClr val="dk1"/>
                          </a:solidFill>
                          <a:latin typeface="Meiryo"/>
                          <a:ea typeface="Meiryo"/>
                          <a:cs typeface="Meiryo"/>
                          <a:sym typeface="Meiryo"/>
                        </a:rPr>
                        <a:t>10,000</a:t>
                      </a:r>
                      <a:r>
                        <a:rPr lang="ja-JP" sz="1200" b="0" u="none" strike="noStrike" cap="none" dirty="0">
                          <a:solidFill>
                            <a:schemeClr val="dk1"/>
                          </a:solidFill>
                          <a:latin typeface="Meiryo"/>
                          <a:ea typeface="Meiryo"/>
                          <a:cs typeface="Meiryo"/>
                          <a:sym typeface="Meiryo"/>
                        </a:rPr>
                        <a:t>PV</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049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   計測期間</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dirty="0">
                          <a:solidFill>
                            <a:schemeClr val="dk1"/>
                          </a:solidFill>
                          <a:latin typeface="Meiryo"/>
                          <a:ea typeface="Meiryo"/>
                          <a:cs typeface="Meiryo"/>
                          <a:sym typeface="Meiryo"/>
                        </a:rPr>
                        <a:t>公開日より</a:t>
                      </a:r>
                      <a:r>
                        <a:rPr lang="ja-JP" altLang="en-US" sz="1200" b="0" i="0" u="none" strike="noStrike" cap="none" dirty="0">
                          <a:solidFill>
                            <a:schemeClr val="dk1"/>
                          </a:solidFill>
                          <a:latin typeface="Meiryo"/>
                          <a:ea typeface="Meiryo"/>
                          <a:cs typeface="Meiryo"/>
                          <a:sym typeface="Meiryo"/>
                        </a:rPr>
                        <a:t>４</a:t>
                      </a:r>
                      <a:r>
                        <a:rPr lang="ja-JP" sz="1200" b="0" i="0" u="none" strike="noStrike" cap="none" dirty="0">
                          <a:solidFill>
                            <a:schemeClr val="dk1"/>
                          </a:solidFill>
                          <a:latin typeface="Meiryo"/>
                          <a:ea typeface="Meiryo"/>
                          <a:cs typeface="Meiryo"/>
                          <a:sym typeface="Meiryo"/>
                        </a:rPr>
                        <a:t>週間　</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049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   レポート</a:t>
                      </a:r>
                      <a:endParaRPr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ja-JP" sz="1200" b="0" i="0" u="none" strike="noStrike" cap="none" dirty="0">
                          <a:solidFill>
                            <a:schemeClr val="dk1"/>
                          </a:solidFill>
                          <a:latin typeface="Meiryo"/>
                          <a:ea typeface="Meiryo"/>
                          <a:cs typeface="Meiryo"/>
                          <a:sym typeface="Meiryo"/>
                        </a:rPr>
                        <a:t>PV</a:t>
                      </a:r>
                      <a:r>
                        <a:rPr lang="ja-JP" altLang="en-US" sz="1200" b="0" i="0" u="none" strike="noStrike" cap="none" dirty="0">
                          <a:solidFill>
                            <a:schemeClr val="dk1"/>
                          </a:solidFill>
                          <a:latin typeface="Meiryo"/>
                          <a:ea typeface="Meiryo"/>
                          <a:cs typeface="Meiryo"/>
                          <a:sym typeface="Meiryo"/>
                        </a:rPr>
                        <a:t>数（合計</a:t>
                      </a:r>
                      <a:r>
                        <a:rPr lang="en-US" altLang="ja-JP" sz="1200" b="0" i="0" u="none" strike="noStrike" cap="none" dirty="0">
                          <a:solidFill>
                            <a:schemeClr val="dk1"/>
                          </a:solidFill>
                          <a:latin typeface="Meiryo"/>
                          <a:ea typeface="Meiryo"/>
                          <a:cs typeface="Meiryo"/>
                          <a:sym typeface="Meiryo"/>
                        </a:rPr>
                        <a:t>/</a:t>
                      </a:r>
                      <a:r>
                        <a:rPr lang="ja-JP" altLang="en-US" sz="1200" b="0" i="0" u="none" strike="noStrike" cap="none" dirty="0">
                          <a:solidFill>
                            <a:schemeClr val="dk1"/>
                          </a:solidFill>
                          <a:latin typeface="Meiryo"/>
                          <a:ea typeface="Meiryo"/>
                          <a:cs typeface="Meiryo"/>
                          <a:sym typeface="Meiryo"/>
                        </a:rPr>
                        <a:t>日別）、合計クリック数　他</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記事公開日</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dirty="0">
                          <a:solidFill>
                            <a:schemeClr val="dk1"/>
                          </a:solidFill>
                          <a:latin typeface="Meiryo"/>
                          <a:ea typeface="Meiryo"/>
                          <a:cs typeface="Meiryo"/>
                          <a:sym typeface="Meiryo"/>
                        </a:rPr>
                        <a:t>平日任意  11:00-12:00ごろ記事公開予定</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JP" altLang="en-US" sz="1200" u="none" strike="noStrike" cap="none" dirty="0">
                          <a:latin typeface="メイリオ" panose="020B0604030504040204" pitchFamily="50" charset="-128"/>
                          <a:ea typeface="メイリオ" panose="020B0604030504040204" pitchFamily="50" charset="-128"/>
                          <a:cs typeface="MS Gothic"/>
                          <a:sym typeface="MS Gothic"/>
                        </a:rPr>
                        <a:t>公開ご希望日の</a:t>
                      </a:r>
                      <a:r>
                        <a:rPr lang="en-US" altLang="ja-JP" sz="1200" u="none" strike="noStrike" cap="none" dirty="0">
                          <a:latin typeface="メイリオ" panose="020B0604030504040204" pitchFamily="50" charset="-128"/>
                          <a:ea typeface="メイリオ" panose="020B0604030504040204" pitchFamily="50" charset="-128"/>
                          <a:cs typeface="MS Gothic"/>
                          <a:sym typeface="MS Gothic"/>
                        </a:rPr>
                        <a:t>20</a:t>
                      </a:r>
                      <a:r>
                        <a:rPr lang="ja-JP" altLang="en-US" sz="1200" u="none" strike="noStrike" cap="none" dirty="0">
                          <a:latin typeface="メイリオ" panose="020B0604030504040204" pitchFamily="50" charset="-128"/>
                          <a:ea typeface="メイリオ" panose="020B0604030504040204" pitchFamily="50" charset="-128"/>
                          <a:cs typeface="MS Gothic"/>
                          <a:sym typeface="MS Gothic"/>
                        </a:rPr>
                        <a:t>営業日前までにお申し込みください。</a:t>
                      </a:r>
                    </a:p>
                    <a:p>
                      <a:pPr marL="0" marR="0" lvl="0" indent="0" algn="l" rtl="0">
                        <a:lnSpc>
                          <a:spcPct val="100000"/>
                        </a:lnSpc>
                        <a:spcBef>
                          <a:spcPts val="0"/>
                        </a:spcBef>
                        <a:spcAft>
                          <a:spcPts val="0"/>
                        </a:spcAft>
                        <a:buNone/>
                      </a:pPr>
                      <a:r>
                        <a:rPr lang="en-US" altLang="ja-JP" sz="1200" u="none" strike="noStrike" cap="none" dirty="0">
                          <a:latin typeface="メイリオ" panose="020B0604030504040204" pitchFamily="50" charset="-128"/>
                          <a:ea typeface="メイリオ" panose="020B0604030504040204" pitchFamily="50" charset="-128"/>
                          <a:cs typeface="MS Gothic"/>
                          <a:sym typeface="MS Gothic"/>
                        </a:rPr>
                        <a:t>※</a:t>
                      </a:r>
                      <a:r>
                        <a:rPr lang="ja-JP" altLang="en-US" sz="1200" u="none" strike="noStrike" cap="none" dirty="0">
                          <a:latin typeface="メイリオ" panose="020B0604030504040204" pitchFamily="50" charset="-128"/>
                          <a:ea typeface="メイリオ" panose="020B0604030504040204" pitchFamily="50" charset="-128"/>
                          <a:cs typeface="MS Gothic"/>
                          <a:sym typeface="MS Gothic"/>
                        </a:rPr>
                        <a:t>メニュー可否のため</a:t>
                      </a:r>
                      <a:r>
                        <a:rPr lang="ja-JP" altLang="en-US" sz="1200" b="1" u="none" strike="noStrike" cap="none" dirty="0">
                          <a:latin typeface="メイリオ" panose="020B0604030504040204" pitchFamily="50" charset="-128"/>
                          <a:ea typeface="メイリオ" panose="020B0604030504040204" pitchFamily="50" charset="-128"/>
                          <a:cs typeface="MS Gothic"/>
                          <a:sym typeface="MS Gothic"/>
                        </a:rPr>
                        <a:t>申込み</a:t>
                      </a:r>
                      <a:r>
                        <a:rPr lang="en-US" altLang="ja-JP" sz="1200" b="1" u="none" strike="noStrike" cap="none" dirty="0">
                          <a:latin typeface="メイリオ" panose="020B0604030504040204" pitchFamily="50" charset="-128"/>
                          <a:ea typeface="メイリオ" panose="020B0604030504040204" pitchFamily="50" charset="-128"/>
                          <a:cs typeface="MS Gothic"/>
                          <a:sym typeface="MS Gothic"/>
                        </a:rPr>
                        <a:t>3</a:t>
                      </a:r>
                      <a:r>
                        <a:rPr lang="ja-JP" altLang="en-US" sz="1200" b="1" u="none" strike="noStrike" cap="none" dirty="0">
                          <a:latin typeface="メイリオ" panose="020B0604030504040204" pitchFamily="50" charset="-128"/>
                          <a:ea typeface="メイリオ" panose="020B0604030504040204" pitchFamily="50" charset="-128"/>
                          <a:cs typeface="MS Gothic"/>
                          <a:sym typeface="MS Gothic"/>
                        </a:rPr>
                        <a:t>営業日までに</a:t>
                      </a:r>
                      <a:r>
                        <a:rPr lang="ja-JP" altLang="en-US" sz="1200" u="none" strike="noStrike" cap="none" dirty="0">
                          <a:latin typeface="メイリオ" panose="020B0604030504040204" pitchFamily="50" charset="-128"/>
                          <a:ea typeface="メイリオ" panose="020B0604030504040204" pitchFamily="50" charset="-128"/>
                          <a:cs typeface="MS Gothic"/>
                          <a:sym typeface="MS Gothic"/>
                        </a:rPr>
                        <a:t>商品情報をお送り下さい。</a:t>
                      </a: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   </a:t>
                      </a:r>
                      <a:r>
                        <a:rPr lang="ja-JP" altLang="en-US" sz="1200" b="0" u="none" strike="noStrike" cap="none" dirty="0">
                          <a:solidFill>
                            <a:schemeClr val="dk1"/>
                          </a:solidFill>
                          <a:latin typeface="Meiryo"/>
                          <a:ea typeface="Meiryo"/>
                          <a:cs typeface="Meiryo"/>
                          <a:sym typeface="Meiryo"/>
                        </a:rPr>
                        <a:t>誘導枠</a:t>
                      </a:r>
                      <a:endParaRPr lang="en-US" altLang="ja-JP"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・新着枠は各メディアに準じます。</a:t>
                      </a:r>
                      <a:endParaRPr lang="en-US" altLang="ja-JP" sz="12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1200" u="none" strike="noStrike" cap="none" dirty="0">
                          <a:latin typeface="游ゴシック" panose="020B0400000000000000" pitchFamily="50" charset="-128"/>
                          <a:ea typeface="游ゴシック" panose="020B0400000000000000" pitchFamily="50" charset="-128"/>
                          <a:cs typeface="MS Gothic"/>
                          <a:sym typeface="MS Gothic"/>
                        </a:rPr>
                        <a:t>SNS</a:t>
                      </a: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サービス投稿：暮らし（</a:t>
                      </a:r>
                      <a:r>
                        <a:rPr lang="en-US" altLang="ja-JP" sz="1200" u="none" strike="noStrike" cap="none" dirty="0">
                          <a:latin typeface="游ゴシック" panose="020B0400000000000000" pitchFamily="50" charset="-128"/>
                          <a:ea typeface="游ゴシック" panose="020B0400000000000000" pitchFamily="50" charset="-128"/>
                          <a:cs typeface="MS Gothic"/>
                          <a:sym typeface="MS Gothic"/>
                        </a:rPr>
                        <a:t>X / Facebook/IG</a:t>
                      </a: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ストーリーズ投稿）</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1200" u="none" strike="noStrike" cap="none" dirty="0">
                          <a:latin typeface="游ゴシック" panose="020B0400000000000000" pitchFamily="50" charset="-128"/>
                          <a:ea typeface="游ゴシック" panose="020B0400000000000000" pitchFamily="50" charset="-128"/>
                          <a:cs typeface="MS Gothic"/>
                          <a:sym typeface="MS Gothic"/>
                        </a:rPr>
                        <a:t>CHANTO</a:t>
                      </a: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1200" u="none" strike="noStrike" cap="none" dirty="0">
                          <a:latin typeface="游ゴシック" panose="020B0400000000000000" pitchFamily="50" charset="-128"/>
                          <a:ea typeface="游ゴシック" panose="020B0400000000000000" pitchFamily="50" charset="-128"/>
                          <a:cs typeface="MS Gothic"/>
                          <a:sym typeface="MS Gothic"/>
                        </a:rPr>
                        <a:t>X / Facebook</a:t>
                      </a: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1200" u="none" strike="noStrike" cap="none" dirty="0">
                          <a:latin typeface="游ゴシック" panose="020B0400000000000000" pitchFamily="50" charset="-128"/>
                          <a:ea typeface="游ゴシック" panose="020B0400000000000000" pitchFamily="50" charset="-128"/>
                          <a:cs typeface="MS Gothic"/>
                          <a:sym typeface="MS Gothic"/>
                        </a:rPr>
                        <a:t>/IG)</a:t>
                      </a:r>
                      <a:endParaRPr lang="ja-JP" altLang="en-US" sz="12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6" name="Google Shape;29;p28">
            <a:extLst>
              <a:ext uri="{FF2B5EF4-FFF2-40B4-BE49-F238E27FC236}">
                <a16:creationId xmlns:a16="http://schemas.microsoft.com/office/drawing/2014/main" id="{B2E55B3F-9C2F-F658-C83B-BC4B1EF5FEE8}"/>
              </a:ext>
            </a:extLst>
          </p:cNvPr>
          <p:cNvPicPr preferRelativeResize="0"/>
          <p:nvPr/>
        </p:nvPicPr>
        <p:blipFill rotWithShape="1">
          <a:blip r:embed="rId4" cstate="email">
            <a:alphaModFix/>
            <a:extLst>
              <a:ext uri="{28A0092B-C50C-407E-A947-70E740481C1C}">
                <a14:useLocalDpi xmlns:a14="http://schemas.microsoft.com/office/drawing/2010/main"/>
              </a:ext>
            </a:extLst>
          </a:blip>
          <a:srcRect b="22529"/>
          <a:stretch/>
        </p:blipFill>
        <p:spPr>
          <a:xfrm>
            <a:off x="1518139" y="5564475"/>
            <a:ext cx="1291440" cy="229731"/>
          </a:xfrm>
          <a:prstGeom prst="rect">
            <a:avLst/>
          </a:prstGeom>
          <a:noFill/>
          <a:ln>
            <a:noFill/>
          </a:ln>
        </p:spPr>
      </p:pic>
      <p:sp>
        <p:nvSpPr>
          <p:cNvPr id="7" name="テキスト ボックス 6">
            <a:extLst>
              <a:ext uri="{FF2B5EF4-FFF2-40B4-BE49-F238E27FC236}">
                <a16:creationId xmlns:a16="http://schemas.microsoft.com/office/drawing/2014/main" id="{66E05636-F799-2AC8-5AC1-31A3E8D99CF0}"/>
              </a:ext>
            </a:extLst>
          </p:cNvPr>
          <p:cNvSpPr txBox="1"/>
          <p:nvPr/>
        </p:nvSpPr>
        <p:spPr>
          <a:xfrm>
            <a:off x="941197" y="5898232"/>
            <a:ext cx="2445325" cy="400110"/>
          </a:xfrm>
          <a:prstGeom prst="rect">
            <a:avLst/>
          </a:prstGeom>
          <a:noFill/>
        </p:spPr>
        <p:txBody>
          <a:bodyPr wrap="square">
            <a:spAutoFit/>
          </a:bodyPr>
          <a:lstStyle/>
          <a:p>
            <a:pPr algn="ctr"/>
            <a:r>
              <a:rPr lang="ja-JP" altLang="en-US" sz="1000" b="1" dirty="0">
                <a:latin typeface="メイリオ" panose="020B0604030504040204" pitchFamily="50" charset="-128"/>
                <a:ea typeface="メイリオ" panose="020B0604030504040204" pitchFamily="50" charset="-128"/>
                <a:sym typeface="MS Gothic"/>
              </a:rPr>
              <a:t>集客力を誇るニュースメディアへ転載</a:t>
            </a:r>
            <a:endParaRPr lang="en-US" altLang="ja-JP" sz="1000" b="1" dirty="0">
              <a:latin typeface="メイリオ" panose="020B0604030504040204" pitchFamily="50" charset="-128"/>
              <a:ea typeface="メイリオ" panose="020B0604030504040204" pitchFamily="50" charset="-128"/>
              <a:sym typeface="MS Gothic"/>
            </a:endParaRPr>
          </a:p>
          <a:p>
            <a:pPr algn="ctr"/>
            <a:r>
              <a:rPr lang="en-US" altLang="ja-JP" sz="1000" b="1" dirty="0">
                <a:latin typeface="メイリオ" panose="020B0604030504040204" pitchFamily="50" charset="-128"/>
                <a:ea typeface="メイリオ" panose="020B0604030504040204" pitchFamily="50" charset="-128"/>
                <a:sym typeface="MS Gothic"/>
                <a:hlinkClick r:id="rId5"/>
              </a:rPr>
              <a:t>https://www.jprime.jp/</a:t>
            </a:r>
            <a:endParaRPr lang="en-US" altLang="ja-JP" sz="1000" b="1" dirty="0">
              <a:latin typeface="メイリオ" panose="020B0604030504040204" pitchFamily="50" charset="-128"/>
              <a:ea typeface="メイリオ" panose="020B0604030504040204" pitchFamily="50" charset="-128"/>
              <a:sym typeface="MS Gothic"/>
            </a:endParaRPr>
          </a:p>
        </p:txBody>
      </p:sp>
      <p:sp>
        <p:nvSpPr>
          <p:cNvPr id="8" name="正方形/長方形 7">
            <a:extLst>
              <a:ext uri="{FF2B5EF4-FFF2-40B4-BE49-F238E27FC236}">
                <a16:creationId xmlns:a16="http://schemas.microsoft.com/office/drawing/2014/main" id="{350B070E-CED4-E46D-6CD6-0F3E13D6F029}"/>
              </a:ext>
            </a:extLst>
          </p:cNvPr>
          <p:cNvSpPr/>
          <p:nvPr/>
        </p:nvSpPr>
        <p:spPr>
          <a:xfrm>
            <a:off x="1208883" y="6398281"/>
            <a:ext cx="3147891" cy="57762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u="sng" dirty="0">
                <a:solidFill>
                  <a:schemeClr val="tx1"/>
                </a:solidFill>
                <a:latin typeface="メイリオ" panose="020B0604030504040204" pitchFamily="50" charset="-128"/>
                <a:ea typeface="メイリオ" panose="020B0604030504040204" pitchFamily="50" charset="-128"/>
              </a:rPr>
              <a:t>記事作成</a:t>
            </a:r>
            <a:r>
              <a:rPr kumimoji="1" lang="ja-JP" altLang="en-US" sz="900" b="1" u="sng" dirty="0">
                <a:solidFill>
                  <a:schemeClr val="tx1"/>
                </a:solidFill>
                <a:latin typeface="メイリオ" panose="020B0604030504040204" pitchFamily="50" charset="-128"/>
                <a:ea typeface="メイリオ" panose="020B0604030504040204" pitchFamily="50" charset="-128"/>
              </a:rPr>
              <a:t>について</a:t>
            </a:r>
            <a:endParaRPr kumimoji="1" lang="en-US" altLang="ja-JP" sz="900" b="1" u="sng" dirty="0">
              <a:solidFill>
                <a:schemeClr val="tx1"/>
              </a:solidFill>
              <a:latin typeface="メイリオ" panose="020B0604030504040204" pitchFamily="50" charset="-128"/>
              <a:ea typeface="メイリオ" panose="020B0604030504040204" pitchFamily="50" charset="-128"/>
            </a:endParaRPr>
          </a:p>
          <a:p>
            <a:r>
              <a:rPr kumimoji="1" lang="ja-JP" altLang="en-US" sz="900" b="1" dirty="0">
                <a:solidFill>
                  <a:schemeClr val="tx1"/>
                </a:solidFill>
                <a:latin typeface="メイリオ" panose="020B0604030504040204" pitchFamily="50" charset="-128"/>
                <a:ea typeface="メイリオ" panose="020B0604030504040204" pitchFamily="50" charset="-128"/>
              </a:rPr>
              <a:t>・暮らしとおしゃれの編集室の記事をもとに</a:t>
            </a:r>
            <a:r>
              <a:rPr lang="ja-JP" altLang="en-US" sz="900" b="1" dirty="0">
                <a:solidFill>
                  <a:schemeClr val="tx1"/>
                </a:solidFill>
                <a:latin typeface="メイリオ" panose="020B0604030504040204" pitchFamily="50" charset="-128"/>
                <a:ea typeface="メイリオ" panose="020B0604030504040204" pitchFamily="50" charset="-128"/>
              </a:rPr>
              <a:t>作成</a:t>
            </a:r>
            <a:r>
              <a:rPr kumimoji="1" lang="ja-JP" altLang="en-US" sz="900" b="1" dirty="0">
                <a:solidFill>
                  <a:schemeClr val="tx1"/>
                </a:solidFill>
                <a:latin typeface="メイリオ" panose="020B0604030504040204" pitchFamily="50" charset="-128"/>
                <a:ea typeface="メイリオ" panose="020B0604030504040204" pitchFamily="50" charset="-128"/>
              </a:rPr>
              <a:t>。</a:t>
            </a:r>
            <a:endParaRPr kumimoji="1" lang="en-US" altLang="ja-JP" sz="900" b="1" dirty="0">
              <a:solidFill>
                <a:schemeClr val="tx1"/>
              </a:solidFill>
              <a:latin typeface="メイリオ" panose="020B0604030504040204" pitchFamily="50" charset="-128"/>
              <a:ea typeface="メイリオ" panose="020B0604030504040204" pitchFamily="50" charset="-128"/>
            </a:endParaRPr>
          </a:p>
          <a:p>
            <a:r>
              <a:rPr kumimoji="1" lang="ja-JP" altLang="en-US" sz="900" b="1" dirty="0">
                <a:solidFill>
                  <a:schemeClr val="tx1"/>
                </a:solidFill>
                <a:latin typeface="メイリオ" panose="020B0604030504040204" pitchFamily="50" charset="-128"/>
                <a:ea typeface="メイリオ" panose="020B0604030504040204" pitchFamily="50" charset="-128"/>
              </a:rPr>
              <a:t>・校正はファクトチェック１回各編集部に</a:t>
            </a:r>
            <a:r>
              <a:rPr lang="ja-JP" altLang="en-US" sz="900" b="1" dirty="0">
                <a:solidFill>
                  <a:schemeClr val="tx1"/>
                </a:solidFill>
                <a:latin typeface="メイリオ" panose="020B0604030504040204" pitchFamily="50" charset="-128"/>
                <a:ea typeface="メイリオ" panose="020B0604030504040204" pitchFamily="50" charset="-128"/>
              </a:rPr>
              <a:t>準じます</a:t>
            </a:r>
            <a:r>
              <a:rPr kumimoji="1" lang="ja-JP" altLang="en-US" sz="900" b="1" dirty="0">
                <a:solidFill>
                  <a:schemeClr val="tx1"/>
                </a:solidFill>
                <a:latin typeface="メイリオ" panose="020B0604030504040204" pitchFamily="50" charset="-128"/>
                <a:ea typeface="メイリオ" panose="020B0604030504040204" pitchFamily="50" charset="-128"/>
              </a:rPr>
              <a:t>。</a:t>
            </a:r>
          </a:p>
        </p:txBody>
      </p:sp>
      <p:sp>
        <p:nvSpPr>
          <p:cNvPr id="10" name="テキスト ボックス 9">
            <a:extLst>
              <a:ext uri="{FF2B5EF4-FFF2-40B4-BE49-F238E27FC236}">
                <a16:creationId xmlns:a16="http://schemas.microsoft.com/office/drawing/2014/main" id="{9C1E5CFC-4394-F036-E484-B5F90519A3C7}"/>
              </a:ext>
            </a:extLst>
          </p:cNvPr>
          <p:cNvSpPr txBox="1"/>
          <p:nvPr/>
        </p:nvSpPr>
        <p:spPr>
          <a:xfrm>
            <a:off x="3975588" y="5811656"/>
            <a:ext cx="1810703" cy="400110"/>
          </a:xfrm>
          <a:prstGeom prst="rect">
            <a:avLst/>
          </a:prstGeom>
          <a:noFill/>
        </p:spPr>
        <p:txBody>
          <a:bodyPr wrap="square">
            <a:spAutoFit/>
          </a:bodyPr>
          <a:lstStyle/>
          <a:p>
            <a:pPr algn="ctr"/>
            <a:r>
              <a:rPr lang="ja-JP" altLang="en-US" sz="1000" b="1" dirty="0">
                <a:latin typeface="メイリオ" panose="020B0604030504040204" pitchFamily="50" charset="-128"/>
                <a:ea typeface="メイリオ" panose="020B0604030504040204" pitchFamily="50" charset="-128"/>
                <a:sym typeface="MS Gothic"/>
              </a:rPr>
              <a:t>共働きママメディアへ転載</a:t>
            </a:r>
            <a:endParaRPr lang="en-US" altLang="ja-JP" sz="1000" b="1" dirty="0">
              <a:latin typeface="メイリオ" panose="020B0604030504040204" pitchFamily="50" charset="-128"/>
              <a:ea typeface="メイリオ" panose="020B0604030504040204" pitchFamily="50" charset="-128"/>
              <a:sym typeface="MS Gothic"/>
            </a:endParaRPr>
          </a:p>
          <a:p>
            <a:pPr algn="ctr"/>
            <a:r>
              <a:rPr lang="en-US" altLang="ja-JP" sz="1000" b="1" dirty="0">
                <a:latin typeface="メイリオ" panose="020B0604030504040204" pitchFamily="50" charset="-128"/>
                <a:ea typeface="メイリオ" panose="020B0604030504040204" pitchFamily="50" charset="-128"/>
                <a:sym typeface="MS Gothic"/>
                <a:hlinkClick r:id="rId6"/>
              </a:rPr>
              <a:t>https://chanto.jp.net/</a:t>
            </a:r>
            <a:endParaRPr lang="en-US" altLang="ja-JP" sz="1000" b="1" dirty="0">
              <a:latin typeface="メイリオ" panose="020B0604030504040204" pitchFamily="50" charset="-128"/>
              <a:ea typeface="メイリオ" panose="020B0604030504040204" pitchFamily="50" charset="-128"/>
              <a:sym typeface="MS Gothic"/>
            </a:endParaRPr>
          </a:p>
        </p:txBody>
      </p:sp>
      <p:pic>
        <p:nvPicPr>
          <p:cNvPr id="11" name="図 10">
            <a:extLst>
              <a:ext uri="{FF2B5EF4-FFF2-40B4-BE49-F238E27FC236}">
                <a16:creationId xmlns:a16="http://schemas.microsoft.com/office/drawing/2014/main" id="{69CBCDDE-D8F1-87F3-B526-27CE85495278}"/>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23863" y="5394924"/>
            <a:ext cx="914152" cy="337307"/>
          </a:xfrm>
          <a:prstGeom prst="rect">
            <a:avLst/>
          </a:prstGeom>
        </p:spPr>
      </p:pic>
      <p:sp>
        <p:nvSpPr>
          <p:cNvPr id="16" name="テキスト ボックス 15">
            <a:extLst>
              <a:ext uri="{FF2B5EF4-FFF2-40B4-BE49-F238E27FC236}">
                <a16:creationId xmlns:a16="http://schemas.microsoft.com/office/drawing/2014/main" id="{961F09D0-E187-6F37-B327-B4E7567489FB}"/>
              </a:ext>
            </a:extLst>
          </p:cNvPr>
          <p:cNvSpPr txBox="1"/>
          <p:nvPr/>
        </p:nvSpPr>
        <p:spPr>
          <a:xfrm>
            <a:off x="2333290" y="3490887"/>
            <a:ext cx="2447840" cy="553998"/>
          </a:xfrm>
          <a:prstGeom prst="rect">
            <a:avLst/>
          </a:prstGeom>
          <a:solidFill>
            <a:schemeClr val="bg1"/>
          </a:solidFill>
        </p:spPr>
        <p:txBody>
          <a:bodyPr wrap="square">
            <a:spAutoFit/>
          </a:bodyPr>
          <a:lstStyle/>
          <a:p>
            <a:pPr algn="ctr"/>
            <a:r>
              <a:rPr lang="ja-JP" altLang="en-US" sz="1000" b="1" dirty="0">
                <a:latin typeface="メイリオ" panose="020B0604030504040204" pitchFamily="50" charset="-128"/>
                <a:ea typeface="メイリオ" panose="020B0604030504040204" pitchFamily="50" charset="-128"/>
                <a:sym typeface="MS Gothic"/>
              </a:rPr>
              <a:t>ナチュラル思考で丁寧な暮らしを重視する女性がボリューム層</a:t>
            </a:r>
            <a:endParaRPr lang="en-US" altLang="ja-JP" sz="1000" b="1" dirty="0">
              <a:latin typeface="メイリオ" panose="020B0604030504040204" pitchFamily="50" charset="-128"/>
              <a:ea typeface="メイリオ" panose="020B0604030504040204" pitchFamily="50" charset="-128"/>
              <a:sym typeface="MS Gothic"/>
            </a:endParaRPr>
          </a:p>
          <a:p>
            <a:pPr algn="ctr"/>
            <a:r>
              <a:rPr lang="en-US" altLang="ja-JP" sz="1000" b="1" dirty="0">
                <a:latin typeface="メイリオ" panose="020B0604030504040204" pitchFamily="50" charset="-128"/>
                <a:ea typeface="メイリオ" panose="020B0604030504040204" pitchFamily="50" charset="-128"/>
                <a:sym typeface="MS Gothic"/>
                <a:hlinkClick r:id="rId8"/>
              </a:rPr>
              <a:t>https://kurashi-to-oshare.jp/</a:t>
            </a:r>
            <a:endParaRPr lang="en-US" altLang="ja-JP" sz="1000" b="1" dirty="0">
              <a:latin typeface="メイリオ" panose="020B0604030504040204" pitchFamily="50" charset="-128"/>
              <a:ea typeface="メイリオ" panose="020B0604030504040204" pitchFamily="50" charset="-128"/>
              <a:sym typeface="MS Gothic"/>
            </a:endParaRPr>
          </a:p>
        </p:txBody>
      </p:sp>
      <p:pic>
        <p:nvPicPr>
          <p:cNvPr id="17" name="Google Shape;442;p18">
            <a:extLst>
              <a:ext uri="{FF2B5EF4-FFF2-40B4-BE49-F238E27FC236}">
                <a16:creationId xmlns:a16="http://schemas.microsoft.com/office/drawing/2014/main" id="{98664802-DF54-9498-BA77-7A31772C0623}"/>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978071" y="3200975"/>
            <a:ext cx="1158278" cy="272974"/>
          </a:xfrm>
          <a:prstGeom prst="rect">
            <a:avLst/>
          </a:prstGeom>
          <a:solidFill>
            <a:schemeClr val="bg1"/>
          </a:solidFill>
          <a:ln>
            <a:noFill/>
          </a:ln>
        </p:spPr>
      </p:pic>
      <p:sp>
        <p:nvSpPr>
          <p:cNvPr id="18" name="Google Shape;187;p9">
            <a:extLst>
              <a:ext uri="{FF2B5EF4-FFF2-40B4-BE49-F238E27FC236}">
                <a16:creationId xmlns:a16="http://schemas.microsoft.com/office/drawing/2014/main" id="{C1124804-EE96-CF1C-B78E-02AB4CE4DF44}"/>
              </a:ext>
            </a:extLst>
          </p:cNvPr>
          <p:cNvSpPr/>
          <p:nvPr/>
        </p:nvSpPr>
        <p:spPr>
          <a:xfrm>
            <a:off x="2333291" y="3972357"/>
            <a:ext cx="2447839" cy="553998"/>
          </a:xfrm>
          <a:prstGeom prst="rect">
            <a:avLst/>
          </a:prstGeom>
          <a:solidFill>
            <a:schemeClr val="bg1"/>
          </a:solidFill>
          <a:ln w="190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altLang="en-US" sz="800" b="1" i="0" u="none" strike="noStrike" cap="none" dirty="0">
                <a:latin typeface="メイリオ" panose="020B0604030504040204" pitchFamily="50" charset="-128"/>
                <a:ea typeface="メイリオ" panose="020B0604030504040204" pitchFamily="50" charset="-128"/>
                <a:sym typeface="Arial"/>
              </a:rPr>
              <a:t>暮らしとおしゃれの編集室</a:t>
            </a:r>
            <a:endParaRPr lang="en-US" altLang="ja-JP" sz="800" b="1" i="0" u="none" strike="noStrike" cap="none" dirty="0">
              <a:latin typeface="メイリオ" panose="020B0604030504040204" pitchFamily="50" charset="-128"/>
              <a:ea typeface="メイリオ" panose="020B0604030504040204" pitchFamily="50" charset="-128"/>
              <a:sym typeface="Arial"/>
            </a:endParaRPr>
          </a:p>
          <a:p>
            <a:pPr algn="ctr">
              <a:buClr>
                <a:srgbClr val="000000"/>
              </a:buClr>
              <a:buSzPts val="1400"/>
            </a:pPr>
            <a:r>
              <a:rPr lang="ja-JP" altLang="en-US" sz="800" b="1" i="0" u="none" strike="noStrike" cap="none" dirty="0">
                <a:latin typeface="メイリオ" panose="020B0604030504040204" pitchFamily="50" charset="-128"/>
                <a:ea typeface="メイリオ" panose="020B0604030504040204" pitchFamily="50" charset="-128"/>
                <a:sym typeface="Arial"/>
              </a:rPr>
              <a:t>編集部によるスポンサード記事の作成</a:t>
            </a:r>
            <a:endParaRPr lang="en-US" altLang="ja-JP" sz="800" b="1" i="0" u="none" strike="noStrike" cap="none" dirty="0">
              <a:latin typeface="メイリオ" panose="020B0604030504040204" pitchFamily="50" charset="-128"/>
              <a:ea typeface="メイリオ" panose="020B0604030504040204" pitchFamily="50" charset="-128"/>
              <a:sym typeface="Arial"/>
            </a:endParaRPr>
          </a:p>
          <a:p>
            <a:pPr algn="ctr">
              <a:buClr>
                <a:srgbClr val="000000"/>
              </a:buClr>
              <a:buSzPts val="1400"/>
            </a:pPr>
            <a:r>
              <a:rPr lang="en-US" altLang="ja-JP" sz="800" b="1" i="0" u="none" strike="noStrike" cap="none" dirty="0">
                <a:latin typeface="メイリオ" panose="020B0604030504040204" pitchFamily="50" charset="-128"/>
                <a:ea typeface="メイリオ" panose="020B0604030504040204" pitchFamily="50" charset="-128"/>
                <a:sym typeface="Arial"/>
              </a:rPr>
              <a:t>(</a:t>
            </a:r>
            <a:r>
              <a:rPr lang="ja-JP" altLang="en-US" sz="800" b="1" i="0" u="none" strike="noStrike" cap="none" dirty="0">
                <a:latin typeface="メイリオ" panose="020B0604030504040204" pitchFamily="50" charset="-128"/>
                <a:ea typeface="メイリオ" panose="020B0604030504040204" pitchFamily="50" charset="-128"/>
                <a:sym typeface="Arial"/>
              </a:rPr>
              <a:t>撮影・記事作成</a:t>
            </a:r>
            <a:r>
              <a:rPr lang="en-US" altLang="ja-JP" sz="800" b="1" i="0" u="none" strike="noStrike" cap="none" dirty="0">
                <a:latin typeface="メイリオ" panose="020B0604030504040204" pitchFamily="50" charset="-128"/>
                <a:ea typeface="メイリオ" panose="020B0604030504040204" pitchFamily="50" charset="-128"/>
                <a:sym typeface="Arial"/>
              </a:rPr>
              <a:t>/</a:t>
            </a:r>
            <a:r>
              <a:rPr lang="ja-JP" altLang="en-US" sz="800" b="1" dirty="0">
                <a:latin typeface="メイリオ" panose="020B0604030504040204" pitchFamily="50" charset="-128"/>
                <a:ea typeface="メイリオ" panose="020B0604030504040204" pitchFamily="50" charset="-128"/>
                <a:sym typeface="MS Gothic"/>
              </a:rPr>
              <a:t>モデル起用ナシの物撮り）</a:t>
            </a:r>
            <a:endParaRPr lang="en-US" altLang="ja-JP" sz="800" b="1" dirty="0">
              <a:latin typeface="メイリオ" panose="020B0604030504040204" pitchFamily="50" charset="-128"/>
              <a:ea typeface="メイリオ" panose="020B0604030504040204" pitchFamily="50" charset="-128"/>
              <a:sym typeface="MS Gothic"/>
            </a:endParaRPr>
          </a:p>
        </p:txBody>
      </p:sp>
      <p:sp>
        <p:nvSpPr>
          <p:cNvPr id="19" name="吹き出し: 角を丸めた四角形 18">
            <a:extLst>
              <a:ext uri="{FF2B5EF4-FFF2-40B4-BE49-F238E27FC236}">
                <a16:creationId xmlns:a16="http://schemas.microsoft.com/office/drawing/2014/main" id="{A851B822-332B-0324-6D52-5AF98F12648D}"/>
              </a:ext>
            </a:extLst>
          </p:cNvPr>
          <p:cNvSpPr/>
          <p:nvPr/>
        </p:nvSpPr>
        <p:spPr>
          <a:xfrm>
            <a:off x="2561104" y="2883835"/>
            <a:ext cx="647124" cy="287002"/>
          </a:xfrm>
          <a:prstGeom prst="wedgeRoundRectCallout">
            <a:avLst>
              <a:gd name="adj1" fmla="val 31723"/>
              <a:gd name="adj2" fmla="val 72202"/>
              <a:gd name="adj3" fmla="val 16667"/>
            </a:avLst>
          </a:prstGeom>
          <a:solidFill>
            <a:schemeClr val="accent4">
              <a:lumMod val="20000"/>
              <a:lumOff val="80000"/>
            </a:schemeClr>
          </a:solidFill>
          <a:ln w="2857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990D6A4-1FDB-100C-0C5F-EB62F174444E}"/>
              </a:ext>
            </a:extLst>
          </p:cNvPr>
          <p:cNvSpPr txBox="1"/>
          <p:nvPr/>
        </p:nvSpPr>
        <p:spPr>
          <a:xfrm>
            <a:off x="2520276" y="2897047"/>
            <a:ext cx="728779" cy="276999"/>
          </a:xfrm>
          <a:prstGeom prst="rect">
            <a:avLst/>
          </a:prstGeom>
          <a:noFill/>
        </p:spPr>
        <p:txBody>
          <a:bodyPr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作成</a:t>
            </a:r>
          </a:p>
        </p:txBody>
      </p:sp>
      <p:sp>
        <p:nvSpPr>
          <p:cNvPr id="21" name="吹き出し: 角を丸めた四角形 20">
            <a:extLst>
              <a:ext uri="{FF2B5EF4-FFF2-40B4-BE49-F238E27FC236}">
                <a16:creationId xmlns:a16="http://schemas.microsoft.com/office/drawing/2014/main" id="{73AE0730-D951-F942-112D-464D57F9D9D5}"/>
              </a:ext>
            </a:extLst>
          </p:cNvPr>
          <p:cNvSpPr/>
          <p:nvPr/>
        </p:nvSpPr>
        <p:spPr>
          <a:xfrm>
            <a:off x="1791098" y="4510823"/>
            <a:ext cx="647124" cy="287002"/>
          </a:xfrm>
          <a:prstGeom prst="wedgeRoundRectCallout">
            <a:avLst>
              <a:gd name="adj1" fmla="val 31723"/>
              <a:gd name="adj2" fmla="val 72202"/>
              <a:gd name="adj3" fmla="val 16667"/>
            </a:avLst>
          </a:prstGeom>
          <a:solidFill>
            <a:schemeClr val="accent4">
              <a:lumMod val="20000"/>
              <a:lumOff val="80000"/>
            </a:schemeClr>
          </a:solidFill>
          <a:ln w="2857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F8379AF-25E5-D2E0-15E0-9F59E2E9F9BC}"/>
              </a:ext>
            </a:extLst>
          </p:cNvPr>
          <p:cNvSpPr txBox="1"/>
          <p:nvPr/>
        </p:nvSpPr>
        <p:spPr>
          <a:xfrm>
            <a:off x="1750270" y="4515825"/>
            <a:ext cx="728779" cy="276999"/>
          </a:xfrm>
          <a:prstGeom prst="rect">
            <a:avLst/>
          </a:prstGeom>
          <a:noFill/>
        </p:spPr>
        <p:txBody>
          <a:bodyPr wrap="square" rtlCol="0">
            <a:spAutoFit/>
          </a:bodyPr>
          <a:lstStyle>
            <a:defPPr marR="0" lvl="0" algn="l" rtl="0">
              <a:lnSpc>
                <a:spcPct val="100000"/>
              </a:lnSpc>
              <a:spcBef>
                <a:spcPts val="0"/>
              </a:spcBef>
              <a:spcAft>
                <a:spcPts val="0"/>
              </a:spcAft>
            </a:defPPr>
            <a:lvl1pPr algn="ctr">
              <a:defRPr kumimoji="1" sz="1200" b="1">
                <a:solidFill>
                  <a:schemeClr val="tx1"/>
                </a:solidFill>
                <a:latin typeface="Arial"/>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ja-JP" altLang="en-US" dirty="0">
                <a:latin typeface="メイリオ" panose="020B0604030504040204" pitchFamily="50" charset="-128"/>
                <a:ea typeface="メイリオ" panose="020B0604030504040204" pitchFamily="50" charset="-128"/>
              </a:rPr>
              <a:t>転載</a:t>
            </a:r>
          </a:p>
        </p:txBody>
      </p:sp>
      <p:sp>
        <p:nvSpPr>
          <p:cNvPr id="23" name="吹き出し: 角を丸めた四角形 22">
            <a:extLst>
              <a:ext uri="{FF2B5EF4-FFF2-40B4-BE49-F238E27FC236}">
                <a16:creationId xmlns:a16="http://schemas.microsoft.com/office/drawing/2014/main" id="{015A7694-F520-33DF-EE0A-D28A6231AB6C}"/>
              </a:ext>
            </a:extLst>
          </p:cNvPr>
          <p:cNvSpPr/>
          <p:nvPr/>
        </p:nvSpPr>
        <p:spPr>
          <a:xfrm>
            <a:off x="4778816" y="4510823"/>
            <a:ext cx="647124" cy="287002"/>
          </a:xfrm>
          <a:prstGeom prst="wedgeRoundRectCallout">
            <a:avLst>
              <a:gd name="adj1" fmla="val -35856"/>
              <a:gd name="adj2" fmla="val 81437"/>
              <a:gd name="adj3" fmla="val 16667"/>
            </a:avLst>
          </a:prstGeom>
          <a:solidFill>
            <a:schemeClr val="accent4">
              <a:lumMod val="20000"/>
              <a:lumOff val="80000"/>
            </a:schemeClr>
          </a:solidFill>
          <a:ln w="2857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118CC62E-FCDC-A1E8-8E6B-22E186E4605A}"/>
              </a:ext>
            </a:extLst>
          </p:cNvPr>
          <p:cNvSpPr txBox="1"/>
          <p:nvPr/>
        </p:nvSpPr>
        <p:spPr>
          <a:xfrm>
            <a:off x="4737988" y="4515825"/>
            <a:ext cx="728779" cy="276999"/>
          </a:xfrm>
          <a:prstGeom prst="rect">
            <a:avLst/>
          </a:prstGeom>
          <a:noFill/>
        </p:spPr>
        <p:txBody>
          <a:bodyPr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転載</a:t>
            </a:r>
          </a:p>
        </p:txBody>
      </p:sp>
      <p:sp>
        <p:nvSpPr>
          <p:cNvPr id="47" name="Google Shape;718;p23">
            <a:extLst>
              <a:ext uri="{FF2B5EF4-FFF2-40B4-BE49-F238E27FC236}">
                <a16:creationId xmlns:a16="http://schemas.microsoft.com/office/drawing/2014/main" id="{6AD81125-F72D-1681-6D70-6556299FB55B}"/>
              </a:ext>
            </a:extLst>
          </p:cNvPr>
          <p:cNvSpPr/>
          <p:nvPr/>
        </p:nvSpPr>
        <p:spPr>
          <a:xfrm>
            <a:off x="311977" y="1107834"/>
            <a:ext cx="6015218" cy="1269345"/>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50" name="Google Shape;719;p23">
            <a:extLst>
              <a:ext uri="{FF2B5EF4-FFF2-40B4-BE49-F238E27FC236}">
                <a16:creationId xmlns:a16="http://schemas.microsoft.com/office/drawing/2014/main" id="{81C3D29D-5405-BCF1-8DF5-4919708A23F0}"/>
              </a:ext>
            </a:extLst>
          </p:cNvPr>
          <p:cNvSpPr txBox="1"/>
          <p:nvPr/>
        </p:nvSpPr>
        <p:spPr>
          <a:xfrm>
            <a:off x="228548" y="1339369"/>
            <a:ext cx="5959359" cy="923299"/>
          </a:xfrm>
          <a:prstGeom prst="rect">
            <a:avLst/>
          </a:prstGeom>
          <a:noFill/>
          <a:ln>
            <a:noFill/>
          </a:ln>
        </p:spPr>
        <p:txBody>
          <a:bodyPr spcFirstLastPara="1" wrap="square" lIns="91425" tIns="91425" rIns="91425" bIns="91425" anchor="t" anchorCtr="0">
            <a:spAutoFit/>
          </a:bodyPr>
          <a:lstStyle/>
          <a:p>
            <a:pPr marL="457200" indent="-304800">
              <a:buSzPts val="1200"/>
              <a:buFont typeface="Noto Sans Symbols"/>
              <a:buChar char="✔"/>
            </a:pPr>
            <a:r>
              <a:rPr lang="ja-JP" altLang="en-US" sz="1200" b="1" dirty="0">
                <a:solidFill>
                  <a:srgbClr val="323232"/>
                </a:solidFill>
                <a:latin typeface="Meiryo"/>
                <a:ea typeface="Meiryo"/>
              </a:rPr>
              <a:t>主婦と生活社運営の</a:t>
            </a:r>
            <a:r>
              <a:rPr lang="en-US" altLang="ja-JP" sz="1200" b="1" dirty="0">
                <a:solidFill>
                  <a:srgbClr val="323232"/>
                </a:solidFill>
                <a:latin typeface="Meiryo"/>
                <a:ea typeface="Meiryo"/>
              </a:rPr>
              <a:t>40</a:t>
            </a:r>
            <a:r>
              <a:rPr lang="ja-JP" altLang="en-US" sz="1200" b="1" dirty="0">
                <a:solidFill>
                  <a:srgbClr val="323232"/>
                </a:solidFill>
                <a:latin typeface="Meiryo"/>
                <a:ea typeface="Meiryo"/>
              </a:rPr>
              <a:t>代～女性がターゲットの</a:t>
            </a:r>
            <a:r>
              <a:rPr lang="en-US" altLang="ja-JP" sz="1200" b="1" dirty="0">
                <a:solidFill>
                  <a:srgbClr val="323232"/>
                </a:solidFill>
                <a:latin typeface="Meiryo"/>
                <a:ea typeface="Meiryo"/>
              </a:rPr>
              <a:t>WEB</a:t>
            </a:r>
            <a:r>
              <a:rPr lang="ja-JP" altLang="en-US" sz="1200" b="1" dirty="0">
                <a:solidFill>
                  <a:srgbClr val="323232"/>
                </a:solidFill>
                <a:latin typeface="Meiryo"/>
                <a:ea typeface="Meiryo"/>
              </a:rPr>
              <a:t>メディア</a:t>
            </a:r>
            <a:endParaRPr lang="en-US" altLang="ja-JP" sz="1200" b="1" dirty="0">
              <a:solidFill>
                <a:srgbClr val="323232"/>
              </a:solidFill>
              <a:latin typeface="Meiryo"/>
              <a:ea typeface="Meiryo"/>
            </a:endParaRPr>
          </a:p>
          <a:p>
            <a:pPr marL="152400">
              <a:buSzPts val="1200"/>
            </a:pPr>
            <a:r>
              <a:rPr lang="ja-JP" altLang="en-US" sz="1200" b="1" dirty="0">
                <a:solidFill>
                  <a:srgbClr val="323232"/>
                </a:solidFill>
                <a:latin typeface="Meiryo"/>
                <a:ea typeface="Meiryo"/>
              </a:rPr>
              <a:t>　　「暮らしとおしゃれの編集室」、「</a:t>
            </a:r>
            <a:r>
              <a:rPr lang="en-US" altLang="ja-JP" sz="1200" b="1" dirty="0">
                <a:solidFill>
                  <a:srgbClr val="323232"/>
                </a:solidFill>
                <a:latin typeface="Meiryo"/>
                <a:ea typeface="Meiryo"/>
              </a:rPr>
              <a:t>CHANTO WEB</a:t>
            </a:r>
            <a:r>
              <a:rPr lang="ja-JP" altLang="en-US" sz="1200" b="1" dirty="0">
                <a:solidFill>
                  <a:srgbClr val="323232"/>
                </a:solidFill>
                <a:latin typeface="Meiryo"/>
                <a:ea typeface="Meiryo"/>
              </a:rPr>
              <a:t>」、「週刊女性</a:t>
            </a:r>
            <a:r>
              <a:rPr lang="en-US" altLang="ja-JP" sz="1200" b="1" dirty="0">
                <a:solidFill>
                  <a:srgbClr val="323232"/>
                </a:solidFill>
                <a:latin typeface="Meiryo"/>
                <a:ea typeface="Meiryo"/>
              </a:rPr>
              <a:t>PRIME</a:t>
            </a:r>
            <a:r>
              <a:rPr lang="ja-JP" altLang="en-US" sz="1200" b="1" dirty="0">
                <a:solidFill>
                  <a:srgbClr val="323232"/>
                </a:solidFill>
                <a:latin typeface="Meiryo"/>
                <a:ea typeface="Meiryo"/>
              </a:rPr>
              <a:t>」　　　　　　</a:t>
            </a:r>
            <a:endParaRPr lang="en-US" altLang="ja-JP" sz="1200" b="1" dirty="0">
              <a:solidFill>
                <a:srgbClr val="323232"/>
              </a:solidFill>
              <a:latin typeface="Meiryo"/>
              <a:ea typeface="Meiryo"/>
            </a:endParaRPr>
          </a:p>
          <a:p>
            <a:pPr marL="152400">
              <a:buSzPts val="1200"/>
            </a:pPr>
            <a:r>
              <a:rPr lang="ja-JP" altLang="en-US" sz="1200" b="1" dirty="0">
                <a:solidFill>
                  <a:srgbClr val="323232"/>
                </a:solidFill>
                <a:latin typeface="Meiryo"/>
                <a:ea typeface="Meiryo"/>
              </a:rPr>
              <a:t>　　３つの媒体で掲載する特別メニュー。</a:t>
            </a:r>
            <a:endParaRPr lang="en-US" altLang="ja-JP" sz="1200" b="1" dirty="0">
              <a:solidFill>
                <a:srgbClr val="323232"/>
              </a:solidFill>
              <a:latin typeface="Meiryo"/>
              <a:ea typeface="Meiryo"/>
            </a:endParaRPr>
          </a:p>
          <a:p>
            <a:pPr marL="457200" indent="-304800">
              <a:buSzPts val="1200"/>
              <a:buFont typeface="Noto Sans Symbols"/>
              <a:buChar char="✔"/>
            </a:pPr>
            <a:r>
              <a:rPr lang="ja-JP" altLang="en-US" sz="1200" b="1" dirty="0">
                <a:solidFill>
                  <a:srgbClr val="323232"/>
                </a:solidFill>
                <a:latin typeface="Meiryo"/>
                <a:ea typeface="Meiryo"/>
              </a:rPr>
              <a:t>複数のメディアで広く女性に記事を読んでいただけます。</a:t>
            </a:r>
          </a:p>
        </p:txBody>
      </p:sp>
      <p:sp>
        <p:nvSpPr>
          <p:cNvPr id="52" name="テキスト ボックス 51">
            <a:extLst>
              <a:ext uri="{FF2B5EF4-FFF2-40B4-BE49-F238E27FC236}">
                <a16:creationId xmlns:a16="http://schemas.microsoft.com/office/drawing/2014/main" id="{9F6B7CC6-8D65-4DDE-8788-D12E8D342F12}"/>
              </a:ext>
            </a:extLst>
          </p:cNvPr>
          <p:cNvSpPr txBox="1"/>
          <p:nvPr/>
        </p:nvSpPr>
        <p:spPr>
          <a:xfrm>
            <a:off x="133234" y="236434"/>
            <a:ext cx="1024849" cy="307777"/>
          </a:xfrm>
          <a:prstGeom prst="rect">
            <a:avLst/>
          </a:prstGeom>
          <a:noFill/>
        </p:spPr>
        <p:txBody>
          <a:bodyPr wrap="square" rtlCol="0">
            <a:spAutoFit/>
          </a:bodyPr>
          <a:lstStyle/>
          <a:p>
            <a:r>
              <a:rPr kumimoji="1" lang="en-US" altLang="ja-JP" b="1" dirty="0"/>
              <a:t>NEW</a:t>
            </a:r>
            <a:endParaRPr kumimoji="1" lang="ja-JP" altLang="en-US" b="1" dirty="0"/>
          </a:p>
        </p:txBody>
      </p:sp>
    </p:spTree>
    <p:extLst>
      <p:ext uri="{BB962C8B-B14F-4D97-AF65-F5344CB8AC3E}">
        <p14:creationId xmlns:p14="http://schemas.microsoft.com/office/powerpoint/2010/main" val="327741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31"/>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725" name="Google Shape;725;p31"/>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29</a:t>
            </a:fld>
            <a:endParaRPr/>
          </a:p>
        </p:txBody>
      </p:sp>
      <p:sp>
        <p:nvSpPr>
          <p:cNvPr id="726" name="Google Shape;726;p31"/>
          <p:cNvSpPr/>
          <p:nvPr/>
        </p:nvSpPr>
        <p:spPr>
          <a:xfrm>
            <a:off x="42325" y="373725"/>
            <a:ext cx="12435600" cy="28230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中期施策に最適 / オリジナル特集を作成し、編集記事２本とタイアップ記事2本を「特集」として紹介できるメニュー。特集期間終了後も記事はアーカイブ。</a:t>
            </a:r>
            <a:endParaRPr sz="1200" b="1" i="0" u="none" strike="noStrike" cap="none" dirty="0">
              <a:solidFill>
                <a:schemeClr val="dk1"/>
              </a:solidFill>
              <a:latin typeface="Meiryo"/>
              <a:ea typeface="Meiryo"/>
              <a:cs typeface="Meiryo"/>
              <a:sym typeface="Meiryo"/>
            </a:endParaRPr>
          </a:p>
        </p:txBody>
      </p:sp>
      <p:sp>
        <p:nvSpPr>
          <p:cNvPr id="727" name="Google Shape;727;p31"/>
          <p:cNvSpPr/>
          <p:nvPr/>
        </p:nvSpPr>
        <p:spPr>
          <a:xfrm>
            <a:off x="42325" y="3625"/>
            <a:ext cx="5076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オリジナル特集</a:t>
            </a:r>
            <a:endParaRPr sz="1000" b="0" i="0" u="none" strike="noStrike" cap="none">
              <a:solidFill>
                <a:srgbClr val="000000"/>
              </a:solidFill>
              <a:latin typeface="Arial"/>
              <a:ea typeface="Arial"/>
              <a:cs typeface="Arial"/>
              <a:sym typeface="Arial"/>
            </a:endParaRPr>
          </a:p>
        </p:txBody>
      </p:sp>
      <p:graphicFrame>
        <p:nvGraphicFramePr>
          <p:cNvPr id="728" name="Google Shape;728;p31"/>
          <p:cNvGraphicFramePr/>
          <p:nvPr>
            <p:extLst>
              <p:ext uri="{D42A27DB-BD31-4B8C-83A1-F6EECF244321}">
                <p14:modId xmlns:p14="http://schemas.microsoft.com/office/powerpoint/2010/main" val="1169545767"/>
              </p:ext>
            </p:extLst>
          </p:nvPr>
        </p:nvGraphicFramePr>
        <p:xfrm>
          <a:off x="6511424" y="1151135"/>
          <a:ext cx="6472250" cy="4565973"/>
        </p:xfrm>
        <a:graphic>
          <a:graphicData uri="http://schemas.openxmlformats.org/drawingml/2006/table">
            <a:tbl>
              <a:tblPr>
                <a:noFill/>
                <a:tableStyleId>{C5178306-F8F0-440F-9D4E-358304BB0446}</a:tableStyleId>
              </a:tblPr>
              <a:tblGrid>
                <a:gridCol w="1319025">
                  <a:extLst>
                    <a:ext uri="{9D8B030D-6E8A-4147-A177-3AD203B41FA5}">
                      <a16:colId xmlns:a16="http://schemas.microsoft.com/office/drawing/2014/main" val="20000"/>
                    </a:ext>
                  </a:extLst>
                </a:gridCol>
                <a:gridCol w="2235625">
                  <a:extLst>
                    <a:ext uri="{9D8B030D-6E8A-4147-A177-3AD203B41FA5}">
                      <a16:colId xmlns:a16="http://schemas.microsoft.com/office/drawing/2014/main" val="20001"/>
                    </a:ext>
                  </a:extLst>
                </a:gridCol>
                <a:gridCol w="2917600">
                  <a:extLst>
                    <a:ext uri="{9D8B030D-6E8A-4147-A177-3AD203B41FA5}">
                      <a16:colId xmlns:a16="http://schemas.microsoft.com/office/drawing/2014/main" val="20002"/>
                    </a:ext>
                  </a:extLst>
                </a:gridCol>
              </a:tblGrid>
              <a:tr h="299650">
                <a:tc>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a:solidFill>
                            <a:srgbClr val="303032"/>
                          </a:solidFill>
                          <a:latin typeface="Meiryo"/>
                          <a:ea typeface="Meiryo"/>
                          <a:cs typeface="Meiryo"/>
                          <a:sym typeface="Meiryo"/>
                        </a:rPr>
                        <a:t>実施内容</a:t>
                      </a:r>
                      <a:endParaRPr sz="1985" u="none" strike="noStrike" cap="none"/>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lnSpc>
                          <a:spcPct val="150000"/>
                        </a:lnSpc>
                        <a:spcBef>
                          <a:spcPts val="0"/>
                        </a:spcBef>
                        <a:spcAft>
                          <a:spcPts val="0"/>
                        </a:spcAft>
                        <a:buClr>
                          <a:srgbClr val="303032"/>
                        </a:buClr>
                        <a:buSzPts val="1100"/>
                        <a:buFont typeface="Meiryo"/>
                        <a:buNone/>
                      </a:pPr>
                      <a:r>
                        <a:rPr lang="ja-JP" sz="1200" u="none" strike="noStrike" cap="none" dirty="0">
                          <a:solidFill>
                            <a:schemeClr val="dk1"/>
                          </a:solidFill>
                          <a:latin typeface="Meiryo"/>
                          <a:ea typeface="Meiryo"/>
                          <a:cs typeface="Meiryo"/>
                          <a:sym typeface="Meiryo"/>
                        </a:rPr>
                        <a:t>スポンサードポスト2本+編集記事2本を配信</a:t>
                      </a:r>
                      <a:endParaRPr sz="1200" u="none" strike="noStrike" cap="none" dirty="0">
                        <a:solidFill>
                          <a:schemeClr val="dk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384700">
                <a:tc>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a:solidFill>
                            <a:srgbClr val="303032"/>
                          </a:solidFill>
                          <a:latin typeface="Meiryo"/>
                          <a:ea typeface="Meiryo"/>
                          <a:cs typeface="Meiryo"/>
                          <a:sym typeface="Meiryo"/>
                        </a:rPr>
                        <a:t>期間</a:t>
                      </a:r>
                      <a:endParaRPr sz="110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Clr>
                          <a:srgbClr val="303032"/>
                        </a:buClr>
                        <a:buSzPts val="1100"/>
                        <a:buFont typeface="Meiryo"/>
                        <a:buNone/>
                      </a:pPr>
                      <a:r>
                        <a:rPr lang="ja-JP" sz="1200" i="0" u="none" strike="noStrike" cap="none">
                          <a:solidFill>
                            <a:schemeClr val="dk1"/>
                          </a:solidFill>
                          <a:latin typeface="Meiryo"/>
                          <a:ea typeface="Meiryo"/>
                          <a:cs typeface="Meiryo"/>
                          <a:sym typeface="Meiryo"/>
                        </a:rPr>
                        <a:t>4本を2か月以内に掲出</a:t>
                      </a:r>
                      <a:endParaRPr sz="70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1"/>
                  </a:ext>
                </a:extLst>
              </a:tr>
              <a:tr h="1072575">
                <a:tc>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a:solidFill>
                            <a:srgbClr val="303032"/>
                          </a:solidFill>
                          <a:latin typeface="Meiryo"/>
                          <a:ea typeface="Meiryo"/>
                          <a:cs typeface="Meiryo"/>
                          <a:sym typeface="Meiryo"/>
                        </a:rPr>
                        <a:t>実施料金</a:t>
                      </a:r>
                      <a:endParaRPr sz="1985" u="none" strike="noStrike" cap="none"/>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100"/>
                        <a:buFont typeface="Meiryo"/>
                        <a:buNone/>
                      </a:pPr>
                      <a:r>
                        <a:rPr lang="ja-JP" sz="1600" b="1" u="none" strike="noStrike" cap="none">
                          <a:solidFill>
                            <a:schemeClr val="dk1"/>
                          </a:solidFill>
                          <a:latin typeface="Meiryo"/>
                          <a:ea typeface="Meiryo"/>
                          <a:cs typeface="Meiryo"/>
                          <a:sym typeface="Meiryo"/>
                        </a:rPr>
                        <a:t>￥3,400,000</a:t>
                      </a:r>
                      <a:r>
                        <a:rPr lang="ja-JP" sz="1100" b="1" i="0" u="none" strike="noStrike" cap="none">
                          <a:solidFill>
                            <a:schemeClr val="dk1"/>
                          </a:solidFill>
                          <a:latin typeface="Meiryo"/>
                          <a:ea typeface="Meiryo"/>
                          <a:cs typeface="Meiryo"/>
                          <a:sym typeface="Meiryo"/>
                        </a:rPr>
                        <a:t>/税別 </a:t>
                      </a:r>
                      <a:endParaRPr sz="1985" b="1" u="none" strike="noStrike" cap="none"/>
                    </a:p>
                    <a:p>
                      <a:pPr marL="0" marR="0" lvl="0" indent="0" algn="l" rtl="0">
                        <a:lnSpc>
                          <a:spcPct val="150000"/>
                        </a:lnSpc>
                        <a:spcBef>
                          <a:spcPts val="0"/>
                        </a:spcBef>
                        <a:spcAft>
                          <a:spcPts val="0"/>
                        </a:spcAft>
                        <a:buClr>
                          <a:schemeClr val="dk1"/>
                        </a:buClr>
                        <a:buSzPts val="1100"/>
                        <a:buFont typeface="Meiryo"/>
                        <a:buNone/>
                      </a:pPr>
                      <a:r>
                        <a:rPr lang="ja-JP" sz="1200" b="1" i="0" u="none" strike="noStrike" cap="none">
                          <a:solidFill>
                            <a:schemeClr val="dk1"/>
                          </a:solidFill>
                          <a:latin typeface="Meiryo"/>
                          <a:ea typeface="Meiryo"/>
                          <a:cs typeface="Meiryo"/>
                          <a:sym typeface="Meiryo"/>
                        </a:rPr>
                        <a:t>（記事は合計4本）</a:t>
                      </a:r>
                      <a:endParaRPr sz="1200" b="1" i="0" u="none" strike="noStrike" cap="none">
                        <a:solidFill>
                          <a:schemeClr val="dk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303032"/>
                        </a:buClr>
                        <a:buSzPts val="1100"/>
                        <a:buFont typeface="Meiryo"/>
                        <a:buNone/>
                      </a:pPr>
                      <a:r>
                        <a:rPr lang="ja-JP" sz="1200" b="0" i="0" u="none" strike="noStrike" cap="none">
                          <a:solidFill>
                            <a:srgbClr val="303032"/>
                          </a:solidFill>
                          <a:latin typeface="Meiryo"/>
                          <a:ea typeface="Meiryo"/>
                          <a:cs typeface="Meiryo"/>
                          <a:sym typeface="Meiryo"/>
                        </a:rPr>
                        <a:t>内訳 :</a:t>
                      </a:r>
                      <a:endParaRPr sz="1200" u="none" strike="noStrike" cap="none"/>
                    </a:p>
                    <a:p>
                      <a:pPr marL="0" marR="0" lvl="0" indent="0" algn="l" rtl="0">
                        <a:lnSpc>
                          <a:spcPct val="150000"/>
                        </a:lnSpc>
                        <a:spcBef>
                          <a:spcPts val="0"/>
                        </a:spcBef>
                        <a:spcAft>
                          <a:spcPts val="0"/>
                        </a:spcAft>
                        <a:buClr>
                          <a:schemeClr val="dk1"/>
                        </a:buClr>
                        <a:buSzPts val="1100"/>
                        <a:buFont typeface="Meiryo"/>
                        <a:buNone/>
                      </a:pPr>
                      <a:r>
                        <a:rPr lang="ja-JP" sz="1200" b="0" i="0" u="none" strike="noStrike" cap="none">
                          <a:solidFill>
                            <a:schemeClr val="dk1"/>
                          </a:solidFill>
                          <a:latin typeface="Meiryo"/>
                          <a:ea typeface="Meiryo"/>
                          <a:cs typeface="Meiryo"/>
                          <a:sym typeface="Meiryo"/>
                        </a:rPr>
                        <a:t>掲載料 ￥800,000（G）</a:t>
                      </a:r>
                      <a:r>
                        <a:rPr lang="ja-JP" sz="1200" b="0" i="0" u="none" strike="noStrike" cap="none">
                          <a:solidFill>
                            <a:srgbClr val="303032"/>
                          </a:solidFill>
                          <a:latin typeface="Meiryo"/>
                          <a:ea typeface="Meiryo"/>
                          <a:cs typeface="Meiryo"/>
                          <a:sym typeface="Meiryo"/>
                        </a:rPr>
                        <a:t>× 2本</a:t>
                      </a:r>
                      <a:endParaRPr sz="1200" b="0" i="0" u="none" strike="noStrike" cap="none">
                        <a:solidFill>
                          <a:srgbClr val="303032"/>
                        </a:solidFill>
                        <a:latin typeface="Meiryo"/>
                        <a:ea typeface="Meiryo"/>
                        <a:cs typeface="Meiryo"/>
                        <a:sym typeface="Meiryo"/>
                      </a:endParaRPr>
                    </a:p>
                    <a:p>
                      <a:pPr marL="0" marR="0" lvl="0" indent="0" algn="l" rtl="0">
                        <a:lnSpc>
                          <a:spcPct val="150000"/>
                        </a:lnSpc>
                        <a:spcBef>
                          <a:spcPts val="0"/>
                        </a:spcBef>
                        <a:spcAft>
                          <a:spcPts val="0"/>
                        </a:spcAft>
                        <a:buClr>
                          <a:srgbClr val="303032"/>
                        </a:buClr>
                        <a:buSzPts val="1100"/>
                        <a:buFont typeface="Meiryo"/>
                        <a:buNone/>
                      </a:pPr>
                      <a:r>
                        <a:rPr lang="ja-JP" sz="1200" b="0" i="0" u="none" strike="noStrike" cap="none">
                          <a:solidFill>
                            <a:srgbClr val="303032"/>
                          </a:solidFill>
                          <a:latin typeface="Meiryo"/>
                          <a:ea typeface="Meiryo"/>
                          <a:cs typeface="Meiryo"/>
                          <a:sym typeface="Meiryo"/>
                        </a:rPr>
                        <a:t>制作費 ￥400,000（N）× 2本</a:t>
                      </a:r>
                      <a:endParaRPr sz="1200" b="0" i="0" u="none" strike="noStrike" cap="none">
                        <a:solidFill>
                          <a:srgbClr val="303032"/>
                        </a:solidFill>
                        <a:latin typeface="Meiryo"/>
                        <a:ea typeface="Meiryo"/>
                        <a:cs typeface="Meiryo"/>
                        <a:sym typeface="Meiryo"/>
                      </a:endParaRPr>
                    </a:p>
                    <a:p>
                      <a:pPr marL="0" marR="0" lvl="0" indent="0" algn="l" rtl="0">
                        <a:lnSpc>
                          <a:spcPct val="150000"/>
                        </a:lnSpc>
                        <a:spcBef>
                          <a:spcPts val="0"/>
                        </a:spcBef>
                        <a:spcAft>
                          <a:spcPts val="0"/>
                        </a:spcAft>
                        <a:buClr>
                          <a:srgbClr val="303032"/>
                        </a:buClr>
                        <a:buSzPts val="1100"/>
                        <a:buFont typeface="Meiryo"/>
                        <a:buNone/>
                      </a:pPr>
                      <a:r>
                        <a:rPr lang="ja-JP" sz="1200" b="0" i="0" u="none" strike="noStrike" cap="none">
                          <a:solidFill>
                            <a:srgbClr val="303032"/>
                          </a:solidFill>
                          <a:latin typeface="Meiryo"/>
                          <a:ea typeface="Meiryo"/>
                          <a:cs typeface="Meiryo"/>
                          <a:sym typeface="Meiryo"/>
                        </a:rPr>
                        <a:t>特集設置費 ¥1,000,000（N）</a:t>
                      </a:r>
                      <a:endParaRPr sz="1200" b="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0725">
                <a:tc>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a:solidFill>
                            <a:srgbClr val="303032"/>
                          </a:solidFill>
                          <a:latin typeface="Meiryo"/>
                          <a:ea typeface="Meiryo"/>
                          <a:cs typeface="Meiryo"/>
                          <a:sym typeface="Meiryo"/>
                        </a:rPr>
                        <a:t>保証PV</a:t>
                      </a:r>
                      <a:endParaRPr sz="110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Clr>
                          <a:srgbClr val="303032"/>
                        </a:buClr>
                        <a:buSzPts val="1100"/>
                        <a:buFont typeface="Meiryo"/>
                        <a:buNone/>
                      </a:pPr>
                      <a:r>
                        <a:rPr lang="ja-JP" sz="1200" u="none" strike="noStrike" cap="none">
                          <a:solidFill>
                            <a:schemeClr val="dk1"/>
                          </a:solidFill>
                          <a:latin typeface="Meiryo"/>
                          <a:ea typeface="Meiryo"/>
                          <a:cs typeface="Meiryo"/>
                          <a:sym typeface="Meiryo"/>
                        </a:rPr>
                        <a:t>合計20,000PV（1記事につき10,000PV）</a:t>
                      </a:r>
                      <a:endParaRPr sz="1200" u="none" strike="noStrike" cap="none">
                        <a:solidFill>
                          <a:schemeClr val="dk1"/>
                        </a:solidFill>
                        <a:latin typeface="Meiryo"/>
                        <a:ea typeface="Meiryo"/>
                        <a:cs typeface="Meiryo"/>
                        <a:sym typeface="Meiryo"/>
                      </a:endParaRPr>
                    </a:p>
                    <a:p>
                      <a:pPr marL="0" marR="0" lvl="0" indent="0" algn="l" rtl="0">
                        <a:lnSpc>
                          <a:spcPct val="120000"/>
                        </a:lnSpc>
                        <a:spcBef>
                          <a:spcPts val="0"/>
                        </a:spcBef>
                        <a:spcAft>
                          <a:spcPts val="0"/>
                        </a:spcAft>
                        <a:buClr>
                          <a:srgbClr val="303032"/>
                        </a:buClr>
                        <a:buSzPts val="1100"/>
                        <a:buFont typeface="Meiryo"/>
                        <a:buNone/>
                      </a:pPr>
                      <a:r>
                        <a:rPr lang="ja-JP" sz="1200" u="none" strike="noStrike" cap="none">
                          <a:solidFill>
                            <a:schemeClr val="dk1"/>
                          </a:solidFill>
                          <a:latin typeface="Meiryo"/>
                          <a:ea typeface="Meiryo"/>
                          <a:cs typeface="Meiryo"/>
                          <a:sym typeface="Meiryo"/>
                        </a:rPr>
                        <a:t>※編集記事２本はPV想定なし</a:t>
                      </a:r>
                      <a:endParaRPr sz="1200" u="none" strike="noStrike" cap="none">
                        <a:solidFill>
                          <a:schemeClr val="dk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r h="368925">
                <a:tc>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dirty="0">
                          <a:solidFill>
                            <a:srgbClr val="303032"/>
                          </a:solidFill>
                          <a:latin typeface="Meiryo"/>
                          <a:ea typeface="Meiryo"/>
                          <a:cs typeface="Meiryo"/>
                          <a:sym typeface="Meiryo"/>
                        </a:rPr>
                        <a:t>計測期間</a:t>
                      </a:r>
                      <a:endParaRPr sz="1100" i="0" u="none" strike="noStrike" cap="none" dirty="0">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Clr>
                          <a:srgbClr val="303032"/>
                        </a:buClr>
                        <a:buSzPts val="1100"/>
                        <a:buFont typeface="Meiryo"/>
                        <a:buNone/>
                      </a:pPr>
                      <a:r>
                        <a:rPr lang="ja-JP" sz="1200" u="none" strike="noStrike" cap="none" dirty="0">
                          <a:latin typeface="Meiryo"/>
                          <a:ea typeface="Meiryo"/>
                          <a:cs typeface="Meiryo"/>
                          <a:sym typeface="Meiryo"/>
                        </a:rPr>
                        <a:t>公開日より4週間/各本 / 掲載期間終了後もアーカイブ</a:t>
                      </a:r>
                      <a:endParaRPr sz="1200" i="0" u="none" strike="noStrike" cap="none" dirty="0">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4"/>
                  </a:ext>
                </a:extLst>
              </a:tr>
              <a:tr h="3689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dirty="0">
                          <a:solidFill>
                            <a:schemeClr val="tx1"/>
                          </a:solidFill>
                          <a:latin typeface="Meiryo"/>
                          <a:ea typeface="Meiryo"/>
                          <a:cs typeface="Meiryo"/>
                          <a:sym typeface="Meiryo"/>
                        </a:rPr>
                        <a:t>レポート</a:t>
                      </a:r>
                      <a:endParaRPr sz="1200" b="0" u="none" strike="noStrike" cap="none" dirty="0">
                        <a:solidFill>
                          <a:schemeClr val="tx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000"/>
                        <a:buFont typeface="Arial"/>
                        <a:buNone/>
                      </a:pPr>
                      <a:r>
                        <a:rPr lang="en-US" altLang="ja-JP" sz="1200" b="0" i="0" u="none" strike="noStrike" cap="none" dirty="0">
                          <a:solidFill>
                            <a:schemeClr val="tx1"/>
                          </a:solidFill>
                          <a:latin typeface="Meiryo"/>
                          <a:ea typeface="Meiryo"/>
                          <a:cs typeface="Meiryo"/>
                          <a:sym typeface="Meiryo"/>
                        </a:rPr>
                        <a:t>PV</a:t>
                      </a:r>
                      <a:r>
                        <a:rPr lang="ja-JP" altLang="en-US" sz="1200" b="0" i="0" u="none" strike="noStrike" cap="none" dirty="0">
                          <a:solidFill>
                            <a:schemeClr val="tx1"/>
                          </a:solidFill>
                          <a:latin typeface="Meiryo"/>
                          <a:ea typeface="Meiryo"/>
                          <a:cs typeface="Meiryo"/>
                          <a:sym typeface="Meiryo"/>
                        </a:rPr>
                        <a:t>数（合計</a:t>
                      </a:r>
                      <a:r>
                        <a:rPr lang="en-US" altLang="ja-JP" sz="1200" b="0" i="0" u="none" strike="noStrike" cap="none" dirty="0">
                          <a:solidFill>
                            <a:schemeClr val="tx1"/>
                          </a:solidFill>
                          <a:latin typeface="Meiryo"/>
                          <a:ea typeface="Meiryo"/>
                          <a:cs typeface="Meiryo"/>
                          <a:sym typeface="Meiryo"/>
                        </a:rPr>
                        <a:t>/</a:t>
                      </a:r>
                      <a:r>
                        <a:rPr lang="ja-JP" altLang="en-US" sz="1200" b="0" i="0" u="none" strike="noStrike" cap="none" dirty="0">
                          <a:solidFill>
                            <a:schemeClr val="tx1"/>
                          </a:solidFill>
                          <a:latin typeface="Meiryo"/>
                          <a:ea typeface="Meiryo"/>
                          <a:cs typeface="Meiryo"/>
                          <a:sym typeface="Meiryo"/>
                        </a:rPr>
                        <a:t>日別）、合計クリック数　他</a:t>
                      </a:r>
                    </a:p>
                  </a:txBody>
                  <a:tcPr marL="100825" marR="100825" marT="50425" marB="50425" anchor="ctr">
                    <a:lnL w="9525" cap="flat" cmpd="sng" algn="ctr">
                      <a:solidFill>
                        <a:srgbClr val="000000">
                          <a:alpha val="0"/>
                        </a:srgbClr>
                      </a:solidFill>
                      <a:prstDash val="solid"/>
                      <a:round/>
                      <a:headEnd type="none" w="sm" len="sm"/>
                      <a:tailEnd type="none" w="sm" len="sm"/>
                    </a:lnL>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dirty="0"/>
                    </a:p>
                  </a:txBody>
                  <a:tcPr marL="100825" marR="100825" marT="50425" marB="50425" anchor="ctr"/>
                </a:tc>
                <a:extLst>
                  <a:ext uri="{0D108BD9-81ED-4DB2-BD59-A6C34878D82A}">
                    <a16:rowId xmlns:a16="http://schemas.microsoft.com/office/drawing/2014/main" val="4230288219"/>
                  </a:ext>
                </a:extLst>
              </a:tr>
              <a:tr h="326175">
                <a:tc gridSpan="3">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dirty="0">
                          <a:solidFill>
                            <a:schemeClr val="tx1"/>
                          </a:solidFill>
                          <a:latin typeface="Meiryo"/>
                          <a:ea typeface="Meiryo"/>
                          <a:cs typeface="Meiryo"/>
                          <a:sym typeface="Meiryo"/>
                        </a:rPr>
                        <a:t>記事公開日　　　 　</a:t>
                      </a:r>
                      <a:r>
                        <a:rPr lang="ja-JP" sz="1200" u="none" strike="noStrike" cap="none" dirty="0">
                          <a:solidFill>
                            <a:schemeClr val="tx1"/>
                          </a:solidFill>
                          <a:latin typeface="Meiryo"/>
                          <a:ea typeface="Meiryo"/>
                          <a:cs typeface="Meiryo"/>
                          <a:sym typeface="Meiryo"/>
                        </a:rPr>
                        <a:t>平日任意 11:00-12:00ごろ記事公開予定</a:t>
                      </a:r>
                      <a:endParaRPr sz="1200" i="0" u="none" strike="noStrike" cap="none" dirty="0">
                        <a:solidFill>
                          <a:schemeClr val="tx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5"/>
                  </a:ext>
                </a:extLst>
              </a:tr>
              <a:tr h="340000">
                <a:tc gridSpan="3">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dirty="0">
                          <a:solidFill>
                            <a:srgbClr val="303032"/>
                          </a:solidFill>
                          <a:latin typeface="Meiryo"/>
                          <a:ea typeface="Meiryo"/>
                          <a:cs typeface="Meiryo"/>
                          <a:sym typeface="Meiryo"/>
                        </a:rPr>
                        <a:t>申込み期限　　　 　</a:t>
                      </a:r>
                      <a:r>
                        <a:rPr lang="ja-JP" sz="1200" i="0" u="none" strike="noStrike" cap="none" dirty="0">
                          <a:solidFill>
                            <a:srgbClr val="303032"/>
                          </a:solidFill>
                          <a:latin typeface="Meiryo"/>
                          <a:ea typeface="Meiryo"/>
                          <a:cs typeface="Meiryo"/>
                          <a:sym typeface="Meiryo"/>
                        </a:rPr>
                        <a:t>配信開始日の45営業日前</a:t>
                      </a:r>
                      <a:endParaRPr sz="1200" i="0" u="none" strike="noStrike" cap="none" dirty="0">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6"/>
                  </a:ext>
                </a:extLst>
              </a:tr>
              <a:tr h="340000">
                <a:tc gridSpan="3">
                  <a:txBody>
                    <a:bodyPr/>
                    <a:lstStyle/>
                    <a:p>
                      <a:pPr marL="0" marR="0" lvl="0" indent="0" algn="l" rtl="0">
                        <a:lnSpc>
                          <a:spcPct val="120000"/>
                        </a:lnSpc>
                        <a:spcBef>
                          <a:spcPts val="0"/>
                        </a:spcBef>
                        <a:spcAft>
                          <a:spcPts val="0"/>
                        </a:spcAft>
                        <a:buClr>
                          <a:srgbClr val="303032"/>
                        </a:buClr>
                        <a:buSzPts val="1100"/>
                        <a:buFont typeface="Meiryo"/>
                        <a:buNone/>
                      </a:pPr>
                      <a:r>
                        <a:rPr lang="ja-JP" sz="1400" i="0" u="none" strike="noStrike" cap="none" dirty="0">
                          <a:solidFill>
                            <a:srgbClr val="303032"/>
                          </a:solidFill>
                          <a:latin typeface="Meiryo"/>
                          <a:ea typeface="Meiryo"/>
                          <a:cs typeface="Meiryo"/>
                          <a:sym typeface="Meiryo"/>
                        </a:rPr>
                        <a:t>無料サービス　　</a:t>
                      </a:r>
                      <a:r>
                        <a:rPr lang="ja-JP" sz="1200" u="none" strike="noStrike" cap="none" dirty="0">
                          <a:latin typeface="Meiryo"/>
                          <a:ea typeface="Meiryo"/>
                          <a:cs typeface="Meiryo"/>
                          <a:sym typeface="Meiryo"/>
                        </a:rPr>
                        <a:t>記事下アンケート</a:t>
                      </a:r>
                      <a:r>
                        <a:rPr lang="ja-JP" sz="1200" u="none" strike="noStrike" cap="none" dirty="0">
                          <a:solidFill>
                            <a:schemeClr val="dk1"/>
                          </a:solidFill>
                          <a:latin typeface="Meiryo"/>
                          <a:ea typeface="Meiryo"/>
                          <a:cs typeface="Meiryo"/>
                          <a:sym typeface="Meiryo"/>
                        </a:rPr>
                        <a:t>（３問）</a:t>
                      </a:r>
                      <a:endParaRPr sz="1200" u="none" strike="noStrike" cap="none" dirty="0">
                        <a:latin typeface="Meiryo"/>
                        <a:ea typeface="Meiryo"/>
                        <a:cs typeface="Meiryo"/>
                        <a:sym typeface="Meiryo"/>
                      </a:endParaRPr>
                    </a:p>
                    <a:p>
                      <a:pPr marL="0" marR="0" lvl="0" indent="0" algn="l" rtl="0">
                        <a:lnSpc>
                          <a:spcPct val="120000"/>
                        </a:lnSpc>
                        <a:spcBef>
                          <a:spcPts val="0"/>
                        </a:spcBef>
                        <a:spcAft>
                          <a:spcPts val="0"/>
                        </a:spcAft>
                        <a:buClr>
                          <a:srgbClr val="303032"/>
                        </a:buClr>
                        <a:buSzPts val="1100"/>
                        <a:buFont typeface="Meiryo"/>
                        <a:buNone/>
                      </a:pPr>
                      <a:r>
                        <a:rPr lang="ja-JP" sz="1200" u="none" strike="noStrike" cap="none" dirty="0">
                          <a:latin typeface="Meiryo"/>
                          <a:ea typeface="Meiryo"/>
                          <a:cs typeface="Meiryo"/>
                          <a:sym typeface="Meiryo"/>
                        </a:rPr>
                        <a:t>　　　　　　　　　CHANTO WEB公式SNS（X、IG、FB）にて</a:t>
                      </a:r>
                      <a:endParaRPr sz="1200" u="none" strike="noStrike" cap="none" dirty="0">
                        <a:latin typeface="Meiryo"/>
                        <a:ea typeface="Meiryo"/>
                        <a:cs typeface="Meiryo"/>
                        <a:sym typeface="Meiryo"/>
                      </a:endParaRPr>
                    </a:p>
                    <a:p>
                      <a:pPr marL="0" marR="0" lvl="0" indent="0" algn="l" rtl="0">
                        <a:lnSpc>
                          <a:spcPct val="120000"/>
                        </a:lnSpc>
                        <a:spcBef>
                          <a:spcPts val="0"/>
                        </a:spcBef>
                        <a:spcAft>
                          <a:spcPts val="0"/>
                        </a:spcAft>
                        <a:buClr>
                          <a:srgbClr val="303032"/>
                        </a:buClr>
                        <a:buSzPts val="1100"/>
                        <a:buFont typeface="Meiryo"/>
                        <a:buNone/>
                      </a:pPr>
                      <a:r>
                        <a:rPr lang="ja-JP" sz="1200" u="none" strike="noStrike" cap="none" dirty="0">
                          <a:latin typeface="Meiryo"/>
                          <a:ea typeface="Meiryo"/>
                          <a:cs typeface="Meiryo"/>
                          <a:sym typeface="Meiryo"/>
                        </a:rPr>
                        <a:t>　　　　　　　　   サービスポスト投稿（各1回）</a:t>
                      </a:r>
                      <a:endParaRPr sz="1100" i="0" u="none" strike="noStrike" cap="none" dirty="0">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7"/>
                  </a:ext>
                </a:extLst>
              </a:tr>
            </a:tbl>
          </a:graphicData>
        </a:graphic>
      </p:graphicFrame>
      <p:sp>
        <p:nvSpPr>
          <p:cNvPr id="729" name="Google Shape;729;p31"/>
          <p:cNvSpPr/>
          <p:nvPr/>
        </p:nvSpPr>
        <p:spPr>
          <a:xfrm>
            <a:off x="839764" y="1917546"/>
            <a:ext cx="5263500" cy="12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記事はひとつの特集として格納され、サイトTOPのスライダーや</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オリジナル特集TOPのバナーに集客導線が貼られます。</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単独のスポンサードポストを複数実施する場合、</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各記事は独立したものと読者に認識されますが、</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このオリジナル特集の場合はひとつのテーマを軸に、</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2本のタイアップ記事の配信が可能になります。</a:t>
            </a:r>
            <a:endParaRPr sz="1400" b="0" i="0" u="none" strike="noStrike" cap="none" dirty="0">
              <a:solidFill>
                <a:srgbClr val="000000"/>
              </a:solidFill>
              <a:latin typeface="Arial"/>
              <a:ea typeface="Arial"/>
              <a:cs typeface="Arial"/>
              <a:sym typeface="Arial"/>
            </a:endParaRPr>
          </a:p>
        </p:txBody>
      </p:sp>
      <p:sp>
        <p:nvSpPr>
          <p:cNvPr id="730" name="Google Shape;730;p31"/>
          <p:cNvSpPr txBox="1"/>
          <p:nvPr/>
        </p:nvSpPr>
        <p:spPr>
          <a:xfrm>
            <a:off x="6566375" y="5738544"/>
            <a:ext cx="65757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800" b="0" i="0" u="none" strike="noStrike" cap="none" dirty="0">
                <a:solidFill>
                  <a:schemeClr val="dk1"/>
                </a:solidFill>
                <a:latin typeface="Meiryo"/>
                <a:ea typeface="Meiryo"/>
                <a:cs typeface="Meiryo"/>
                <a:sym typeface="Meiryo"/>
              </a:rPr>
              <a:t>※ 記事内に特集ページへの誘導枠を設置して、タイアップ記事への誘導を図ります。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800" b="0" i="0" u="none" strike="noStrike" cap="none" dirty="0">
                <a:solidFill>
                  <a:schemeClr val="dk1"/>
                </a:solidFill>
                <a:latin typeface="Meiryo"/>
                <a:ea typeface="Meiryo"/>
                <a:cs typeface="Meiryo"/>
                <a:sym typeface="Meiryo"/>
              </a:rPr>
              <a:t>※ 特集ページはアーカイブします（任意）</a:t>
            </a:r>
            <a:endParaRPr dirty="0"/>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ご請求タイミングは通常同様1本づつとなります。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記事中にはPR表記が入ります。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外部ブーストを行う場合があります。</a:t>
            </a:r>
            <a:endParaRPr lang="en-US" altLang="ja-JP" sz="800" b="0" i="0" u="none" strike="noStrike" cap="none" dirty="0">
              <a:solidFill>
                <a:schemeClr val="dk1"/>
              </a:solidFill>
              <a:latin typeface="Meiryo"/>
              <a:ea typeface="Meiryo"/>
              <a:cs typeface="Meiryo"/>
              <a:sym typeface="Meiryo"/>
            </a:endParaRPr>
          </a:p>
          <a:p>
            <a:pPr>
              <a:buSzPts val="8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取材、インタビュー、体験レビューは別途費用が発生する場合があります。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外部リンクは タイアップ記事1本につき3URLまで。</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記事タイトルは掲載後にも変更を行う場合があります。</a:t>
            </a:r>
            <a:endParaRPr lang="en-US" altLang="ja-JP" sz="800" b="0" i="0" u="none" strike="noStrike" cap="none" dirty="0">
              <a:solidFill>
                <a:schemeClr val="dk1"/>
              </a:solidFill>
              <a:latin typeface="Meiryo"/>
              <a:ea typeface="Meiryo"/>
              <a:cs typeface="Meiryo"/>
              <a:sym typeface="Meiryo"/>
            </a:endParaRPr>
          </a:p>
          <a:p>
            <a:pPr>
              <a:buSzPts val="800"/>
            </a:pPr>
            <a:r>
              <a:rPr lang="en-US" altLang="ja-JP" sz="800" dirty="0">
                <a:solidFill>
                  <a:schemeClr val="tx1"/>
                </a:solidFill>
                <a:latin typeface="Meiryo"/>
                <a:ea typeface="Meiryo"/>
                <a:cs typeface="Meiryo"/>
                <a:sym typeface="Meiryo"/>
              </a:rPr>
              <a:t>※</a:t>
            </a:r>
            <a:r>
              <a:rPr lang="ja-JP" altLang="en-US" sz="800" dirty="0">
                <a:solidFill>
                  <a:schemeClr val="tx1"/>
                </a:solidFill>
                <a:latin typeface="Meiryo"/>
                <a:ea typeface="Meiryo"/>
                <a:cs typeface="Meiryo"/>
                <a:sym typeface="Meiryo"/>
              </a:rPr>
              <a:t>サービスポスト投稿の内容は編集部にお任せいただきます。</a:t>
            </a:r>
            <a:endParaRPr lang="ja-JP" altLang="en-US" sz="8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Meiryo"/>
              <a:ea typeface="Meiryo"/>
              <a:cs typeface="Meiryo"/>
              <a:sym typeface="Meiryo"/>
            </a:endParaRPr>
          </a:p>
        </p:txBody>
      </p:sp>
      <p:pic>
        <p:nvPicPr>
          <p:cNvPr id="731" name="Google Shape;731;p31"/>
          <p:cNvPicPr preferRelativeResize="0"/>
          <p:nvPr/>
        </p:nvPicPr>
        <p:blipFill rotWithShape="1">
          <a:blip r:embed="rId3">
            <a:alphaModFix/>
          </a:blip>
          <a:srcRect/>
          <a:stretch/>
        </p:blipFill>
        <p:spPr>
          <a:xfrm>
            <a:off x="12304606" y="178179"/>
            <a:ext cx="927854" cy="412525"/>
          </a:xfrm>
          <a:prstGeom prst="rect">
            <a:avLst/>
          </a:prstGeom>
          <a:noFill/>
          <a:ln>
            <a:noFill/>
          </a:ln>
        </p:spPr>
      </p:pic>
      <p:sp>
        <p:nvSpPr>
          <p:cNvPr id="733" name="Google Shape;733;p31"/>
          <p:cNvSpPr/>
          <p:nvPr/>
        </p:nvSpPr>
        <p:spPr>
          <a:xfrm>
            <a:off x="710778" y="1355692"/>
            <a:ext cx="5350305" cy="357767"/>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734" name="Google Shape;734;p31"/>
          <p:cNvSpPr txBox="1"/>
          <p:nvPr/>
        </p:nvSpPr>
        <p:spPr>
          <a:xfrm>
            <a:off x="714586" y="1352678"/>
            <a:ext cx="5119892" cy="369369"/>
          </a:xfrm>
          <a:prstGeom prst="rect">
            <a:avLst/>
          </a:prstGeom>
          <a:noFill/>
          <a:ln>
            <a:noFill/>
          </a:ln>
        </p:spPr>
        <p:txBody>
          <a:bodyPr spcFirstLastPara="1" wrap="square" lIns="91425" tIns="91425" rIns="91425" bIns="91425" anchor="t" anchorCtr="0">
            <a:spAutoFit/>
          </a:bodyPr>
          <a:lstStyle/>
          <a:p>
            <a:pPr marL="457200" marR="0" lvl="0" indent="-304800" algn="ctr" rtl="0">
              <a:lnSpc>
                <a:spcPct val="100000"/>
              </a:lnSpc>
              <a:spcBef>
                <a:spcPts val="0"/>
              </a:spcBef>
              <a:spcAft>
                <a:spcPts val="0"/>
              </a:spcAft>
              <a:buClr>
                <a:srgbClr val="000000"/>
              </a:buClr>
              <a:buSzPts val="1200"/>
              <a:buFont typeface="Noto Sans Symbols"/>
              <a:buChar char="✔"/>
            </a:pPr>
            <a:r>
              <a:rPr lang="ja-JP" sz="1200" b="1" i="0" u="none" strike="noStrike" cap="none" dirty="0">
                <a:solidFill>
                  <a:srgbClr val="323232"/>
                </a:solidFill>
                <a:latin typeface="Meiryo"/>
                <a:ea typeface="Meiryo"/>
                <a:cs typeface="Meiryo"/>
                <a:sym typeface="Meiryo"/>
              </a:rPr>
              <a:t>中長期間にて、テーマに沿った継続的な訴求が可能</a:t>
            </a:r>
            <a:endParaRPr sz="1200" b="1" i="0" u="none" strike="noStrike" cap="none" dirty="0">
              <a:solidFill>
                <a:schemeClr val="dk1"/>
              </a:solidFill>
              <a:latin typeface="Meiryo"/>
              <a:ea typeface="Meiryo"/>
              <a:cs typeface="Meiryo"/>
              <a:sym typeface="Meiryo"/>
            </a:endParaRPr>
          </a:p>
        </p:txBody>
      </p:sp>
      <p:sp>
        <p:nvSpPr>
          <p:cNvPr id="755" name="Google Shape;755;p31"/>
          <p:cNvSpPr/>
          <p:nvPr/>
        </p:nvSpPr>
        <p:spPr>
          <a:xfrm>
            <a:off x="609833" y="3129748"/>
            <a:ext cx="1136359" cy="2718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800" b="1" i="0" u="none" strike="noStrike" cap="none">
                <a:solidFill>
                  <a:schemeClr val="dk1"/>
                </a:solidFill>
                <a:latin typeface="Meiryo"/>
                <a:ea typeface="Meiryo"/>
                <a:cs typeface="Meiryo"/>
                <a:sym typeface="Meiryo"/>
              </a:rPr>
              <a:t>特集トップページ</a:t>
            </a:r>
            <a:endParaRPr sz="800" b="0" i="0" u="none" strike="noStrike" cap="none">
              <a:solidFill>
                <a:srgbClr val="000000"/>
              </a:solidFill>
              <a:latin typeface="Meiryo"/>
              <a:ea typeface="Meiryo"/>
              <a:cs typeface="Meiryo"/>
              <a:sym typeface="Meiryo"/>
            </a:endParaRPr>
          </a:p>
        </p:txBody>
      </p:sp>
      <p:grpSp>
        <p:nvGrpSpPr>
          <p:cNvPr id="756" name="Google Shape;756;p31"/>
          <p:cNvGrpSpPr/>
          <p:nvPr/>
        </p:nvGrpSpPr>
        <p:grpSpPr>
          <a:xfrm>
            <a:off x="4070209" y="3382003"/>
            <a:ext cx="902118" cy="3346886"/>
            <a:chOff x="1679537" y="3501299"/>
            <a:chExt cx="902118" cy="3346886"/>
          </a:xfrm>
        </p:grpSpPr>
        <p:pic>
          <p:nvPicPr>
            <p:cNvPr id="757" name="Google Shape;757;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82464" y="3535585"/>
              <a:ext cx="891540" cy="1339889"/>
            </a:xfrm>
            <a:prstGeom prst="rect">
              <a:avLst/>
            </a:prstGeom>
            <a:noFill/>
            <a:ln>
              <a:noFill/>
            </a:ln>
          </p:spPr>
        </p:pic>
        <p:pic>
          <p:nvPicPr>
            <p:cNvPr id="758" name="Google Shape;758;p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89611" y="6056574"/>
              <a:ext cx="886035" cy="527685"/>
            </a:xfrm>
            <a:prstGeom prst="rect">
              <a:avLst/>
            </a:prstGeom>
            <a:noFill/>
            <a:ln>
              <a:noFill/>
            </a:ln>
          </p:spPr>
        </p:pic>
        <p:pic>
          <p:nvPicPr>
            <p:cNvPr id="759" name="Google Shape;759;p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82996" y="4675165"/>
              <a:ext cx="886035" cy="1381409"/>
            </a:xfrm>
            <a:prstGeom prst="rect">
              <a:avLst/>
            </a:prstGeom>
            <a:noFill/>
            <a:ln>
              <a:noFill/>
            </a:ln>
          </p:spPr>
        </p:pic>
        <p:pic>
          <p:nvPicPr>
            <p:cNvPr id="760" name="Google Shape;760;p3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9611" y="6393897"/>
              <a:ext cx="886035" cy="454288"/>
            </a:xfrm>
            <a:prstGeom prst="rect">
              <a:avLst/>
            </a:prstGeom>
            <a:noFill/>
            <a:ln>
              <a:noFill/>
            </a:ln>
          </p:spPr>
        </p:pic>
        <p:sp>
          <p:nvSpPr>
            <p:cNvPr id="761" name="Google Shape;761;p31"/>
            <p:cNvSpPr/>
            <p:nvPr/>
          </p:nvSpPr>
          <p:spPr>
            <a:xfrm>
              <a:off x="1679537" y="3501299"/>
              <a:ext cx="902118" cy="332365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762" name="Google Shape;762;p31"/>
          <p:cNvGrpSpPr/>
          <p:nvPr/>
        </p:nvGrpSpPr>
        <p:grpSpPr>
          <a:xfrm>
            <a:off x="5154171" y="3393618"/>
            <a:ext cx="906912" cy="3323657"/>
            <a:chOff x="2786490" y="3518102"/>
            <a:chExt cx="906912" cy="3323657"/>
          </a:xfrm>
        </p:grpSpPr>
        <p:grpSp>
          <p:nvGrpSpPr>
            <p:cNvPr id="763" name="Google Shape;763;p31"/>
            <p:cNvGrpSpPr/>
            <p:nvPr/>
          </p:nvGrpSpPr>
          <p:grpSpPr>
            <a:xfrm>
              <a:off x="2786490" y="3518102"/>
              <a:ext cx="891540" cy="3295797"/>
              <a:chOff x="2765786" y="924814"/>
              <a:chExt cx="891540" cy="3295797"/>
            </a:xfrm>
          </p:grpSpPr>
          <p:pic>
            <p:nvPicPr>
              <p:cNvPr id="764" name="Google Shape;764;p3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65786" y="924814"/>
                <a:ext cx="891540" cy="1489195"/>
              </a:xfrm>
              <a:prstGeom prst="rect">
                <a:avLst/>
              </a:prstGeom>
              <a:noFill/>
              <a:ln>
                <a:noFill/>
              </a:ln>
            </p:spPr>
          </p:pic>
          <p:pic>
            <p:nvPicPr>
              <p:cNvPr id="765" name="Google Shape;765;p3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782118" y="3801912"/>
                <a:ext cx="854390" cy="418699"/>
              </a:xfrm>
              <a:prstGeom prst="rect">
                <a:avLst/>
              </a:prstGeom>
              <a:noFill/>
              <a:ln>
                <a:noFill/>
              </a:ln>
            </p:spPr>
          </p:pic>
          <p:pic>
            <p:nvPicPr>
              <p:cNvPr id="766" name="Google Shape;766;p3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84361" y="2998030"/>
                <a:ext cx="854390" cy="694812"/>
              </a:xfrm>
              <a:prstGeom prst="rect">
                <a:avLst/>
              </a:prstGeom>
              <a:noFill/>
              <a:ln>
                <a:noFill/>
              </a:ln>
            </p:spPr>
          </p:pic>
          <p:pic>
            <p:nvPicPr>
              <p:cNvPr id="767" name="Google Shape;767;p3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86503" y="2414009"/>
                <a:ext cx="854390" cy="727075"/>
              </a:xfrm>
              <a:prstGeom prst="rect">
                <a:avLst/>
              </a:prstGeom>
              <a:noFill/>
              <a:ln>
                <a:noFill/>
              </a:ln>
            </p:spPr>
          </p:pic>
        </p:grpSp>
        <p:sp>
          <p:nvSpPr>
            <p:cNvPr id="768" name="Google Shape;768;p31"/>
            <p:cNvSpPr/>
            <p:nvPr/>
          </p:nvSpPr>
          <p:spPr>
            <a:xfrm>
              <a:off x="2791284" y="3518102"/>
              <a:ext cx="902118" cy="332365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769" name="Google Shape;769;p31"/>
          <p:cNvSpPr/>
          <p:nvPr/>
        </p:nvSpPr>
        <p:spPr>
          <a:xfrm>
            <a:off x="3955120" y="3162294"/>
            <a:ext cx="1136359" cy="2718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altLang="en-US" sz="800" b="1" i="0" u="none" strike="noStrike" cap="none" dirty="0">
                <a:solidFill>
                  <a:srgbClr val="000000"/>
                </a:solidFill>
                <a:latin typeface="Meiryo"/>
                <a:ea typeface="Meiryo"/>
                <a:cs typeface="Meiryo"/>
                <a:sym typeface="Meiryo"/>
              </a:rPr>
              <a:t>❸</a:t>
            </a:r>
            <a:r>
              <a:rPr lang="ja-JP" sz="800" b="1" i="0" u="none" strike="noStrike" cap="none" dirty="0">
                <a:solidFill>
                  <a:srgbClr val="000000"/>
                </a:solidFill>
                <a:latin typeface="Meiryo"/>
                <a:ea typeface="Meiryo"/>
                <a:cs typeface="Meiryo"/>
                <a:sym typeface="Meiryo"/>
              </a:rPr>
              <a:t>編集記事</a:t>
            </a:r>
            <a:endParaRPr sz="800" b="1" i="0" u="none" strike="noStrike" cap="none" dirty="0">
              <a:solidFill>
                <a:srgbClr val="000000"/>
              </a:solidFill>
              <a:latin typeface="Meiryo"/>
              <a:ea typeface="Meiryo"/>
              <a:cs typeface="Meiryo"/>
              <a:sym typeface="Meiryo"/>
            </a:endParaRPr>
          </a:p>
        </p:txBody>
      </p:sp>
      <p:sp>
        <p:nvSpPr>
          <p:cNvPr id="770" name="Google Shape;770;p31"/>
          <p:cNvSpPr/>
          <p:nvPr/>
        </p:nvSpPr>
        <p:spPr>
          <a:xfrm>
            <a:off x="5029518" y="3180822"/>
            <a:ext cx="1136359" cy="2718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altLang="en-US" sz="800" b="1" i="0" u="none" strike="noStrike" cap="none" dirty="0">
                <a:solidFill>
                  <a:srgbClr val="000000"/>
                </a:solidFill>
                <a:latin typeface="Meiryo"/>
                <a:ea typeface="Meiryo"/>
                <a:cs typeface="Meiryo"/>
                <a:sym typeface="Meiryo"/>
              </a:rPr>
              <a:t>❹</a:t>
            </a:r>
            <a:r>
              <a:rPr lang="ja-JP" sz="800" b="1" i="0" u="none" strike="noStrike" cap="none" dirty="0">
                <a:solidFill>
                  <a:srgbClr val="000000"/>
                </a:solidFill>
                <a:latin typeface="Meiryo"/>
                <a:ea typeface="Meiryo"/>
                <a:cs typeface="Meiryo"/>
                <a:sym typeface="Meiryo"/>
              </a:rPr>
              <a:t>編集記事</a:t>
            </a:r>
            <a:endParaRPr sz="800" b="1" i="0" u="none" strike="noStrike" cap="none" dirty="0">
              <a:solidFill>
                <a:srgbClr val="000000"/>
              </a:solidFill>
              <a:latin typeface="Meiryo"/>
              <a:ea typeface="Meiryo"/>
              <a:cs typeface="Meiryo"/>
              <a:sym typeface="Meiryo"/>
            </a:endParaRPr>
          </a:p>
        </p:txBody>
      </p:sp>
      <p:grpSp>
        <p:nvGrpSpPr>
          <p:cNvPr id="740" name="Google Shape;740;p31"/>
          <p:cNvGrpSpPr/>
          <p:nvPr/>
        </p:nvGrpSpPr>
        <p:grpSpPr>
          <a:xfrm>
            <a:off x="1844503" y="3352343"/>
            <a:ext cx="902118" cy="3323657"/>
            <a:chOff x="3179374" y="3753671"/>
            <a:chExt cx="902118" cy="3323657"/>
          </a:xfrm>
        </p:grpSpPr>
        <p:grpSp>
          <p:nvGrpSpPr>
            <p:cNvPr id="741" name="Google Shape;741;p31"/>
            <p:cNvGrpSpPr/>
            <p:nvPr/>
          </p:nvGrpSpPr>
          <p:grpSpPr>
            <a:xfrm>
              <a:off x="3187416" y="3781531"/>
              <a:ext cx="886035" cy="3252154"/>
              <a:chOff x="2808351" y="977416"/>
              <a:chExt cx="886035" cy="3252154"/>
            </a:xfrm>
          </p:grpSpPr>
          <p:grpSp>
            <p:nvGrpSpPr>
              <p:cNvPr id="742" name="Google Shape;742;p31"/>
              <p:cNvGrpSpPr/>
              <p:nvPr/>
            </p:nvGrpSpPr>
            <p:grpSpPr>
              <a:xfrm>
                <a:off x="2808351" y="977416"/>
                <a:ext cx="886035" cy="3234969"/>
                <a:chOff x="2808351" y="977416"/>
                <a:chExt cx="886035" cy="3234969"/>
              </a:xfrm>
            </p:grpSpPr>
            <p:pic>
              <p:nvPicPr>
                <p:cNvPr id="743" name="Google Shape;743;p31"/>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2808351" y="977416"/>
                  <a:ext cx="886035" cy="851384"/>
                </a:xfrm>
                <a:prstGeom prst="rect">
                  <a:avLst/>
                </a:prstGeom>
                <a:noFill/>
                <a:ln>
                  <a:noFill/>
                </a:ln>
              </p:spPr>
            </p:pic>
            <p:pic>
              <p:nvPicPr>
                <p:cNvPr id="744" name="Google Shape;744;p31"/>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2808351" y="1828800"/>
                  <a:ext cx="886035" cy="1549400"/>
                </a:xfrm>
                <a:prstGeom prst="rect">
                  <a:avLst/>
                </a:prstGeom>
                <a:noFill/>
                <a:ln>
                  <a:noFill/>
                </a:ln>
              </p:spPr>
            </p:pic>
            <p:pic>
              <p:nvPicPr>
                <p:cNvPr id="745" name="Google Shape;745;p31"/>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808351" y="3378200"/>
                  <a:ext cx="886035" cy="834185"/>
                </a:xfrm>
                <a:prstGeom prst="rect">
                  <a:avLst/>
                </a:prstGeom>
                <a:noFill/>
                <a:ln>
                  <a:noFill/>
                </a:ln>
              </p:spPr>
            </p:pic>
          </p:grpSp>
          <p:pic>
            <p:nvPicPr>
              <p:cNvPr id="746" name="Google Shape;746;p31"/>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2808351" y="3835400"/>
                <a:ext cx="886035" cy="394170"/>
              </a:xfrm>
              <a:prstGeom prst="rect">
                <a:avLst/>
              </a:prstGeom>
              <a:noFill/>
              <a:ln>
                <a:noFill/>
              </a:ln>
            </p:spPr>
          </p:pic>
        </p:grpSp>
        <p:sp>
          <p:nvSpPr>
            <p:cNvPr id="747" name="Google Shape;747;p31"/>
            <p:cNvSpPr/>
            <p:nvPr/>
          </p:nvSpPr>
          <p:spPr>
            <a:xfrm>
              <a:off x="3179374" y="3753671"/>
              <a:ext cx="902118" cy="332365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748" name="Google Shape;748;p31"/>
          <p:cNvGrpSpPr/>
          <p:nvPr/>
        </p:nvGrpSpPr>
        <p:grpSpPr>
          <a:xfrm>
            <a:off x="2971469" y="3368528"/>
            <a:ext cx="906944" cy="3354646"/>
            <a:chOff x="4445793" y="3732738"/>
            <a:chExt cx="906944" cy="3354646"/>
          </a:xfrm>
        </p:grpSpPr>
        <p:grpSp>
          <p:nvGrpSpPr>
            <p:cNvPr id="749" name="Google Shape;749;p31"/>
            <p:cNvGrpSpPr/>
            <p:nvPr/>
          </p:nvGrpSpPr>
          <p:grpSpPr>
            <a:xfrm>
              <a:off x="4458921" y="3762394"/>
              <a:ext cx="893816" cy="3324990"/>
              <a:chOff x="4052522" y="905677"/>
              <a:chExt cx="893816" cy="3324990"/>
            </a:xfrm>
          </p:grpSpPr>
          <p:pic>
            <p:nvPicPr>
              <p:cNvPr id="750" name="Google Shape;750;p31"/>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4052522" y="905677"/>
                <a:ext cx="891540" cy="1126323"/>
              </a:xfrm>
              <a:prstGeom prst="rect">
                <a:avLst/>
              </a:prstGeom>
              <a:noFill/>
              <a:ln>
                <a:noFill/>
              </a:ln>
            </p:spPr>
          </p:pic>
          <p:pic>
            <p:nvPicPr>
              <p:cNvPr id="751" name="Google Shape;751;p31"/>
              <p:cNvPicPr preferRelativeResize="0"/>
              <p:nvPr/>
            </p:nvPicPr>
            <p:blipFill rotWithShape="1">
              <a:blip r:embed="rId17" cstate="email">
                <a:alphaModFix/>
                <a:extLst>
                  <a:ext uri="{28A0092B-C50C-407E-A947-70E740481C1C}">
                    <a14:useLocalDpi xmlns:a14="http://schemas.microsoft.com/office/drawing/2010/main"/>
                  </a:ext>
                </a:extLst>
              </a:blip>
              <a:srcRect l="-1648"/>
              <a:stretch/>
            </p:blipFill>
            <p:spPr>
              <a:xfrm>
                <a:off x="4060303" y="2027638"/>
                <a:ext cx="886035" cy="843199"/>
              </a:xfrm>
              <a:prstGeom prst="rect">
                <a:avLst/>
              </a:prstGeom>
              <a:noFill/>
              <a:ln>
                <a:noFill/>
              </a:ln>
            </p:spPr>
          </p:pic>
          <p:pic>
            <p:nvPicPr>
              <p:cNvPr id="752" name="Google Shape;752;p31"/>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4089672" y="2790724"/>
                <a:ext cx="854390" cy="1173989"/>
              </a:xfrm>
              <a:prstGeom prst="rect">
                <a:avLst/>
              </a:prstGeom>
              <a:noFill/>
              <a:ln>
                <a:noFill/>
              </a:ln>
            </p:spPr>
          </p:pic>
          <p:pic>
            <p:nvPicPr>
              <p:cNvPr id="753" name="Google Shape;753;p31"/>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4060303" y="3784131"/>
                <a:ext cx="865300" cy="446536"/>
              </a:xfrm>
              <a:prstGeom prst="rect">
                <a:avLst/>
              </a:prstGeom>
              <a:noFill/>
              <a:ln>
                <a:noFill/>
              </a:ln>
            </p:spPr>
          </p:pic>
        </p:grpSp>
        <p:sp>
          <p:nvSpPr>
            <p:cNvPr id="754" name="Google Shape;754;p31"/>
            <p:cNvSpPr/>
            <p:nvPr/>
          </p:nvSpPr>
          <p:spPr>
            <a:xfrm>
              <a:off x="4445793" y="3732738"/>
              <a:ext cx="902118" cy="332365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771" name="Google Shape;771;p31"/>
          <p:cNvSpPr/>
          <p:nvPr/>
        </p:nvSpPr>
        <p:spPr>
          <a:xfrm>
            <a:off x="1713695" y="3126945"/>
            <a:ext cx="1136359" cy="2718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altLang="en-US" sz="800" b="1" i="0" u="none" strike="noStrike" cap="none" dirty="0">
                <a:solidFill>
                  <a:srgbClr val="000000"/>
                </a:solidFill>
                <a:latin typeface="Meiryo"/>
                <a:ea typeface="Meiryo"/>
                <a:cs typeface="Meiryo"/>
                <a:sym typeface="Meiryo"/>
              </a:rPr>
              <a:t>❶</a:t>
            </a:r>
            <a:r>
              <a:rPr lang="ja-JP" sz="800" b="1" i="0" u="none" strike="noStrike" cap="none" dirty="0">
                <a:solidFill>
                  <a:srgbClr val="000000"/>
                </a:solidFill>
                <a:latin typeface="Meiryo"/>
                <a:ea typeface="Meiryo"/>
                <a:cs typeface="Meiryo"/>
                <a:sym typeface="Meiryo"/>
              </a:rPr>
              <a:t>タイアップ記事</a:t>
            </a:r>
            <a:endParaRPr sz="800" b="1" i="0" u="none" strike="noStrike" cap="none" dirty="0">
              <a:solidFill>
                <a:srgbClr val="000000"/>
              </a:solidFill>
              <a:latin typeface="Meiryo"/>
              <a:ea typeface="Meiryo"/>
              <a:cs typeface="Meiryo"/>
              <a:sym typeface="Meiryo"/>
            </a:endParaRPr>
          </a:p>
        </p:txBody>
      </p:sp>
      <p:sp>
        <p:nvSpPr>
          <p:cNvPr id="772" name="Google Shape;772;p31"/>
          <p:cNvSpPr/>
          <p:nvPr/>
        </p:nvSpPr>
        <p:spPr>
          <a:xfrm>
            <a:off x="2867600" y="3146801"/>
            <a:ext cx="1136359" cy="2718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altLang="en-US" sz="800" b="1" dirty="0">
                <a:latin typeface="Meiryo"/>
                <a:ea typeface="Meiryo"/>
                <a:cs typeface="Meiryo"/>
                <a:sym typeface="Meiryo"/>
              </a:rPr>
              <a:t>❷</a:t>
            </a:r>
            <a:r>
              <a:rPr lang="ja-JP" sz="800" b="1" i="0" u="none" strike="noStrike" cap="none" dirty="0">
                <a:solidFill>
                  <a:srgbClr val="000000"/>
                </a:solidFill>
                <a:latin typeface="Meiryo"/>
                <a:ea typeface="Meiryo"/>
                <a:cs typeface="Meiryo"/>
                <a:sym typeface="Meiryo"/>
              </a:rPr>
              <a:t>タイアップ記事</a:t>
            </a:r>
            <a:endParaRPr sz="800" b="1" i="0" u="none" strike="noStrike" cap="none" dirty="0">
              <a:solidFill>
                <a:srgbClr val="000000"/>
              </a:solidFill>
              <a:latin typeface="Meiryo"/>
              <a:ea typeface="Meiryo"/>
              <a:cs typeface="Meiryo"/>
              <a:sym typeface="Meiryo"/>
            </a:endParaRPr>
          </a:p>
        </p:txBody>
      </p:sp>
      <p:grpSp>
        <p:nvGrpSpPr>
          <p:cNvPr id="12" name="グループ化 11">
            <a:extLst>
              <a:ext uri="{FF2B5EF4-FFF2-40B4-BE49-F238E27FC236}">
                <a16:creationId xmlns:a16="http://schemas.microsoft.com/office/drawing/2014/main" id="{1071075D-FE28-C71C-970F-01338F827586}"/>
              </a:ext>
            </a:extLst>
          </p:cNvPr>
          <p:cNvGrpSpPr/>
          <p:nvPr/>
        </p:nvGrpSpPr>
        <p:grpSpPr>
          <a:xfrm>
            <a:off x="722432" y="3368528"/>
            <a:ext cx="1046050" cy="3323658"/>
            <a:chOff x="655202" y="3412411"/>
            <a:chExt cx="1046050" cy="3323658"/>
          </a:xfrm>
        </p:grpSpPr>
        <p:grpSp>
          <p:nvGrpSpPr>
            <p:cNvPr id="735" name="Google Shape;735;p31"/>
            <p:cNvGrpSpPr/>
            <p:nvPr/>
          </p:nvGrpSpPr>
          <p:grpSpPr>
            <a:xfrm>
              <a:off x="655202" y="3412411"/>
              <a:ext cx="902119" cy="3323658"/>
              <a:chOff x="1050082" y="3762394"/>
              <a:chExt cx="902119" cy="3323658"/>
            </a:xfrm>
          </p:grpSpPr>
          <p:grpSp>
            <p:nvGrpSpPr>
              <p:cNvPr id="736" name="Google Shape;736;p31"/>
              <p:cNvGrpSpPr/>
              <p:nvPr/>
            </p:nvGrpSpPr>
            <p:grpSpPr>
              <a:xfrm>
                <a:off x="1050082" y="3794360"/>
                <a:ext cx="896611" cy="3291692"/>
                <a:chOff x="6839795" y="1721883"/>
                <a:chExt cx="1740425" cy="6389551"/>
              </a:xfrm>
            </p:grpSpPr>
            <p:pic>
              <p:nvPicPr>
                <p:cNvPr id="737" name="Google Shape;737;p31"/>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6839795" y="4639732"/>
                  <a:ext cx="1740425" cy="3471702"/>
                </a:xfrm>
                <a:prstGeom prst="rect">
                  <a:avLst/>
                </a:prstGeom>
                <a:noFill/>
                <a:ln>
                  <a:noFill/>
                </a:ln>
              </p:spPr>
            </p:pic>
            <p:pic>
              <p:nvPicPr>
                <p:cNvPr id="738" name="Google Shape;738;p31"/>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6839796" y="1721883"/>
                  <a:ext cx="1740424" cy="3249905"/>
                </a:xfrm>
                <a:prstGeom prst="rect">
                  <a:avLst/>
                </a:prstGeom>
                <a:noFill/>
                <a:ln>
                  <a:noFill/>
                </a:ln>
              </p:spPr>
            </p:pic>
          </p:grpSp>
          <p:sp>
            <p:nvSpPr>
              <p:cNvPr id="739" name="Google Shape;739;p31"/>
              <p:cNvSpPr/>
              <p:nvPr/>
            </p:nvSpPr>
            <p:spPr>
              <a:xfrm>
                <a:off x="1050083" y="3762394"/>
                <a:ext cx="902118" cy="332365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 name="テキスト ボックス 2">
              <a:extLst>
                <a:ext uri="{FF2B5EF4-FFF2-40B4-BE49-F238E27FC236}">
                  <a16:creationId xmlns:a16="http://schemas.microsoft.com/office/drawing/2014/main" id="{23B06731-C508-41EB-5DAA-72349FE0F4A9}"/>
                </a:ext>
              </a:extLst>
            </p:cNvPr>
            <p:cNvSpPr txBox="1"/>
            <p:nvPr/>
          </p:nvSpPr>
          <p:spPr>
            <a:xfrm>
              <a:off x="785579" y="5340202"/>
              <a:ext cx="558800"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❷</a:t>
              </a:r>
            </a:p>
          </p:txBody>
        </p:sp>
        <p:sp>
          <p:nvSpPr>
            <p:cNvPr id="4" name="テキスト ボックス 3">
              <a:extLst>
                <a:ext uri="{FF2B5EF4-FFF2-40B4-BE49-F238E27FC236}">
                  <a16:creationId xmlns:a16="http://schemas.microsoft.com/office/drawing/2014/main" id="{5A8F2D5C-AC7E-135A-E8EB-80CF77FE2958}"/>
                </a:ext>
              </a:extLst>
            </p:cNvPr>
            <p:cNvSpPr txBox="1"/>
            <p:nvPr/>
          </p:nvSpPr>
          <p:spPr>
            <a:xfrm>
              <a:off x="1142452" y="4491739"/>
              <a:ext cx="558800"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❶</a:t>
              </a:r>
            </a:p>
          </p:txBody>
        </p:sp>
        <p:sp>
          <p:nvSpPr>
            <p:cNvPr id="6" name="テキスト ボックス 5">
              <a:extLst>
                <a:ext uri="{FF2B5EF4-FFF2-40B4-BE49-F238E27FC236}">
                  <a16:creationId xmlns:a16="http://schemas.microsoft.com/office/drawing/2014/main" id="{4DA60390-ED09-3900-5368-7C849FD937D9}"/>
                </a:ext>
              </a:extLst>
            </p:cNvPr>
            <p:cNvSpPr txBox="1"/>
            <p:nvPr/>
          </p:nvSpPr>
          <p:spPr>
            <a:xfrm>
              <a:off x="777681" y="5651622"/>
              <a:ext cx="558800"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❸</a:t>
              </a:r>
            </a:p>
          </p:txBody>
        </p:sp>
        <p:sp>
          <p:nvSpPr>
            <p:cNvPr id="7" name="テキスト ボックス 6">
              <a:extLst>
                <a:ext uri="{FF2B5EF4-FFF2-40B4-BE49-F238E27FC236}">
                  <a16:creationId xmlns:a16="http://schemas.microsoft.com/office/drawing/2014/main" id="{F08543B3-C8B0-565B-41ED-D4E0C00E4F85}"/>
                </a:ext>
              </a:extLst>
            </p:cNvPr>
            <p:cNvSpPr txBox="1"/>
            <p:nvPr/>
          </p:nvSpPr>
          <p:spPr>
            <a:xfrm>
              <a:off x="777681" y="6016897"/>
              <a:ext cx="558800"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❹</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7276FC-3195-D0EC-B16D-86DE171B3B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a:t>
            </a:fld>
            <a:endParaRPr lang="ja-JP" altLang="en-US"/>
          </a:p>
        </p:txBody>
      </p:sp>
      <p:sp>
        <p:nvSpPr>
          <p:cNvPr id="3" name="Google Shape;79;p56">
            <a:extLst>
              <a:ext uri="{FF2B5EF4-FFF2-40B4-BE49-F238E27FC236}">
                <a16:creationId xmlns:a16="http://schemas.microsoft.com/office/drawing/2014/main" id="{AE64E790-559C-FA4D-C5F0-C00B4A3D409A}"/>
              </a:ext>
            </a:extLst>
          </p:cNvPr>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chemeClr val="lt1"/>
              </a:buClr>
              <a:buSzPts val="1000"/>
              <a:buFont typeface="Meiryo"/>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4" name="Google Shape;80;p56">
            <a:extLst>
              <a:ext uri="{FF2B5EF4-FFF2-40B4-BE49-F238E27FC236}">
                <a16:creationId xmlns:a16="http://schemas.microsoft.com/office/drawing/2014/main" id="{1B44A36D-DF51-6850-B5E4-A668AD763ECA}"/>
              </a:ext>
            </a:extLst>
          </p:cNvPr>
          <p:cNvSpPr txBox="1"/>
          <p:nvPr/>
        </p:nvSpPr>
        <p:spPr>
          <a:xfrm>
            <a:off x="-4564" y="277515"/>
            <a:ext cx="1054101" cy="179536"/>
          </a:xfrm>
          <a:prstGeom prst="rect">
            <a:avLst/>
          </a:prstGeom>
          <a:noFill/>
          <a:ln>
            <a:noFill/>
          </a:ln>
        </p:spPr>
        <p:txBody>
          <a:bodyPr spcFirstLastPara="1" wrap="square" lIns="0" tIns="12700" rIns="0" bIns="0" anchor="t" anchorCtr="0">
            <a:spAutoFit/>
          </a:bodyPr>
          <a:lstStyle/>
          <a:p>
            <a:pPr marL="12700" marR="0" lvl="0" indent="0" algn="ctr" rtl="0">
              <a:lnSpc>
                <a:spcPct val="130000"/>
              </a:lnSpc>
              <a:spcBef>
                <a:spcPts val="0"/>
              </a:spcBef>
              <a:spcAft>
                <a:spcPts val="0"/>
              </a:spcAft>
              <a:buClr>
                <a:schemeClr val="lt1"/>
              </a:buClr>
              <a:buSzPts val="1000"/>
              <a:buFont typeface="Meiryo"/>
              <a:buNone/>
            </a:pPr>
            <a:r>
              <a:rPr lang="ja-JP" sz="1000" b="1" i="0" u="none" strike="noStrike" cap="none">
                <a:solidFill>
                  <a:schemeClr val="lt1"/>
                </a:solidFill>
                <a:latin typeface="Meiryo"/>
                <a:ea typeface="Meiryo"/>
                <a:cs typeface="Meiryo"/>
                <a:sym typeface="Meiryo"/>
              </a:rPr>
              <a:t>CHANTOとは</a:t>
            </a:r>
            <a:endParaRPr sz="1000" b="1" i="0" u="none" strike="noStrike" cap="none">
              <a:solidFill>
                <a:schemeClr val="lt1"/>
              </a:solidFill>
              <a:latin typeface="Meiryo"/>
              <a:ea typeface="Meiryo"/>
              <a:cs typeface="Meiryo"/>
              <a:sym typeface="Meiryo"/>
            </a:endParaRPr>
          </a:p>
        </p:txBody>
      </p:sp>
      <p:sp>
        <p:nvSpPr>
          <p:cNvPr id="5" name="Google Shape;87;p56">
            <a:extLst>
              <a:ext uri="{FF2B5EF4-FFF2-40B4-BE49-F238E27FC236}">
                <a16:creationId xmlns:a16="http://schemas.microsoft.com/office/drawing/2014/main" id="{7EF40A3C-4476-9345-E64F-E7ABF617278D}"/>
              </a:ext>
            </a:extLst>
          </p:cNvPr>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6" name="Google Shape;88;p56">
            <a:extLst>
              <a:ext uri="{FF2B5EF4-FFF2-40B4-BE49-F238E27FC236}">
                <a16:creationId xmlns:a16="http://schemas.microsoft.com/office/drawing/2014/main" id="{7EFE2091-6296-2238-4F77-2358103B293F}"/>
              </a:ext>
            </a:extLst>
          </p:cNvPr>
          <p:cNvSpPr txBox="1"/>
          <p:nvPr/>
        </p:nvSpPr>
        <p:spPr>
          <a:xfrm>
            <a:off x="-4564" y="277515"/>
            <a:ext cx="1054101" cy="179536"/>
          </a:xfrm>
          <a:prstGeom prst="rect">
            <a:avLst/>
          </a:prstGeom>
          <a:noFill/>
          <a:ln>
            <a:noFill/>
          </a:ln>
        </p:spPr>
        <p:txBody>
          <a:bodyPr spcFirstLastPara="1" wrap="square" lIns="0" tIns="12700" rIns="0" bIns="0" anchor="t" anchorCtr="0">
            <a:spAutoFit/>
          </a:bodyPr>
          <a:lstStyle/>
          <a:p>
            <a:pPr marL="12700" marR="0" lvl="0" indent="0" algn="ctr" rtl="0">
              <a:lnSpc>
                <a:spcPct val="13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CHANTOとは</a:t>
            </a:r>
            <a:endParaRPr sz="1000" b="1" i="0" u="none" strike="noStrike" cap="none">
              <a:solidFill>
                <a:schemeClr val="lt1"/>
              </a:solidFill>
              <a:latin typeface="Meiryo"/>
              <a:ea typeface="Meiryo"/>
              <a:cs typeface="Meiryo"/>
              <a:sym typeface="Meiryo"/>
            </a:endParaRPr>
          </a:p>
        </p:txBody>
      </p:sp>
      <p:sp>
        <p:nvSpPr>
          <p:cNvPr id="7" name="Google Shape;100;p56">
            <a:extLst>
              <a:ext uri="{FF2B5EF4-FFF2-40B4-BE49-F238E27FC236}">
                <a16:creationId xmlns:a16="http://schemas.microsoft.com/office/drawing/2014/main" id="{AF0D8152-A5E6-8F17-04BB-B3F1125B5207}"/>
              </a:ext>
            </a:extLst>
          </p:cNvPr>
          <p:cNvSpPr/>
          <p:nvPr/>
        </p:nvSpPr>
        <p:spPr>
          <a:xfrm>
            <a:off x="8043" y="3630"/>
            <a:ext cx="13444500" cy="801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8" name="Google Shape;101;p56">
            <a:extLst>
              <a:ext uri="{FF2B5EF4-FFF2-40B4-BE49-F238E27FC236}">
                <a16:creationId xmlns:a16="http://schemas.microsoft.com/office/drawing/2014/main" id="{F45B58E6-67BD-E650-66A8-B3324D95DB4F}"/>
              </a:ext>
            </a:extLst>
          </p:cNvPr>
          <p:cNvSpPr/>
          <p:nvPr/>
        </p:nvSpPr>
        <p:spPr>
          <a:xfrm>
            <a:off x="1528988" y="167281"/>
            <a:ext cx="105555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altLang="ja-JP" sz="2400" b="1" i="0" u="none" strike="noStrike" cap="none" dirty="0" err="1">
                <a:solidFill>
                  <a:srgbClr val="222222"/>
                </a:solidFill>
                <a:latin typeface="Meiryo"/>
                <a:ea typeface="Meiryo"/>
                <a:cs typeface="Meiryo"/>
                <a:sym typeface="Meiryo"/>
              </a:rPr>
              <a:t>SmartNews</a:t>
            </a:r>
            <a:r>
              <a:rPr lang="ja-JP" altLang="en-US" sz="2400" b="1" i="0" u="none" strike="noStrike" cap="none" dirty="0">
                <a:solidFill>
                  <a:srgbClr val="222222"/>
                </a:solidFill>
                <a:latin typeface="Meiryo"/>
                <a:ea typeface="Meiryo"/>
                <a:cs typeface="Meiryo"/>
                <a:sym typeface="Meiryo"/>
              </a:rPr>
              <a:t>でベストパートナー賞を受賞しました！</a:t>
            </a:r>
            <a:endParaRPr sz="2400" b="1" i="0" u="none" strike="noStrike" cap="none" dirty="0">
              <a:solidFill>
                <a:srgbClr val="000000"/>
              </a:solidFill>
              <a:highlight>
                <a:srgbClr val="FFFFFF"/>
              </a:highlight>
              <a:latin typeface="Meiryo"/>
              <a:ea typeface="Meiryo"/>
              <a:cs typeface="Meiryo"/>
              <a:sym typeface="Meiryo"/>
            </a:endParaRPr>
          </a:p>
          <a:p>
            <a:pPr marL="0" marR="0" lvl="0" indent="0" algn="l" rtl="0">
              <a:lnSpc>
                <a:spcPct val="115000"/>
              </a:lnSpc>
              <a:spcBef>
                <a:spcPts val="0"/>
              </a:spcBef>
              <a:spcAft>
                <a:spcPts val="0"/>
              </a:spcAft>
              <a:buClr>
                <a:srgbClr val="000000"/>
              </a:buClr>
              <a:buSzPts val="2100"/>
              <a:buFont typeface="Arial"/>
              <a:buNone/>
            </a:pPr>
            <a:endParaRPr sz="2100" b="1" i="0" u="none" strike="noStrike" cap="none" dirty="0">
              <a:solidFill>
                <a:srgbClr val="000000"/>
              </a:solidFill>
              <a:highlight>
                <a:srgbClr val="FFFFFF"/>
              </a:highlight>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chemeClr val="dk1"/>
              </a:solidFill>
              <a:latin typeface="Meiryo"/>
              <a:ea typeface="Meiryo"/>
              <a:cs typeface="Meiryo"/>
              <a:sym typeface="Meiryo"/>
            </a:endParaRPr>
          </a:p>
        </p:txBody>
      </p:sp>
      <p:pic>
        <p:nvPicPr>
          <p:cNvPr id="9" name="Google Shape;102;p56">
            <a:extLst>
              <a:ext uri="{FF2B5EF4-FFF2-40B4-BE49-F238E27FC236}">
                <a16:creationId xmlns:a16="http://schemas.microsoft.com/office/drawing/2014/main" id="{A828A1DF-E1B2-8DDB-EFEC-308BCA2D8D5E}"/>
              </a:ext>
            </a:extLst>
          </p:cNvPr>
          <p:cNvPicPr preferRelativeResize="0"/>
          <p:nvPr/>
        </p:nvPicPr>
        <p:blipFill rotWithShape="1">
          <a:blip r:embed="rId2">
            <a:alphaModFix/>
          </a:blip>
          <a:srcRect/>
          <a:stretch/>
        </p:blipFill>
        <p:spPr>
          <a:xfrm>
            <a:off x="12315709" y="201100"/>
            <a:ext cx="927854" cy="412525"/>
          </a:xfrm>
          <a:prstGeom prst="rect">
            <a:avLst/>
          </a:prstGeom>
          <a:noFill/>
          <a:ln>
            <a:noFill/>
          </a:ln>
        </p:spPr>
      </p:pic>
      <p:sp>
        <p:nvSpPr>
          <p:cNvPr id="10" name="Google Shape;103;p56">
            <a:extLst>
              <a:ext uri="{FF2B5EF4-FFF2-40B4-BE49-F238E27FC236}">
                <a16:creationId xmlns:a16="http://schemas.microsoft.com/office/drawing/2014/main" id="{61F7CB0C-F9CF-4409-EB95-99312EFA930A}"/>
              </a:ext>
            </a:extLst>
          </p:cNvPr>
          <p:cNvSpPr txBox="1">
            <a:spLocks/>
          </p:cNvSpPr>
          <p:nvPr/>
        </p:nvSpPr>
        <p:spPr>
          <a:xfrm>
            <a:off x="10183225" y="7286625"/>
            <a:ext cx="3092100" cy="18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ltLang="ja-JP" smtClean="0"/>
              <a:pPr/>
              <a:t>3</a:t>
            </a:fld>
            <a:endParaRPr lang="en-US"/>
          </a:p>
        </p:txBody>
      </p:sp>
      <p:sp>
        <p:nvSpPr>
          <p:cNvPr id="11" name="Google Shape;104;p56">
            <a:extLst>
              <a:ext uri="{FF2B5EF4-FFF2-40B4-BE49-F238E27FC236}">
                <a16:creationId xmlns:a16="http://schemas.microsoft.com/office/drawing/2014/main" id="{47A19DC2-CD02-F6ED-5996-5AF0367AD146}"/>
              </a:ext>
            </a:extLst>
          </p:cNvPr>
          <p:cNvSpPr txBox="1"/>
          <p:nvPr/>
        </p:nvSpPr>
        <p:spPr>
          <a:xfrm>
            <a:off x="5018938" y="3909095"/>
            <a:ext cx="6815575" cy="1672495"/>
          </a:xfrm>
          <a:prstGeom prst="rect">
            <a:avLst/>
          </a:prstGeom>
          <a:noFill/>
          <a:ln>
            <a:noFill/>
          </a:ln>
        </p:spPr>
        <p:txBody>
          <a:bodyPr spcFirstLastPara="1" wrap="square" lIns="0" tIns="10400" rIns="0" bIns="0" anchor="t" anchorCtr="0">
            <a:spAutoFit/>
          </a:bodyPr>
          <a:lstStyle/>
          <a:p>
            <a:pPr algn="just"/>
            <a:r>
              <a:rPr lang="ja-JP" altLang="ja-JP" sz="1800" dirty="0">
                <a:solidFill>
                  <a:srgbClr val="333333"/>
                </a:solidFill>
                <a:effectLst/>
                <a:highlight>
                  <a:srgbClr val="FFFFFF"/>
                </a:highlight>
                <a:latin typeface="メイリオ" panose="020B0604030504040204" pitchFamily="50" charset="-128"/>
                <a:ea typeface="メイリオ" panose="020B0604030504040204" pitchFamily="50" charset="-128"/>
                <a:cs typeface="SimSun" panose="02010600030101010101" pitchFamily="2" charset="-122"/>
              </a:rPr>
              <a:t>世の中で「いま」起きていることや、あなたの生活に役立つ、</a:t>
            </a:r>
            <a:endParaRPr lang="en-US" altLang="ja-JP" sz="1800" dirty="0">
              <a:solidFill>
                <a:srgbClr val="333333"/>
              </a:solidFill>
              <a:effectLst/>
              <a:highlight>
                <a:srgbClr val="FFFFFF"/>
              </a:highlight>
              <a:latin typeface="メイリオ" panose="020B0604030504040204" pitchFamily="50" charset="-128"/>
              <a:ea typeface="メイリオ" panose="020B0604030504040204" pitchFamily="50" charset="-128"/>
              <a:cs typeface="SimSun" panose="02010600030101010101" pitchFamily="2" charset="-122"/>
            </a:endParaRPr>
          </a:p>
          <a:p>
            <a:pPr algn="just"/>
            <a:r>
              <a:rPr lang="ja-JP" altLang="ja-JP" sz="1800" dirty="0">
                <a:solidFill>
                  <a:srgbClr val="333333"/>
                </a:solidFill>
                <a:effectLst/>
                <a:highlight>
                  <a:srgbClr val="FFFFFF"/>
                </a:highlight>
                <a:latin typeface="メイリオ" panose="020B0604030504040204" pitchFamily="50" charset="-128"/>
                <a:ea typeface="メイリオ" panose="020B0604030504040204" pitchFamily="50" charset="-128"/>
                <a:cs typeface="SimSun" panose="02010600030101010101" pitchFamily="2" charset="-122"/>
              </a:rPr>
              <a:t>良質な情報をまとめて見られる</a:t>
            </a:r>
            <a:r>
              <a:rPr lang="en-US" altLang="ja-JP" sz="1800" dirty="0" err="1">
                <a:solidFill>
                  <a:srgbClr val="333333"/>
                </a:solidFill>
                <a:effectLst/>
                <a:highlight>
                  <a:srgbClr val="FFFFFF"/>
                </a:highlight>
                <a:latin typeface="メイリオ" panose="020B0604030504040204" pitchFamily="50" charset="-128"/>
                <a:ea typeface="メイリオ" panose="020B0604030504040204" pitchFamily="50" charset="-128"/>
                <a:cs typeface="SimSun" panose="02010600030101010101" pitchFamily="2" charset="-122"/>
              </a:rPr>
              <a:t>SmartNews</a:t>
            </a:r>
            <a:r>
              <a:rPr lang="ja-JP" altLang="ja-JP" sz="1800" dirty="0">
                <a:solidFill>
                  <a:srgbClr val="333333"/>
                </a:solidFill>
                <a:effectLst/>
                <a:highlight>
                  <a:srgbClr val="FFFFFF"/>
                </a:highlight>
                <a:latin typeface="メイリオ" panose="020B0604030504040204" pitchFamily="50" charset="-128"/>
                <a:ea typeface="メイリオ" panose="020B0604030504040204" pitchFamily="50" charset="-128"/>
                <a:cs typeface="SimSun" panose="02010600030101010101" pitchFamily="2" charset="-122"/>
              </a:rPr>
              <a:t>（スマートニュース）。その</a:t>
            </a:r>
            <a:r>
              <a:rPr lang="en-US" altLang="ja-JP" sz="1800" dirty="0" err="1">
                <a:solidFill>
                  <a:srgbClr val="333333"/>
                </a:solidFill>
                <a:effectLst/>
                <a:highlight>
                  <a:srgbClr val="FFFFFF"/>
                </a:highlight>
                <a:latin typeface="メイリオ" panose="020B0604030504040204" pitchFamily="50" charset="-128"/>
                <a:ea typeface="メイリオ" panose="020B0604030504040204" pitchFamily="50" charset="-128"/>
                <a:cs typeface="SimSun" panose="02010600030101010101" pitchFamily="2" charset="-122"/>
              </a:rPr>
              <a:t>SmartNews</a:t>
            </a:r>
            <a:r>
              <a:rPr lang="ja-JP" altLang="ja-JP" sz="1800" dirty="0">
                <a:solidFill>
                  <a:srgbClr val="333333"/>
                </a:solidFill>
                <a:effectLst/>
                <a:highlight>
                  <a:srgbClr val="FFFFFF"/>
                </a:highlight>
                <a:latin typeface="メイリオ" panose="020B0604030504040204" pitchFamily="50" charset="-128"/>
                <a:ea typeface="メイリオ" panose="020B0604030504040204" pitchFamily="50" charset="-128"/>
                <a:cs typeface="SimSun" panose="02010600030101010101" pitchFamily="2" charset="-122"/>
              </a:rPr>
              <a:t>がユーザーから支持を得たメディアに</a:t>
            </a:r>
            <a:endParaRPr lang="en-US" altLang="ja-JP" sz="1800" dirty="0">
              <a:solidFill>
                <a:srgbClr val="333333"/>
              </a:solidFill>
              <a:effectLst/>
              <a:highlight>
                <a:srgbClr val="FFFFFF"/>
              </a:highlight>
              <a:latin typeface="メイリオ" panose="020B0604030504040204" pitchFamily="50" charset="-128"/>
              <a:ea typeface="メイリオ" panose="020B0604030504040204" pitchFamily="50" charset="-128"/>
              <a:cs typeface="SimSun" panose="02010600030101010101" pitchFamily="2" charset="-122"/>
            </a:endParaRPr>
          </a:p>
          <a:p>
            <a:pPr algn="just"/>
            <a:r>
              <a:rPr lang="ja-JP" altLang="ja-JP" sz="1800" dirty="0">
                <a:solidFill>
                  <a:srgbClr val="333333"/>
                </a:solidFill>
                <a:effectLst/>
                <a:highlight>
                  <a:srgbClr val="FFFFFF"/>
                </a:highlight>
                <a:latin typeface="メイリオ" panose="020B0604030504040204" pitchFamily="50" charset="-128"/>
                <a:ea typeface="メイリオ" panose="020B0604030504040204" pitchFamily="50" charset="-128"/>
                <a:cs typeface="SimSun" panose="02010600030101010101" pitchFamily="2" charset="-122"/>
              </a:rPr>
              <a:t>対して贈る</a:t>
            </a:r>
            <a:r>
              <a:rPr lang="en-US" altLang="ja-JP" sz="1800" dirty="0" err="1">
                <a:solidFill>
                  <a:srgbClr val="444746"/>
                </a:solidFill>
                <a:effectLst/>
                <a:highlight>
                  <a:srgbClr val="FFFFFF"/>
                </a:highlight>
                <a:latin typeface="メイリオ" panose="020B0604030504040204" pitchFamily="50" charset="-128"/>
                <a:ea typeface="メイリオ" panose="020B0604030504040204" pitchFamily="50" charset="-128"/>
                <a:cs typeface="Roboto" panose="02000000000000000000" pitchFamily="2" charset="0"/>
              </a:rPr>
              <a:t>SmartNews</a:t>
            </a:r>
            <a:r>
              <a:rPr lang="en-US" altLang="ja-JP" sz="1800" dirty="0">
                <a:solidFill>
                  <a:srgbClr val="444746"/>
                </a:solidFill>
                <a:effectLst/>
                <a:highlight>
                  <a:srgbClr val="FFFFFF"/>
                </a:highlight>
                <a:latin typeface="メイリオ" panose="020B0604030504040204" pitchFamily="50" charset="-128"/>
                <a:ea typeface="メイリオ" panose="020B0604030504040204" pitchFamily="50" charset="-128"/>
                <a:cs typeface="Roboto" panose="02000000000000000000" pitchFamily="2" charset="0"/>
              </a:rPr>
              <a:t> Awards 2023</a:t>
            </a:r>
            <a:r>
              <a:rPr lang="ja-JP" altLang="ja-JP" sz="1800" dirty="0">
                <a:effectLst/>
                <a:latin typeface="メイリオ" panose="020B0604030504040204" pitchFamily="50" charset="-128"/>
                <a:ea typeface="メイリオ" panose="020B0604030504040204" pitchFamily="50" charset="-128"/>
                <a:cs typeface="游明朝" panose="02020400000000000000" pitchFamily="18" charset="-128"/>
              </a:rPr>
              <a:t>の受賞メディアが</a:t>
            </a:r>
            <a:endParaRPr lang="en-US" altLang="ja-JP" sz="1800" dirty="0">
              <a:effectLst/>
              <a:latin typeface="メイリオ" panose="020B0604030504040204" pitchFamily="50" charset="-128"/>
              <a:ea typeface="メイリオ" panose="020B0604030504040204" pitchFamily="50" charset="-128"/>
              <a:cs typeface="游明朝" panose="02020400000000000000" pitchFamily="18" charset="-128"/>
            </a:endParaRPr>
          </a:p>
          <a:p>
            <a:pPr algn="just"/>
            <a:r>
              <a:rPr lang="ja-JP" altLang="ja-JP" sz="1800" dirty="0">
                <a:effectLst/>
                <a:latin typeface="メイリオ" panose="020B0604030504040204" pitchFamily="50" charset="-128"/>
                <a:ea typeface="メイリオ" panose="020B0604030504040204" pitchFamily="50" charset="-128"/>
                <a:cs typeface="游明朝" panose="02020400000000000000" pitchFamily="18" charset="-128"/>
              </a:rPr>
              <a:t>発表され、主婦と生活社のウェブマガジン</a:t>
            </a:r>
            <a:r>
              <a:rPr lang="en-US" altLang="ja-JP" sz="1800" dirty="0">
                <a:effectLst/>
                <a:latin typeface="メイリオ" panose="020B0604030504040204" pitchFamily="50" charset="-128"/>
                <a:ea typeface="メイリオ" panose="020B0604030504040204" pitchFamily="50" charset="-128"/>
                <a:cs typeface="游明朝" panose="02020400000000000000" pitchFamily="18" charset="-128"/>
              </a:rPr>
              <a:t>CHANTO WEB</a:t>
            </a:r>
            <a:r>
              <a:rPr lang="ja-JP" altLang="ja-JP" sz="1800" dirty="0">
                <a:effectLst/>
                <a:latin typeface="メイリオ" panose="020B0604030504040204" pitchFamily="50" charset="-128"/>
                <a:ea typeface="メイリオ" panose="020B0604030504040204" pitchFamily="50" charset="-128"/>
                <a:cs typeface="游明朝" panose="02020400000000000000" pitchFamily="18" charset="-128"/>
              </a:rPr>
              <a:t>が</a:t>
            </a:r>
            <a:endParaRPr lang="en-US" altLang="ja-JP" sz="1800" dirty="0">
              <a:effectLst/>
              <a:latin typeface="メイリオ" panose="020B0604030504040204" pitchFamily="50" charset="-128"/>
              <a:ea typeface="メイリオ" panose="020B0604030504040204" pitchFamily="50" charset="-128"/>
              <a:cs typeface="游明朝" panose="02020400000000000000" pitchFamily="18" charset="-128"/>
            </a:endParaRPr>
          </a:p>
          <a:p>
            <a:pPr algn="just"/>
            <a:r>
              <a:rPr lang="ja-JP" altLang="ja-JP" sz="1800" dirty="0">
                <a:effectLst/>
                <a:latin typeface="メイリオ" panose="020B0604030504040204" pitchFamily="50" charset="-128"/>
                <a:ea typeface="メイリオ" panose="020B0604030504040204" pitchFamily="50" charset="-128"/>
                <a:cs typeface="游明朝" panose="02020400000000000000" pitchFamily="18" charset="-128"/>
              </a:rPr>
              <a:t>ベストパートナー賞（ライフ・キャリア賞）に選ばれました。</a:t>
            </a:r>
          </a:p>
        </p:txBody>
      </p:sp>
      <p:sp>
        <p:nvSpPr>
          <p:cNvPr id="12" name="Google Shape;120;p56">
            <a:extLst>
              <a:ext uri="{FF2B5EF4-FFF2-40B4-BE49-F238E27FC236}">
                <a16:creationId xmlns:a16="http://schemas.microsoft.com/office/drawing/2014/main" id="{289261FD-9816-ABE1-1100-718DFF8D9DE4}"/>
              </a:ext>
            </a:extLst>
          </p:cNvPr>
          <p:cNvSpPr txBox="1"/>
          <p:nvPr/>
        </p:nvSpPr>
        <p:spPr>
          <a:xfrm>
            <a:off x="141773" y="142475"/>
            <a:ext cx="1214100" cy="307736"/>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altLang="ja-JP" sz="1400" b="0" i="0" u="none" strike="noStrike" cap="none" dirty="0">
                <a:solidFill>
                  <a:schemeClr val="lt1"/>
                </a:solidFill>
                <a:latin typeface="Meiryo"/>
                <a:ea typeface="Meiryo"/>
                <a:cs typeface="Meiryo"/>
                <a:sym typeface="Meiryo"/>
              </a:rPr>
              <a:t>NEWS</a:t>
            </a:r>
            <a:endParaRPr sz="1400" b="0" i="0" u="none" strike="noStrike" cap="none" dirty="0">
              <a:solidFill>
                <a:schemeClr val="lt1"/>
              </a:solidFill>
              <a:latin typeface="Meiryo"/>
              <a:ea typeface="Meiryo"/>
              <a:cs typeface="Meiryo"/>
              <a:sym typeface="Meiryo"/>
            </a:endParaRPr>
          </a:p>
        </p:txBody>
      </p:sp>
      <p:pic>
        <p:nvPicPr>
          <p:cNvPr id="13" name="image2.png">
            <a:extLst>
              <a:ext uri="{FF2B5EF4-FFF2-40B4-BE49-F238E27FC236}">
                <a16:creationId xmlns:a16="http://schemas.microsoft.com/office/drawing/2014/main" id="{89ED0BBA-5919-8E5D-B94D-8B654DB714A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91759" y="1083657"/>
            <a:ext cx="4080291" cy="2295164"/>
          </a:xfrm>
          <a:prstGeom prst="rect">
            <a:avLst/>
          </a:prstGeom>
          <a:ln>
            <a:solidFill>
              <a:schemeClr val="tx1"/>
            </a:solidFill>
          </a:ln>
        </p:spPr>
      </p:pic>
      <p:sp>
        <p:nvSpPr>
          <p:cNvPr id="14" name="Google Shape;118;p56">
            <a:extLst>
              <a:ext uri="{FF2B5EF4-FFF2-40B4-BE49-F238E27FC236}">
                <a16:creationId xmlns:a16="http://schemas.microsoft.com/office/drawing/2014/main" id="{35E9146B-EB52-C7A2-F612-44EA5CA3F2BF}"/>
              </a:ext>
            </a:extLst>
          </p:cNvPr>
          <p:cNvSpPr/>
          <p:nvPr/>
        </p:nvSpPr>
        <p:spPr>
          <a:xfrm>
            <a:off x="9256065" y="1083657"/>
            <a:ext cx="3684925" cy="1436519"/>
          </a:xfrm>
          <a:prstGeom prst="wedgeRectCallout">
            <a:avLst>
              <a:gd name="adj1" fmla="val -61769"/>
              <a:gd name="adj2" fmla="val -26438"/>
            </a:avLst>
          </a:prstGeom>
          <a:solidFill>
            <a:schemeClr val="accent4">
              <a:lumMod val="60000"/>
              <a:lumOff val="40000"/>
            </a:schemeClr>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altLang="ja-JP" sz="1600" dirty="0">
                <a:effectLst/>
                <a:latin typeface="メイリオ" panose="020B0604030504040204" pitchFamily="50" charset="-128"/>
                <a:ea typeface="メイリオ" panose="020B0604030504040204" pitchFamily="50" charset="-128"/>
                <a:cs typeface="游明朝" panose="02020400000000000000" pitchFamily="18" charset="-128"/>
              </a:rPr>
              <a:t>多様化する女性のライフスタイルや</a:t>
            </a:r>
            <a:endParaRPr lang="en-US" altLang="ja-JP" sz="1600" dirty="0">
              <a:effectLst/>
              <a:latin typeface="メイリオ" panose="020B0604030504040204" pitchFamily="50" charset="-128"/>
              <a:ea typeface="メイリオ" panose="020B0604030504040204" pitchFamily="50" charset="-128"/>
              <a:cs typeface="游明朝" panose="02020400000000000000" pitchFamily="18" charset="-128"/>
            </a:endParaRPr>
          </a:p>
          <a:p>
            <a:pPr marL="0" marR="0" lvl="0" indent="0" algn="ctr" rtl="0">
              <a:lnSpc>
                <a:spcPct val="100000"/>
              </a:lnSpc>
              <a:spcBef>
                <a:spcPts val="0"/>
              </a:spcBef>
              <a:spcAft>
                <a:spcPts val="0"/>
              </a:spcAft>
              <a:buClr>
                <a:srgbClr val="000000"/>
              </a:buClr>
              <a:buSzPts val="900"/>
              <a:buFont typeface="Arial"/>
              <a:buNone/>
            </a:pPr>
            <a:r>
              <a:rPr lang="ja-JP" altLang="ja-JP" sz="1600" dirty="0">
                <a:effectLst/>
                <a:latin typeface="メイリオ" panose="020B0604030504040204" pitchFamily="50" charset="-128"/>
                <a:ea typeface="メイリオ" panose="020B0604030504040204" pitchFamily="50" charset="-128"/>
                <a:cs typeface="游明朝" panose="02020400000000000000" pitchFamily="18" charset="-128"/>
              </a:rPr>
              <a:t>キャリアに寄り添った</a:t>
            </a:r>
            <a:endParaRPr lang="en-US" altLang="ja-JP" sz="1600" dirty="0">
              <a:effectLst/>
              <a:latin typeface="メイリオ" panose="020B0604030504040204" pitchFamily="50" charset="-128"/>
              <a:ea typeface="メイリオ" panose="020B0604030504040204" pitchFamily="50" charset="-128"/>
              <a:cs typeface="游明朝" panose="02020400000000000000" pitchFamily="18" charset="-128"/>
            </a:endParaRPr>
          </a:p>
          <a:p>
            <a:pPr marL="0" marR="0" lvl="0" indent="0" algn="ctr" rtl="0">
              <a:lnSpc>
                <a:spcPct val="100000"/>
              </a:lnSpc>
              <a:spcBef>
                <a:spcPts val="0"/>
              </a:spcBef>
              <a:spcAft>
                <a:spcPts val="0"/>
              </a:spcAft>
              <a:buClr>
                <a:srgbClr val="000000"/>
              </a:buClr>
              <a:buSzPts val="900"/>
              <a:buFont typeface="Arial"/>
              <a:buNone/>
            </a:pPr>
            <a:r>
              <a:rPr lang="ja-JP" altLang="ja-JP" sz="1600" dirty="0">
                <a:effectLst/>
                <a:latin typeface="メイリオ" panose="020B0604030504040204" pitchFamily="50" charset="-128"/>
                <a:ea typeface="メイリオ" panose="020B0604030504040204" pitchFamily="50" charset="-128"/>
                <a:cs typeface="游明朝" panose="02020400000000000000" pitchFamily="18" charset="-128"/>
              </a:rPr>
              <a:t>インタビュー記事をはじめ、</a:t>
            </a:r>
            <a:endParaRPr lang="en-US" altLang="ja-JP" sz="1600" dirty="0">
              <a:effectLst/>
              <a:latin typeface="メイリオ" panose="020B0604030504040204" pitchFamily="50" charset="-128"/>
              <a:ea typeface="メイリオ" panose="020B0604030504040204" pitchFamily="50" charset="-128"/>
              <a:cs typeface="游明朝" panose="02020400000000000000" pitchFamily="18" charset="-128"/>
            </a:endParaRPr>
          </a:p>
          <a:p>
            <a:pPr marL="0" marR="0" lvl="0" indent="0" algn="ctr" rtl="0">
              <a:lnSpc>
                <a:spcPct val="100000"/>
              </a:lnSpc>
              <a:spcBef>
                <a:spcPts val="0"/>
              </a:spcBef>
              <a:spcAft>
                <a:spcPts val="0"/>
              </a:spcAft>
              <a:buClr>
                <a:srgbClr val="000000"/>
              </a:buClr>
              <a:buSzPts val="900"/>
              <a:buFont typeface="Arial"/>
              <a:buNone/>
            </a:pPr>
            <a:r>
              <a:rPr lang="ja-JP" altLang="ja-JP" sz="1600" dirty="0">
                <a:effectLst/>
                <a:latin typeface="メイリオ" panose="020B0604030504040204" pitchFamily="50" charset="-128"/>
                <a:ea typeface="メイリオ" panose="020B0604030504040204" pitchFamily="50" charset="-128"/>
                <a:cs typeface="游明朝" panose="02020400000000000000" pitchFamily="18" charset="-128"/>
              </a:rPr>
              <a:t>丁寧な取材姿勢を元にした記事</a:t>
            </a:r>
            <a:r>
              <a:rPr lang="ja-JP" altLang="en-US" sz="1600" dirty="0">
                <a:effectLst/>
                <a:latin typeface="メイリオ" panose="020B0604030504040204" pitchFamily="50" charset="-128"/>
                <a:ea typeface="メイリオ" panose="020B0604030504040204" pitchFamily="50" charset="-128"/>
                <a:cs typeface="游明朝" panose="02020400000000000000" pitchFamily="18" charset="-128"/>
              </a:rPr>
              <a:t>が</a:t>
            </a:r>
            <a:endParaRPr lang="en-US" altLang="ja-JP" sz="1600" dirty="0">
              <a:effectLst/>
              <a:latin typeface="メイリオ" panose="020B0604030504040204" pitchFamily="50" charset="-128"/>
              <a:ea typeface="メイリオ" panose="020B0604030504040204" pitchFamily="50" charset="-128"/>
              <a:cs typeface="游明朝" panose="02020400000000000000" pitchFamily="18" charset="-128"/>
            </a:endParaRPr>
          </a:p>
          <a:p>
            <a:pPr marL="0" marR="0" lvl="0" indent="0" algn="ctr" rtl="0">
              <a:lnSpc>
                <a:spcPct val="100000"/>
              </a:lnSpc>
              <a:spcBef>
                <a:spcPts val="0"/>
              </a:spcBef>
              <a:spcAft>
                <a:spcPts val="0"/>
              </a:spcAft>
              <a:buClr>
                <a:srgbClr val="000000"/>
              </a:buClr>
              <a:buSzPts val="900"/>
              <a:buFont typeface="Arial"/>
              <a:buNone/>
            </a:pPr>
            <a:r>
              <a:rPr lang="ja-JP" altLang="en-US" sz="1600" dirty="0">
                <a:effectLst/>
                <a:latin typeface="メイリオ" panose="020B0604030504040204" pitchFamily="50" charset="-128"/>
                <a:ea typeface="メイリオ" panose="020B0604030504040204" pitchFamily="50" charset="-128"/>
                <a:cs typeface="游明朝" panose="02020400000000000000" pitchFamily="18" charset="-128"/>
              </a:rPr>
              <a:t>評価されました！</a:t>
            </a:r>
            <a:endParaRPr sz="1600" b="1" i="0" u="none" strike="noStrike" cap="none" dirty="0">
              <a:solidFill>
                <a:schemeClr val="tx1"/>
              </a:solidFill>
              <a:latin typeface="メイリオ" panose="020B0604030504040204" pitchFamily="50" charset="-128"/>
              <a:ea typeface="メイリオ" panose="020B0604030504040204" pitchFamily="50" charset="-128"/>
              <a:sym typeface="Arial"/>
            </a:endParaRPr>
          </a:p>
        </p:txBody>
      </p:sp>
      <p:pic>
        <p:nvPicPr>
          <p:cNvPr id="15" name="Picture 2">
            <a:extLst>
              <a:ext uri="{FF2B5EF4-FFF2-40B4-BE49-F238E27FC236}">
                <a16:creationId xmlns:a16="http://schemas.microsoft.com/office/drawing/2014/main" id="{9AF25C1F-C4B6-9F3D-1530-044C0959F32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3548" y="1087847"/>
            <a:ext cx="4304196" cy="611246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6" name="Google Shape;104;p56">
            <a:extLst>
              <a:ext uri="{FF2B5EF4-FFF2-40B4-BE49-F238E27FC236}">
                <a16:creationId xmlns:a16="http://schemas.microsoft.com/office/drawing/2014/main" id="{69AAF556-761C-943C-258D-86360F7F762C}"/>
              </a:ext>
            </a:extLst>
          </p:cNvPr>
          <p:cNvSpPr txBox="1"/>
          <p:nvPr/>
        </p:nvSpPr>
        <p:spPr>
          <a:xfrm>
            <a:off x="5125573" y="5897152"/>
            <a:ext cx="6815575" cy="1303163"/>
          </a:xfrm>
          <a:prstGeom prst="rect">
            <a:avLst/>
          </a:prstGeom>
          <a:noFill/>
          <a:ln>
            <a:noFill/>
          </a:ln>
        </p:spPr>
        <p:txBody>
          <a:bodyPr spcFirstLastPara="1" wrap="square" lIns="0" tIns="10400" rIns="0" bIns="0" anchor="t" anchorCtr="0">
            <a:spAutoFit/>
          </a:bodyPr>
          <a:lstStyle>
            <a:defPPr marR="0" lvl="0" algn="l" rtl="0">
              <a:lnSpc>
                <a:spcPct val="100000"/>
              </a:lnSpc>
              <a:spcBef>
                <a:spcPts val="0"/>
              </a:spcBef>
              <a:spcAft>
                <a:spcPts val="0"/>
              </a:spcAft>
            </a:defPPr>
            <a:lvl1pPr algn="just">
              <a:defRPr sz="1800">
                <a:solidFill>
                  <a:srgbClr val="333333"/>
                </a:solidFill>
                <a:effectLst/>
                <a:highlight>
                  <a:srgbClr val="FFFFFF"/>
                </a:highlight>
                <a:latin typeface="メイリオ" panose="020B0604030504040204" pitchFamily="50" charset="-128"/>
                <a:ea typeface="メイリオ" panose="020B0604030504040204" pitchFamily="50" charset="-128"/>
                <a:cs typeface="SimSun" panose="02010600030101010101" pitchFamily="2" charset="-122"/>
              </a:defRPr>
            </a:lvl1pPr>
          </a:lstStyle>
          <a:p>
            <a:r>
              <a:rPr lang="en-US" altLang="ja-JP" sz="2800" b="1" dirty="0"/>
              <a:t> CHANTO</a:t>
            </a:r>
            <a:r>
              <a:rPr lang="ja-JP" altLang="en-US" sz="2800" b="1" dirty="0"/>
              <a:t>は今年で</a:t>
            </a:r>
            <a:r>
              <a:rPr lang="en-US" altLang="ja-JP" sz="2800" b="1" dirty="0"/>
              <a:t>10</a:t>
            </a:r>
            <a:r>
              <a:rPr lang="ja-JP" altLang="en-US" sz="2800" b="1" dirty="0"/>
              <a:t>周年！</a:t>
            </a:r>
            <a:endParaRPr lang="en-US" altLang="ja-JP" sz="2800" b="1" dirty="0"/>
          </a:p>
          <a:p>
            <a:r>
              <a:rPr lang="ja-JP" altLang="en-US" sz="2800" b="1" dirty="0"/>
              <a:t>ますますパワーアップして参りますので</a:t>
            </a:r>
            <a:endParaRPr lang="en-US" altLang="ja-JP" sz="2800" b="1" dirty="0"/>
          </a:p>
          <a:p>
            <a:r>
              <a:rPr lang="ja-JP" altLang="ja-JP" sz="2800" b="1" dirty="0"/>
              <a:t>応援のほどよろしくお願いします</a:t>
            </a:r>
            <a:r>
              <a:rPr lang="ja-JP" altLang="en-US" sz="2800" b="1" dirty="0"/>
              <a:t>！</a:t>
            </a:r>
            <a:endParaRPr lang="ja-JP" altLang="ja-JP" sz="2800" b="1" dirty="0"/>
          </a:p>
        </p:txBody>
      </p:sp>
    </p:spTree>
    <p:extLst>
      <p:ext uri="{BB962C8B-B14F-4D97-AF65-F5344CB8AC3E}">
        <p14:creationId xmlns:p14="http://schemas.microsoft.com/office/powerpoint/2010/main" val="4228752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7"/>
          <p:cNvSpPr/>
          <p:nvPr/>
        </p:nvSpPr>
        <p:spPr>
          <a:xfrm>
            <a:off x="375025" y="1092111"/>
            <a:ext cx="9361170" cy="6017895"/>
          </a:xfrm>
          <a:custGeom>
            <a:avLst/>
            <a:gdLst/>
            <a:ahLst/>
            <a:cxnLst/>
            <a:rect l="l" t="t" r="r" b="b"/>
            <a:pathLst>
              <a:path w="9906000" h="6858000" extrusionOk="0">
                <a:moveTo>
                  <a:pt x="0" y="6858000"/>
                </a:moveTo>
                <a:lnTo>
                  <a:pt x="9906000" y="6858000"/>
                </a:lnTo>
                <a:lnTo>
                  <a:pt x="9906000" y="0"/>
                </a:lnTo>
                <a:lnTo>
                  <a:pt x="0" y="0"/>
                </a:lnTo>
                <a:lnTo>
                  <a:pt x="0" y="6858000"/>
                </a:lnTo>
                <a:close/>
              </a:path>
            </a:pathLst>
          </a:custGeom>
          <a:solidFill>
            <a:srgbClr val="F2F2F2"/>
          </a:solid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78" name="Google Shape;778;p17"/>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30</a:t>
            </a:fld>
            <a:endParaRPr/>
          </a:p>
        </p:txBody>
      </p:sp>
      <p:sp>
        <p:nvSpPr>
          <p:cNvPr id="779" name="Google Shape;779;p17"/>
          <p:cNvSpPr/>
          <p:nvPr/>
        </p:nvSpPr>
        <p:spPr>
          <a:xfrm>
            <a:off x="220118" y="170050"/>
            <a:ext cx="71406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特別誘導枠について：オリジナル特集の展開イメージ</a:t>
            </a:r>
            <a:endParaRPr sz="2000" b="1" i="0" u="none" strike="noStrike" cap="none">
              <a:solidFill>
                <a:schemeClr val="dk1"/>
              </a:solidFill>
              <a:latin typeface="Meiryo"/>
              <a:ea typeface="Meiryo"/>
              <a:cs typeface="Meiryo"/>
              <a:sym typeface="Meiryo"/>
            </a:endParaRPr>
          </a:p>
        </p:txBody>
      </p:sp>
      <p:sp>
        <p:nvSpPr>
          <p:cNvPr id="780" name="Google Shape;780;p17"/>
          <p:cNvSpPr/>
          <p:nvPr/>
        </p:nvSpPr>
        <p:spPr>
          <a:xfrm>
            <a:off x="640725" y="4882275"/>
            <a:ext cx="4305900" cy="370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33333"/>
              </a:buClr>
              <a:buSzPts val="1400"/>
              <a:buFont typeface="Arial"/>
              <a:buNone/>
            </a:pPr>
            <a:r>
              <a:rPr lang="ja-JP" sz="1400" b="1" i="0" u="none" strike="noStrike" cap="none">
                <a:solidFill>
                  <a:srgbClr val="333333"/>
                </a:solidFill>
                <a:latin typeface="Arial"/>
                <a:ea typeface="Arial"/>
                <a:cs typeface="Arial"/>
                <a:sym typeface="Arial"/>
              </a:rPr>
              <a:t>◆SNS：公式アカウントからサービスポスト投稿</a:t>
            </a:r>
            <a:endParaRPr sz="1400" b="0" i="0" u="none" strike="noStrike" cap="none">
              <a:solidFill>
                <a:srgbClr val="000000"/>
              </a:solidFill>
              <a:latin typeface="Arial"/>
              <a:ea typeface="Arial"/>
              <a:cs typeface="Arial"/>
              <a:sym typeface="Arial"/>
            </a:endParaRPr>
          </a:p>
        </p:txBody>
      </p:sp>
      <p:sp>
        <p:nvSpPr>
          <p:cNvPr id="781" name="Google Shape;781;p17"/>
          <p:cNvSpPr txBox="1"/>
          <p:nvPr/>
        </p:nvSpPr>
        <p:spPr>
          <a:xfrm>
            <a:off x="640650" y="1924925"/>
            <a:ext cx="3942300" cy="3171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000" b="1" i="0" u="none" strike="noStrike" cap="none">
                <a:solidFill>
                  <a:schemeClr val="dk1"/>
                </a:solidFill>
                <a:latin typeface="Meiryo"/>
                <a:ea typeface="Meiryo"/>
                <a:cs typeface="Meiryo"/>
                <a:sym typeface="Meiryo"/>
              </a:rPr>
              <a:t>トップページ　誘導枠</a:t>
            </a:r>
            <a:endParaRPr sz="1000" b="1" i="0" u="none" strike="noStrike" cap="none">
              <a:solidFill>
                <a:schemeClr val="dk1"/>
              </a:solidFill>
              <a:latin typeface="Meiryo"/>
              <a:ea typeface="Meiryo"/>
              <a:cs typeface="Meiryo"/>
              <a:sym typeface="Meiryo"/>
            </a:endParaRPr>
          </a:p>
        </p:txBody>
      </p:sp>
      <p:sp>
        <p:nvSpPr>
          <p:cNvPr id="782" name="Google Shape;782;p17"/>
          <p:cNvSpPr/>
          <p:nvPr/>
        </p:nvSpPr>
        <p:spPr>
          <a:xfrm>
            <a:off x="4997403" y="1267782"/>
            <a:ext cx="47094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33333"/>
              </a:buClr>
              <a:buSzPts val="1400"/>
              <a:buFont typeface="Arial"/>
              <a:buNone/>
            </a:pPr>
            <a:r>
              <a:rPr lang="ja-JP" sz="1400" b="1" i="0" u="none" strike="noStrike" cap="none">
                <a:solidFill>
                  <a:srgbClr val="333333"/>
                </a:solidFill>
                <a:latin typeface="Arial"/>
                <a:ea typeface="Arial"/>
                <a:cs typeface="Arial"/>
                <a:sym typeface="Arial"/>
              </a:rPr>
              <a:t>◆誘導枠②：「特集」カテゴリーにもバナーを設置</a:t>
            </a:r>
            <a:endParaRPr sz="1400" b="1" i="0" u="none" strike="noStrike" cap="none">
              <a:solidFill>
                <a:srgbClr val="33333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Meiryo"/>
              <a:buNone/>
            </a:pPr>
            <a:r>
              <a:rPr lang="ja-JP" sz="1200" b="0" i="0" u="none" strike="noStrike" cap="none">
                <a:solidFill>
                  <a:srgbClr val="000000"/>
                </a:solidFill>
                <a:latin typeface="Meiryo"/>
                <a:ea typeface="Meiryo"/>
                <a:cs typeface="Meiryo"/>
                <a:sym typeface="Meiryo"/>
              </a:rPr>
              <a:t>特集を一覧できる「特集」欄内に本企画の格納枠を新設します。</a:t>
            </a:r>
            <a:endParaRPr sz="1400" b="0" i="0" u="none" strike="noStrike" cap="none">
              <a:solidFill>
                <a:srgbClr val="000000"/>
              </a:solidFill>
              <a:latin typeface="Arial"/>
              <a:ea typeface="Arial"/>
              <a:cs typeface="Arial"/>
              <a:sym typeface="Arial"/>
            </a:endParaRPr>
          </a:p>
        </p:txBody>
      </p:sp>
      <p:sp>
        <p:nvSpPr>
          <p:cNvPr id="783" name="Google Shape;783;p17"/>
          <p:cNvSpPr txBox="1"/>
          <p:nvPr/>
        </p:nvSpPr>
        <p:spPr>
          <a:xfrm>
            <a:off x="5091348" y="6138094"/>
            <a:ext cx="3212400" cy="33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050" b="0" i="0" u="none" strike="noStrike" cap="none">
                <a:solidFill>
                  <a:srgbClr val="000000"/>
                </a:solidFill>
                <a:latin typeface="Meiryo"/>
                <a:ea typeface="Meiryo"/>
                <a:cs typeface="Meiryo"/>
                <a:sym typeface="Meiryo"/>
              </a:rPr>
              <a:t>※SPでの表示例です。PCでも同様に遷移します。</a:t>
            </a:r>
            <a:endParaRPr sz="1050" b="0" i="0" u="none" strike="noStrike" cap="none">
              <a:solidFill>
                <a:srgbClr val="000000"/>
              </a:solidFill>
              <a:latin typeface="Meiryo"/>
              <a:ea typeface="Meiryo"/>
              <a:cs typeface="Meiryo"/>
              <a:sym typeface="Meiryo"/>
            </a:endParaRPr>
          </a:p>
        </p:txBody>
      </p:sp>
      <p:sp>
        <p:nvSpPr>
          <p:cNvPr id="784" name="Google Shape;784;p17"/>
          <p:cNvSpPr/>
          <p:nvPr/>
        </p:nvSpPr>
        <p:spPr>
          <a:xfrm>
            <a:off x="9589830" y="4719720"/>
            <a:ext cx="556200" cy="769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5" name="Google Shape;785;p17"/>
          <p:cNvSpPr/>
          <p:nvPr/>
        </p:nvSpPr>
        <p:spPr>
          <a:xfrm>
            <a:off x="10083700" y="1087046"/>
            <a:ext cx="3212400" cy="124645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33333"/>
              </a:buClr>
              <a:buSzPts val="1400"/>
              <a:buFont typeface="Arial"/>
              <a:buNone/>
            </a:pPr>
            <a:r>
              <a:rPr lang="ja-JP" sz="1400" b="1" i="0" u="none" strike="noStrike" cap="none">
                <a:solidFill>
                  <a:srgbClr val="333333"/>
                </a:solidFill>
                <a:latin typeface="Arial"/>
                <a:ea typeface="Arial"/>
                <a:cs typeface="Arial"/>
                <a:sym typeface="Arial"/>
              </a:rPr>
              <a:t>◆記事公開後、特集枠に格納</a:t>
            </a:r>
            <a:endParaRPr sz="1400" b="1" i="0" u="none" strike="noStrike" cap="none">
              <a:solidFill>
                <a:srgbClr val="333333"/>
              </a:solidFill>
              <a:latin typeface="Arial"/>
              <a:ea typeface="Arial"/>
              <a:cs typeface="Arial"/>
              <a:sym typeface="Arial"/>
            </a:endParaRPr>
          </a:p>
          <a:p>
            <a:pPr marL="0" marR="0" lvl="0" indent="0" algn="l" rtl="0">
              <a:lnSpc>
                <a:spcPct val="150000"/>
              </a:lnSpc>
              <a:spcBef>
                <a:spcPts val="0"/>
              </a:spcBef>
              <a:spcAft>
                <a:spcPts val="0"/>
              </a:spcAft>
              <a:buClr>
                <a:srgbClr val="333333"/>
              </a:buClr>
              <a:buSzPts val="1200"/>
              <a:buFont typeface="Meiryo"/>
              <a:buNone/>
            </a:pPr>
            <a:r>
              <a:rPr lang="ja-JP" sz="1200" b="0" i="0" u="none" strike="noStrike" cap="none">
                <a:solidFill>
                  <a:srgbClr val="333333"/>
                </a:solidFill>
                <a:latin typeface="Meiryo"/>
                <a:ea typeface="Meiryo"/>
                <a:cs typeface="Meiryo"/>
                <a:sym typeface="Meiryo"/>
              </a:rPr>
              <a:t>編集記事とスポンサード記事を区別なく</a:t>
            </a:r>
            <a:endParaRPr sz="1200" b="0" i="0" u="none" strike="noStrike" cap="none">
              <a:solidFill>
                <a:srgbClr val="333333"/>
              </a:solidFill>
              <a:latin typeface="Meiryo"/>
              <a:ea typeface="Meiryo"/>
              <a:cs typeface="Meiryo"/>
              <a:sym typeface="Meiryo"/>
            </a:endParaRPr>
          </a:p>
          <a:p>
            <a:pPr marL="0" marR="0" lvl="0" indent="0" algn="l" rtl="0">
              <a:lnSpc>
                <a:spcPct val="150000"/>
              </a:lnSpc>
              <a:spcBef>
                <a:spcPts val="0"/>
              </a:spcBef>
              <a:spcAft>
                <a:spcPts val="0"/>
              </a:spcAft>
              <a:buClr>
                <a:srgbClr val="333333"/>
              </a:buClr>
              <a:buSzPts val="1200"/>
              <a:buFont typeface="Meiryo"/>
              <a:buNone/>
            </a:pPr>
            <a:r>
              <a:rPr lang="ja-JP" sz="1200" b="0" i="0" u="none" strike="noStrike" cap="none">
                <a:solidFill>
                  <a:schemeClr val="dk1"/>
                </a:solidFill>
                <a:latin typeface="Meiryo"/>
                <a:ea typeface="Meiryo"/>
                <a:cs typeface="Meiryo"/>
                <a:sym typeface="Meiryo"/>
              </a:rPr>
              <a:t>配置すること</a:t>
            </a:r>
            <a:r>
              <a:rPr lang="ja-JP" sz="1200" b="0" i="0" u="none" strike="noStrike" cap="none">
                <a:solidFill>
                  <a:srgbClr val="333333"/>
                </a:solidFill>
                <a:latin typeface="Meiryo"/>
                <a:ea typeface="Meiryo"/>
                <a:cs typeface="Meiryo"/>
                <a:sym typeface="Meiryo"/>
              </a:rPr>
              <a:t>で、ひとつのコンテンツとして読者へアピールしていきます。</a:t>
            </a:r>
            <a:endParaRPr sz="1200" b="1" i="0" u="none" strike="noStrike" cap="none">
              <a:solidFill>
                <a:srgbClr val="333333"/>
              </a:solidFill>
              <a:latin typeface="Arial"/>
              <a:ea typeface="Arial"/>
              <a:cs typeface="Arial"/>
              <a:sym typeface="Arial"/>
            </a:endParaRPr>
          </a:p>
        </p:txBody>
      </p:sp>
      <p:sp>
        <p:nvSpPr>
          <p:cNvPr id="788" name="Google Shape;788;p17"/>
          <p:cNvSpPr/>
          <p:nvPr/>
        </p:nvSpPr>
        <p:spPr>
          <a:xfrm>
            <a:off x="577364" y="1290800"/>
            <a:ext cx="4217700" cy="370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33333"/>
              </a:buClr>
              <a:buSzPts val="1400"/>
              <a:buFont typeface="Arial"/>
              <a:buNone/>
            </a:pPr>
            <a:r>
              <a:rPr lang="ja-JP" sz="1400" b="1" i="0" u="none" strike="noStrike" cap="none">
                <a:solidFill>
                  <a:srgbClr val="333333"/>
                </a:solidFill>
                <a:latin typeface="Arial"/>
                <a:ea typeface="Arial"/>
                <a:cs typeface="Arial"/>
                <a:sym typeface="Arial"/>
              </a:rPr>
              <a:t>◆誘導枠①：トップスクリーンバナー＆新着記事</a:t>
            </a:r>
            <a:endParaRPr sz="1400" b="1" i="0" u="none" strike="noStrike" cap="none">
              <a:solidFill>
                <a:srgbClr val="333333"/>
              </a:solidFill>
              <a:latin typeface="Arial"/>
              <a:ea typeface="Arial"/>
              <a:cs typeface="Arial"/>
              <a:sym typeface="Arial"/>
            </a:endParaRPr>
          </a:p>
        </p:txBody>
      </p:sp>
      <p:sp>
        <p:nvSpPr>
          <p:cNvPr id="789" name="Google Shape;789;p17"/>
          <p:cNvSpPr txBox="1"/>
          <p:nvPr/>
        </p:nvSpPr>
        <p:spPr>
          <a:xfrm>
            <a:off x="640725" y="6450362"/>
            <a:ext cx="1538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Facebook投稿　１回※</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　　　　</a:t>
            </a:r>
            <a:endParaRPr sz="1400" b="0" i="0" u="none" strike="noStrike" cap="none">
              <a:solidFill>
                <a:srgbClr val="000000"/>
              </a:solidFill>
              <a:latin typeface="Arial"/>
              <a:ea typeface="Arial"/>
              <a:cs typeface="Arial"/>
              <a:sym typeface="Arial"/>
            </a:endParaRPr>
          </a:p>
        </p:txBody>
      </p:sp>
      <p:pic>
        <p:nvPicPr>
          <p:cNvPr id="790" name="Google Shape;790;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44614" y="5339336"/>
            <a:ext cx="1139445" cy="1041334"/>
          </a:xfrm>
          <a:prstGeom prst="rect">
            <a:avLst/>
          </a:prstGeom>
          <a:noFill/>
          <a:ln w="9525" cap="flat" cmpd="sng">
            <a:solidFill>
              <a:srgbClr val="000000"/>
            </a:solidFill>
            <a:prstDash val="solid"/>
            <a:round/>
            <a:headEnd type="none" w="sm" len="sm"/>
            <a:tailEnd type="none" w="sm" len="sm"/>
          </a:ln>
        </p:spPr>
      </p:pic>
      <p:pic>
        <p:nvPicPr>
          <p:cNvPr id="791" name="Google Shape;791;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9419" y="5339336"/>
            <a:ext cx="1139445" cy="1052127"/>
          </a:xfrm>
          <a:prstGeom prst="rect">
            <a:avLst/>
          </a:prstGeom>
          <a:noFill/>
          <a:ln w="9525" cap="flat" cmpd="sng">
            <a:solidFill>
              <a:srgbClr val="000000"/>
            </a:solidFill>
            <a:prstDash val="solid"/>
            <a:round/>
            <a:headEnd type="none" w="sm" len="sm"/>
            <a:tailEnd type="none" w="sm" len="sm"/>
          </a:ln>
        </p:spPr>
      </p:pic>
      <p:pic>
        <p:nvPicPr>
          <p:cNvPr id="792" name="Google Shape;792;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56098" y="5314851"/>
            <a:ext cx="1139444" cy="1052127"/>
          </a:xfrm>
          <a:prstGeom prst="rect">
            <a:avLst/>
          </a:prstGeom>
          <a:noFill/>
          <a:ln w="9525" cap="flat" cmpd="sng">
            <a:solidFill>
              <a:srgbClr val="000000"/>
            </a:solidFill>
            <a:prstDash val="solid"/>
            <a:round/>
            <a:headEnd type="none" w="sm" len="sm"/>
            <a:tailEnd type="none" w="sm" len="sm"/>
          </a:ln>
        </p:spPr>
      </p:pic>
      <p:sp>
        <p:nvSpPr>
          <p:cNvPr id="793" name="Google Shape;793;p17"/>
          <p:cNvSpPr txBox="1"/>
          <p:nvPr/>
        </p:nvSpPr>
        <p:spPr>
          <a:xfrm>
            <a:off x="1917027" y="6450362"/>
            <a:ext cx="15384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Ｘ投稿　１回※　　　　</a:t>
            </a:r>
            <a:endParaRPr sz="1400" b="0" i="0" u="none" strike="noStrike" cap="none">
              <a:solidFill>
                <a:srgbClr val="000000"/>
              </a:solidFill>
              <a:latin typeface="Arial"/>
              <a:ea typeface="Arial"/>
              <a:cs typeface="Arial"/>
              <a:sym typeface="Arial"/>
            </a:endParaRPr>
          </a:p>
        </p:txBody>
      </p:sp>
      <p:sp>
        <p:nvSpPr>
          <p:cNvPr id="794" name="Google Shape;794;p17"/>
          <p:cNvSpPr txBox="1"/>
          <p:nvPr/>
        </p:nvSpPr>
        <p:spPr>
          <a:xfrm>
            <a:off x="3209400" y="6419416"/>
            <a:ext cx="1538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Instagram投稿　１回※</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　　　　　　　</a:t>
            </a:r>
            <a:endParaRPr sz="1400" b="0" i="0" u="none" strike="noStrike" cap="none">
              <a:solidFill>
                <a:srgbClr val="000000"/>
              </a:solidFill>
              <a:latin typeface="Arial"/>
              <a:ea typeface="Arial"/>
              <a:cs typeface="Arial"/>
              <a:sym typeface="Arial"/>
            </a:endParaRPr>
          </a:p>
        </p:txBody>
      </p:sp>
      <p:sp>
        <p:nvSpPr>
          <p:cNvPr id="795" name="Google Shape;795;p17"/>
          <p:cNvSpPr/>
          <p:nvPr/>
        </p:nvSpPr>
        <p:spPr>
          <a:xfrm>
            <a:off x="375025" y="912138"/>
            <a:ext cx="1542000" cy="300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特別誘導枠一覧</a:t>
            </a:r>
            <a:endParaRPr sz="1200" b="1" i="0" u="none" strike="noStrike" cap="none">
              <a:solidFill>
                <a:srgbClr val="000000"/>
              </a:solidFill>
              <a:latin typeface="Meiryo"/>
              <a:ea typeface="Meiryo"/>
              <a:cs typeface="Meiryo"/>
              <a:sym typeface="Meiryo"/>
            </a:endParaRPr>
          </a:p>
        </p:txBody>
      </p:sp>
      <p:grpSp>
        <p:nvGrpSpPr>
          <p:cNvPr id="796" name="Google Shape;796;p17"/>
          <p:cNvGrpSpPr/>
          <p:nvPr/>
        </p:nvGrpSpPr>
        <p:grpSpPr>
          <a:xfrm>
            <a:off x="793322" y="2259439"/>
            <a:ext cx="3568169" cy="2437107"/>
            <a:chOff x="6377007" y="821132"/>
            <a:chExt cx="3568169" cy="2437107"/>
          </a:xfrm>
        </p:grpSpPr>
        <p:pic>
          <p:nvPicPr>
            <p:cNvPr id="797" name="Google Shape;797;p1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77007" y="1051964"/>
              <a:ext cx="2336095" cy="1998005"/>
            </a:xfrm>
            <a:prstGeom prst="rect">
              <a:avLst/>
            </a:prstGeom>
            <a:noFill/>
            <a:ln w="9525" cap="flat" cmpd="sng">
              <a:solidFill>
                <a:schemeClr val="dk1"/>
              </a:solidFill>
              <a:prstDash val="solid"/>
              <a:round/>
              <a:headEnd type="none" w="sm" len="sm"/>
              <a:tailEnd type="none" w="sm" len="sm"/>
            </a:ln>
          </p:spPr>
        </p:pic>
        <p:pic>
          <p:nvPicPr>
            <p:cNvPr id="798" name="Google Shape;798;p1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830751" y="1051964"/>
              <a:ext cx="1114425" cy="2206275"/>
            </a:xfrm>
            <a:prstGeom prst="rect">
              <a:avLst/>
            </a:prstGeom>
            <a:noFill/>
            <a:ln w="9525" cap="flat" cmpd="sng">
              <a:solidFill>
                <a:schemeClr val="dk1"/>
              </a:solidFill>
              <a:prstDash val="solid"/>
              <a:round/>
              <a:headEnd type="none" w="sm" len="sm"/>
              <a:tailEnd type="none" w="sm" len="sm"/>
            </a:ln>
          </p:spPr>
        </p:pic>
        <p:sp>
          <p:nvSpPr>
            <p:cNvPr id="799" name="Google Shape;799;p17"/>
            <p:cNvSpPr/>
            <p:nvPr/>
          </p:nvSpPr>
          <p:spPr>
            <a:xfrm>
              <a:off x="6377007" y="1402079"/>
              <a:ext cx="2336095" cy="406401"/>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0" name="Google Shape;800;p17"/>
            <p:cNvSpPr/>
            <p:nvPr/>
          </p:nvSpPr>
          <p:spPr>
            <a:xfrm>
              <a:off x="8830751" y="1325879"/>
              <a:ext cx="1114425" cy="711201"/>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1" name="Google Shape;801;p17"/>
            <p:cNvSpPr/>
            <p:nvPr/>
          </p:nvSpPr>
          <p:spPr>
            <a:xfrm>
              <a:off x="6893474" y="1828089"/>
              <a:ext cx="819659" cy="1297999"/>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2" name="Google Shape;802;p17"/>
            <p:cNvSpPr/>
            <p:nvPr/>
          </p:nvSpPr>
          <p:spPr>
            <a:xfrm>
              <a:off x="8862081" y="2236044"/>
              <a:ext cx="1048152" cy="1022195"/>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3" name="Google Shape;803;p17"/>
            <p:cNvSpPr txBox="1"/>
            <p:nvPr/>
          </p:nvSpPr>
          <p:spPr>
            <a:xfrm>
              <a:off x="7495263" y="2429273"/>
              <a:ext cx="1945664" cy="184666"/>
            </a:xfrm>
            <a:prstGeom prst="rect">
              <a:avLst/>
            </a:prstGeom>
            <a:solidFill>
              <a:schemeClr val="dk1">
                <a:alpha val="54901"/>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600" b="0" i="0" u="none" strike="noStrike" cap="none">
                  <a:solidFill>
                    <a:schemeClr val="lt1"/>
                  </a:solidFill>
                  <a:latin typeface="Meiryo"/>
                  <a:ea typeface="Meiryo"/>
                  <a:cs typeface="Meiryo"/>
                  <a:sym typeface="Meiryo"/>
                </a:rPr>
                <a:t>新着枠（最新順/1枠）</a:t>
              </a:r>
              <a:endParaRPr sz="1200" b="0" i="0" u="none" strike="noStrike" cap="none">
                <a:solidFill>
                  <a:srgbClr val="000000"/>
                </a:solidFill>
                <a:latin typeface="Arial"/>
                <a:ea typeface="Arial"/>
                <a:cs typeface="Arial"/>
                <a:sym typeface="Arial"/>
              </a:endParaRPr>
            </a:p>
          </p:txBody>
        </p:sp>
        <p:sp>
          <p:nvSpPr>
            <p:cNvPr id="804" name="Google Shape;804;p17"/>
            <p:cNvSpPr txBox="1"/>
            <p:nvPr/>
          </p:nvSpPr>
          <p:spPr>
            <a:xfrm>
              <a:off x="7646654" y="1589146"/>
              <a:ext cx="1945664" cy="184666"/>
            </a:xfrm>
            <a:prstGeom prst="rect">
              <a:avLst/>
            </a:prstGeom>
            <a:solidFill>
              <a:schemeClr val="dk1">
                <a:alpha val="54901"/>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600" b="0" i="0" u="none" strike="noStrike" cap="none">
                  <a:solidFill>
                    <a:schemeClr val="lt1"/>
                  </a:solidFill>
                  <a:latin typeface="Meiryo"/>
                  <a:ea typeface="Meiryo"/>
                  <a:cs typeface="Meiryo"/>
                  <a:sym typeface="Meiryo"/>
                </a:rPr>
                <a:t>トップページ　スクリーンバナー（４週間/1枠）</a:t>
              </a:r>
              <a:endParaRPr sz="1200" b="0" i="0" u="none" strike="noStrike" cap="none">
                <a:solidFill>
                  <a:srgbClr val="000000"/>
                </a:solidFill>
                <a:latin typeface="Arial"/>
                <a:ea typeface="Arial"/>
                <a:cs typeface="Arial"/>
                <a:sym typeface="Arial"/>
              </a:endParaRPr>
            </a:p>
          </p:txBody>
        </p:sp>
        <p:sp>
          <p:nvSpPr>
            <p:cNvPr id="805" name="Google Shape;805;p17"/>
            <p:cNvSpPr txBox="1"/>
            <p:nvPr/>
          </p:nvSpPr>
          <p:spPr>
            <a:xfrm>
              <a:off x="7303303" y="829430"/>
              <a:ext cx="53849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900" b="0" i="0" u="none" strike="noStrike" cap="none">
                  <a:solidFill>
                    <a:srgbClr val="000000"/>
                  </a:solidFill>
                  <a:latin typeface="Meiryo"/>
                  <a:ea typeface="Meiryo"/>
                  <a:cs typeface="Meiryo"/>
                  <a:sym typeface="Meiryo"/>
                </a:rPr>
                <a:t>&lt;PC&gt;</a:t>
              </a:r>
              <a:endParaRPr sz="900" b="0" i="0" u="none" strike="noStrike" cap="none">
                <a:solidFill>
                  <a:srgbClr val="000000"/>
                </a:solidFill>
                <a:latin typeface="Meiryo"/>
                <a:ea typeface="Meiryo"/>
                <a:cs typeface="Meiryo"/>
                <a:sym typeface="Meiryo"/>
              </a:endParaRPr>
            </a:p>
          </p:txBody>
        </p:sp>
        <p:sp>
          <p:nvSpPr>
            <p:cNvPr id="806" name="Google Shape;806;p17"/>
            <p:cNvSpPr txBox="1"/>
            <p:nvPr/>
          </p:nvSpPr>
          <p:spPr>
            <a:xfrm>
              <a:off x="9171679" y="821132"/>
              <a:ext cx="53849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900" b="0" i="0" u="none" strike="noStrike" cap="none">
                  <a:solidFill>
                    <a:srgbClr val="000000"/>
                  </a:solidFill>
                  <a:latin typeface="Meiryo"/>
                  <a:ea typeface="Meiryo"/>
                  <a:cs typeface="Meiryo"/>
                  <a:sym typeface="Meiryo"/>
                </a:rPr>
                <a:t>&lt;SP&gt;</a:t>
              </a:r>
              <a:endParaRPr sz="900" b="0" i="0" u="none" strike="noStrike" cap="none">
                <a:solidFill>
                  <a:srgbClr val="000000"/>
                </a:solidFill>
                <a:latin typeface="Meiryo"/>
                <a:ea typeface="Meiryo"/>
                <a:cs typeface="Meiryo"/>
                <a:sym typeface="Meiryo"/>
              </a:endParaRPr>
            </a:p>
          </p:txBody>
        </p:sp>
      </p:grpSp>
      <p:grpSp>
        <p:nvGrpSpPr>
          <p:cNvPr id="807" name="Google Shape;807;p17"/>
          <p:cNvGrpSpPr/>
          <p:nvPr/>
        </p:nvGrpSpPr>
        <p:grpSpPr>
          <a:xfrm>
            <a:off x="5154680" y="2417949"/>
            <a:ext cx="1852841" cy="3586935"/>
            <a:chOff x="4940224" y="1924925"/>
            <a:chExt cx="1852841" cy="3586935"/>
          </a:xfrm>
        </p:grpSpPr>
        <p:pic>
          <p:nvPicPr>
            <p:cNvPr id="808" name="Google Shape;808;p1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989352" y="1924925"/>
              <a:ext cx="1803713" cy="3586935"/>
            </a:xfrm>
            <a:prstGeom prst="rect">
              <a:avLst/>
            </a:prstGeom>
            <a:noFill/>
            <a:ln w="9525" cap="flat" cmpd="sng">
              <a:solidFill>
                <a:schemeClr val="dk1"/>
              </a:solidFill>
              <a:prstDash val="solid"/>
              <a:round/>
              <a:headEnd type="none" w="sm" len="sm"/>
              <a:tailEnd type="none" w="sm" len="sm"/>
            </a:ln>
          </p:spPr>
        </p:pic>
        <p:sp>
          <p:nvSpPr>
            <p:cNvPr id="809" name="Google Shape;809;p17"/>
            <p:cNvSpPr/>
            <p:nvPr/>
          </p:nvSpPr>
          <p:spPr>
            <a:xfrm>
              <a:off x="4940224" y="2132447"/>
              <a:ext cx="300670" cy="219155"/>
            </a:xfrm>
            <a:prstGeom prst="rect">
              <a:avLst/>
            </a:prstGeom>
            <a:noFill/>
            <a:ln w="38100" cap="flat" cmpd="sng">
              <a:solidFill>
                <a:srgbClr val="99CC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810" name="Google Shape;810;p17"/>
          <p:cNvGrpSpPr/>
          <p:nvPr/>
        </p:nvGrpSpPr>
        <p:grpSpPr>
          <a:xfrm>
            <a:off x="7493676" y="2455764"/>
            <a:ext cx="1813475" cy="3586935"/>
            <a:chOff x="7493676" y="2455764"/>
            <a:chExt cx="1813475" cy="3586935"/>
          </a:xfrm>
        </p:grpSpPr>
        <p:pic>
          <p:nvPicPr>
            <p:cNvPr id="811" name="Google Shape;811;p1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503438" y="2455764"/>
              <a:ext cx="1803713" cy="3586935"/>
            </a:xfrm>
            <a:prstGeom prst="rect">
              <a:avLst/>
            </a:prstGeom>
            <a:noFill/>
            <a:ln w="9525" cap="flat" cmpd="sng">
              <a:solidFill>
                <a:schemeClr val="dk1"/>
              </a:solidFill>
              <a:prstDash val="solid"/>
              <a:round/>
              <a:headEnd type="none" w="sm" len="sm"/>
              <a:tailEnd type="none" w="sm" len="sm"/>
            </a:ln>
          </p:spPr>
        </p:pic>
        <p:sp>
          <p:nvSpPr>
            <p:cNvPr id="812" name="Google Shape;812;p17"/>
            <p:cNvSpPr/>
            <p:nvPr/>
          </p:nvSpPr>
          <p:spPr>
            <a:xfrm>
              <a:off x="7493676" y="2890535"/>
              <a:ext cx="1796816" cy="3152164"/>
            </a:xfrm>
            <a:prstGeom prst="rect">
              <a:avLst/>
            </a:prstGeom>
            <a:noFill/>
            <a:ln w="38100" cap="flat" cmpd="sng">
              <a:solidFill>
                <a:srgbClr val="99CC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813" name="Google Shape;813;p17"/>
          <p:cNvSpPr/>
          <p:nvPr/>
        </p:nvSpPr>
        <p:spPr>
          <a:xfrm>
            <a:off x="9557852" y="3521086"/>
            <a:ext cx="489645" cy="184618"/>
          </a:xfrm>
          <a:prstGeom prst="rightArrow">
            <a:avLst>
              <a:gd name="adj1" fmla="val 50000"/>
              <a:gd name="adj2" fmla="val 50000"/>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14" name="Google Shape;814;p17"/>
          <p:cNvSpPr/>
          <p:nvPr/>
        </p:nvSpPr>
        <p:spPr>
          <a:xfrm>
            <a:off x="6888442" y="3521086"/>
            <a:ext cx="489645" cy="184618"/>
          </a:xfrm>
          <a:prstGeom prst="rightArrow">
            <a:avLst>
              <a:gd name="adj1" fmla="val 50000"/>
              <a:gd name="adj2" fmla="val 50000"/>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 name="図 2">
            <a:extLst>
              <a:ext uri="{FF2B5EF4-FFF2-40B4-BE49-F238E27FC236}">
                <a16:creationId xmlns:a16="http://schemas.microsoft.com/office/drawing/2014/main" id="{9A76CCB8-992E-377E-F237-30DD89533888}"/>
              </a:ext>
            </a:extLst>
          </p:cNvPr>
          <p:cNvPicPr>
            <a:picLocks noChangeAspect="1"/>
          </p:cNvPicPr>
          <p:nvPr/>
        </p:nvPicPr>
        <p:blipFill>
          <a:blip r:embed="rId10" cstate="email">
            <a:alphaModFix/>
            <a:extLst>
              <a:ext uri="{28A0092B-C50C-407E-A947-70E740481C1C}">
                <a14:useLocalDpi xmlns:a14="http://schemas.microsoft.com/office/drawing/2010/main"/>
              </a:ext>
            </a:extLst>
          </a:blip>
          <a:stretch>
            <a:fillRect/>
          </a:stretch>
        </p:blipFill>
        <p:spPr>
          <a:xfrm>
            <a:off x="10166142" y="2448466"/>
            <a:ext cx="2821508" cy="4715628"/>
          </a:xfrm>
          <a:prstGeom prst="rect">
            <a:avLst/>
          </a:prstGeom>
          <a:noFill/>
          <a:ln w="9525" cap="flat" cmpd="sng">
            <a:solidFill>
              <a:srgbClr val="000000"/>
            </a:solidFill>
            <a:prstDash val="solid"/>
            <a:round/>
            <a:headEnd type="none" w="sm" len="sm"/>
            <a:tailEnd type="none" w="sm" len="sm"/>
          </a:ln>
        </p:spPr>
      </p:pic>
      <p:sp>
        <p:nvSpPr>
          <p:cNvPr id="787" name="Google Shape;787;p17"/>
          <p:cNvSpPr/>
          <p:nvPr/>
        </p:nvSpPr>
        <p:spPr>
          <a:xfrm>
            <a:off x="10172071" y="3529866"/>
            <a:ext cx="1906500" cy="2475017"/>
          </a:xfrm>
          <a:prstGeom prst="rect">
            <a:avLst/>
          </a:prstGeom>
          <a:solidFill>
            <a:srgbClr val="9CC2E5">
              <a:alpha val="30000"/>
            </a:srgbClr>
          </a:solidFill>
          <a:ln w="38100" cap="flat" cmpd="sng">
            <a:solidFill>
              <a:srgbClr val="99CCF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altLang="ja-JP" sz="1100" b="0"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endParaRPr lang="en-US" altLang="ja-JP" sz="1100"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endParaRPr lang="en-US" altLang="ja-JP" sz="1100" b="0"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000" b="0" i="0" u="none" strike="noStrike" cap="none" dirty="0">
                <a:solidFill>
                  <a:schemeClr val="dk1"/>
                </a:solidFill>
                <a:latin typeface="Meiryo"/>
                <a:ea typeface="Meiryo"/>
                <a:cs typeface="Meiryo"/>
                <a:sym typeface="Meiryo"/>
              </a:rPr>
              <a:t>特集</a:t>
            </a:r>
            <a:r>
              <a:rPr lang="ja-JP" altLang="en-US" sz="1000" b="0" i="0" u="none" strike="noStrike" cap="none" dirty="0">
                <a:solidFill>
                  <a:schemeClr val="dk1"/>
                </a:solidFill>
                <a:latin typeface="Meiryo"/>
                <a:ea typeface="Meiryo"/>
                <a:cs typeface="Meiryo"/>
                <a:sym typeface="Meiryo"/>
              </a:rPr>
              <a:t>　</a:t>
            </a:r>
            <a:r>
              <a:rPr lang="ja-JP" sz="1000" b="0" i="0" u="none" strike="noStrike" cap="none" dirty="0">
                <a:solidFill>
                  <a:schemeClr val="dk1"/>
                </a:solidFill>
                <a:latin typeface="Meiryo"/>
                <a:ea typeface="Meiryo"/>
                <a:cs typeface="Meiryo"/>
                <a:sym typeface="Meiryo"/>
              </a:rPr>
              <a:t>秋冬の体調不良</a:t>
            </a:r>
            <a:r>
              <a:rPr lang="en-US" altLang="ja-JP" sz="1000" b="0" i="0" u="none" strike="noStrike" cap="none" dirty="0">
                <a:solidFill>
                  <a:schemeClr val="dk1"/>
                </a:solidFill>
                <a:latin typeface="Meiryo"/>
                <a:ea typeface="Meiryo"/>
                <a:cs typeface="Meiryo"/>
                <a:sym typeface="Meiryo"/>
              </a:rPr>
              <a:t>…</a:t>
            </a:r>
          </a:p>
          <a:p>
            <a:pPr marL="0" marR="0" lvl="0" indent="0" algn="ctr" rtl="0">
              <a:lnSpc>
                <a:spcPct val="100000"/>
              </a:lnSpc>
              <a:spcBef>
                <a:spcPts val="0"/>
              </a:spcBef>
              <a:spcAft>
                <a:spcPts val="0"/>
              </a:spcAft>
              <a:buClr>
                <a:srgbClr val="000000"/>
              </a:buClr>
              <a:buSzPts val="1800"/>
              <a:buFont typeface="Arial"/>
              <a:buNone/>
            </a:pPr>
            <a:r>
              <a:rPr lang="ja-JP" sz="1000" b="0" i="0" u="none" strike="noStrike" cap="none" dirty="0">
                <a:solidFill>
                  <a:schemeClr val="dk1"/>
                </a:solidFill>
                <a:latin typeface="Meiryo"/>
                <a:ea typeface="Meiryo"/>
                <a:cs typeface="Meiryo"/>
                <a:sym typeface="Meiryo"/>
              </a:rPr>
              <a:t>どうのりきる？</a:t>
            </a:r>
            <a:endParaRPr sz="1000" b="0" i="0" u="none" strike="noStrike" cap="none" dirty="0">
              <a:solidFill>
                <a:schemeClr val="dk1"/>
              </a:solidFill>
              <a:latin typeface="Meiryo"/>
              <a:ea typeface="Meiryo"/>
              <a:cs typeface="Meiryo"/>
              <a:sym typeface="Meiryo"/>
            </a:endParaRPr>
          </a:p>
        </p:txBody>
      </p:sp>
      <p:sp>
        <p:nvSpPr>
          <p:cNvPr id="5" name="正方形/長方形 4">
            <a:extLst>
              <a:ext uri="{FF2B5EF4-FFF2-40B4-BE49-F238E27FC236}">
                <a16:creationId xmlns:a16="http://schemas.microsoft.com/office/drawing/2014/main" id="{91AA91E2-8E76-BBB9-96F5-02F4B9F26BFE}"/>
              </a:ext>
            </a:extLst>
          </p:cNvPr>
          <p:cNvSpPr/>
          <p:nvPr/>
        </p:nvSpPr>
        <p:spPr>
          <a:xfrm>
            <a:off x="10749343" y="2629331"/>
            <a:ext cx="1751689" cy="211055"/>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D0699BA-0874-DEE9-97F4-33FDB9138249}"/>
              </a:ext>
            </a:extLst>
          </p:cNvPr>
          <p:cNvSpPr/>
          <p:nvPr/>
        </p:nvSpPr>
        <p:spPr>
          <a:xfrm>
            <a:off x="12131918" y="3307604"/>
            <a:ext cx="762816" cy="55997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A3702D6-A610-BEE6-96E9-308585A149A5}"/>
              </a:ext>
            </a:extLst>
          </p:cNvPr>
          <p:cNvSpPr/>
          <p:nvPr/>
        </p:nvSpPr>
        <p:spPr>
          <a:xfrm>
            <a:off x="12098683" y="5230610"/>
            <a:ext cx="762816" cy="55997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4"/>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graphicFrame>
        <p:nvGraphicFramePr>
          <p:cNvPr id="820" name="Google Shape;820;p34"/>
          <p:cNvGraphicFramePr/>
          <p:nvPr>
            <p:extLst>
              <p:ext uri="{D42A27DB-BD31-4B8C-83A1-F6EECF244321}">
                <p14:modId xmlns:p14="http://schemas.microsoft.com/office/powerpoint/2010/main" val="2994710434"/>
              </p:ext>
            </p:extLst>
          </p:nvPr>
        </p:nvGraphicFramePr>
        <p:xfrm>
          <a:off x="6641705" y="900474"/>
          <a:ext cx="6560250" cy="5322518"/>
        </p:xfrm>
        <a:graphic>
          <a:graphicData uri="http://schemas.openxmlformats.org/drawingml/2006/table">
            <a:tbl>
              <a:tblPr>
                <a:noFill/>
                <a:tableStyleId>{C5178306-F8F0-440F-9D4E-358304BB0446}</a:tableStyleId>
              </a:tblPr>
              <a:tblGrid>
                <a:gridCol w="1336975">
                  <a:extLst>
                    <a:ext uri="{9D8B030D-6E8A-4147-A177-3AD203B41FA5}">
                      <a16:colId xmlns:a16="http://schemas.microsoft.com/office/drawing/2014/main" val="20000"/>
                    </a:ext>
                  </a:extLst>
                </a:gridCol>
                <a:gridCol w="2073375">
                  <a:extLst>
                    <a:ext uri="{9D8B030D-6E8A-4147-A177-3AD203B41FA5}">
                      <a16:colId xmlns:a16="http://schemas.microsoft.com/office/drawing/2014/main" val="20001"/>
                    </a:ext>
                  </a:extLst>
                </a:gridCol>
                <a:gridCol w="3149900">
                  <a:extLst>
                    <a:ext uri="{9D8B030D-6E8A-4147-A177-3AD203B41FA5}">
                      <a16:colId xmlns:a16="http://schemas.microsoft.com/office/drawing/2014/main" val="20002"/>
                    </a:ext>
                  </a:extLst>
                </a:gridCol>
              </a:tblGrid>
              <a:tr h="469125">
                <a:tc>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rgbClr val="303032"/>
                          </a:solidFill>
                          <a:latin typeface="Meiryo"/>
                          <a:ea typeface="Meiryo"/>
                          <a:cs typeface="Meiryo"/>
                          <a:sym typeface="Meiryo"/>
                        </a:rPr>
                        <a:t>実施内容　　　　　　　　　　　　　　　　</a:t>
                      </a:r>
                      <a:endParaRPr sz="1000" b="1"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50000"/>
                        </a:lnSpc>
                        <a:spcBef>
                          <a:spcPts val="0"/>
                        </a:spcBef>
                        <a:spcAft>
                          <a:spcPts val="0"/>
                        </a:spcAft>
                        <a:buClr>
                          <a:srgbClr val="303032"/>
                        </a:buClr>
                        <a:buSzPts val="1100"/>
                        <a:buFont typeface="Meiryo"/>
                        <a:buNone/>
                      </a:pPr>
                      <a:r>
                        <a:rPr lang="ja-JP" sz="1200" b="0" u="none" strike="noStrike" cap="none">
                          <a:solidFill>
                            <a:schemeClr val="dk1"/>
                          </a:solidFill>
                          <a:latin typeface="Meiryo"/>
                          <a:ea typeface="Meiryo"/>
                          <a:cs typeface="Meiryo"/>
                          <a:sym typeface="Meiryo"/>
                        </a:rPr>
                        <a:t>期間中5本〜のスポンサードポスト記事を配信</a:t>
                      </a:r>
                      <a:endParaRPr sz="1200" b="0" i="0" u="none" strike="noStrike" cap="none">
                        <a:solidFill>
                          <a:schemeClr val="dk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430500">
                <a:tc>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chemeClr val="dk1"/>
                          </a:solidFill>
                          <a:latin typeface="Meiryo"/>
                          <a:ea typeface="Meiryo"/>
                          <a:cs typeface="Meiryo"/>
                          <a:sym typeface="Meiryo"/>
                        </a:rPr>
                        <a:t>特集期間</a:t>
                      </a:r>
                      <a:endParaRPr sz="1000" b="1" i="0" u="none" strike="noStrike" cap="none">
                        <a:solidFill>
                          <a:schemeClr val="dk1"/>
                        </a:solidFill>
                        <a:latin typeface="Meiryo"/>
                        <a:ea typeface="Meiryo"/>
                        <a:cs typeface="Meiryo"/>
                        <a:sym typeface="Meiryo"/>
                      </a:endParaRPr>
                    </a:p>
                  </a:txBody>
                  <a:tcPr marL="91425" marR="91425" marT="41975" marB="4197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Clr>
                          <a:srgbClr val="303032"/>
                        </a:buClr>
                        <a:buSzPts val="1100"/>
                        <a:buFont typeface="Meiryo"/>
                        <a:buNone/>
                      </a:pPr>
                      <a:r>
                        <a:rPr lang="ja-JP" sz="1200" b="0" i="0" u="none" strike="noStrike" cap="none" dirty="0">
                          <a:solidFill>
                            <a:schemeClr val="dk1"/>
                          </a:solidFill>
                          <a:latin typeface="Meiryo"/>
                          <a:ea typeface="Meiryo"/>
                          <a:cs typeface="Meiryo"/>
                          <a:sym typeface="Meiryo"/>
                        </a:rPr>
                        <a:t>３か月間　</a:t>
                      </a:r>
                      <a:endParaRPr sz="1200" b="0" i="0" u="none" strike="noStrike" cap="none" dirty="0">
                        <a:solidFill>
                          <a:schemeClr val="dk1"/>
                        </a:solidFill>
                        <a:latin typeface="Meiryo"/>
                        <a:ea typeface="Meiryo"/>
                        <a:cs typeface="Meiryo"/>
                        <a:sym typeface="Meiryo"/>
                      </a:endParaRPr>
                    </a:p>
                  </a:txBody>
                  <a:tcPr marL="91425" marR="91425" marT="41975" marB="4197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1"/>
                  </a:ext>
                </a:extLst>
              </a:tr>
              <a:tr h="1884625">
                <a:tc>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rgbClr val="303032"/>
                          </a:solidFill>
                          <a:latin typeface="Meiryo"/>
                          <a:ea typeface="Meiryo"/>
                          <a:cs typeface="Meiryo"/>
                          <a:sym typeface="Meiryo"/>
                        </a:rPr>
                        <a:t>実施料金</a:t>
                      </a:r>
                      <a:endParaRPr sz="1000" u="none" strike="noStrike" cap="none"/>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100"/>
                        <a:buFont typeface="Meiryo"/>
                        <a:buNone/>
                      </a:pPr>
                      <a:r>
                        <a:rPr lang="ja-JP" sz="1600" b="1" i="0" u="none" strike="noStrike" cap="none">
                          <a:solidFill>
                            <a:schemeClr val="dk1"/>
                          </a:solidFill>
                          <a:latin typeface="Meiryo"/>
                          <a:ea typeface="Meiryo"/>
                          <a:cs typeface="Meiryo"/>
                          <a:sym typeface="Meiryo"/>
                        </a:rPr>
                        <a:t>￥6,800,000〜</a:t>
                      </a:r>
                      <a:r>
                        <a:rPr lang="ja-JP" sz="1000" b="0" i="0" u="none" strike="noStrike" cap="none">
                          <a:solidFill>
                            <a:srgbClr val="303032"/>
                          </a:solidFill>
                          <a:latin typeface="Meiryo"/>
                          <a:ea typeface="Meiryo"/>
                          <a:cs typeface="Meiryo"/>
                          <a:sym typeface="Meiryo"/>
                        </a:rPr>
                        <a:t>税別 </a:t>
                      </a:r>
                      <a:endParaRPr sz="1000" b="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303032"/>
                        </a:buClr>
                        <a:buSzPts val="1100"/>
                        <a:buFont typeface="Meiryo"/>
                        <a:buNone/>
                      </a:pPr>
                      <a:r>
                        <a:rPr lang="ja-JP" sz="1200" b="0" i="0" u="none" strike="noStrike" cap="none">
                          <a:solidFill>
                            <a:srgbClr val="303032"/>
                          </a:solidFill>
                          <a:latin typeface="Meiryo"/>
                          <a:ea typeface="Meiryo"/>
                          <a:cs typeface="Meiryo"/>
                          <a:sym typeface="Meiryo"/>
                        </a:rPr>
                        <a:t>内訳 :</a:t>
                      </a:r>
                      <a:endParaRPr sz="1200" u="none" strike="noStrike" cap="none"/>
                    </a:p>
                    <a:p>
                      <a:pPr marL="0" marR="0" lvl="0" indent="0" algn="l" rtl="0">
                        <a:lnSpc>
                          <a:spcPct val="150000"/>
                        </a:lnSpc>
                        <a:spcBef>
                          <a:spcPts val="0"/>
                        </a:spcBef>
                        <a:spcAft>
                          <a:spcPts val="0"/>
                        </a:spcAft>
                        <a:buClr>
                          <a:schemeClr val="dk1"/>
                        </a:buClr>
                        <a:buSzPts val="1100"/>
                        <a:buFont typeface="Meiryo"/>
                        <a:buNone/>
                      </a:pPr>
                      <a:r>
                        <a:rPr lang="ja-JP" sz="1200" b="0" i="0" u="none" strike="noStrike" cap="none">
                          <a:solidFill>
                            <a:schemeClr val="dk1"/>
                          </a:solidFill>
                          <a:latin typeface="Meiryo"/>
                          <a:ea typeface="Meiryo"/>
                          <a:cs typeface="Meiryo"/>
                          <a:sym typeface="Meiryo"/>
                        </a:rPr>
                        <a:t>掲載料 ￥800,000（G）</a:t>
                      </a:r>
                      <a:r>
                        <a:rPr lang="ja-JP" sz="1200" b="0" i="0" u="none" strike="noStrike" cap="none">
                          <a:solidFill>
                            <a:srgbClr val="303032"/>
                          </a:solidFill>
                          <a:latin typeface="Meiryo"/>
                          <a:ea typeface="Meiryo"/>
                          <a:cs typeface="Meiryo"/>
                          <a:sym typeface="Meiryo"/>
                        </a:rPr>
                        <a:t>× 5本</a:t>
                      </a:r>
                      <a:endParaRPr sz="1200" b="0" i="0" u="none" strike="noStrike" cap="none">
                        <a:solidFill>
                          <a:srgbClr val="303032"/>
                        </a:solidFill>
                        <a:latin typeface="Meiryo"/>
                        <a:ea typeface="Meiryo"/>
                        <a:cs typeface="Meiryo"/>
                        <a:sym typeface="Meiryo"/>
                      </a:endParaRPr>
                    </a:p>
                    <a:p>
                      <a:pPr marL="0" marR="0" lvl="0" indent="0" algn="l" rtl="0">
                        <a:lnSpc>
                          <a:spcPct val="150000"/>
                        </a:lnSpc>
                        <a:spcBef>
                          <a:spcPts val="0"/>
                        </a:spcBef>
                        <a:spcAft>
                          <a:spcPts val="0"/>
                        </a:spcAft>
                        <a:buClr>
                          <a:srgbClr val="303032"/>
                        </a:buClr>
                        <a:buSzPts val="1100"/>
                        <a:buFont typeface="Meiryo"/>
                        <a:buNone/>
                      </a:pPr>
                      <a:r>
                        <a:rPr lang="ja-JP" sz="1200" b="0" i="0" u="none" strike="noStrike" cap="none">
                          <a:solidFill>
                            <a:srgbClr val="303032"/>
                          </a:solidFill>
                          <a:latin typeface="Meiryo"/>
                          <a:ea typeface="Meiryo"/>
                          <a:cs typeface="Meiryo"/>
                          <a:sym typeface="Meiryo"/>
                        </a:rPr>
                        <a:t>制作費 ￥400,000（N）× 5本</a:t>
                      </a:r>
                      <a:endParaRPr sz="1200" b="0" i="0" u="none" strike="noStrike" cap="none">
                        <a:solidFill>
                          <a:srgbClr val="303032"/>
                        </a:solidFill>
                        <a:latin typeface="Meiryo"/>
                        <a:ea typeface="Meiryo"/>
                        <a:cs typeface="Meiryo"/>
                        <a:sym typeface="Meiryo"/>
                      </a:endParaRPr>
                    </a:p>
                    <a:p>
                      <a:pPr marL="0" marR="0" lvl="0" indent="0" algn="l" rtl="0">
                        <a:lnSpc>
                          <a:spcPct val="150000"/>
                        </a:lnSpc>
                        <a:spcBef>
                          <a:spcPts val="0"/>
                        </a:spcBef>
                        <a:spcAft>
                          <a:spcPts val="0"/>
                        </a:spcAft>
                        <a:buClr>
                          <a:srgbClr val="303032"/>
                        </a:buClr>
                        <a:buSzPts val="1100"/>
                        <a:buFont typeface="Meiryo"/>
                        <a:buNone/>
                      </a:pPr>
                      <a:r>
                        <a:rPr lang="ja-JP" sz="1200" b="0" i="0" u="none" strike="noStrike" cap="none">
                          <a:solidFill>
                            <a:srgbClr val="303032"/>
                          </a:solidFill>
                          <a:latin typeface="Meiryo"/>
                          <a:ea typeface="Meiryo"/>
                          <a:cs typeface="Meiryo"/>
                          <a:sym typeface="Meiryo"/>
                        </a:rPr>
                        <a:t>特集設置費 ¥800,000（N）</a:t>
                      </a:r>
                      <a:endParaRPr sz="1200" b="0" i="0" u="none" strike="noStrike" cap="none">
                        <a:solidFill>
                          <a:srgbClr val="30303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200" b="0" i="0" u="none" strike="noStrike" cap="none">
                          <a:solidFill>
                            <a:srgbClr val="595959"/>
                          </a:solidFill>
                          <a:latin typeface="Meiryo"/>
                          <a:ea typeface="Meiryo"/>
                          <a:cs typeface="Meiryo"/>
                          <a:sym typeface="Meiryo"/>
                        </a:rPr>
                        <a:t>運用管理費 \200,000（N）／ 月</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50" b="0" i="0" u="none" strike="noStrike" cap="none">
                          <a:solidFill>
                            <a:srgbClr val="595959"/>
                          </a:solidFill>
                          <a:latin typeface="Meiryo"/>
                          <a:ea typeface="Meiryo"/>
                          <a:cs typeface="Meiryo"/>
                          <a:sym typeface="Meiryo"/>
                        </a:rPr>
                        <a:t>※チャンネル運用管理として</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ja-JP" sz="1050" b="0" i="0" u="none" strike="noStrike" cap="none">
                          <a:solidFill>
                            <a:srgbClr val="595959"/>
                          </a:solidFill>
                          <a:latin typeface="Meiryo"/>
                          <a:ea typeface="Meiryo"/>
                          <a:cs typeface="Meiryo"/>
                          <a:sym typeface="Meiryo"/>
                        </a:rPr>
                        <a:t>　期間中の計測誘導管理をいたします</a:t>
                      </a:r>
                      <a:endParaRPr sz="900" u="none" strike="noStrike" cap="none">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6050">
                <a:tc>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rgbClr val="303032"/>
                          </a:solidFill>
                          <a:latin typeface="Meiryo"/>
                          <a:ea typeface="Meiryo"/>
                          <a:cs typeface="Meiryo"/>
                          <a:sym typeface="Meiryo"/>
                        </a:rPr>
                        <a:t>保証PV</a:t>
                      </a:r>
                      <a:endParaRPr sz="1000" b="1"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Clr>
                          <a:srgbClr val="303032"/>
                        </a:buClr>
                        <a:buSzPts val="1100"/>
                        <a:buFont typeface="Meiryo"/>
                        <a:buNone/>
                      </a:pPr>
                      <a:r>
                        <a:rPr lang="ja-JP" sz="1200" b="0" i="0" u="none" strike="noStrike" cap="none">
                          <a:solidFill>
                            <a:schemeClr val="dk1"/>
                          </a:solidFill>
                          <a:latin typeface="Meiryo"/>
                          <a:ea typeface="Meiryo"/>
                          <a:cs typeface="Meiryo"/>
                          <a:sym typeface="Meiryo"/>
                        </a:rPr>
                        <a:t>合計５0,000PV（１記事につき10,000PV）</a:t>
                      </a:r>
                      <a:endParaRPr sz="1200" b="1" i="0" u="none" strike="noStrike" cap="none">
                        <a:solidFill>
                          <a:schemeClr val="dk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r h="412825">
                <a:tc>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rgbClr val="303032"/>
                          </a:solidFill>
                          <a:latin typeface="Meiryo"/>
                          <a:ea typeface="Meiryo"/>
                          <a:cs typeface="Meiryo"/>
                          <a:sym typeface="Meiryo"/>
                        </a:rPr>
                        <a:t>計測期間</a:t>
                      </a:r>
                      <a:endParaRPr sz="1000" b="1"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Clr>
                          <a:srgbClr val="303032"/>
                        </a:buClr>
                        <a:buSzPts val="1100"/>
                        <a:buFont typeface="Meiryo"/>
                        <a:buNone/>
                      </a:pPr>
                      <a:r>
                        <a:rPr lang="ja-JP" sz="1200" u="none" strike="noStrike" cap="none" dirty="0">
                          <a:latin typeface="Meiryo"/>
                          <a:ea typeface="Meiryo"/>
                          <a:cs typeface="Meiryo"/>
                          <a:sym typeface="Meiryo"/>
                        </a:rPr>
                        <a:t>公開日より4週間/</a:t>
                      </a:r>
                      <a:r>
                        <a:rPr lang="ja-JP" sz="1200" u="none" strike="noStrike" cap="none" dirty="0">
                          <a:solidFill>
                            <a:schemeClr val="dk1"/>
                          </a:solidFill>
                          <a:latin typeface="Meiryo"/>
                          <a:ea typeface="Meiryo"/>
                          <a:cs typeface="Meiryo"/>
                          <a:sym typeface="Meiryo"/>
                        </a:rPr>
                        <a:t>各</a:t>
                      </a:r>
                      <a:r>
                        <a:rPr lang="ja-JP" sz="1200" u="none" strike="noStrike" cap="none" dirty="0">
                          <a:latin typeface="Meiryo"/>
                          <a:ea typeface="Meiryo"/>
                          <a:cs typeface="Meiryo"/>
                          <a:sym typeface="Meiryo"/>
                        </a:rPr>
                        <a:t>本/掲載期間終了後もCHANTO WEB内にアーカイブ</a:t>
                      </a:r>
                      <a:endParaRPr sz="1200" b="1" i="0" u="none" strike="noStrike" cap="none" dirty="0">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4"/>
                  </a:ext>
                </a:extLst>
              </a:tr>
              <a:tr h="412825">
                <a:tc>
                  <a:txBody>
                    <a:bodyPr/>
                    <a:lstStyle/>
                    <a:p>
                      <a:pPr marL="0" marR="0" lvl="0" indent="0" algn="l" rtl="0">
                        <a:lnSpc>
                          <a:spcPct val="120000"/>
                        </a:lnSpc>
                        <a:spcBef>
                          <a:spcPts val="0"/>
                        </a:spcBef>
                        <a:spcAft>
                          <a:spcPts val="0"/>
                        </a:spcAft>
                        <a:buClr>
                          <a:srgbClr val="303032"/>
                        </a:buClr>
                        <a:buSzPts val="1100"/>
                        <a:buFont typeface="Meiryo"/>
                        <a:buNone/>
                      </a:pPr>
                      <a:r>
                        <a:rPr lang="ja-JP" altLang="en-US" sz="1000" b="1" i="0" u="none" strike="noStrike" cap="none" dirty="0">
                          <a:solidFill>
                            <a:schemeClr val="tx1"/>
                          </a:solidFill>
                          <a:latin typeface="Meiryo"/>
                          <a:ea typeface="Meiryo"/>
                          <a:cs typeface="Meiryo"/>
                          <a:sym typeface="Meiryo"/>
                        </a:rPr>
                        <a:t>レポート</a:t>
                      </a:r>
                      <a:endParaRPr sz="1000" b="1" i="0" u="none" strike="noStrike" cap="none" dirty="0">
                        <a:solidFill>
                          <a:schemeClr val="tx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defTabSz="914400" rtl="0" eaLnBrk="1" fontAlgn="auto" latinLnBrk="0" hangingPunct="1">
                        <a:lnSpc>
                          <a:spcPct val="120000"/>
                        </a:lnSpc>
                        <a:spcBef>
                          <a:spcPts val="0"/>
                        </a:spcBef>
                        <a:spcAft>
                          <a:spcPts val="0"/>
                        </a:spcAft>
                        <a:buClr>
                          <a:srgbClr val="303032"/>
                        </a:buClr>
                        <a:buSzPts val="1100"/>
                        <a:buFont typeface="Meiryo"/>
                        <a:buNone/>
                        <a:tabLst/>
                        <a:defRPr/>
                      </a:pPr>
                      <a:r>
                        <a:rPr lang="en-US" altLang="ja-JP" sz="1200" b="0" i="0" u="none" strike="noStrike" cap="none" dirty="0">
                          <a:solidFill>
                            <a:schemeClr val="tx1"/>
                          </a:solidFill>
                          <a:latin typeface="Meiryo"/>
                          <a:ea typeface="Meiryo"/>
                          <a:cs typeface="Meiryo"/>
                          <a:sym typeface="Meiryo"/>
                        </a:rPr>
                        <a:t>PV</a:t>
                      </a:r>
                      <a:r>
                        <a:rPr lang="ja-JP" altLang="en-US" sz="1200" b="0" i="0" u="none" strike="noStrike" cap="none" dirty="0">
                          <a:solidFill>
                            <a:schemeClr val="tx1"/>
                          </a:solidFill>
                          <a:latin typeface="Meiryo"/>
                          <a:ea typeface="Meiryo"/>
                          <a:cs typeface="Meiryo"/>
                          <a:sym typeface="Meiryo"/>
                        </a:rPr>
                        <a:t>数（合計</a:t>
                      </a:r>
                      <a:r>
                        <a:rPr lang="en-US" altLang="ja-JP" sz="1200" b="0" i="0" u="none" strike="noStrike" cap="none" dirty="0">
                          <a:solidFill>
                            <a:schemeClr val="tx1"/>
                          </a:solidFill>
                          <a:latin typeface="Meiryo"/>
                          <a:ea typeface="Meiryo"/>
                          <a:cs typeface="Meiryo"/>
                          <a:sym typeface="Meiryo"/>
                        </a:rPr>
                        <a:t>/</a:t>
                      </a:r>
                      <a:r>
                        <a:rPr lang="ja-JP" altLang="en-US" sz="1200" b="0" i="0" u="none" strike="noStrike" cap="none" dirty="0">
                          <a:solidFill>
                            <a:schemeClr val="tx1"/>
                          </a:solidFill>
                          <a:latin typeface="Meiryo"/>
                          <a:ea typeface="Meiryo"/>
                          <a:cs typeface="Meiryo"/>
                          <a:sym typeface="Meiryo"/>
                        </a:rPr>
                        <a:t>日別）、合計クリック数　他</a:t>
                      </a:r>
                    </a:p>
                  </a:txBody>
                  <a:tcPr marL="91425" marR="91425" marT="41975" marB="4197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kumimoji="1" lang="ja-JP" altLang="en-US"/>
                    </a:p>
                  </a:txBody>
                  <a:tcPr/>
                </a:tc>
                <a:extLst>
                  <a:ext uri="{0D108BD9-81ED-4DB2-BD59-A6C34878D82A}">
                    <a16:rowId xmlns:a16="http://schemas.microsoft.com/office/drawing/2014/main" val="1895526806"/>
                  </a:ext>
                </a:extLst>
              </a:tr>
              <a:tr h="392375">
                <a:tc gridSpan="3">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rgbClr val="303032"/>
                          </a:solidFill>
                          <a:latin typeface="Meiryo"/>
                          <a:ea typeface="Meiryo"/>
                          <a:cs typeface="Meiryo"/>
                          <a:sym typeface="Meiryo"/>
                        </a:rPr>
                        <a:t>記事公開日　　　    　</a:t>
                      </a:r>
                      <a:r>
                        <a:rPr lang="ja-JP" sz="1200" u="none" strike="noStrike" cap="none">
                          <a:latin typeface="Meiryo"/>
                          <a:ea typeface="Meiryo"/>
                          <a:cs typeface="Meiryo"/>
                          <a:sym typeface="Meiryo"/>
                        </a:rPr>
                        <a:t>平日任意 11:00-12:00ごろ記事公開予定</a:t>
                      </a:r>
                      <a:endParaRPr sz="1200" b="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5"/>
                  </a:ext>
                </a:extLst>
              </a:tr>
              <a:tr h="380475">
                <a:tc gridSpan="3">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rgbClr val="303032"/>
                          </a:solidFill>
                          <a:latin typeface="Meiryo"/>
                          <a:ea typeface="Meiryo"/>
                          <a:cs typeface="Meiryo"/>
                          <a:sym typeface="Meiryo"/>
                        </a:rPr>
                        <a:t>申込み期限　　　    　</a:t>
                      </a:r>
                      <a:r>
                        <a:rPr lang="ja-JP" sz="1200" b="0" i="0" u="none" strike="noStrike" cap="none">
                          <a:solidFill>
                            <a:srgbClr val="303032"/>
                          </a:solidFill>
                          <a:latin typeface="Meiryo"/>
                          <a:ea typeface="Meiryo"/>
                          <a:cs typeface="Meiryo"/>
                          <a:sym typeface="Meiryo"/>
                        </a:rPr>
                        <a:t>配信開始日の60営業日前　</a:t>
                      </a:r>
                      <a:endParaRPr sz="1200" b="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6"/>
                  </a:ext>
                </a:extLst>
              </a:tr>
              <a:tr h="422425">
                <a:tc gridSpan="3">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dirty="0">
                          <a:solidFill>
                            <a:srgbClr val="303032"/>
                          </a:solidFill>
                          <a:latin typeface="Meiryo"/>
                          <a:ea typeface="Meiryo"/>
                          <a:cs typeface="Meiryo"/>
                          <a:sym typeface="Meiryo"/>
                        </a:rPr>
                        <a:t>無料</a:t>
                      </a:r>
                      <a:r>
                        <a:rPr lang="ja-JP" sz="1000" b="1" i="0" u="none" strike="noStrike" cap="none" dirty="0">
                          <a:solidFill>
                            <a:schemeClr val="dk1"/>
                          </a:solidFill>
                          <a:latin typeface="Meiryo"/>
                          <a:ea typeface="Meiryo"/>
                          <a:cs typeface="Meiryo"/>
                          <a:sym typeface="Meiryo"/>
                        </a:rPr>
                        <a:t>サービス　　  　　</a:t>
                      </a:r>
                      <a:r>
                        <a:rPr lang="ja-JP" sz="1200" u="none" strike="noStrike" cap="none" dirty="0">
                          <a:solidFill>
                            <a:schemeClr val="dk1"/>
                          </a:solidFill>
                          <a:latin typeface="Meiryo"/>
                          <a:ea typeface="Meiryo"/>
                          <a:cs typeface="Meiryo"/>
                          <a:sym typeface="Meiryo"/>
                        </a:rPr>
                        <a:t>記事下アンケート（３問）</a:t>
                      </a:r>
                      <a:endParaRPr sz="1200" u="none" strike="noStrike" cap="none" dirty="0">
                        <a:solidFill>
                          <a:schemeClr val="dk1"/>
                        </a:solidFill>
                        <a:latin typeface="Meiryo"/>
                        <a:ea typeface="Meiryo"/>
                        <a:cs typeface="Meiryo"/>
                        <a:sym typeface="Meiryo"/>
                      </a:endParaRPr>
                    </a:p>
                    <a:p>
                      <a:pPr marL="0" marR="0" lvl="0" indent="0" algn="l" rtl="0">
                        <a:lnSpc>
                          <a:spcPct val="120000"/>
                        </a:lnSpc>
                        <a:spcBef>
                          <a:spcPts val="0"/>
                        </a:spcBef>
                        <a:spcAft>
                          <a:spcPts val="0"/>
                        </a:spcAft>
                        <a:buClr>
                          <a:srgbClr val="303032"/>
                        </a:buClr>
                        <a:buSzPts val="1100"/>
                        <a:buFont typeface="Meiryo"/>
                        <a:buNone/>
                      </a:pPr>
                      <a:r>
                        <a:rPr lang="ja-JP" sz="1200" u="none" strike="noStrike" cap="none" dirty="0">
                          <a:solidFill>
                            <a:schemeClr val="dk1"/>
                          </a:solidFill>
                          <a:latin typeface="Meiryo"/>
                          <a:ea typeface="Meiryo"/>
                          <a:cs typeface="Meiryo"/>
                          <a:sym typeface="Meiryo"/>
                        </a:rPr>
                        <a:t>　　　　　　　  　 公式SNS（Ｘ、IG、FB）にてサービスポスト投稿（各1回）</a:t>
                      </a:r>
                      <a:endParaRPr sz="1200" b="0" i="0" u="none" strike="noStrike" cap="none" dirty="0">
                        <a:solidFill>
                          <a:schemeClr val="dk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7"/>
                  </a:ext>
                </a:extLst>
              </a:tr>
            </a:tbl>
          </a:graphicData>
        </a:graphic>
      </p:graphicFrame>
      <p:sp>
        <p:nvSpPr>
          <p:cNvPr id="821" name="Google Shape;821;p34"/>
          <p:cNvSpPr txBox="1"/>
          <p:nvPr/>
        </p:nvSpPr>
        <p:spPr>
          <a:xfrm>
            <a:off x="518225" y="1898200"/>
            <a:ext cx="5629200" cy="104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950" b="0" i="0" u="none" strike="noStrike" cap="none">
                <a:solidFill>
                  <a:srgbClr val="000000"/>
                </a:solidFill>
                <a:latin typeface="Arial"/>
                <a:ea typeface="Arial"/>
                <a:cs typeface="Arial"/>
                <a:sym typeface="Arial"/>
              </a:rPr>
              <a:t>特集TOPにはクライアント様名や特集メッセージなどが</a:t>
            </a:r>
            <a:r>
              <a:rPr lang="ja-JP" sz="1100" b="0" i="0" u="none" strike="noStrike" cap="none">
                <a:solidFill>
                  <a:srgbClr val="000000"/>
                </a:solidFill>
                <a:latin typeface="Arial"/>
                <a:ea typeface="Arial"/>
                <a:cs typeface="Arial"/>
                <a:sym typeface="Arial"/>
              </a:rPr>
              <a:t>入ります</a:t>
            </a:r>
            <a:r>
              <a:rPr lang="ja-JP" sz="950" b="0" i="0" u="none" strike="noStrike" cap="none">
                <a:solidFill>
                  <a:srgbClr val="000000"/>
                </a:solidFill>
                <a:latin typeface="Arial"/>
                <a:ea typeface="Arial"/>
                <a:cs typeface="Arial"/>
                <a:sym typeface="Arial"/>
              </a:rPr>
              <a:t>。</a:t>
            </a:r>
            <a:endParaRPr sz="9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50" b="1" i="0" u="none" strike="noStrike" cap="none">
                <a:solidFill>
                  <a:srgbClr val="000000"/>
                </a:solidFill>
                <a:latin typeface="Arial"/>
                <a:ea typeface="Arial"/>
                <a:cs typeface="Arial"/>
                <a:sym typeface="Arial"/>
              </a:rPr>
              <a:t>特集記事以外（他</a:t>
            </a:r>
            <a:r>
              <a:rPr lang="ja-JP" sz="950" b="1" i="0" u="none" strike="noStrike" cap="none">
                <a:solidFill>
                  <a:schemeClr val="dk1"/>
                </a:solidFill>
                <a:latin typeface="Arial"/>
                <a:ea typeface="Arial"/>
                <a:cs typeface="Arial"/>
                <a:sym typeface="Arial"/>
              </a:rPr>
              <a:t>社</a:t>
            </a:r>
            <a:r>
              <a:rPr lang="ja-JP" sz="950" b="1" i="0" u="none" strike="noStrike" cap="none">
                <a:solidFill>
                  <a:srgbClr val="000000"/>
                </a:solidFill>
                <a:latin typeface="Arial"/>
                <a:ea typeface="Arial"/>
                <a:cs typeface="Arial"/>
                <a:sym typeface="Arial"/>
              </a:rPr>
              <a:t>の記事のレコメンドなど）は表示されません</a:t>
            </a:r>
            <a:r>
              <a:rPr lang="ja-JP" sz="950" b="0" i="0" u="none" strike="noStrike" cap="none">
                <a:solidFill>
                  <a:srgbClr val="000000"/>
                </a:solidFill>
                <a:latin typeface="Arial"/>
                <a:ea typeface="Arial"/>
                <a:cs typeface="Arial"/>
                <a:sym typeface="Arial"/>
              </a:rPr>
              <a:t>。</a:t>
            </a:r>
            <a:r>
              <a:rPr lang="ja-JP" sz="950" b="1" i="0" u="none" strike="noStrike" cap="none">
                <a:solidFill>
                  <a:srgbClr val="000000"/>
                </a:solidFill>
                <a:latin typeface="Arial"/>
                <a:ea typeface="Arial"/>
                <a:cs typeface="Arial"/>
                <a:sym typeface="Arial"/>
              </a:rPr>
              <a:t>記事直下も同様、</a:t>
            </a:r>
            <a:endParaRPr sz="9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50" b="1" i="0" u="none" strike="noStrike" cap="none">
                <a:solidFill>
                  <a:srgbClr val="000000"/>
                </a:solidFill>
                <a:latin typeface="Arial"/>
                <a:ea typeface="Arial"/>
                <a:cs typeface="Arial"/>
                <a:sym typeface="Arial"/>
              </a:rPr>
              <a:t>特集記事のみがレコメンド表示されます。</a:t>
            </a:r>
            <a:r>
              <a:rPr lang="ja-JP" sz="950" b="0" i="0" u="none" strike="noStrike" cap="none">
                <a:solidFill>
                  <a:srgbClr val="000000"/>
                </a:solidFill>
                <a:latin typeface="Arial"/>
                <a:ea typeface="Arial"/>
                <a:cs typeface="Arial"/>
                <a:sym typeface="Arial"/>
              </a:rPr>
              <a:t>特集メッセージとクライアント様の</a:t>
            </a:r>
            <a:r>
              <a:rPr lang="ja-JP" sz="1100" b="0" i="0" u="none" strike="noStrike" cap="none">
                <a:solidFill>
                  <a:srgbClr val="000000"/>
                </a:solidFill>
                <a:latin typeface="Arial"/>
                <a:ea typeface="Arial"/>
                <a:cs typeface="Arial"/>
                <a:sym typeface="Arial"/>
              </a:rPr>
              <a:t>関係性</a:t>
            </a:r>
            <a:r>
              <a:rPr lang="ja-JP" sz="950" b="0" i="0" u="none" strike="noStrike" cap="none">
                <a:solidFill>
                  <a:srgbClr val="000000"/>
                </a:solidFill>
                <a:latin typeface="Arial"/>
                <a:ea typeface="Arial"/>
                <a:cs typeface="Arial"/>
                <a:sym typeface="Arial"/>
              </a:rPr>
              <a:t>が</a:t>
            </a:r>
            <a:endParaRPr sz="9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50" b="0" i="0" u="none" strike="noStrike" cap="none">
                <a:solidFill>
                  <a:srgbClr val="000000"/>
                </a:solidFill>
                <a:latin typeface="Arial"/>
                <a:ea typeface="Arial"/>
                <a:cs typeface="Arial"/>
                <a:sym typeface="Arial"/>
              </a:rPr>
              <a:t>強化されるほか、特集記事内の回遊率が高ま</a:t>
            </a:r>
            <a:r>
              <a:rPr lang="ja-JP" sz="950" b="0" i="0" u="none" strike="noStrike" cap="none">
                <a:solidFill>
                  <a:schemeClr val="dk1"/>
                </a:solidFill>
                <a:latin typeface="Arial"/>
                <a:ea typeface="Arial"/>
                <a:cs typeface="Arial"/>
                <a:sym typeface="Arial"/>
              </a:rPr>
              <a:t>ることが期待できます。</a:t>
            </a:r>
            <a:endParaRPr sz="9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50" b="0" i="0" u="none" strike="noStrike" cap="none">
                <a:solidFill>
                  <a:srgbClr val="000000"/>
                </a:solidFill>
                <a:latin typeface="Arial"/>
                <a:ea typeface="Arial"/>
                <a:cs typeface="Arial"/>
                <a:sym typeface="Arial"/>
              </a:rPr>
              <a:t>誘導枠はサイトTOP・カテゴリTOPのほか、レクタングルバナーが掲載期間表示されます。</a:t>
            </a:r>
            <a:endParaRPr sz="9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50" b="0" i="0" u="none" strike="noStrike" cap="none">
                <a:solidFill>
                  <a:srgbClr val="000000"/>
                </a:solidFill>
                <a:latin typeface="Arial"/>
                <a:ea typeface="Arial"/>
                <a:cs typeface="Arial"/>
                <a:sym typeface="Arial"/>
              </a:rPr>
              <a:t>掲出期間は月単位で管理費がかかりますが、掲出期間中は定期的に特集へ誘導をかけます。</a:t>
            </a:r>
            <a:endParaRPr sz="950" b="0" i="0" u="none" strike="noStrike" cap="none">
              <a:solidFill>
                <a:schemeClr val="dk1"/>
              </a:solidFill>
              <a:latin typeface="Arial"/>
              <a:ea typeface="Arial"/>
              <a:cs typeface="Arial"/>
              <a:sym typeface="Arial"/>
            </a:endParaRPr>
          </a:p>
        </p:txBody>
      </p:sp>
      <p:grpSp>
        <p:nvGrpSpPr>
          <p:cNvPr id="822" name="Google Shape;822;p34"/>
          <p:cNvGrpSpPr/>
          <p:nvPr/>
        </p:nvGrpSpPr>
        <p:grpSpPr>
          <a:xfrm>
            <a:off x="613708" y="2997144"/>
            <a:ext cx="5628342" cy="4151736"/>
            <a:chOff x="389838" y="2276665"/>
            <a:chExt cx="5628342" cy="4151736"/>
          </a:xfrm>
        </p:grpSpPr>
        <p:sp>
          <p:nvSpPr>
            <p:cNvPr id="823" name="Google Shape;823;p34"/>
            <p:cNvSpPr txBox="1"/>
            <p:nvPr/>
          </p:nvSpPr>
          <p:spPr>
            <a:xfrm>
              <a:off x="2847845" y="2276665"/>
              <a:ext cx="2504306" cy="3977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000000"/>
                  </a:solidFill>
                  <a:latin typeface="Arial"/>
                  <a:ea typeface="Arial"/>
                  <a:cs typeface="Arial"/>
                  <a:sym typeface="Arial"/>
                </a:rPr>
                <a:t>広告主：パナソニック株式会社様</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000000"/>
                  </a:solidFill>
                  <a:latin typeface="Arial"/>
                  <a:ea typeface="Arial"/>
                  <a:cs typeface="Arial"/>
                  <a:sym typeface="Arial"/>
                </a:rPr>
                <a:t>　　　　　／新・共働き時代の「サスティナLIFE」</a:t>
              </a:r>
              <a:endParaRPr sz="900" b="0" i="0" u="none" strike="noStrike" cap="none">
                <a:solidFill>
                  <a:srgbClr val="000000"/>
                </a:solidFill>
                <a:latin typeface="Arial"/>
                <a:ea typeface="Arial"/>
                <a:cs typeface="Arial"/>
                <a:sym typeface="Arial"/>
              </a:endParaRPr>
            </a:p>
          </p:txBody>
        </p:sp>
        <p:grpSp>
          <p:nvGrpSpPr>
            <p:cNvPr id="824" name="Google Shape;824;p34"/>
            <p:cNvGrpSpPr/>
            <p:nvPr/>
          </p:nvGrpSpPr>
          <p:grpSpPr>
            <a:xfrm>
              <a:off x="389838" y="2317912"/>
              <a:ext cx="2867661" cy="4110489"/>
              <a:chOff x="414655" y="2647680"/>
              <a:chExt cx="2867661" cy="4810263"/>
            </a:xfrm>
          </p:grpSpPr>
          <p:pic>
            <p:nvPicPr>
              <p:cNvPr id="825" name="Google Shape;825;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4655" y="2647680"/>
                <a:ext cx="2458007" cy="4810263"/>
              </a:xfrm>
              <a:prstGeom prst="rect">
                <a:avLst/>
              </a:prstGeom>
              <a:noFill/>
              <a:ln w="9525" cap="flat" cmpd="sng">
                <a:solidFill>
                  <a:srgbClr val="7F7F7F"/>
                </a:solidFill>
                <a:prstDash val="solid"/>
                <a:round/>
                <a:headEnd type="none" w="sm" len="sm"/>
                <a:tailEnd type="none" w="sm" len="sm"/>
              </a:ln>
            </p:spPr>
          </p:pic>
          <p:sp>
            <p:nvSpPr>
              <p:cNvPr id="826" name="Google Shape;826;p34"/>
              <p:cNvSpPr/>
              <p:nvPr/>
            </p:nvSpPr>
            <p:spPr>
              <a:xfrm>
                <a:off x="550066" y="2806995"/>
                <a:ext cx="2264100" cy="12003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27" name="Google Shape;827;p34"/>
              <p:cNvSpPr/>
              <p:nvPr/>
            </p:nvSpPr>
            <p:spPr>
              <a:xfrm>
                <a:off x="2218660" y="4082902"/>
                <a:ext cx="563400" cy="4890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28" name="Google Shape;828;p34"/>
              <p:cNvSpPr/>
              <p:nvPr/>
            </p:nvSpPr>
            <p:spPr>
              <a:xfrm>
                <a:off x="550066" y="4082902"/>
                <a:ext cx="732900" cy="6060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29" name="Google Shape;829;p34"/>
              <p:cNvSpPr/>
              <p:nvPr/>
            </p:nvSpPr>
            <p:spPr>
              <a:xfrm>
                <a:off x="550066" y="5837274"/>
                <a:ext cx="2309100" cy="8931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30" name="Google Shape;830;p34"/>
              <p:cNvCxnSpPr>
                <a:endCxn id="828" idx="2"/>
              </p:cNvCxnSpPr>
              <p:nvPr/>
            </p:nvCxnSpPr>
            <p:spPr>
              <a:xfrm rot="10800000">
                <a:off x="916516" y="4688902"/>
                <a:ext cx="2365800" cy="420900"/>
              </a:xfrm>
              <a:prstGeom prst="bentConnector2">
                <a:avLst/>
              </a:prstGeom>
              <a:noFill/>
              <a:ln w="28575" cap="flat" cmpd="sng">
                <a:solidFill>
                  <a:srgbClr val="FF0000"/>
                </a:solidFill>
                <a:prstDash val="solid"/>
                <a:round/>
                <a:headEnd type="none" w="sm" len="sm"/>
                <a:tailEnd type="none" w="sm" len="sm"/>
              </a:ln>
            </p:spPr>
          </p:cxnSp>
        </p:grpSp>
        <p:cxnSp>
          <p:nvCxnSpPr>
            <p:cNvPr id="831" name="Google Shape;831;p34"/>
            <p:cNvCxnSpPr/>
            <p:nvPr/>
          </p:nvCxnSpPr>
          <p:spPr>
            <a:xfrm>
              <a:off x="2789349" y="2965837"/>
              <a:ext cx="423142" cy="0"/>
            </a:xfrm>
            <a:prstGeom prst="straightConnector1">
              <a:avLst/>
            </a:prstGeom>
            <a:noFill/>
            <a:ln w="28575" cap="flat" cmpd="sng">
              <a:solidFill>
                <a:srgbClr val="FF0000"/>
              </a:solidFill>
              <a:prstDash val="solid"/>
              <a:miter lim="800000"/>
              <a:headEnd type="none" w="sm" len="sm"/>
              <a:tailEnd type="none" w="sm" len="sm"/>
            </a:ln>
          </p:spPr>
        </p:cxnSp>
        <p:cxnSp>
          <p:nvCxnSpPr>
            <p:cNvPr id="832" name="Google Shape;832;p34"/>
            <p:cNvCxnSpPr/>
            <p:nvPr/>
          </p:nvCxnSpPr>
          <p:spPr>
            <a:xfrm>
              <a:off x="2834349" y="5502513"/>
              <a:ext cx="423142" cy="0"/>
            </a:xfrm>
            <a:prstGeom prst="straightConnector1">
              <a:avLst/>
            </a:prstGeom>
            <a:noFill/>
            <a:ln w="28575" cap="flat" cmpd="sng">
              <a:solidFill>
                <a:srgbClr val="FF0000"/>
              </a:solidFill>
              <a:prstDash val="solid"/>
              <a:miter lim="800000"/>
              <a:headEnd type="none" w="sm" len="sm"/>
              <a:tailEnd type="none" w="sm" len="sm"/>
            </a:ln>
          </p:spPr>
        </p:cxnSp>
        <p:cxnSp>
          <p:nvCxnSpPr>
            <p:cNvPr id="833" name="Google Shape;833;p34"/>
            <p:cNvCxnSpPr/>
            <p:nvPr/>
          </p:nvCxnSpPr>
          <p:spPr>
            <a:xfrm>
              <a:off x="2757243" y="3760766"/>
              <a:ext cx="423142" cy="0"/>
            </a:xfrm>
            <a:prstGeom prst="straightConnector1">
              <a:avLst/>
            </a:prstGeom>
            <a:noFill/>
            <a:ln w="28575" cap="flat" cmpd="sng">
              <a:solidFill>
                <a:srgbClr val="FF0000"/>
              </a:solidFill>
              <a:prstDash val="solid"/>
              <a:miter lim="800000"/>
              <a:headEnd type="none" w="sm" len="sm"/>
              <a:tailEnd type="none" w="sm" len="sm"/>
            </a:ln>
          </p:spPr>
        </p:cxnSp>
        <p:sp>
          <p:nvSpPr>
            <p:cNvPr id="834" name="Google Shape;834;p34"/>
            <p:cNvSpPr txBox="1"/>
            <p:nvPr/>
          </p:nvSpPr>
          <p:spPr>
            <a:xfrm>
              <a:off x="3257491" y="2853300"/>
              <a:ext cx="2219100" cy="267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a:solidFill>
                    <a:srgbClr val="000000"/>
                  </a:solidFill>
                  <a:latin typeface="Arial"/>
                  <a:ea typeface="Arial"/>
                  <a:cs typeface="Arial"/>
                  <a:sym typeface="Arial"/>
                </a:rPr>
                <a:t>オリジナルテーマ／TOP画像を設定</a:t>
              </a:r>
              <a:endParaRPr sz="1000" b="0" i="0" u="none" strike="noStrike" cap="none">
                <a:solidFill>
                  <a:srgbClr val="000000"/>
                </a:solidFill>
                <a:latin typeface="Arial"/>
                <a:ea typeface="Arial"/>
                <a:cs typeface="Arial"/>
                <a:sym typeface="Arial"/>
              </a:endParaRPr>
            </a:p>
          </p:txBody>
        </p:sp>
        <p:sp>
          <p:nvSpPr>
            <p:cNvPr id="835" name="Google Shape;835;p34"/>
            <p:cNvSpPr txBox="1"/>
            <p:nvPr/>
          </p:nvSpPr>
          <p:spPr>
            <a:xfrm>
              <a:off x="3133051" y="3664883"/>
              <a:ext cx="2219100" cy="267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a:solidFill>
                    <a:srgbClr val="000000"/>
                  </a:solidFill>
                  <a:latin typeface="Arial"/>
                  <a:ea typeface="Arial"/>
                  <a:cs typeface="Arial"/>
                  <a:sym typeface="Arial"/>
                </a:rPr>
                <a:t>バナー：クライアント様サイトへ遷移</a:t>
              </a:r>
              <a:endParaRPr sz="1000" b="0" i="0" u="none" strike="noStrike" cap="none">
                <a:solidFill>
                  <a:srgbClr val="000000"/>
                </a:solidFill>
                <a:latin typeface="Arial"/>
                <a:ea typeface="Arial"/>
                <a:cs typeface="Arial"/>
                <a:sym typeface="Arial"/>
              </a:endParaRPr>
            </a:p>
          </p:txBody>
        </p:sp>
        <p:sp>
          <p:nvSpPr>
            <p:cNvPr id="836" name="Google Shape;836;p34"/>
            <p:cNvSpPr txBox="1"/>
            <p:nvPr/>
          </p:nvSpPr>
          <p:spPr>
            <a:xfrm>
              <a:off x="3247500" y="4315973"/>
              <a:ext cx="2770680" cy="267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a:solidFill>
                    <a:srgbClr val="000000"/>
                  </a:solidFill>
                  <a:latin typeface="Arial"/>
                  <a:ea typeface="Arial"/>
                  <a:cs typeface="Arial"/>
                  <a:sym typeface="Arial"/>
                </a:rPr>
                <a:t>記事掲出：スポンサードポストを5本～掲載</a:t>
              </a:r>
              <a:endParaRPr sz="1000" b="0" i="0" u="none" strike="noStrike" cap="none">
                <a:solidFill>
                  <a:srgbClr val="000000"/>
                </a:solidFill>
                <a:latin typeface="Arial"/>
                <a:ea typeface="Arial"/>
                <a:cs typeface="Arial"/>
                <a:sym typeface="Arial"/>
              </a:endParaRPr>
            </a:p>
          </p:txBody>
        </p:sp>
        <p:sp>
          <p:nvSpPr>
            <p:cNvPr id="837" name="Google Shape;837;p34"/>
            <p:cNvSpPr txBox="1"/>
            <p:nvPr/>
          </p:nvSpPr>
          <p:spPr>
            <a:xfrm>
              <a:off x="3234005" y="5374062"/>
              <a:ext cx="2660237" cy="4045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dk1"/>
                  </a:solidFill>
                  <a:latin typeface="Arial"/>
                  <a:ea typeface="Arial"/>
                  <a:cs typeface="Arial"/>
                  <a:sym typeface="Arial"/>
                </a:rPr>
                <a:t>特別枠：クライアント様オウンドメディア記事ページへ遷移（3記事まで）</a:t>
              </a:r>
              <a:endParaRPr sz="1000" b="0" i="0" u="none" strike="noStrike" cap="none">
                <a:solidFill>
                  <a:schemeClr val="dk1"/>
                </a:solidFill>
                <a:latin typeface="Arial"/>
                <a:ea typeface="Arial"/>
                <a:cs typeface="Arial"/>
                <a:sym typeface="Arial"/>
              </a:endParaRPr>
            </a:p>
          </p:txBody>
        </p:sp>
      </p:grpSp>
      <p:sp>
        <p:nvSpPr>
          <p:cNvPr id="838" name="Google Shape;838;p34"/>
          <p:cNvSpPr txBox="1"/>
          <p:nvPr/>
        </p:nvSpPr>
        <p:spPr>
          <a:xfrm>
            <a:off x="6504272" y="6248580"/>
            <a:ext cx="6560400" cy="9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Meiryo"/>
              <a:buNone/>
            </a:pPr>
            <a:r>
              <a:rPr lang="ja-JP" sz="700" b="0" i="0" u="none" strike="noStrike" cap="none" dirty="0">
                <a:solidFill>
                  <a:schemeClr val="dk1"/>
                </a:solidFill>
                <a:latin typeface="Meiryo"/>
                <a:ea typeface="Meiryo"/>
                <a:cs typeface="Meiryo"/>
                <a:sym typeface="Meiryo"/>
              </a:rPr>
              <a:t>※ ミニオウンドメディア_トップページ公開時、スポンサードポストは2本以上公開済みが条件となります。</a:t>
            </a:r>
            <a:endParaRPr sz="7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700"/>
              <a:buFont typeface="Meiryo"/>
              <a:buNone/>
            </a:pPr>
            <a:r>
              <a:rPr lang="ja-JP" sz="700" b="0" i="0" u="none" strike="noStrike" cap="none" dirty="0">
                <a:solidFill>
                  <a:schemeClr val="dk1"/>
                </a:solidFill>
                <a:latin typeface="Meiryo"/>
                <a:ea typeface="Meiryo"/>
                <a:cs typeface="Meiryo"/>
                <a:sym typeface="Meiryo"/>
              </a:rPr>
              <a:t>※</a:t>
            </a:r>
            <a:r>
              <a:rPr lang="en-US" altLang="ja-JP" sz="700" b="0" i="0" u="none" strike="noStrike" cap="none" dirty="0">
                <a:solidFill>
                  <a:schemeClr val="dk1"/>
                </a:solidFill>
                <a:latin typeface="Meiryo"/>
                <a:ea typeface="Meiryo"/>
                <a:cs typeface="Meiryo"/>
                <a:sym typeface="Meiryo"/>
              </a:rPr>
              <a:t> </a:t>
            </a:r>
            <a:r>
              <a:rPr lang="ja-JP" sz="700" b="0" i="0" u="none" strike="noStrike" cap="none" dirty="0">
                <a:solidFill>
                  <a:schemeClr val="dk1"/>
                </a:solidFill>
                <a:latin typeface="Meiryo"/>
                <a:ea typeface="Meiryo"/>
                <a:cs typeface="Meiryo"/>
                <a:sym typeface="Meiryo"/>
              </a:rPr>
              <a:t>ミニオウンドメディア_各誘枠は、スポンサード記事を新規公開ごとに実施いたします。</a:t>
            </a:r>
            <a:endParaRPr sz="7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700"/>
              <a:buFont typeface="Meiryo"/>
              <a:buNone/>
            </a:pPr>
            <a:r>
              <a:rPr lang="ja-JP" sz="700" b="0" i="0" u="none" strike="noStrike" cap="none" dirty="0">
                <a:solidFill>
                  <a:schemeClr val="dk1"/>
                </a:solidFill>
                <a:latin typeface="Meiryo"/>
                <a:ea typeface="Meiryo"/>
                <a:cs typeface="Meiryo"/>
                <a:sym typeface="Meiryo"/>
              </a:rPr>
              <a:t>※ 期間３か月間やスポンサードポスト本数（最低5本～）は増やすことも可能です。</a:t>
            </a:r>
            <a:endParaRPr sz="7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700"/>
              <a:buFont typeface="Meiryo"/>
              <a:buNone/>
            </a:pPr>
            <a:r>
              <a:rPr lang="ja-JP" sz="700" b="0" i="0" u="none" strike="noStrike" cap="none" dirty="0">
                <a:solidFill>
                  <a:schemeClr val="dk1"/>
                </a:solidFill>
                <a:latin typeface="Meiryo"/>
                <a:ea typeface="Meiryo"/>
                <a:cs typeface="Meiryo"/>
                <a:sym typeface="Meiryo"/>
              </a:rPr>
              <a:t>※ 期間を過ぎるとカテゴリ（箱）や付随する枠などは無くなります。各記事はアーカイブいたします</a:t>
            </a:r>
            <a:endParaRPr sz="7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700"/>
              <a:buFont typeface="Meiryo"/>
              <a:buNone/>
            </a:pPr>
            <a:r>
              <a:rPr lang="ja-JP" sz="700" b="0" i="0" u="none" strike="noStrike" cap="none" dirty="0">
                <a:solidFill>
                  <a:schemeClr val="dk1"/>
                </a:solidFill>
                <a:latin typeface="Meiryo"/>
                <a:ea typeface="Meiryo"/>
                <a:cs typeface="Meiryo"/>
                <a:sym typeface="Meiryo"/>
              </a:rPr>
              <a:t>※ 基本のフォーマットをアレンジする形で特集TOPページ制作を行います。</a:t>
            </a:r>
            <a:endParaRPr sz="7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700"/>
              <a:buFont typeface="Meiryo"/>
              <a:buNone/>
            </a:pPr>
            <a:r>
              <a:rPr lang="ja-JP" sz="700" b="0" i="0" u="none" strike="noStrike" cap="none" dirty="0">
                <a:solidFill>
                  <a:schemeClr val="tx1"/>
                </a:solidFill>
                <a:latin typeface="Meiryo"/>
                <a:ea typeface="Meiryo"/>
                <a:cs typeface="Meiryo"/>
                <a:sym typeface="Meiryo"/>
              </a:rPr>
              <a:t>※ 管理運用費についてはミニオウンドメディアTOPページローンチ月の翌月よりのご請求となります。</a:t>
            </a:r>
            <a:endParaRPr sz="7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700"/>
              <a:buFont typeface="Meiryo"/>
              <a:buNone/>
            </a:pPr>
            <a:r>
              <a:rPr lang="ja-JP" sz="700" b="0" i="0" u="none" strike="noStrike" cap="none" dirty="0">
                <a:solidFill>
                  <a:schemeClr val="tx1"/>
                </a:solidFill>
                <a:latin typeface="Meiryo"/>
                <a:ea typeface="Meiryo"/>
                <a:cs typeface="Meiryo"/>
                <a:sym typeface="Meiryo"/>
              </a:rPr>
              <a:t>※ 1ブランドチャンネルにつき 1社のみのスポンサーシップメニューとなります。</a:t>
            </a:r>
            <a:endParaRPr lang="en-US" altLang="ja-JP" sz="700" b="0" i="0" u="none" strike="noStrike" cap="none" dirty="0">
              <a:solidFill>
                <a:schemeClr val="tx1"/>
              </a:solidFill>
              <a:latin typeface="Meiryo"/>
              <a:ea typeface="Meiryo"/>
              <a:cs typeface="Meiryo"/>
              <a:sym typeface="Meiryo"/>
            </a:endParaRPr>
          </a:p>
          <a:p>
            <a:pPr>
              <a:buSzPts val="7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700"/>
              <a:buFont typeface="Meiryo"/>
              <a:buNone/>
            </a:pPr>
            <a:r>
              <a:rPr lang="ja-JP" sz="700" b="0" i="0" u="none" strike="noStrike" cap="none" dirty="0">
                <a:solidFill>
                  <a:schemeClr val="tx1"/>
                </a:solidFill>
                <a:latin typeface="Meiryo"/>
                <a:ea typeface="Meiryo"/>
                <a:cs typeface="Meiryo"/>
                <a:sym typeface="Meiryo"/>
              </a:rPr>
              <a:t>※ その他注意事項は通常のスポンサードポスト規定に準じます。</a:t>
            </a:r>
            <a:endParaRPr lang="en-US" altLang="ja-JP" sz="700" b="0" i="0" u="none" strike="noStrike" cap="none" dirty="0">
              <a:solidFill>
                <a:schemeClr val="tx1"/>
              </a:solidFill>
              <a:latin typeface="Meiryo"/>
              <a:ea typeface="Meiryo"/>
              <a:cs typeface="Meiryo"/>
              <a:sym typeface="Meiryo"/>
            </a:endParaRPr>
          </a:p>
          <a:p>
            <a:pPr>
              <a:buSzPts val="700"/>
            </a:pPr>
            <a:r>
              <a:rPr lang="en-US" altLang="ja-JP" sz="700" dirty="0">
                <a:solidFill>
                  <a:schemeClr val="tx1"/>
                </a:solidFill>
                <a:latin typeface="Meiryo"/>
                <a:ea typeface="Meiryo"/>
                <a:cs typeface="Meiryo"/>
                <a:sym typeface="Meiryo"/>
              </a:rPr>
              <a:t>※</a:t>
            </a:r>
            <a:r>
              <a:rPr lang="ja-JP" altLang="en-US" sz="700" dirty="0">
                <a:solidFill>
                  <a:schemeClr val="tx1"/>
                </a:solidFill>
                <a:latin typeface="Meiryo"/>
                <a:ea typeface="Meiryo"/>
                <a:cs typeface="Meiryo"/>
                <a:sym typeface="Meiryo"/>
              </a:rPr>
              <a:t>サービスポスト投稿の内容は編集部にお任せいただきます。</a:t>
            </a:r>
            <a:endParaRPr lang="ja-JP" altLang="en-US" sz="7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700"/>
              <a:buFont typeface="Meiryo"/>
              <a:buNone/>
            </a:pPr>
            <a:endParaRPr sz="700" b="0" i="0" u="none" strike="noStrike" cap="none" dirty="0">
              <a:solidFill>
                <a:schemeClr val="dk1"/>
              </a:solidFill>
              <a:latin typeface="Meiryo"/>
              <a:ea typeface="Meiryo"/>
              <a:cs typeface="Meiryo"/>
              <a:sym typeface="Meiryo"/>
            </a:endParaRPr>
          </a:p>
        </p:txBody>
      </p:sp>
      <p:sp>
        <p:nvSpPr>
          <p:cNvPr id="839" name="Google Shape;839;p34"/>
          <p:cNvSpPr/>
          <p:nvPr/>
        </p:nvSpPr>
        <p:spPr>
          <a:xfrm>
            <a:off x="0" y="8575"/>
            <a:ext cx="7249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ミニオウンドメディア　</a:t>
            </a:r>
            <a:endParaRPr sz="1000" b="0" i="0" u="none" strike="noStrike" cap="none">
              <a:solidFill>
                <a:srgbClr val="000000"/>
              </a:solidFill>
              <a:latin typeface="Arial"/>
              <a:ea typeface="Arial"/>
              <a:cs typeface="Arial"/>
              <a:sym typeface="Arial"/>
            </a:endParaRPr>
          </a:p>
        </p:txBody>
      </p:sp>
      <p:sp>
        <p:nvSpPr>
          <p:cNvPr id="840" name="Google Shape;840;p34"/>
          <p:cNvSpPr/>
          <p:nvPr/>
        </p:nvSpPr>
        <p:spPr>
          <a:xfrm>
            <a:off x="59275" y="384775"/>
            <a:ext cx="13257900" cy="30300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中長期的施策に最適です！クライアントメディアとオリジナルテーマを考え、全記事全枠1社様だけの連載形式で特集ページの掲出ができます</a:t>
            </a:r>
            <a:endParaRPr sz="1200" b="1" i="0" u="none" strike="noStrike" cap="none">
              <a:solidFill>
                <a:schemeClr val="dk1"/>
              </a:solidFill>
              <a:latin typeface="Meiryo"/>
              <a:ea typeface="Meiryo"/>
              <a:cs typeface="Meiryo"/>
              <a:sym typeface="Meiryo"/>
            </a:endParaRPr>
          </a:p>
        </p:txBody>
      </p:sp>
      <p:sp>
        <p:nvSpPr>
          <p:cNvPr id="841" name="Google Shape;841;p34"/>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31</a:t>
            </a:fld>
            <a:endParaRPr/>
          </a:p>
        </p:txBody>
      </p:sp>
      <p:pic>
        <p:nvPicPr>
          <p:cNvPr id="842" name="Google Shape;842;p34"/>
          <p:cNvPicPr preferRelativeResize="0"/>
          <p:nvPr/>
        </p:nvPicPr>
        <p:blipFill rotWithShape="1">
          <a:blip r:embed="rId4">
            <a:alphaModFix/>
          </a:blip>
          <a:srcRect/>
          <a:stretch/>
        </p:blipFill>
        <p:spPr>
          <a:xfrm>
            <a:off x="12304606" y="178179"/>
            <a:ext cx="927854" cy="412525"/>
          </a:xfrm>
          <a:prstGeom prst="rect">
            <a:avLst/>
          </a:prstGeom>
          <a:noFill/>
          <a:ln>
            <a:noFill/>
          </a:ln>
        </p:spPr>
      </p:pic>
      <p:grpSp>
        <p:nvGrpSpPr>
          <p:cNvPr id="843" name="Google Shape;843;p34"/>
          <p:cNvGrpSpPr/>
          <p:nvPr/>
        </p:nvGrpSpPr>
        <p:grpSpPr>
          <a:xfrm>
            <a:off x="515500" y="1043213"/>
            <a:ext cx="5629199" cy="740138"/>
            <a:chOff x="2479731" y="495570"/>
            <a:chExt cx="4137900" cy="1014165"/>
          </a:xfrm>
        </p:grpSpPr>
        <p:sp>
          <p:nvSpPr>
            <p:cNvPr id="844" name="Google Shape;844;p34"/>
            <p:cNvSpPr/>
            <p:nvPr/>
          </p:nvSpPr>
          <p:spPr>
            <a:xfrm>
              <a:off x="2479731" y="497535"/>
              <a:ext cx="4137900" cy="10122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845" name="Google Shape;845;p34"/>
            <p:cNvSpPr txBox="1"/>
            <p:nvPr/>
          </p:nvSpPr>
          <p:spPr>
            <a:xfrm>
              <a:off x="2479735" y="495570"/>
              <a:ext cx="3959700" cy="1012200"/>
            </a:xfrm>
            <a:prstGeom prst="rect">
              <a:avLst/>
            </a:prstGeom>
            <a:noFill/>
            <a:ln>
              <a:noFill/>
            </a:ln>
          </p:spPr>
          <p:txBody>
            <a:bodyPr spcFirstLastPara="1" wrap="square" lIns="91425" tIns="91425" rIns="91425" bIns="91425" anchor="t" anchorCtr="0">
              <a:spAutoFit/>
            </a:bodyPr>
            <a:lstStyle/>
            <a:p>
              <a:pPr marL="457200" marR="0" lvl="0" indent="-304800" algn="ctr"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323232"/>
                  </a:solidFill>
                  <a:latin typeface="Meiryo"/>
                  <a:ea typeface="Meiryo"/>
                  <a:cs typeface="Meiryo"/>
                  <a:sym typeface="Meiryo"/>
                </a:rPr>
                <a:t>貴社のミニオウンドメディアサイトとして活用可</a:t>
              </a:r>
              <a:endParaRPr sz="1200" b="1" i="0" u="none" strike="noStrike" cap="none">
                <a:solidFill>
                  <a:srgbClr val="323232"/>
                </a:solidFill>
                <a:latin typeface="Meiryo"/>
                <a:ea typeface="Meiryo"/>
                <a:cs typeface="Meiryo"/>
                <a:sym typeface="Meiryo"/>
              </a:endParaRPr>
            </a:p>
            <a:p>
              <a:pPr marL="457200" marR="0" lvl="0" indent="-304800" algn="ctr" rtl="0">
                <a:lnSpc>
                  <a:spcPct val="100000"/>
                </a:lnSpc>
                <a:spcBef>
                  <a:spcPts val="0"/>
                </a:spcBef>
                <a:spcAft>
                  <a:spcPts val="0"/>
                </a:spcAft>
                <a:buClr>
                  <a:srgbClr val="323232"/>
                </a:buClr>
                <a:buSzPts val="1200"/>
                <a:buFont typeface="Meiryo"/>
                <a:buChar char="✔"/>
              </a:pPr>
              <a:r>
                <a:rPr lang="ja-JP" sz="1200" b="1" i="0" u="none" strike="noStrike" cap="none">
                  <a:solidFill>
                    <a:srgbClr val="323232"/>
                  </a:solidFill>
                  <a:latin typeface="Meiryo"/>
                  <a:ea typeface="Meiryo"/>
                  <a:cs typeface="Meiryo"/>
                  <a:sym typeface="Meiryo"/>
                </a:rPr>
                <a:t>独占カテゴリーの新設ができる</a:t>
              </a:r>
              <a:endParaRPr sz="1200" b="1" i="0" u="none" strike="noStrike" cap="none">
                <a:solidFill>
                  <a:srgbClr val="323232"/>
                </a:solidFill>
                <a:latin typeface="Meiryo"/>
                <a:ea typeface="Meiryo"/>
                <a:cs typeface="Meiryo"/>
                <a:sym typeface="Meiryo"/>
              </a:endParaRPr>
            </a:p>
            <a:p>
              <a:pPr marL="457200" marR="0" lvl="0" indent="-304800" algn="ctr" rtl="0">
                <a:lnSpc>
                  <a:spcPct val="100000"/>
                </a:lnSpc>
                <a:spcBef>
                  <a:spcPts val="0"/>
                </a:spcBef>
                <a:spcAft>
                  <a:spcPts val="0"/>
                </a:spcAft>
                <a:buClr>
                  <a:srgbClr val="323232"/>
                </a:buClr>
                <a:buSzPts val="1200"/>
                <a:buFont typeface="Meiryo"/>
                <a:buChar char="✔"/>
              </a:pPr>
              <a:r>
                <a:rPr lang="ja-JP" sz="1200" b="1" i="0" u="none" strike="noStrike" cap="none">
                  <a:solidFill>
                    <a:srgbClr val="323232"/>
                  </a:solidFill>
                  <a:latin typeface="Meiryo"/>
                  <a:ea typeface="Meiryo"/>
                  <a:cs typeface="Meiryo"/>
                  <a:sym typeface="Meiryo"/>
                </a:rPr>
                <a:t>1カテゴリー（業種）１社限定</a:t>
              </a:r>
              <a:endParaRPr sz="1200" b="1" i="0" u="none" strike="noStrike" cap="none">
                <a:solidFill>
                  <a:srgbClr val="323232"/>
                </a:solidFill>
                <a:latin typeface="Meiryo"/>
                <a:ea typeface="Meiryo"/>
                <a:cs typeface="Meiryo"/>
                <a:sym typeface="Meiryo"/>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35"/>
          <p:cNvSpPr/>
          <p:nvPr/>
        </p:nvSpPr>
        <p:spPr>
          <a:xfrm>
            <a:off x="470270" y="1293585"/>
            <a:ext cx="6513195" cy="5177790"/>
          </a:xfrm>
          <a:custGeom>
            <a:avLst/>
            <a:gdLst/>
            <a:ahLst/>
            <a:cxnLst/>
            <a:rect l="l" t="t" r="r" b="b"/>
            <a:pathLst>
              <a:path w="9906000" h="6858000" extrusionOk="0">
                <a:moveTo>
                  <a:pt x="0" y="6858000"/>
                </a:moveTo>
                <a:lnTo>
                  <a:pt x="9906000" y="6858000"/>
                </a:lnTo>
                <a:lnTo>
                  <a:pt x="9906000" y="0"/>
                </a:lnTo>
                <a:lnTo>
                  <a:pt x="0" y="0"/>
                </a:lnTo>
                <a:lnTo>
                  <a:pt x="0" y="6858000"/>
                </a:lnTo>
                <a:close/>
              </a:path>
            </a:pathLst>
          </a:custGeom>
          <a:solidFill>
            <a:srgbClr val="F2F2F2"/>
          </a:solid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51" name="Google Shape;851;p35"/>
          <p:cNvSpPr/>
          <p:nvPr/>
        </p:nvSpPr>
        <p:spPr>
          <a:xfrm>
            <a:off x="375025" y="1140750"/>
            <a:ext cx="1947300" cy="2577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特別誘導枠一覧</a:t>
            </a:r>
            <a:endParaRPr sz="1200" b="1" i="0" u="none" strike="noStrike" cap="none">
              <a:solidFill>
                <a:srgbClr val="000000"/>
              </a:solidFill>
              <a:latin typeface="Meiryo"/>
              <a:ea typeface="Meiryo"/>
              <a:cs typeface="Meiryo"/>
              <a:sym typeface="Meiryo"/>
            </a:endParaRPr>
          </a:p>
        </p:txBody>
      </p:sp>
      <p:sp>
        <p:nvSpPr>
          <p:cNvPr id="852" name="Google Shape;852;p35"/>
          <p:cNvSpPr/>
          <p:nvPr/>
        </p:nvSpPr>
        <p:spPr>
          <a:xfrm>
            <a:off x="0" y="1"/>
            <a:ext cx="13444538" cy="800903"/>
          </a:xfrm>
          <a:prstGeom prst="rect">
            <a:avLst/>
          </a:prstGeom>
          <a:no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853" name="Google Shape;853;p35"/>
          <p:cNvSpPr/>
          <p:nvPr/>
        </p:nvSpPr>
        <p:spPr>
          <a:xfrm>
            <a:off x="7019320" y="6758215"/>
            <a:ext cx="5377200" cy="25470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※スケジュールについてはこの限りではないので営業へご相談ください。</a:t>
            </a:r>
            <a:endParaRPr sz="1200" b="0" i="0" u="none" strike="noStrike" cap="none">
              <a:solidFill>
                <a:schemeClr val="dk1"/>
              </a:solidFill>
              <a:latin typeface="Meiryo"/>
              <a:ea typeface="Meiryo"/>
              <a:cs typeface="Meiryo"/>
              <a:sym typeface="Meiryo"/>
            </a:endParaRPr>
          </a:p>
        </p:txBody>
      </p:sp>
      <p:graphicFrame>
        <p:nvGraphicFramePr>
          <p:cNvPr id="854" name="Google Shape;854;p35"/>
          <p:cNvGraphicFramePr/>
          <p:nvPr/>
        </p:nvGraphicFramePr>
        <p:xfrm>
          <a:off x="7226300" y="1044539"/>
          <a:ext cx="5834100" cy="3085410"/>
        </p:xfrm>
        <a:graphic>
          <a:graphicData uri="http://schemas.openxmlformats.org/drawingml/2006/table">
            <a:tbl>
              <a:tblPr>
                <a:noFill/>
                <a:tableStyleId>{C5178306-F8F0-440F-9D4E-358304BB0446}</a:tableStyleId>
              </a:tblPr>
              <a:tblGrid>
                <a:gridCol w="1777500">
                  <a:extLst>
                    <a:ext uri="{9D8B030D-6E8A-4147-A177-3AD203B41FA5}">
                      <a16:colId xmlns:a16="http://schemas.microsoft.com/office/drawing/2014/main" val="20000"/>
                    </a:ext>
                  </a:extLst>
                </a:gridCol>
                <a:gridCol w="566125">
                  <a:extLst>
                    <a:ext uri="{9D8B030D-6E8A-4147-A177-3AD203B41FA5}">
                      <a16:colId xmlns:a16="http://schemas.microsoft.com/office/drawing/2014/main" val="20001"/>
                    </a:ext>
                  </a:extLst>
                </a:gridCol>
                <a:gridCol w="1675925">
                  <a:extLst>
                    <a:ext uri="{9D8B030D-6E8A-4147-A177-3AD203B41FA5}">
                      <a16:colId xmlns:a16="http://schemas.microsoft.com/office/drawing/2014/main" val="20002"/>
                    </a:ext>
                  </a:extLst>
                </a:gridCol>
                <a:gridCol w="1814550">
                  <a:extLst>
                    <a:ext uri="{9D8B030D-6E8A-4147-A177-3AD203B41FA5}">
                      <a16:colId xmlns:a16="http://schemas.microsoft.com/office/drawing/2014/main" val="20003"/>
                    </a:ext>
                  </a:extLst>
                </a:gridCol>
              </a:tblGrid>
              <a:tr h="345725">
                <a:tc>
                  <a:txBody>
                    <a:bodyPr/>
                    <a:lstStyle/>
                    <a:p>
                      <a:pPr marL="0" marR="0" lvl="0" indent="0" algn="l" rtl="0">
                        <a:lnSpc>
                          <a:spcPct val="100000"/>
                        </a:lnSpc>
                        <a:spcBef>
                          <a:spcPts val="0"/>
                        </a:spcBef>
                        <a:spcAft>
                          <a:spcPts val="0"/>
                        </a:spcAft>
                        <a:buClr>
                          <a:srgbClr val="FFFFFF"/>
                        </a:buClr>
                        <a:buSzPts val="200"/>
                        <a:buFont typeface="Arial"/>
                        <a:buNone/>
                      </a:pPr>
                      <a:r>
                        <a:rPr lang="ja-JP" sz="1200" b="1" i="0" u="none" strike="noStrike" cap="none">
                          <a:solidFill>
                            <a:schemeClr val="dk1"/>
                          </a:solidFill>
                          <a:latin typeface="Meiryo"/>
                          <a:ea typeface="Meiryo"/>
                          <a:cs typeface="Meiryo"/>
                          <a:sym typeface="Meiryo"/>
                        </a:rPr>
                        <a:t>誘導枠（PC/SP）</a:t>
                      </a:r>
                      <a:endParaRPr sz="2800" b="1"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FFFFFF"/>
                        </a:buClr>
                        <a:buSzPts val="200"/>
                        <a:buFont typeface="Arial"/>
                        <a:buNone/>
                      </a:pPr>
                      <a:r>
                        <a:rPr lang="ja-JP" sz="1200" b="1" i="0" u="none" strike="noStrike" cap="none">
                          <a:solidFill>
                            <a:schemeClr val="dk1"/>
                          </a:solidFill>
                          <a:latin typeface="Meiryo"/>
                          <a:ea typeface="Meiryo"/>
                          <a:cs typeface="Meiryo"/>
                          <a:sym typeface="Meiryo"/>
                        </a:rPr>
                        <a:t>掲載</a:t>
                      </a:r>
                      <a:endParaRPr sz="12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FFFFFF"/>
                        </a:buClr>
                        <a:buSzPts val="200"/>
                        <a:buFont typeface="Arial"/>
                        <a:buNone/>
                      </a:pPr>
                      <a:r>
                        <a:rPr lang="ja-JP" sz="1200" b="1" i="0" u="none" strike="noStrike" cap="none">
                          <a:solidFill>
                            <a:schemeClr val="dk1"/>
                          </a:solidFill>
                          <a:latin typeface="Meiryo"/>
                          <a:ea typeface="Meiryo"/>
                          <a:cs typeface="Meiryo"/>
                          <a:sym typeface="Meiryo"/>
                        </a:rPr>
                        <a:t>期間</a:t>
                      </a:r>
                      <a:endParaRPr sz="2800" b="1"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FFFFFF"/>
                        </a:buClr>
                        <a:buSzPts val="200"/>
                        <a:buFont typeface="Arial"/>
                        <a:buNone/>
                      </a:pPr>
                      <a:r>
                        <a:rPr lang="ja-JP" sz="1200" b="1" i="0" u="none" strike="noStrike" cap="none">
                          <a:solidFill>
                            <a:schemeClr val="dk1"/>
                          </a:solidFill>
                          <a:latin typeface="Meiryo"/>
                          <a:ea typeface="Meiryo"/>
                          <a:cs typeface="Meiryo"/>
                          <a:sym typeface="Meiryo"/>
                        </a:rPr>
                        <a:t>掲載位置</a:t>
                      </a:r>
                      <a:endParaRPr sz="2800" b="1"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FFFFFF"/>
                        </a:buClr>
                        <a:buSzPts val="200"/>
                        <a:buFont typeface="Arial"/>
                        <a:buNone/>
                      </a:pPr>
                      <a:r>
                        <a:rPr lang="ja-JP" sz="1200" b="1" i="0" u="none" strike="noStrike" cap="none">
                          <a:solidFill>
                            <a:schemeClr val="dk1"/>
                          </a:solidFill>
                          <a:latin typeface="Meiryo"/>
                          <a:ea typeface="Meiryo"/>
                          <a:cs typeface="Meiryo"/>
                          <a:sym typeface="Meiryo"/>
                        </a:rPr>
                        <a:t>誘導先</a:t>
                      </a:r>
                      <a:endParaRPr sz="2800" b="1"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EE599"/>
                    </a:solidFill>
                  </a:tcPr>
                </a:tc>
                <a:extLst>
                  <a:ext uri="{0D108BD9-81ED-4DB2-BD59-A6C34878D82A}">
                    <a16:rowId xmlns:a16="http://schemas.microsoft.com/office/drawing/2014/main" val="10000"/>
                  </a:ext>
                </a:extLst>
              </a:tr>
              <a:tr h="694400">
                <a:tc>
                  <a:txBody>
                    <a:bodyPr/>
                    <a:lstStyle/>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①TOP新着記事</a:t>
                      </a:r>
                      <a:endParaRPr sz="11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　誘導枠：赤枠</a:t>
                      </a:r>
                      <a:endParaRPr sz="110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75"/>
                        <a:buFont typeface="Arial"/>
                        <a:buNone/>
                      </a:pPr>
                      <a:r>
                        <a:rPr lang="ja-JP" sz="1000" b="0" i="0" u="none" strike="noStrike" cap="none">
                          <a:solidFill>
                            <a:schemeClr val="dk1"/>
                          </a:solidFill>
                          <a:latin typeface="Meiryo"/>
                          <a:ea typeface="Meiryo"/>
                          <a:cs typeface="Meiryo"/>
                          <a:sym typeface="Meiryo"/>
                        </a:rPr>
                        <a:t>1週間</a:t>
                      </a:r>
                      <a:endParaRPr sz="10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75"/>
                        <a:buFont typeface="Arial"/>
                        <a:buNone/>
                      </a:pPr>
                      <a:r>
                        <a:rPr lang="ja-JP" sz="1000" b="0" i="0" u="none" strike="noStrike" cap="none">
                          <a:solidFill>
                            <a:schemeClr val="dk1"/>
                          </a:solidFill>
                          <a:latin typeface="Meiryo"/>
                          <a:ea typeface="Meiryo"/>
                          <a:cs typeface="Meiryo"/>
                          <a:sym typeface="Meiryo"/>
                        </a:rPr>
                        <a:t>固定</a:t>
                      </a:r>
                      <a:endParaRPr sz="100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トップスライダー</a:t>
                      </a:r>
                      <a:endParaRPr sz="1000" b="0" i="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i="0" u="none" strike="noStrike" cap="none">
                          <a:solidFill>
                            <a:schemeClr val="dk1"/>
                          </a:solidFill>
                          <a:latin typeface="Meiryo"/>
                          <a:ea typeface="Meiryo"/>
                          <a:cs typeface="Meiryo"/>
                          <a:sym typeface="Meiryo"/>
                        </a:rPr>
                        <a:t>ミニオウンドメディア</a:t>
                      </a:r>
                      <a:endParaRPr sz="100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記事</a:t>
                      </a:r>
                      <a:endParaRPr sz="100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34650">
                <a:tc>
                  <a:txBody>
                    <a:bodyPr/>
                    <a:lstStyle/>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②TOP新着記事枠</a:t>
                      </a:r>
                      <a:endParaRPr sz="11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　誘導枠：赤枠</a:t>
                      </a:r>
                      <a:endParaRPr sz="1100" b="0" i="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75"/>
                        <a:buFont typeface="Arial"/>
                        <a:buNone/>
                      </a:pPr>
                      <a:r>
                        <a:rPr lang="ja-JP" sz="1000" b="0" i="0" u="none" strike="noStrike" cap="none">
                          <a:solidFill>
                            <a:schemeClr val="dk1"/>
                          </a:solidFill>
                          <a:latin typeface="Meiryo"/>
                          <a:ea typeface="Meiryo"/>
                          <a:cs typeface="Meiryo"/>
                          <a:sym typeface="Meiryo"/>
                        </a:rPr>
                        <a:t>-</a:t>
                      </a:r>
                      <a:endParaRPr sz="100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新着記事枠</a:t>
                      </a:r>
                      <a:endParaRPr sz="120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ミニオウンドメディア</a:t>
                      </a:r>
                      <a:endParaRPr sz="10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記事</a:t>
                      </a:r>
                      <a:endParaRPr sz="100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44800">
                <a:tc>
                  <a:txBody>
                    <a:bodyPr/>
                    <a:lstStyle/>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③TOP特集バナー</a:t>
                      </a:r>
                      <a:endParaRPr sz="11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　特別誘導枠：赤枠</a:t>
                      </a:r>
                      <a:endParaRPr sz="1100" b="0" i="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75"/>
                        <a:buFont typeface="Arial"/>
                        <a:buNone/>
                      </a:pPr>
                      <a:r>
                        <a:rPr lang="ja-JP" sz="1000" b="0" i="0" u="none" strike="noStrike" cap="none">
                          <a:solidFill>
                            <a:schemeClr val="dk1"/>
                          </a:solidFill>
                          <a:latin typeface="Meiryo"/>
                          <a:ea typeface="Meiryo"/>
                          <a:cs typeface="Meiryo"/>
                          <a:sym typeface="Meiryo"/>
                        </a:rPr>
                        <a:t>3か月</a:t>
                      </a:r>
                      <a:endParaRPr sz="10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75"/>
                        <a:buFont typeface="Arial"/>
                        <a:buNone/>
                      </a:pPr>
                      <a:endParaRPr sz="100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PICK UP枠の内1枠</a:t>
                      </a:r>
                      <a:endParaRPr sz="1000" b="0" i="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i="0" u="none" strike="noStrike" cap="none">
                          <a:solidFill>
                            <a:schemeClr val="dk1"/>
                          </a:solidFill>
                          <a:latin typeface="Meiryo"/>
                          <a:ea typeface="Meiryo"/>
                          <a:cs typeface="Meiryo"/>
                          <a:sym typeface="Meiryo"/>
                        </a:rPr>
                        <a:t>ミニオウンドメディア</a:t>
                      </a:r>
                      <a:r>
                        <a:rPr lang="ja-JP" sz="1000" b="0" i="0" u="none" strike="noStrike" cap="none">
                          <a:solidFill>
                            <a:schemeClr val="dk1"/>
                          </a:solidFill>
                          <a:latin typeface="Meiryo"/>
                          <a:ea typeface="Meiryo"/>
                          <a:cs typeface="Meiryo"/>
                          <a:sym typeface="Meiryo"/>
                        </a:rPr>
                        <a:t>TOPページ</a:t>
                      </a:r>
                      <a:endParaRPr sz="100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54850">
                <a:tc>
                  <a:txBody>
                    <a:bodyPr/>
                    <a:lstStyle/>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④記事_レコメンド枠</a:t>
                      </a:r>
                      <a:endParaRPr sz="11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　特別レコメンド枠：赤枠</a:t>
                      </a:r>
                      <a:endParaRPr sz="1100" b="0" i="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75"/>
                        <a:buFont typeface="Arial"/>
                        <a:buNone/>
                      </a:pPr>
                      <a:r>
                        <a:rPr lang="ja-JP" sz="1000" b="0" i="0" u="none" strike="noStrike" cap="none">
                          <a:solidFill>
                            <a:srgbClr val="303032"/>
                          </a:solidFill>
                          <a:latin typeface="Meiryo"/>
                          <a:ea typeface="Meiryo"/>
                          <a:cs typeface="Meiryo"/>
                          <a:sym typeface="Meiryo"/>
                        </a:rPr>
                        <a:t>3か月</a:t>
                      </a:r>
                      <a:endParaRPr sz="1000" u="none" strike="noStrike" cap="none">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記事下 _1ブロック目</a:t>
                      </a:r>
                      <a:endParaRPr sz="10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※非表示カテゴリページあり</a:t>
                      </a:r>
                      <a:endParaRPr sz="1000" b="0" i="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（１）バナー：</a:t>
                      </a:r>
                      <a:r>
                        <a:rPr lang="ja-JP" sz="1000" i="0" u="none" strike="noStrike" cap="none">
                          <a:solidFill>
                            <a:schemeClr val="dk1"/>
                          </a:solidFill>
                          <a:latin typeface="Meiryo"/>
                          <a:ea typeface="Meiryo"/>
                          <a:cs typeface="Meiryo"/>
                          <a:sym typeface="Meiryo"/>
                        </a:rPr>
                        <a:t>ミニオウンドメディア</a:t>
                      </a:r>
                      <a:r>
                        <a:rPr lang="ja-JP" sz="1000" b="0" i="0" u="none" strike="noStrike" cap="none">
                          <a:solidFill>
                            <a:schemeClr val="dk1"/>
                          </a:solidFill>
                          <a:latin typeface="Meiryo"/>
                          <a:ea typeface="Meiryo"/>
                          <a:cs typeface="Meiryo"/>
                          <a:sym typeface="Meiryo"/>
                        </a:rPr>
                        <a:t>TOPページ</a:t>
                      </a:r>
                      <a:endParaRPr sz="10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（２）記事：</a:t>
                      </a:r>
                      <a:r>
                        <a:rPr lang="ja-JP" sz="1000" i="0" u="none" strike="noStrike" cap="none">
                          <a:solidFill>
                            <a:schemeClr val="dk1"/>
                          </a:solidFill>
                          <a:latin typeface="Meiryo"/>
                          <a:ea typeface="Meiryo"/>
                          <a:cs typeface="Meiryo"/>
                          <a:sym typeface="Meiryo"/>
                        </a:rPr>
                        <a:t>ミニオウンド</a:t>
                      </a:r>
                      <a:endParaRPr sz="100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175"/>
                        <a:buFont typeface="Arial"/>
                        <a:buNone/>
                      </a:pPr>
                      <a:r>
                        <a:rPr lang="ja-JP" sz="1000" i="0" u="none" strike="noStrike" cap="none">
                          <a:solidFill>
                            <a:schemeClr val="dk1"/>
                          </a:solidFill>
                          <a:latin typeface="Meiryo"/>
                          <a:ea typeface="Meiryo"/>
                          <a:cs typeface="Meiryo"/>
                          <a:sym typeface="Meiryo"/>
                        </a:rPr>
                        <a:t>メディア</a:t>
                      </a:r>
                      <a:r>
                        <a:rPr lang="ja-JP" sz="1000" b="0" i="0" u="none" strike="noStrike" cap="none">
                          <a:solidFill>
                            <a:schemeClr val="dk1"/>
                          </a:solidFill>
                          <a:latin typeface="Meiryo"/>
                          <a:ea typeface="Meiryo"/>
                          <a:cs typeface="Meiryo"/>
                          <a:sym typeface="Meiryo"/>
                        </a:rPr>
                        <a:t>記事</a:t>
                      </a:r>
                      <a:endParaRPr sz="100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graphicFrame>
        <p:nvGraphicFramePr>
          <p:cNvPr id="855" name="Google Shape;855;p35"/>
          <p:cNvGraphicFramePr/>
          <p:nvPr/>
        </p:nvGraphicFramePr>
        <p:xfrm>
          <a:off x="7226300" y="4514849"/>
          <a:ext cx="5834100" cy="2176205"/>
        </p:xfrm>
        <a:graphic>
          <a:graphicData uri="http://schemas.openxmlformats.org/drawingml/2006/table">
            <a:tbl>
              <a:tblPr>
                <a:noFill/>
                <a:tableStyleId>{C5178306-F8F0-440F-9D4E-358304BB0446}</a:tableStyleId>
              </a:tblPr>
              <a:tblGrid>
                <a:gridCol w="1263025">
                  <a:extLst>
                    <a:ext uri="{9D8B030D-6E8A-4147-A177-3AD203B41FA5}">
                      <a16:colId xmlns:a16="http://schemas.microsoft.com/office/drawing/2014/main" val="20000"/>
                    </a:ext>
                  </a:extLst>
                </a:gridCol>
                <a:gridCol w="4571075">
                  <a:extLst>
                    <a:ext uri="{9D8B030D-6E8A-4147-A177-3AD203B41FA5}">
                      <a16:colId xmlns:a16="http://schemas.microsoft.com/office/drawing/2014/main" val="20001"/>
                    </a:ext>
                  </a:extLst>
                </a:gridCol>
              </a:tblGrid>
              <a:tr h="271025">
                <a:tc gridSpan="2">
                  <a:txBody>
                    <a:bodyPr/>
                    <a:lstStyle/>
                    <a:p>
                      <a:pPr marL="0" marR="0" lvl="0" indent="0" algn="l" rtl="0">
                        <a:lnSpc>
                          <a:spcPct val="100000"/>
                        </a:lnSpc>
                        <a:spcBef>
                          <a:spcPts val="0"/>
                        </a:spcBef>
                        <a:spcAft>
                          <a:spcPts val="0"/>
                        </a:spcAft>
                        <a:buClr>
                          <a:srgbClr val="000000"/>
                        </a:buClr>
                        <a:buSzPts val="1200"/>
                        <a:buFont typeface="Arial"/>
                        <a:buNone/>
                      </a:pPr>
                      <a:r>
                        <a:rPr lang="ja-JP" sz="1400" b="1" u="none" strike="noStrike" cap="none">
                          <a:solidFill>
                            <a:schemeClr val="dk1"/>
                          </a:solidFill>
                          <a:latin typeface="Meiryo"/>
                          <a:ea typeface="Meiryo"/>
                          <a:cs typeface="Meiryo"/>
                          <a:sym typeface="Meiryo"/>
                        </a:rPr>
                        <a:t>▼ミニオウンドメディア　スケジュール</a:t>
                      </a:r>
                      <a:endParaRPr sz="1400" b="1" u="none" strike="noStrike" cap="none">
                        <a:solidFill>
                          <a:schemeClr val="dk1"/>
                        </a:solidFill>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301125">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solidFill>
                            <a:schemeClr val="dk1"/>
                          </a:solidFill>
                          <a:latin typeface="Meiryo"/>
                          <a:ea typeface="Meiryo"/>
                          <a:cs typeface="Meiryo"/>
                          <a:sym typeface="Meiryo"/>
                        </a:rPr>
                        <a:t>営業日</a:t>
                      </a:r>
                      <a:endParaRPr sz="900" u="none" strike="noStrike" cap="none">
                        <a:solidFill>
                          <a:schemeClr val="dk1"/>
                        </a:solidFill>
                        <a:latin typeface="Meiryo"/>
                        <a:ea typeface="Meiryo"/>
                        <a:cs typeface="Meiryo"/>
                        <a:sym typeface="Meiryo"/>
                      </a:endParaRPr>
                    </a:p>
                  </a:txBody>
                  <a:tcPr marL="91450" marR="91450" marT="45725" marB="457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EE5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solidFill>
                            <a:schemeClr val="dk1"/>
                          </a:solidFill>
                          <a:latin typeface="Meiryo"/>
                          <a:ea typeface="Meiryo"/>
                          <a:cs typeface="Meiryo"/>
                          <a:sym typeface="Meiryo"/>
                        </a:rPr>
                        <a:t>進行スケジュール</a:t>
                      </a:r>
                      <a:endParaRPr sz="900" u="none" strike="noStrike" cap="none">
                        <a:solidFill>
                          <a:schemeClr val="dk1"/>
                        </a:solidFill>
                        <a:latin typeface="Meiryo"/>
                        <a:ea typeface="Meiryo"/>
                        <a:cs typeface="Meiryo"/>
                        <a:sym typeface="Meiryo"/>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EE599"/>
                    </a:solidFill>
                  </a:tcPr>
                </a:tc>
                <a:extLst>
                  <a:ext uri="{0D108BD9-81ED-4DB2-BD59-A6C34878D82A}">
                    <a16:rowId xmlns:a16="http://schemas.microsoft.com/office/drawing/2014/main" val="10001"/>
                  </a:ext>
                </a:extLst>
              </a:tr>
              <a:tr h="301125">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60</a:t>
                      </a:r>
                      <a:endParaRPr sz="900" u="none" strike="noStrike" cap="none">
                        <a:latin typeface="Meiryo"/>
                        <a:ea typeface="Meiryo"/>
                        <a:cs typeface="Meiryo"/>
                        <a:sym typeface="Meiryo"/>
                      </a:endParaRPr>
                    </a:p>
                  </a:txBody>
                  <a:tcPr marL="91450" marR="91450" marT="45725" marB="457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お申込み    オリエン</a:t>
                      </a:r>
                      <a:endParaRPr sz="900" u="none" strike="noStrike" cap="none">
                        <a:latin typeface="Meiryo"/>
                        <a:ea typeface="Meiryo"/>
                        <a:cs typeface="Meiryo"/>
                        <a:sym typeface="Meiryo"/>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1125">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55</a:t>
                      </a:r>
                      <a:endParaRPr sz="900" u="none" strike="noStrike" cap="none">
                        <a:latin typeface="Meiryo"/>
                        <a:ea typeface="Meiryo"/>
                        <a:cs typeface="Meiryo"/>
                        <a:sym typeface="Meiryo"/>
                      </a:endParaRPr>
                    </a:p>
                  </a:txBody>
                  <a:tcPr marL="91450" marR="91450" marT="45725" marB="457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オリジナルテーマ相談</a:t>
                      </a:r>
                      <a:endParaRPr sz="900" u="none" strike="noStrike" cap="none">
                        <a:latin typeface="Meiryo"/>
                        <a:ea typeface="Meiryo"/>
                        <a:cs typeface="Meiryo"/>
                        <a:sym typeface="Meiryo"/>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1125">
                <a:tc>
                  <a:txBody>
                    <a:bodyPr/>
                    <a:lstStyle/>
                    <a:p>
                      <a:pPr marL="0" marR="0" lvl="0" indent="0" algn="ctr" rtl="0">
                        <a:lnSpc>
                          <a:spcPct val="100000"/>
                        </a:lnSpc>
                        <a:spcBef>
                          <a:spcPts val="0"/>
                        </a:spcBef>
                        <a:spcAft>
                          <a:spcPts val="0"/>
                        </a:spcAft>
                        <a:buClr>
                          <a:srgbClr val="000000"/>
                        </a:buClr>
                        <a:buSzPts val="1400"/>
                        <a:buFont typeface="Arial"/>
                        <a:buNone/>
                      </a:pPr>
                      <a:endParaRPr sz="900" u="none" strike="noStrike" cap="none">
                        <a:latin typeface="Meiryo"/>
                        <a:ea typeface="Meiryo"/>
                        <a:cs typeface="Meiryo"/>
                        <a:sym typeface="Meiryo"/>
                      </a:endParaRPr>
                    </a:p>
                  </a:txBody>
                  <a:tcPr marL="91450" marR="91450" marT="45725" marB="457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a:t>
                      </a:r>
                      <a:endParaRPr sz="900" u="none" strike="noStrike" cap="none">
                        <a:latin typeface="Meiryo"/>
                        <a:ea typeface="Meiryo"/>
                        <a:cs typeface="Meiryo"/>
                        <a:sym typeface="Meiryo"/>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1125">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35</a:t>
                      </a:r>
                      <a:endParaRPr sz="900" u="none" strike="noStrike" cap="none">
                        <a:latin typeface="Meiryo"/>
                        <a:ea typeface="Meiryo"/>
                        <a:cs typeface="Meiryo"/>
                        <a:sym typeface="Meiryo"/>
                      </a:endParaRPr>
                    </a:p>
                  </a:txBody>
                  <a:tcPr marL="91450" marR="91450" marT="45725" marB="457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通常スポンサードポスト1本目制作フロー</a:t>
                      </a:r>
                      <a:endParaRPr sz="900" u="none" strike="noStrike" cap="none">
                        <a:latin typeface="Meiryo"/>
                        <a:ea typeface="Meiryo"/>
                        <a:cs typeface="Meiryo"/>
                        <a:sym typeface="Meiryo"/>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01125">
                <a:tc>
                  <a:txBody>
                    <a:bodyPr/>
                    <a:lstStyle/>
                    <a:p>
                      <a:pPr marL="0" marR="0" lvl="0" indent="0" algn="ctr" rtl="0">
                        <a:lnSpc>
                          <a:spcPct val="100000"/>
                        </a:lnSpc>
                        <a:spcBef>
                          <a:spcPts val="0"/>
                        </a:spcBef>
                        <a:spcAft>
                          <a:spcPts val="0"/>
                        </a:spcAft>
                        <a:buClr>
                          <a:srgbClr val="000000"/>
                        </a:buClr>
                        <a:buSzPts val="1400"/>
                        <a:buFont typeface="Arial"/>
                        <a:buNone/>
                      </a:pPr>
                      <a:endParaRPr sz="900" u="none" strike="noStrike" cap="none">
                        <a:latin typeface="Meiryo"/>
                        <a:ea typeface="Meiryo"/>
                        <a:cs typeface="Meiryo"/>
                        <a:sym typeface="Meiryo"/>
                      </a:endParaRPr>
                    </a:p>
                  </a:txBody>
                  <a:tcPr marL="91450" marR="91450" marT="45725" marB="457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3本記事が公開時点でオリジナルヘッダーでまとめ。</a:t>
                      </a:r>
                      <a:endParaRPr sz="900"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それまでは通常通り各記事を公開</a:t>
                      </a:r>
                      <a:endParaRPr sz="900" u="none" strike="noStrike" cap="none">
                        <a:latin typeface="Meiryo"/>
                        <a:ea typeface="Meiryo"/>
                        <a:cs typeface="Meiryo"/>
                        <a:sym typeface="Meiryo"/>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856" name="Google Shape;856;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5246" y="1717699"/>
            <a:ext cx="5985754" cy="3945243"/>
          </a:xfrm>
          <a:prstGeom prst="rect">
            <a:avLst/>
          </a:prstGeom>
          <a:noFill/>
          <a:ln>
            <a:noFill/>
          </a:ln>
        </p:spPr>
      </p:pic>
      <p:sp>
        <p:nvSpPr>
          <p:cNvPr id="857" name="Google Shape;857;p35"/>
          <p:cNvSpPr txBox="1"/>
          <p:nvPr/>
        </p:nvSpPr>
        <p:spPr>
          <a:xfrm>
            <a:off x="605250" y="5780972"/>
            <a:ext cx="598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200" b="1" i="0" u="none" strike="noStrike" cap="none">
                <a:solidFill>
                  <a:schemeClr val="dk1"/>
                </a:solidFill>
                <a:latin typeface="Meiryo"/>
                <a:ea typeface="Meiryo"/>
                <a:cs typeface="Meiryo"/>
                <a:sym typeface="Meiryo"/>
              </a:rPr>
              <a:t>他ミニオウンドメディアと</a:t>
            </a:r>
            <a:r>
              <a:rPr lang="ja-JP" sz="1200" b="1" i="0" u="none" strike="noStrike" cap="none">
                <a:solidFill>
                  <a:srgbClr val="000000"/>
                </a:solidFill>
                <a:latin typeface="Meiryo"/>
                <a:ea typeface="Meiryo"/>
                <a:cs typeface="Meiryo"/>
                <a:sym typeface="Meiryo"/>
              </a:rPr>
              <a:t>期間が被った場合は、被っている期間のみ、ランダムにバナーを表示します。</a:t>
            </a:r>
            <a:endParaRPr sz="1200" b="0" i="0" u="none" strike="noStrike" cap="none">
              <a:solidFill>
                <a:srgbClr val="000000"/>
              </a:solidFill>
              <a:latin typeface="Meiryo"/>
              <a:ea typeface="Meiryo"/>
              <a:cs typeface="Meiryo"/>
              <a:sym typeface="Meiryo"/>
            </a:endParaRPr>
          </a:p>
        </p:txBody>
      </p:sp>
      <p:sp>
        <p:nvSpPr>
          <p:cNvPr id="858" name="Google Shape;858;p35"/>
          <p:cNvSpPr/>
          <p:nvPr/>
        </p:nvSpPr>
        <p:spPr>
          <a:xfrm>
            <a:off x="168742" y="172550"/>
            <a:ext cx="10219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ミニオウンドメディアの誘導枠とスケジュールイメージ</a:t>
            </a:r>
            <a:endParaRPr sz="2000" b="0" i="0" u="none" strike="noStrike" cap="none">
              <a:solidFill>
                <a:srgbClr val="000000"/>
              </a:solidFill>
              <a:latin typeface="Arial"/>
              <a:ea typeface="Arial"/>
              <a:cs typeface="Arial"/>
              <a:sym typeface="Arial"/>
            </a:endParaRPr>
          </a:p>
        </p:txBody>
      </p:sp>
      <p:sp>
        <p:nvSpPr>
          <p:cNvPr id="859" name="Google Shape;859;p35"/>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32</a:t>
            </a:fld>
            <a:endParaRPr/>
          </a:p>
        </p:txBody>
      </p:sp>
      <p:sp>
        <p:nvSpPr>
          <p:cNvPr id="860" name="Google Shape;860;p35"/>
          <p:cNvSpPr/>
          <p:nvPr/>
        </p:nvSpPr>
        <p:spPr>
          <a:xfrm>
            <a:off x="7118441" y="4148959"/>
            <a:ext cx="5377200" cy="2547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※誘導枠については営業担当にもご確認ください。</a:t>
            </a:r>
            <a:endParaRPr sz="1200" b="0" i="0" u="none" strike="noStrike" cap="none">
              <a:solidFill>
                <a:schemeClr val="dk1"/>
              </a:solidFill>
              <a:latin typeface="Meiryo"/>
              <a:ea typeface="Meiryo"/>
              <a:cs typeface="Meiryo"/>
              <a:sym typeface="Meiry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1"/>
          <p:cNvSpPr/>
          <p:nvPr/>
        </p:nvSpPr>
        <p:spPr>
          <a:xfrm>
            <a:off x="9060386" y="-470738"/>
            <a:ext cx="5682342" cy="3430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200" b="1" i="0" u="none" strike="noStrike" cap="none">
              <a:solidFill>
                <a:srgbClr val="000000"/>
              </a:solidFill>
              <a:latin typeface="Meiryo"/>
              <a:ea typeface="Meiryo"/>
              <a:cs typeface="Meiryo"/>
              <a:sym typeface="Meiryo"/>
            </a:endParaRPr>
          </a:p>
        </p:txBody>
      </p:sp>
      <p:sp>
        <p:nvSpPr>
          <p:cNvPr id="866" name="Google Shape;866;p41"/>
          <p:cNvSpPr txBox="1"/>
          <p:nvPr/>
        </p:nvSpPr>
        <p:spPr>
          <a:xfrm>
            <a:off x="642470" y="1158711"/>
            <a:ext cx="30562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222222"/>
                </a:solidFill>
                <a:latin typeface="Meiryo"/>
                <a:ea typeface="Meiryo"/>
                <a:cs typeface="Meiryo"/>
                <a:sym typeface="Meiryo"/>
              </a:rPr>
              <a:t>SPトップ＋中面ページ</a:t>
            </a:r>
            <a:endParaRPr sz="1200" b="1" i="0" u="none" strike="noStrike" cap="none">
              <a:solidFill>
                <a:srgbClr val="222222"/>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222222"/>
                </a:solidFill>
                <a:latin typeface="Meiryo"/>
                <a:ea typeface="Meiryo"/>
                <a:cs typeface="Meiryo"/>
                <a:sym typeface="Meiryo"/>
              </a:rPr>
              <a:t>のロゴ下の枠</a:t>
            </a:r>
            <a:endParaRPr sz="1200" b="1" i="0" u="none" strike="noStrike" cap="none">
              <a:solidFill>
                <a:srgbClr val="000000"/>
              </a:solidFill>
              <a:latin typeface="Meiryo"/>
              <a:ea typeface="Meiryo"/>
              <a:cs typeface="Meiryo"/>
              <a:sym typeface="Meiryo"/>
            </a:endParaRPr>
          </a:p>
        </p:txBody>
      </p:sp>
      <p:grpSp>
        <p:nvGrpSpPr>
          <p:cNvPr id="867" name="Google Shape;867;p41"/>
          <p:cNvGrpSpPr/>
          <p:nvPr/>
        </p:nvGrpSpPr>
        <p:grpSpPr>
          <a:xfrm>
            <a:off x="1247292" y="1668181"/>
            <a:ext cx="1842283" cy="5441833"/>
            <a:chOff x="2796666" y="1842407"/>
            <a:chExt cx="1842283" cy="5441833"/>
          </a:xfrm>
        </p:grpSpPr>
        <p:grpSp>
          <p:nvGrpSpPr>
            <p:cNvPr id="868" name="Google Shape;868;p41"/>
            <p:cNvGrpSpPr/>
            <p:nvPr/>
          </p:nvGrpSpPr>
          <p:grpSpPr>
            <a:xfrm>
              <a:off x="2796666" y="1842407"/>
              <a:ext cx="1842283" cy="5441833"/>
              <a:chOff x="3025266" y="993321"/>
              <a:chExt cx="1842283" cy="5441833"/>
            </a:xfrm>
          </p:grpSpPr>
          <p:grpSp>
            <p:nvGrpSpPr>
              <p:cNvPr id="869" name="Google Shape;869;p41"/>
              <p:cNvGrpSpPr/>
              <p:nvPr/>
            </p:nvGrpSpPr>
            <p:grpSpPr>
              <a:xfrm>
                <a:off x="3025266" y="993321"/>
                <a:ext cx="1842283" cy="5441833"/>
                <a:chOff x="2731352" y="3132364"/>
                <a:chExt cx="1842283" cy="5441833"/>
              </a:xfrm>
            </p:grpSpPr>
            <p:pic>
              <p:nvPicPr>
                <p:cNvPr id="870" name="Google Shape;870;p41"/>
                <p:cNvPicPr preferRelativeResize="0"/>
                <p:nvPr/>
              </p:nvPicPr>
              <p:blipFill rotWithShape="1">
                <a:blip r:embed="rId3">
                  <a:alphaModFix/>
                </a:blip>
                <a:srcRect/>
                <a:stretch/>
              </p:blipFill>
              <p:spPr>
                <a:xfrm>
                  <a:off x="2775749" y="3132364"/>
                  <a:ext cx="1797886" cy="3711463"/>
                </a:xfrm>
                <a:prstGeom prst="rect">
                  <a:avLst/>
                </a:prstGeom>
                <a:noFill/>
                <a:ln>
                  <a:noFill/>
                </a:ln>
              </p:spPr>
            </p:pic>
            <p:pic>
              <p:nvPicPr>
                <p:cNvPr id="871" name="Google Shape;871;p41"/>
                <p:cNvPicPr preferRelativeResize="0"/>
                <p:nvPr/>
              </p:nvPicPr>
              <p:blipFill rotWithShape="1">
                <a:blip r:embed="rId4">
                  <a:alphaModFix/>
                </a:blip>
                <a:srcRect/>
                <a:stretch/>
              </p:blipFill>
              <p:spPr>
                <a:xfrm>
                  <a:off x="2731352" y="6596742"/>
                  <a:ext cx="1830015" cy="1977455"/>
                </a:xfrm>
                <a:prstGeom prst="rect">
                  <a:avLst/>
                </a:prstGeom>
                <a:noFill/>
                <a:ln>
                  <a:noFill/>
                </a:ln>
              </p:spPr>
            </p:pic>
          </p:grpSp>
          <p:sp>
            <p:nvSpPr>
              <p:cNvPr id="872" name="Google Shape;872;p41"/>
              <p:cNvSpPr/>
              <p:nvPr/>
            </p:nvSpPr>
            <p:spPr>
              <a:xfrm>
                <a:off x="3119003" y="4577147"/>
                <a:ext cx="1597025" cy="239712"/>
              </a:xfrm>
              <a:prstGeom prst="wave">
                <a:avLst>
                  <a:gd name="adj1" fmla="val 12500"/>
                  <a:gd name="adj2" fmla="val 0"/>
                </a:avLst>
              </a:prstGeom>
              <a:solidFill>
                <a:srgbClr val="FFFFFF"/>
              </a:solidFill>
              <a:ln w="12600" cap="sq"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rgbClr val="000000"/>
                  </a:solidFill>
                  <a:latin typeface="Meiryo"/>
                  <a:ea typeface="Meiryo"/>
                  <a:cs typeface="Meiryo"/>
                  <a:sym typeface="Meiryo"/>
                </a:endParaRPr>
              </a:p>
            </p:txBody>
          </p:sp>
        </p:grpSp>
        <p:sp>
          <p:nvSpPr>
            <p:cNvPr id="873" name="Google Shape;873;p41"/>
            <p:cNvSpPr/>
            <p:nvPr/>
          </p:nvSpPr>
          <p:spPr>
            <a:xfrm>
              <a:off x="2923630" y="2201157"/>
              <a:ext cx="1715319" cy="1407457"/>
            </a:xfrm>
            <a:prstGeom prst="rect">
              <a:avLst/>
            </a:prstGeom>
            <a:solidFill>
              <a:srgbClr val="FF0000">
                <a:alpha val="58431"/>
              </a:srgbClr>
            </a:solidFill>
            <a:ln w="28575" cap="flat" cmpd="sng">
              <a:solidFill>
                <a:srgbClr val="FF0000"/>
              </a:solidFill>
              <a:prstDash val="solid"/>
              <a:miter lim="800000"/>
              <a:headEnd type="none" w="sm" len="sm"/>
              <a:tailEnd type="none" w="sm" len="sm"/>
            </a:ln>
          </p:spPr>
          <p:txBody>
            <a:bodyPr spcFirstLastPara="1" wrap="square" lIns="99225" tIns="51600" rIns="99225" bIns="51600" anchor="ctr" anchorCtr="0">
              <a:noAutofit/>
            </a:bodyPr>
            <a:lstStyle/>
            <a:p>
              <a:pPr marL="0" marR="0" lvl="0" indent="0" algn="ctr" rtl="0">
                <a:lnSpc>
                  <a:spcPct val="100000"/>
                </a:lnSpc>
                <a:spcBef>
                  <a:spcPts val="0"/>
                </a:spcBef>
                <a:spcAft>
                  <a:spcPts val="0"/>
                </a:spcAft>
                <a:buClr>
                  <a:srgbClr val="FFFFFF"/>
                </a:buClr>
                <a:buSzPts val="1200"/>
                <a:buFont typeface="Times New Roman"/>
                <a:buNone/>
              </a:pPr>
              <a:r>
                <a:rPr lang="ja-JP" sz="1200" b="1" i="0" u="none" strike="noStrike" cap="none" dirty="0">
                  <a:solidFill>
                    <a:srgbClr val="FFFFFF"/>
                  </a:solidFill>
                  <a:latin typeface="Meiryo"/>
                  <a:ea typeface="Meiryo"/>
                  <a:cs typeface="Meiryo"/>
                  <a:sym typeface="Meiryo"/>
                </a:rPr>
                <a:t>プレミアム</a:t>
              </a:r>
              <a:endParaRPr sz="1200" b="1" i="0" u="none" strike="noStrike" cap="none" dirty="0">
                <a:solidFill>
                  <a:srgbClr val="FFFFFF"/>
                </a:solidFill>
                <a:latin typeface="Meiryo"/>
                <a:ea typeface="Meiryo"/>
                <a:cs typeface="Meiryo"/>
                <a:sym typeface="Meiryo"/>
              </a:endParaRPr>
            </a:p>
            <a:p>
              <a:pPr marL="0" marR="0" lvl="0" indent="0" algn="ctr" rtl="0">
                <a:lnSpc>
                  <a:spcPct val="100000"/>
                </a:lnSpc>
                <a:spcBef>
                  <a:spcPts val="0"/>
                </a:spcBef>
                <a:spcAft>
                  <a:spcPts val="0"/>
                </a:spcAft>
                <a:buClr>
                  <a:srgbClr val="FFFFFF"/>
                </a:buClr>
                <a:buSzPts val="1200"/>
                <a:buFont typeface="Times New Roman"/>
                <a:buNone/>
              </a:pPr>
              <a:r>
                <a:rPr lang="ja-JP" sz="1200" b="1" i="0" u="none" strike="noStrike" cap="none" dirty="0">
                  <a:solidFill>
                    <a:srgbClr val="FFFFFF"/>
                  </a:solidFill>
                  <a:latin typeface="Meiryo"/>
                  <a:ea typeface="Meiryo"/>
                  <a:cs typeface="Meiryo"/>
                  <a:sym typeface="Meiryo"/>
                </a:rPr>
                <a:t>スタンダードバナー</a:t>
              </a:r>
              <a:endParaRPr sz="1200" b="1" i="0" u="none" strike="noStrike" cap="none" dirty="0">
                <a:solidFill>
                  <a:srgbClr val="FFFFFF"/>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Times New Roman"/>
                <a:buNone/>
              </a:pPr>
              <a:endParaRPr sz="1200" b="1" i="0" u="none" strike="noStrike" cap="none" dirty="0">
                <a:solidFill>
                  <a:srgbClr val="FFFFFF"/>
                </a:solidFill>
                <a:latin typeface="Meiryo"/>
                <a:ea typeface="Meiryo"/>
                <a:cs typeface="Meiryo"/>
                <a:sym typeface="Meiryo"/>
              </a:endParaRPr>
            </a:p>
            <a:p>
              <a:pPr marL="0" marR="0" lvl="0" indent="0" algn="ctr" rtl="0">
                <a:lnSpc>
                  <a:spcPct val="100000"/>
                </a:lnSpc>
                <a:spcBef>
                  <a:spcPts val="0"/>
                </a:spcBef>
                <a:spcAft>
                  <a:spcPts val="0"/>
                </a:spcAft>
                <a:buClr>
                  <a:srgbClr val="FFFFFF"/>
                </a:buClr>
                <a:buSzPts val="1200"/>
                <a:buFont typeface="Times New Roman"/>
                <a:buNone/>
              </a:pPr>
              <a:r>
                <a:rPr lang="en-US" altLang="ja-JP" sz="1200" b="1" dirty="0">
                  <a:solidFill>
                    <a:schemeClr val="tx1"/>
                  </a:solidFill>
                  <a:latin typeface="Meiryo"/>
                  <a:ea typeface="Meiryo"/>
                </a:rPr>
                <a:t>336:280</a:t>
              </a:r>
            </a:p>
            <a:p>
              <a:pPr marL="0" marR="0" lvl="0" indent="0" algn="ctr" rtl="0">
                <a:lnSpc>
                  <a:spcPct val="100000"/>
                </a:lnSpc>
                <a:spcBef>
                  <a:spcPts val="0"/>
                </a:spcBef>
                <a:spcAft>
                  <a:spcPts val="0"/>
                </a:spcAft>
                <a:buClr>
                  <a:srgbClr val="FFFFFF"/>
                </a:buClr>
                <a:buSzPts val="1200"/>
                <a:buFont typeface="Times New Roman"/>
                <a:buNone/>
              </a:pPr>
              <a:r>
                <a:rPr lang="ja-JP" altLang="en-US" sz="1200" b="1" dirty="0">
                  <a:solidFill>
                    <a:schemeClr val="tx1"/>
                  </a:solidFill>
                  <a:latin typeface="Meiryo"/>
                  <a:ea typeface="Meiryo"/>
                </a:rPr>
                <a:t>（ないし</a:t>
              </a:r>
              <a:r>
                <a:rPr lang="en-US" altLang="ja-JP" sz="1200" b="1" dirty="0">
                  <a:solidFill>
                    <a:schemeClr val="tx1"/>
                  </a:solidFill>
                  <a:latin typeface="Meiryo"/>
                  <a:ea typeface="Meiryo"/>
                </a:rPr>
                <a:t>300:250</a:t>
              </a:r>
              <a:r>
                <a:rPr lang="ja-JP" altLang="en-US" sz="1200" b="1" dirty="0">
                  <a:solidFill>
                    <a:schemeClr val="tx1"/>
                  </a:solidFill>
                  <a:latin typeface="Meiryo"/>
                  <a:ea typeface="Meiryo"/>
                </a:rPr>
                <a:t>）</a:t>
              </a:r>
              <a:endParaRPr sz="1200" b="1" dirty="0">
                <a:solidFill>
                  <a:schemeClr val="tx1"/>
                </a:solidFill>
                <a:latin typeface="Meiryo"/>
                <a:ea typeface="Meiryo"/>
                <a:sym typeface="Meiryo"/>
              </a:endParaRPr>
            </a:p>
          </p:txBody>
        </p:sp>
      </p:grpSp>
      <p:graphicFrame>
        <p:nvGraphicFramePr>
          <p:cNvPr id="874" name="Google Shape;874;p41"/>
          <p:cNvGraphicFramePr/>
          <p:nvPr>
            <p:extLst>
              <p:ext uri="{D42A27DB-BD31-4B8C-83A1-F6EECF244321}">
                <p14:modId xmlns:p14="http://schemas.microsoft.com/office/powerpoint/2010/main" val="1936717026"/>
              </p:ext>
            </p:extLst>
          </p:nvPr>
        </p:nvGraphicFramePr>
        <p:xfrm>
          <a:off x="5062661" y="1183748"/>
          <a:ext cx="7995450" cy="5995448"/>
        </p:xfrm>
        <a:graphic>
          <a:graphicData uri="http://schemas.openxmlformats.org/drawingml/2006/table">
            <a:tbl>
              <a:tblPr>
                <a:noFill/>
                <a:tableStyleId>{C5178306-F8F0-440F-9D4E-358304BB0446}</a:tableStyleId>
              </a:tblPr>
              <a:tblGrid>
                <a:gridCol w="2075350">
                  <a:extLst>
                    <a:ext uri="{9D8B030D-6E8A-4147-A177-3AD203B41FA5}">
                      <a16:colId xmlns:a16="http://schemas.microsoft.com/office/drawing/2014/main" val="20000"/>
                    </a:ext>
                  </a:extLst>
                </a:gridCol>
                <a:gridCol w="5920100">
                  <a:extLst>
                    <a:ext uri="{9D8B030D-6E8A-4147-A177-3AD203B41FA5}">
                      <a16:colId xmlns:a16="http://schemas.microsoft.com/office/drawing/2014/main" val="20001"/>
                    </a:ext>
                  </a:extLst>
                </a:gridCol>
              </a:tblGrid>
              <a:tr h="1181725">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料金/想定imp </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113" marR="0" lvl="0" indent="0" algn="l" rtl="0">
                        <a:lnSpc>
                          <a:spcPct val="77083"/>
                        </a:lnSpc>
                        <a:spcBef>
                          <a:spcPts val="0"/>
                        </a:spcBef>
                        <a:spcAft>
                          <a:spcPts val="0"/>
                        </a:spcAft>
                        <a:buClr>
                          <a:srgbClr val="000000"/>
                        </a:buClr>
                        <a:buSzPts val="1200"/>
                        <a:buFont typeface="Arial"/>
                        <a:buNone/>
                      </a:pPr>
                      <a:endParaRPr sz="1200" b="1" i="0" u="none" strike="noStrike" cap="none" dirty="0">
                        <a:solidFill>
                          <a:schemeClr val="dk1"/>
                        </a:solidFill>
                        <a:latin typeface="Meiryo"/>
                        <a:ea typeface="Meiryo"/>
                        <a:cs typeface="Meiryo"/>
                        <a:sym typeface="Meiryo"/>
                      </a:endParaRPr>
                    </a:p>
                    <a:p>
                      <a:pPr marL="11113" marR="0" lvl="0" indent="0" algn="l" rtl="0">
                        <a:lnSpc>
                          <a:spcPct val="92000"/>
                        </a:lnSpc>
                        <a:spcBef>
                          <a:spcPts val="263"/>
                        </a:spcBef>
                        <a:spcAft>
                          <a:spcPts val="0"/>
                        </a:spcAft>
                        <a:buClr>
                          <a:schemeClr val="dk1"/>
                        </a:buClr>
                        <a:buSzPts val="1400"/>
                        <a:buFont typeface="Arial"/>
                        <a:buNone/>
                      </a:pPr>
                      <a:r>
                        <a:rPr lang="ja-JP" sz="1400" b="1" i="0" u="none" strike="noStrike" cap="none" dirty="0">
                          <a:solidFill>
                            <a:schemeClr val="dk1"/>
                          </a:solidFill>
                          <a:latin typeface="Meiryo"/>
                          <a:ea typeface="Meiryo"/>
                          <a:cs typeface="Meiryo"/>
                          <a:sym typeface="Meiryo"/>
                        </a:rPr>
                        <a:t>500,000円（G）　</a:t>
                      </a:r>
                      <a:r>
                        <a:rPr lang="ja-JP" sz="1100" b="0" i="0" u="none" strike="noStrike" cap="none" dirty="0">
                          <a:solidFill>
                            <a:schemeClr val="dk1"/>
                          </a:solidFill>
                          <a:latin typeface="Meiryo"/>
                          <a:ea typeface="Meiryo"/>
                          <a:cs typeface="Meiryo"/>
                          <a:sym typeface="Meiryo"/>
                        </a:rPr>
                        <a:t>（税抜）</a:t>
                      </a:r>
                      <a:r>
                        <a:rPr lang="ja-JP" sz="1200" b="0" i="0" u="none" strike="noStrike" cap="none" dirty="0">
                          <a:solidFill>
                            <a:schemeClr val="dk1"/>
                          </a:solidFill>
                          <a:latin typeface="Meiryo"/>
                          <a:ea typeface="Meiryo"/>
                          <a:cs typeface="Meiryo"/>
                          <a:sym typeface="Meiryo"/>
                        </a:rPr>
                        <a:t>　</a:t>
                      </a:r>
                      <a:r>
                        <a:rPr lang="ja-JP" sz="1200" b="1"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　/   650,000 imp（想定）  </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263"/>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　　　　　　　　　　　　　　　　　　　　7日間掲載保証・静止画のみ</a:t>
                      </a:r>
                      <a:endParaRPr sz="1200" b="0" i="0" u="none" strike="noStrike" cap="none" dirty="0">
                        <a:solidFill>
                          <a:schemeClr val="dk1"/>
                        </a:solidFill>
                        <a:latin typeface="Meiryo"/>
                        <a:ea typeface="Meiryo"/>
                        <a:cs typeface="Meiryo"/>
                        <a:sym typeface="Meiryo"/>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40175">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掲載タイプ</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期間保証</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77350">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掲載期間＆掲載面</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7日間（月曜日AM11</a:t>
                      </a:r>
                      <a:r>
                        <a:rPr lang="ja-JP" sz="1200" b="0" i="0" u="none" strike="noStrike" cap="none" baseline="30000">
                          <a:solidFill>
                            <a:schemeClr val="dk1"/>
                          </a:solidFill>
                          <a:latin typeface="Meiryo"/>
                          <a:ea typeface="Meiryo"/>
                          <a:cs typeface="Meiryo"/>
                          <a:sym typeface="Meiryo"/>
                        </a:rPr>
                        <a:t>:</a:t>
                      </a:r>
                      <a:r>
                        <a:rPr lang="ja-JP" sz="1200" b="0" i="0" u="none" strike="noStrike" cap="none">
                          <a:solidFill>
                            <a:schemeClr val="dk1"/>
                          </a:solidFill>
                          <a:latin typeface="Meiryo"/>
                          <a:ea typeface="Meiryo"/>
                          <a:cs typeface="Meiryo"/>
                          <a:sym typeface="Meiryo"/>
                        </a:rPr>
                        <a:t>00〜翌月曜日AM10</a:t>
                      </a:r>
                      <a:r>
                        <a:rPr lang="ja-JP" sz="1200" b="0" i="0" u="none" strike="noStrike" cap="none" baseline="30000">
                          <a:solidFill>
                            <a:schemeClr val="dk1"/>
                          </a:solidFill>
                          <a:latin typeface="Meiryo"/>
                          <a:ea typeface="Meiryo"/>
                          <a:cs typeface="Meiryo"/>
                          <a:sym typeface="Meiryo"/>
                        </a:rPr>
                        <a:t>:</a:t>
                      </a:r>
                      <a:r>
                        <a:rPr lang="ja-JP" sz="1200" b="0" i="0" u="none" strike="noStrike" cap="none">
                          <a:solidFill>
                            <a:schemeClr val="dk1"/>
                          </a:solidFill>
                          <a:latin typeface="Meiryo"/>
                          <a:ea typeface="Meiryo"/>
                          <a:cs typeface="Meiryo"/>
                          <a:sym typeface="Meiryo"/>
                        </a:rPr>
                        <a:t>59）月曜が祝日の場合はご相談ください。</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記事ページのヘッダー１枠のみ掲載。</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（タイアップページ 他、PHOTOページ等一部除外ページ有）</a:t>
                      </a:r>
                      <a:endParaRPr sz="1200" b="0" i="0" u="none" strike="noStrike" cap="none">
                        <a:solidFill>
                          <a:schemeClr val="dk1"/>
                        </a:solidFill>
                        <a:latin typeface="Meiryo"/>
                        <a:ea typeface="Meiryo"/>
                        <a:cs typeface="Meiryo"/>
                        <a:sym typeface="Meiryo"/>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2125">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表示形式</a:t>
                      </a:r>
                      <a:endParaRPr sz="1200" b="0" i="0" u="none" strike="noStrike" cap="none">
                        <a:solidFill>
                          <a:schemeClr val="dk1"/>
                        </a:solidFill>
                        <a:latin typeface="Meiryo"/>
                        <a:ea typeface="Meiryo"/>
                        <a:cs typeface="Meiryo"/>
                        <a:sym typeface="Meiryo"/>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貼り付け</a:t>
                      </a:r>
                      <a:endParaRPr sz="1200" b="0" i="0" u="none" strike="noStrike" cap="none">
                        <a:solidFill>
                          <a:schemeClr val="dk1"/>
                        </a:solidFill>
                        <a:latin typeface="Meiryo"/>
                        <a:ea typeface="Meiryo"/>
                        <a:cs typeface="Meiryo"/>
                        <a:sym typeface="Meiryo"/>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8100">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入稿素材</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113" marR="0" lvl="0" indent="0" algn="l" rtl="0">
                        <a:lnSpc>
                          <a:spcPct val="92000"/>
                        </a:lnSpc>
                        <a:spcBef>
                          <a:spcPts val="0"/>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150KB以内（JPEGのみ） 　</a:t>
                      </a:r>
                      <a:r>
                        <a:rPr lang="ja-JP" sz="1200" b="0" i="0" u="none" strike="noStrike" cap="none" dirty="0">
                          <a:solidFill>
                            <a:schemeClr val="tx1"/>
                          </a:solidFill>
                          <a:latin typeface="Meiryo"/>
                          <a:ea typeface="Meiryo"/>
                          <a:cs typeface="Meiryo"/>
                          <a:sym typeface="Meiryo"/>
                        </a:rPr>
                        <a:t>　　</a:t>
                      </a:r>
                      <a:r>
                        <a:rPr lang="en-US" altLang="ja-JP" sz="1400" b="0" i="0" u="none" strike="noStrike" cap="none" dirty="0">
                          <a:solidFill>
                            <a:schemeClr val="tx1"/>
                          </a:solidFill>
                          <a:effectLst/>
                          <a:latin typeface="Arial"/>
                          <a:ea typeface="Arial"/>
                          <a:cs typeface="Arial"/>
                          <a:sym typeface="Arial"/>
                        </a:rPr>
                        <a:t>1008:840px</a:t>
                      </a:r>
                      <a:r>
                        <a:rPr lang="ja-JP" altLang="en-US" sz="1400" b="0" i="0" u="none" strike="noStrike" cap="none" dirty="0">
                          <a:solidFill>
                            <a:schemeClr val="tx1"/>
                          </a:solidFill>
                          <a:effectLst/>
                          <a:latin typeface="Arial"/>
                          <a:ea typeface="Arial"/>
                          <a:cs typeface="Arial"/>
                          <a:sym typeface="Arial"/>
                        </a:rPr>
                        <a:t>（ないしは</a:t>
                      </a:r>
                      <a:r>
                        <a:rPr lang="en-US" altLang="ja-JP" sz="1400" b="0" i="0" u="none" strike="noStrike" cap="none" dirty="0">
                          <a:solidFill>
                            <a:schemeClr val="tx1"/>
                          </a:solidFill>
                          <a:effectLst/>
                          <a:latin typeface="Arial"/>
                          <a:ea typeface="Arial"/>
                          <a:cs typeface="Arial"/>
                          <a:sym typeface="Arial"/>
                        </a:rPr>
                        <a:t>900:750px</a:t>
                      </a:r>
                      <a:r>
                        <a:rPr lang="ja-JP" altLang="en-US" sz="1400" b="0" i="0" u="none" strike="noStrike" cap="none" dirty="0">
                          <a:solidFill>
                            <a:schemeClr val="tx1"/>
                          </a:solidFill>
                          <a:effectLst/>
                          <a:latin typeface="Arial"/>
                          <a:ea typeface="Arial"/>
                          <a:cs typeface="Arial"/>
                          <a:sym typeface="Arial"/>
                        </a:rPr>
                        <a:t>）</a:t>
                      </a:r>
                      <a:endParaRPr sz="1200" b="0" i="0" u="none" strike="noStrike" cap="none" dirty="0">
                        <a:solidFill>
                          <a:schemeClr val="tx1"/>
                        </a:solidFill>
                        <a:latin typeface="Meiryo"/>
                        <a:ea typeface="Meiryo"/>
                        <a:cs typeface="Meiryo"/>
                        <a:sym typeface="Meiryo"/>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4225">
                <a:tc>
                  <a:txBody>
                    <a:bodyPr/>
                    <a:lstStyle/>
                    <a:p>
                      <a:pPr marL="0" marR="0" lvl="0" indent="0" algn="l" rtl="0">
                        <a:lnSpc>
                          <a:spcPct val="92000"/>
                        </a:lnSpc>
                        <a:spcBef>
                          <a:spcPts val="0"/>
                        </a:spcBef>
                        <a:spcAft>
                          <a:spcPts val="0"/>
                        </a:spcAft>
                        <a:buClr>
                          <a:srgbClr val="404040"/>
                        </a:buClr>
                        <a:buSzPts val="1200"/>
                        <a:buFont typeface="Arial"/>
                        <a:buNone/>
                      </a:pPr>
                      <a:r>
                        <a:rPr lang="ja-JP" sz="1200" b="0" i="0" u="none" strike="noStrike" cap="none">
                          <a:solidFill>
                            <a:srgbClr val="404040"/>
                          </a:solidFill>
                          <a:latin typeface="Meiryo"/>
                          <a:ea typeface="Meiryo"/>
                          <a:cs typeface="Meiryo"/>
                          <a:sym typeface="Meiryo"/>
                        </a:rPr>
                        <a:t>入稿期限</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10営業日前 18:00まで</a:t>
                      </a:r>
                      <a:endParaRPr sz="1400" u="none" strike="noStrike" cap="none"/>
                    </a:p>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※入稿締切に遅れた場合、掲載開始を変更させていただくことがあります</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3375">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入稿素材本数</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１枠につき 各１本</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24450">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注意事項</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113" marR="0" lvl="0" indent="0" algn="l" rtl="0">
                        <a:lnSpc>
                          <a:spcPct val="92000"/>
                        </a:lnSpc>
                        <a:spcBef>
                          <a:spcPts val="0"/>
                        </a:spcBef>
                        <a:spcAft>
                          <a:spcPts val="0"/>
                        </a:spcAft>
                        <a:buClr>
                          <a:srgbClr val="FF0000"/>
                        </a:buClr>
                        <a:buSzPts val="1200"/>
                        <a:buFont typeface="Arial"/>
                        <a:buNone/>
                      </a:pPr>
                      <a:r>
                        <a:rPr lang="ja-JP" sz="1200" u="none" strike="noStrike" cap="none" dirty="0">
                          <a:solidFill>
                            <a:srgbClr val="FF0000"/>
                          </a:solidFill>
                          <a:latin typeface="Meiryo"/>
                          <a:ea typeface="Meiryo"/>
                          <a:cs typeface="Meiryo"/>
                          <a:sym typeface="Meiryo"/>
                        </a:rPr>
                        <a:t>※空きやスペックは都度ご提案前にお問い合わせください。</a:t>
                      </a:r>
                      <a:endParaRPr sz="1200" b="0" i="0" u="none" strike="noStrike" cap="none" dirty="0">
                        <a:solidFill>
                          <a:srgbClr val="FF0000"/>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※上記期間以外のご希望の場合は、在庫確認とともにご相談ください。</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※クリエイティブの事前審査をお願いいたします。</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※掲載カテゴリーの指定は承っておりません。</a:t>
                      </a:r>
                      <a:endParaRPr sz="1400" u="none" strike="noStrike" cap="none" dirty="0"/>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※競合調整：すべての枠での競合調整は実施致しません。</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※リンク先は、1クリエイティブにつき1つまで。</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　実際の表示サイズは、画面サイズによって異なります。</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※掲載期間中のクリエイティブ・URL差し替えは1週間ごと事前応相談。</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　（5営業日前に差し替え素材入稿）</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※「表示保証環境」については、「掲載・確認事項」のページをご参照ください。</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u="none" strike="noStrike" cap="none" dirty="0">
                          <a:solidFill>
                            <a:schemeClr val="dk1"/>
                          </a:solidFill>
                          <a:latin typeface="Meiryo"/>
                          <a:ea typeface="Meiryo"/>
                          <a:cs typeface="Meiryo"/>
                          <a:sym typeface="Meiryo"/>
                        </a:rPr>
                        <a:t>※年末年始、GWなど長期休みや期末はimpが大きく下回る可能性がございます。</a:t>
                      </a:r>
                      <a:endParaRPr sz="1200" u="none" strike="noStrike" cap="none" dirty="0">
                        <a:solidFill>
                          <a:schemeClr val="dk1"/>
                        </a:solidFill>
                        <a:latin typeface="Meiryo"/>
                        <a:ea typeface="Meiryo"/>
                        <a:cs typeface="Meiryo"/>
                        <a:sym typeface="Meiryo"/>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75" name="Google Shape;875;p41"/>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876" name="Google Shape;876;p41"/>
          <p:cNvSpPr/>
          <p:nvPr/>
        </p:nvSpPr>
        <p:spPr>
          <a:xfrm>
            <a:off x="48230" y="123861"/>
            <a:ext cx="8312100" cy="391500"/>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000" b="1" i="0" u="none" strike="noStrike" cap="none">
                <a:solidFill>
                  <a:schemeClr val="dk1"/>
                </a:solidFill>
                <a:latin typeface="Meiryo"/>
                <a:ea typeface="Meiryo"/>
                <a:cs typeface="Meiryo"/>
                <a:sym typeface="Meiryo"/>
              </a:rPr>
              <a:t>CHANTO WEB</a:t>
            </a:r>
            <a:r>
              <a:rPr lang="ja-JP" sz="2000" b="1" i="0" u="none" strike="noStrike" cap="none">
                <a:solidFill>
                  <a:srgbClr val="000000"/>
                </a:solidFill>
                <a:latin typeface="Meiryo"/>
                <a:ea typeface="Meiryo"/>
                <a:cs typeface="Meiryo"/>
                <a:sym typeface="Meiryo"/>
              </a:rPr>
              <a:t>プレミアムスタンダートバナー ／ SP</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p:txBody>
      </p:sp>
      <p:sp>
        <p:nvSpPr>
          <p:cNvPr id="877" name="Google Shape;877;p41"/>
          <p:cNvSpPr/>
          <p:nvPr/>
        </p:nvSpPr>
        <p:spPr>
          <a:xfrm>
            <a:off x="110359" y="440961"/>
            <a:ext cx="6128700" cy="22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400" b="1" i="0" u="none" strike="noStrike" cap="none">
                <a:solidFill>
                  <a:srgbClr val="000000"/>
                </a:solidFill>
                <a:latin typeface="Meiryo"/>
                <a:ea typeface="Meiryo"/>
                <a:cs typeface="Meiryo"/>
                <a:sym typeface="Meiryo"/>
              </a:rPr>
              <a:t>バナー単独出稿が可能です</a:t>
            </a:r>
            <a:endParaRPr sz="1400" b="0" i="0" u="none" strike="noStrike" cap="none">
              <a:solidFill>
                <a:srgbClr val="000000"/>
              </a:solidFill>
              <a:latin typeface="Arial"/>
              <a:ea typeface="Arial"/>
              <a:cs typeface="Arial"/>
              <a:sym typeface="Arial"/>
            </a:endParaRPr>
          </a:p>
        </p:txBody>
      </p:sp>
      <p:pic>
        <p:nvPicPr>
          <p:cNvPr id="878" name="Google Shape;878;p41"/>
          <p:cNvPicPr preferRelativeResize="0"/>
          <p:nvPr/>
        </p:nvPicPr>
        <p:blipFill rotWithShape="1">
          <a:blip r:embed="rId5">
            <a:alphaModFix/>
          </a:blip>
          <a:srcRect/>
          <a:stretch/>
        </p:blipFill>
        <p:spPr>
          <a:xfrm>
            <a:off x="12364284" y="189550"/>
            <a:ext cx="927854" cy="412525"/>
          </a:xfrm>
          <a:prstGeom prst="rect">
            <a:avLst/>
          </a:prstGeom>
          <a:noFill/>
          <a:ln>
            <a:noFill/>
          </a:ln>
        </p:spPr>
      </p:pic>
      <p:sp>
        <p:nvSpPr>
          <p:cNvPr id="879" name="Google Shape;879;p41"/>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g29e5e1c6054_0_86"/>
          <p:cNvSpPr txBox="1"/>
          <p:nvPr/>
        </p:nvSpPr>
        <p:spPr>
          <a:xfrm>
            <a:off x="6859500" y="3494700"/>
            <a:ext cx="6585038"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ja-JP" sz="3600" b="1" i="0" u="none" strike="noStrike" cap="none">
                <a:solidFill>
                  <a:srgbClr val="000000"/>
                </a:solidFill>
                <a:latin typeface="Meiryo"/>
                <a:ea typeface="Meiryo"/>
                <a:cs typeface="Meiryo"/>
                <a:sym typeface="Meiryo"/>
              </a:rPr>
              <a:t>スポンサードポスト共通事項・オプション</a:t>
            </a:r>
            <a:endParaRPr sz="600" b="0" i="0" u="none" strike="noStrike" cap="none">
              <a:solidFill>
                <a:srgbClr val="000000"/>
              </a:solidFill>
              <a:latin typeface="Arial"/>
              <a:ea typeface="Arial"/>
              <a:cs typeface="Arial"/>
              <a:sym typeface="Arial"/>
            </a:endParaRPr>
          </a:p>
        </p:txBody>
      </p:sp>
      <p:sp>
        <p:nvSpPr>
          <p:cNvPr id="886" name="Google Shape;886;g29e5e1c6054_0_86"/>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34</a:t>
            </a:fld>
            <a:endParaRPr/>
          </a:p>
        </p:txBody>
      </p:sp>
      <p:pic>
        <p:nvPicPr>
          <p:cNvPr id="4" name="図 3">
            <a:extLst>
              <a:ext uri="{FF2B5EF4-FFF2-40B4-BE49-F238E27FC236}">
                <a16:creationId xmlns:a16="http://schemas.microsoft.com/office/drawing/2014/main" id="{1178DD73-52FA-E50D-8C96-CAA5E4AB57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269" y="1749933"/>
            <a:ext cx="6096000" cy="406298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33"/>
          <p:cNvSpPr/>
          <p:nvPr/>
        </p:nvSpPr>
        <p:spPr>
          <a:xfrm>
            <a:off x="932252" y="1153661"/>
            <a:ext cx="6612255" cy="5694087"/>
          </a:xfrm>
          <a:custGeom>
            <a:avLst/>
            <a:gdLst/>
            <a:ahLst/>
            <a:cxnLst/>
            <a:rect l="l" t="t" r="r" b="b"/>
            <a:pathLst>
              <a:path w="9906000" h="6858000" extrusionOk="0">
                <a:moveTo>
                  <a:pt x="0" y="6858000"/>
                </a:moveTo>
                <a:lnTo>
                  <a:pt x="9906000" y="6858000"/>
                </a:lnTo>
                <a:lnTo>
                  <a:pt x="9906000" y="0"/>
                </a:lnTo>
                <a:lnTo>
                  <a:pt x="0" y="0"/>
                </a:lnTo>
                <a:lnTo>
                  <a:pt x="0" y="6858000"/>
                </a:lnTo>
                <a:close/>
              </a:path>
            </a:pathLst>
          </a:custGeom>
          <a:solidFill>
            <a:srgbClr val="F2F2F2"/>
          </a:solid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93" name="Google Shape;893;p33"/>
          <p:cNvSpPr/>
          <p:nvPr/>
        </p:nvSpPr>
        <p:spPr>
          <a:xfrm>
            <a:off x="198558" y="182987"/>
            <a:ext cx="13418700" cy="3324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2000" b="1" i="0" u="none" strike="noStrike" cap="none">
                <a:solidFill>
                  <a:schemeClr val="dk1"/>
                </a:solidFill>
                <a:latin typeface="Meiryo"/>
                <a:ea typeface="Meiryo"/>
                <a:cs typeface="Meiryo"/>
                <a:sym typeface="Meiryo"/>
              </a:rPr>
              <a:t>スポンサードポストの誘導枠＆制作スケジュール</a:t>
            </a:r>
            <a:endParaRPr sz="2000" b="0" i="0" u="none" strike="noStrike" cap="none">
              <a:solidFill>
                <a:srgbClr val="000000"/>
              </a:solidFill>
              <a:latin typeface="Arial"/>
              <a:ea typeface="Arial"/>
              <a:cs typeface="Arial"/>
              <a:sym typeface="Arial"/>
            </a:endParaRPr>
          </a:p>
        </p:txBody>
      </p:sp>
      <p:sp>
        <p:nvSpPr>
          <p:cNvPr id="894" name="Google Shape;894;p33"/>
          <p:cNvSpPr/>
          <p:nvPr/>
        </p:nvSpPr>
        <p:spPr>
          <a:xfrm>
            <a:off x="932252" y="6435776"/>
            <a:ext cx="5951148" cy="698332"/>
          </a:xfrm>
          <a:prstGeom prst="rect">
            <a:avLst/>
          </a:prstGeom>
          <a:noFill/>
          <a:ln>
            <a:noFill/>
          </a:ln>
        </p:spPr>
        <p:txBody>
          <a:bodyPr spcFirstLastPara="1" wrap="square" lIns="91425" tIns="45700" rIns="91425" bIns="45700" anchor="t" anchorCtr="0">
            <a:noAutofit/>
          </a:bodyPr>
          <a:lstStyle/>
          <a:p>
            <a:pPr marL="41275" marR="0" lvl="0" indent="0" algn="l" rtl="0">
              <a:lnSpc>
                <a:spcPct val="100000"/>
              </a:lnSpc>
              <a:spcBef>
                <a:spcPts val="0"/>
              </a:spcBef>
              <a:spcAft>
                <a:spcPts val="0"/>
              </a:spcAft>
              <a:buClr>
                <a:srgbClr val="000000"/>
              </a:buClr>
              <a:buSzPts val="1200"/>
              <a:buFont typeface="Arial"/>
              <a:buNone/>
            </a:pPr>
            <a:r>
              <a:rPr lang="ja-JP" sz="1000" b="0" i="0" u="none" strike="noStrike" cap="none" dirty="0">
                <a:solidFill>
                  <a:srgbClr val="231F20"/>
                </a:solidFill>
                <a:latin typeface="Meiryo"/>
                <a:ea typeface="Meiryo"/>
                <a:cs typeface="Meiryo"/>
                <a:sym typeface="Meiryo"/>
              </a:rPr>
              <a:t>※</a:t>
            </a:r>
            <a:r>
              <a:rPr lang="ja-JP" sz="1000" b="0" i="0" u="none" strike="noStrike" cap="none" dirty="0">
                <a:solidFill>
                  <a:schemeClr val="dk1"/>
                </a:solidFill>
                <a:latin typeface="Meiryo"/>
                <a:ea typeface="Meiryo"/>
                <a:cs typeface="Meiryo"/>
                <a:sym typeface="Meiryo"/>
              </a:rPr>
              <a:t>スクリーンバナーはローテションとなります。順番の指定はできません。</a:t>
            </a:r>
            <a:endParaRPr sz="1000" b="0" i="0" u="none" strike="noStrike" cap="none" dirty="0">
              <a:solidFill>
                <a:schemeClr val="dk1"/>
              </a:solidFill>
              <a:latin typeface="Meiryo"/>
              <a:ea typeface="Meiryo"/>
              <a:cs typeface="Meiryo"/>
              <a:sym typeface="Meiryo"/>
            </a:endParaRPr>
          </a:p>
          <a:p>
            <a:pPr marL="41275" marR="0" lvl="0" indent="0" algn="l" rtl="0">
              <a:lnSpc>
                <a:spcPct val="100000"/>
              </a:lnSpc>
              <a:spcBef>
                <a:spcPts val="0"/>
              </a:spcBef>
              <a:spcAft>
                <a:spcPts val="0"/>
              </a:spcAft>
              <a:buClr>
                <a:srgbClr val="000000"/>
              </a:buClr>
              <a:buSzPts val="1200"/>
              <a:buFont typeface="Arial"/>
              <a:buNone/>
            </a:pPr>
            <a:r>
              <a:rPr lang="ja-JP" sz="1000" b="0" i="0" u="none" strike="noStrike" cap="none" dirty="0">
                <a:solidFill>
                  <a:schemeClr val="dk1"/>
                </a:solidFill>
                <a:latin typeface="Meiryo"/>
                <a:ea typeface="Meiryo"/>
                <a:cs typeface="Meiryo"/>
                <a:sym typeface="Meiryo"/>
              </a:rPr>
              <a:t>　他誘導枠を活用する場合もございます。</a:t>
            </a:r>
            <a:endParaRPr sz="1000" b="0" i="0" u="none" strike="noStrike" cap="none" dirty="0">
              <a:solidFill>
                <a:srgbClr val="000000"/>
              </a:solidFill>
              <a:latin typeface="Meiryo"/>
              <a:ea typeface="Meiryo"/>
              <a:cs typeface="Meiryo"/>
              <a:sym typeface="Meiryo"/>
            </a:endParaRPr>
          </a:p>
        </p:txBody>
      </p:sp>
      <p:graphicFrame>
        <p:nvGraphicFramePr>
          <p:cNvPr id="895" name="Google Shape;895;p33"/>
          <p:cNvGraphicFramePr/>
          <p:nvPr/>
        </p:nvGraphicFramePr>
        <p:xfrm>
          <a:off x="8090919" y="1408521"/>
          <a:ext cx="3919550" cy="2571155"/>
        </p:xfrm>
        <a:graphic>
          <a:graphicData uri="http://schemas.openxmlformats.org/drawingml/2006/table">
            <a:tbl>
              <a:tblPr>
                <a:noFill/>
                <a:tableStyleId>{C5178306-F8F0-440F-9D4E-358304BB0446}</a:tableStyleId>
              </a:tblPr>
              <a:tblGrid>
                <a:gridCol w="1000975">
                  <a:extLst>
                    <a:ext uri="{9D8B030D-6E8A-4147-A177-3AD203B41FA5}">
                      <a16:colId xmlns:a16="http://schemas.microsoft.com/office/drawing/2014/main" val="20000"/>
                    </a:ext>
                  </a:extLst>
                </a:gridCol>
                <a:gridCol w="2918575">
                  <a:extLst>
                    <a:ext uri="{9D8B030D-6E8A-4147-A177-3AD203B41FA5}">
                      <a16:colId xmlns:a16="http://schemas.microsoft.com/office/drawing/2014/main" val="20001"/>
                    </a:ext>
                  </a:extLst>
                </a:gridCol>
              </a:tblGrid>
              <a:tr h="161650">
                <a:tc gridSpan="2">
                  <a:txBody>
                    <a:bodyPr/>
                    <a:lstStyle/>
                    <a:p>
                      <a:pPr marL="0" marR="0" lvl="0" indent="0" algn="l" rtl="0">
                        <a:lnSpc>
                          <a:spcPct val="100000"/>
                        </a:lnSpc>
                        <a:spcBef>
                          <a:spcPts val="0"/>
                        </a:spcBef>
                        <a:spcAft>
                          <a:spcPts val="0"/>
                        </a:spcAft>
                        <a:buClr>
                          <a:srgbClr val="000000"/>
                        </a:buClr>
                        <a:buSzPts val="1200"/>
                        <a:buFont typeface="Arial"/>
                        <a:buNone/>
                      </a:pPr>
                      <a:r>
                        <a:rPr lang="ja-JP" sz="1050" b="0" u="none" strike="noStrike" cap="none">
                          <a:solidFill>
                            <a:schemeClr val="dk1"/>
                          </a:solidFill>
                          <a:latin typeface="Meiryo"/>
                          <a:ea typeface="Meiryo"/>
                          <a:cs typeface="Meiryo"/>
                          <a:sym typeface="Meiryo"/>
                        </a:rPr>
                        <a:t>▼スポンサードポスト（撮影あり）</a:t>
                      </a:r>
                      <a:endParaRPr sz="1050" b="0" u="none" strike="noStrike" cap="none">
                        <a:solidFill>
                          <a:schemeClr val="dk1"/>
                        </a:solidFill>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2757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solidFill>
                            <a:schemeClr val="lt1"/>
                          </a:solidFill>
                          <a:latin typeface="Meiryo"/>
                          <a:ea typeface="Meiryo"/>
                          <a:cs typeface="Meiryo"/>
                          <a:sym typeface="Meiryo"/>
                        </a:rPr>
                        <a:t>営業日</a:t>
                      </a:r>
                      <a:endParaRPr sz="12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solidFill>
                      <a:srgbClr val="00206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solidFill>
                            <a:schemeClr val="lt1"/>
                          </a:solidFill>
                          <a:latin typeface="Meiryo"/>
                          <a:ea typeface="Meiryo"/>
                          <a:cs typeface="Meiryo"/>
                          <a:sym typeface="Meiryo"/>
                        </a:rPr>
                        <a:t>進行スケジュール</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lnT w="9525" cap="flat" cmpd="sng">
                      <a:solidFill>
                        <a:schemeClr val="dk1"/>
                      </a:solidFill>
                      <a:prstDash val="solid"/>
                      <a:round/>
                      <a:headEnd type="none" w="sm" len="sm"/>
                      <a:tailEnd type="none" w="sm" len="sm"/>
                    </a:lnT>
                    <a:solidFill>
                      <a:srgbClr val="002060"/>
                    </a:solidFill>
                  </a:tcPr>
                </a:tc>
                <a:extLst>
                  <a:ext uri="{0D108BD9-81ED-4DB2-BD59-A6C34878D82A}">
                    <a16:rowId xmlns:a16="http://schemas.microsoft.com/office/drawing/2014/main" val="10001"/>
                  </a:ext>
                </a:extLst>
              </a:tr>
              <a:tr h="392525">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45</a:t>
                      </a:r>
                      <a:endParaRPr sz="1200" u="none" strike="noStrike" cap="none">
                        <a:solidFill>
                          <a:srgbClr val="FF0000"/>
                        </a:solidFill>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お申込み   オリエン</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2757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35</a:t>
                      </a:r>
                      <a:endParaRPr sz="12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企画案 構成案</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2757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30 </a:t>
                      </a:r>
                      <a:endParaRPr sz="1200" u="none" strike="noStrike" cap="none">
                        <a:solidFill>
                          <a:srgbClr val="FF0000"/>
                        </a:solidFill>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制作　撮影</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4"/>
                  </a:ext>
                </a:extLst>
              </a:tr>
              <a:tr h="2757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15 </a:t>
                      </a:r>
                      <a:endParaRPr sz="1200" u="none" strike="noStrike" cap="none">
                        <a:solidFill>
                          <a:srgbClr val="FF0000"/>
                        </a:solidFill>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初校</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5"/>
                  </a:ext>
                </a:extLst>
              </a:tr>
              <a:tr h="2757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10 </a:t>
                      </a:r>
                      <a:endParaRPr sz="1200" u="none" strike="noStrike" cap="none">
                        <a:solidFill>
                          <a:srgbClr val="FF0000"/>
                        </a:solidFill>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再校</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6"/>
                  </a:ext>
                </a:extLst>
              </a:tr>
              <a:tr h="1524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2</a:t>
                      </a:r>
                      <a:endParaRPr sz="12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校了</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7"/>
                  </a:ext>
                </a:extLst>
              </a:tr>
              <a:tr h="1524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0</a:t>
                      </a:r>
                      <a:endParaRPr sz="12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記事公開</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8"/>
                  </a:ext>
                </a:extLst>
              </a:tr>
            </a:tbl>
          </a:graphicData>
        </a:graphic>
      </p:graphicFrame>
      <p:sp>
        <p:nvSpPr>
          <p:cNvPr id="896" name="Google Shape;896;p33"/>
          <p:cNvSpPr/>
          <p:nvPr/>
        </p:nvSpPr>
        <p:spPr>
          <a:xfrm>
            <a:off x="8029719" y="4033423"/>
            <a:ext cx="39195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1200" b="0" i="0" u="sng" strike="noStrike" cap="none">
                <a:solidFill>
                  <a:schemeClr val="dk1"/>
                </a:solidFill>
                <a:latin typeface="Meiryo"/>
                <a:ea typeface="Meiryo"/>
                <a:cs typeface="Meiryo"/>
                <a:sym typeface="Meiryo"/>
              </a:rPr>
              <a:t>※各スケジュールについては営業へご相談ください！</a:t>
            </a:r>
            <a:endParaRPr sz="1200" b="0" i="0" u="sng" strike="noStrike" cap="none">
              <a:solidFill>
                <a:schemeClr val="dk1"/>
              </a:solidFill>
              <a:latin typeface="Meiryo"/>
              <a:ea typeface="Meiryo"/>
              <a:cs typeface="Meiryo"/>
              <a:sym typeface="Meiryo"/>
            </a:endParaRPr>
          </a:p>
        </p:txBody>
      </p:sp>
      <p:sp>
        <p:nvSpPr>
          <p:cNvPr id="905" name="Google Shape;905;p33"/>
          <p:cNvSpPr txBox="1"/>
          <p:nvPr/>
        </p:nvSpPr>
        <p:spPr>
          <a:xfrm>
            <a:off x="8346832" y="7443967"/>
            <a:ext cx="5097706" cy="12537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Meiryo"/>
                <a:ea typeface="Meiryo"/>
                <a:cs typeface="Meiryo"/>
                <a:sym typeface="Meiryo"/>
              </a:rPr>
              <a:t>© 2023 SHUFU TO SEIKATSU SHA CO.,LTD. All Rights Reserved.　</a:t>
            </a:r>
            <a:endParaRPr sz="700" b="0" i="0" u="none" strike="noStrike" cap="none">
              <a:solidFill>
                <a:srgbClr val="FF0000"/>
              </a:solidFill>
              <a:latin typeface="Meiryo"/>
              <a:ea typeface="Meiryo"/>
              <a:cs typeface="Meiryo"/>
              <a:sym typeface="Meiryo"/>
            </a:endParaRPr>
          </a:p>
        </p:txBody>
      </p:sp>
      <p:sp>
        <p:nvSpPr>
          <p:cNvPr id="906" name="Google Shape;906;p33"/>
          <p:cNvSpPr/>
          <p:nvPr/>
        </p:nvSpPr>
        <p:spPr>
          <a:xfrm>
            <a:off x="8090919" y="893150"/>
            <a:ext cx="3797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1600"/>
              <a:buFont typeface="Arial"/>
              <a:buNone/>
            </a:pPr>
            <a:r>
              <a:rPr lang="ja-JP" sz="1600" b="1" i="0" u="none" strike="noStrike" cap="none">
                <a:solidFill>
                  <a:schemeClr val="dk1"/>
                </a:solidFill>
                <a:latin typeface="Arial"/>
                <a:ea typeface="Arial"/>
                <a:cs typeface="Arial"/>
                <a:sym typeface="Arial"/>
              </a:rPr>
              <a:t>◆制作スケジュールについて</a:t>
            </a:r>
            <a:endParaRPr sz="1600" b="1" i="0" u="none" strike="noStrike" cap="none">
              <a:solidFill>
                <a:schemeClr val="dk1"/>
              </a:solidFill>
              <a:latin typeface="Arial"/>
              <a:ea typeface="Arial"/>
              <a:cs typeface="Arial"/>
              <a:sym typeface="Arial"/>
            </a:endParaRPr>
          </a:p>
        </p:txBody>
      </p:sp>
      <p:sp>
        <p:nvSpPr>
          <p:cNvPr id="907" name="Google Shape;907;p33"/>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35</a:t>
            </a:fld>
            <a:endParaRPr/>
          </a:p>
        </p:txBody>
      </p:sp>
      <p:sp>
        <p:nvSpPr>
          <p:cNvPr id="908" name="Google Shape;908;p33"/>
          <p:cNvSpPr/>
          <p:nvPr/>
        </p:nvSpPr>
        <p:spPr>
          <a:xfrm>
            <a:off x="613225" y="999611"/>
            <a:ext cx="1542000" cy="3081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誘導枠一覧</a:t>
            </a:r>
            <a:endParaRPr sz="1200" b="1" i="0" u="none" strike="noStrike" cap="none">
              <a:solidFill>
                <a:srgbClr val="000000"/>
              </a:solidFill>
              <a:latin typeface="Meiryo"/>
              <a:ea typeface="Meiryo"/>
              <a:cs typeface="Meiryo"/>
              <a:sym typeface="Meiryo"/>
            </a:endParaRPr>
          </a:p>
        </p:txBody>
      </p:sp>
      <p:sp>
        <p:nvSpPr>
          <p:cNvPr id="909" name="Google Shape;909;p33"/>
          <p:cNvSpPr txBox="1"/>
          <p:nvPr/>
        </p:nvSpPr>
        <p:spPr>
          <a:xfrm>
            <a:off x="879672" y="1373598"/>
            <a:ext cx="2276100" cy="338700"/>
          </a:xfrm>
          <a:prstGeom prst="rect">
            <a:avLst/>
          </a:prstGeom>
          <a:noFill/>
          <a:ln>
            <a:noFill/>
          </a:ln>
        </p:spPr>
        <p:txBody>
          <a:bodyPr spcFirstLastPara="1" wrap="square" lIns="91425" tIns="91425" rIns="91425" bIns="91425" anchor="t" anchorCtr="0">
            <a:spAutoFit/>
          </a:bodyPr>
          <a:lstStyle/>
          <a:p>
            <a:pPr marL="41275"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Meiryo"/>
                <a:ea typeface="Meiryo"/>
                <a:cs typeface="Meiryo"/>
                <a:sym typeface="Meiryo"/>
              </a:rPr>
              <a:t>（PC）</a:t>
            </a:r>
            <a:endParaRPr sz="1400" b="0" i="0" u="none" strike="noStrike" cap="none" dirty="0">
              <a:solidFill>
                <a:srgbClr val="000000"/>
              </a:solidFill>
              <a:latin typeface="Arial"/>
              <a:ea typeface="Arial"/>
              <a:cs typeface="Arial"/>
              <a:sym typeface="Arial"/>
            </a:endParaRPr>
          </a:p>
        </p:txBody>
      </p:sp>
      <p:sp>
        <p:nvSpPr>
          <p:cNvPr id="910" name="Google Shape;910;p33"/>
          <p:cNvSpPr txBox="1"/>
          <p:nvPr/>
        </p:nvSpPr>
        <p:spPr>
          <a:xfrm>
            <a:off x="3514108" y="1373598"/>
            <a:ext cx="2276100" cy="338700"/>
          </a:xfrm>
          <a:prstGeom prst="rect">
            <a:avLst/>
          </a:prstGeom>
          <a:noFill/>
          <a:ln>
            <a:noFill/>
          </a:ln>
        </p:spPr>
        <p:txBody>
          <a:bodyPr spcFirstLastPara="1" wrap="square" lIns="91425" tIns="91425" rIns="91425" bIns="91425" anchor="t" anchorCtr="0">
            <a:spAutoFit/>
          </a:bodyPr>
          <a:lstStyle/>
          <a:p>
            <a:pPr marL="41275"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Meiryo"/>
                <a:ea typeface="Meiryo"/>
                <a:cs typeface="Meiryo"/>
                <a:sym typeface="Meiryo"/>
              </a:rPr>
              <a:t>（SP）</a:t>
            </a:r>
            <a:endParaRPr sz="1400" b="0" i="0" u="none" strike="noStrike" cap="none" dirty="0">
              <a:solidFill>
                <a:srgbClr val="000000"/>
              </a:solidFill>
              <a:latin typeface="Arial"/>
              <a:ea typeface="Arial"/>
              <a:cs typeface="Arial"/>
              <a:sym typeface="Arial"/>
            </a:endParaRPr>
          </a:p>
        </p:txBody>
      </p:sp>
      <p:grpSp>
        <p:nvGrpSpPr>
          <p:cNvPr id="8" name="グループ化 7">
            <a:extLst>
              <a:ext uri="{FF2B5EF4-FFF2-40B4-BE49-F238E27FC236}">
                <a16:creationId xmlns:a16="http://schemas.microsoft.com/office/drawing/2014/main" id="{C1E67321-F280-F9DF-9A0B-EFBCF9FF1DA4}"/>
              </a:ext>
            </a:extLst>
          </p:cNvPr>
          <p:cNvGrpSpPr/>
          <p:nvPr/>
        </p:nvGrpSpPr>
        <p:grpSpPr>
          <a:xfrm>
            <a:off x="5855443" y="1348382"/>
            <a:ext cx="2276100" cy="4412094"/>
            <a:chOff x="5414425" y="1828800"/>
            <a:chExt cx="2276100" cy="4412094"/>
          </a:xfrm>
        </p:grpSpPr>
        <p:sp>
          <p:nvSpPr>
            <p:cNvPr id="911" name="Google Shape;911;p33"/>
            <p:cNvSpPr txBox="1"/>
            <p:nvPr/>
          </p:nvSpPr>
          <p:spPr>
            <a:xfrm>
              <a:off x="5414425" y="1828800"/>
              <a:ext cx="2276100" cy="338700"/>
            </a:xfrm>
            <a:prstGeom prst="rect">
              <a:avLst/>
            </a:prstGeom>
            <a:noFill/>
            <a:ln>
              <a:noFill/>
            </a:ln>
          </p:spPr>
          <p:txBody>
            <a:bodyPr spcFirstLastPara="1" wrap="square" lIns="91425" tIns="91425" rIns="91425" bIns="91425" anchor="t" anchorCtr="0">
              <a:spAutoFit/>
            </a:bodyPr>
            <a:lstStyle/>
            <a:p>
              <a:pPr marL="41275" marR="0" lvl="0" indent="0" algn="l" rtl="0">
                <a:lnSpc>
                  <a:spcPct val="100000"/>
                </a:lnSpc>
                <a:spcBef>
                  <a:spcPts val="0"/>
                </a:spcBef>
                <a:spcAft>
                  <a:spcPts val="0"/>
                </a:spcAft>
                <a:buClr>
                  <a:srgbClr val="000000"/>
                </a:buClr>
                <a:buSzPts val="1000"/>
                <a:buFont typeface="Arial"/>
                <a:buNone/>
              </a:pPr>
              <a:r>
                <a:rPr lang="ja-JP" sz="1000" b="0" i="0" u="none" strike="noStrike" cap="none">
                  <a:solidFill>
                    <a:schemeClr val="dk1"/>
                  </a:solidFill>
                  <a:latin typeface="Meiryo"/>
                  <a:ea typeface="Meiryo"/>
                  <a:cs typeface="Meiryo"/>
                  <a:sym typeface="Meiryo"/>
                </a:rPr>
                <a:t>（SNS）</a:t>
              </a:r>
              <a:endParaRPr sz="1400" b="0" i="0" u="none" strike="noStrike" cap="none">
                <a:solidFill>
                  <a:srgbClr val="000000"/>
                </a:solidFill>
                <a:latin typeface="Arial"/>
                <a:ea typeface="Arial"/>
                <a:cs typeface="Arial"/>
                <a:sym typeface="Arial"/>
              </a:endParaRPr>
            </a:p>
          </p:txBody>
        </p:sp>
        <p:sp>
          <p:nvSpPr>
            <p:cNvPr id="912" name="Google Shape;912;p33"/>
            <p:cNvSpPr txBox="1"/>
            <p:nvPr/>
          </p:nvSpPr>
          <p:spPr>
            <a:xfrm>
              <a:off x="5460100" y="5902194"/>
              <a:ext cx="1538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Facebook投稿　１回※</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a:t>
              </a:r>
              <a:endParaRPr sz="1400" b="0" i="0" u="none" strike="noStrike" cap="none" dirty="0">
                <a:solidFill>
                  <a:srgbClr val="000000"/>
                </a:solidFill>
                <a:latin typeface="Arial"/>
                <a:ea typeface="Arial"/>
                <a:cs typeface="Arial"/>
                <a:sym typeface="Arial"/>
              </a:endParaRPr>
            </a:p>
          </p:txBody>
        </p:sp>
        <p:pic>
          <p:nvPicPr>
            <p:cNvPr id="913" name="Google Shape;913;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82505" y="2172553"/>
              <a:ext cx="1139445" cy="1041334"/>
            </a:xfrm>
            <a:prstGeom prst="rect">
              <a:avLst/>
            </a:prstGeom>
            <a:noFill/>
            <a:ln w="9525" cap="flat" cmpd="sng">
              <a:solidFill>
                <a:srgbClr val="000000"/>
              </a:solidFill>
              <a:prstDash val="solid"/>
              <a:round/>
              <a:headEnd type="none" w="sm" len="sm"/>
              <a:tailEnd type="none" w="sm" len="sm"/>
            </a:ln>
          </p:spPr>
        </p:pic>
        <p:pic>
          <p:nvPicPr>
            <p:cNvPr id="914" name="Google Shape;914;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71506" y="4841920"/>
              <a:ext cx="1139445" cy="1052127"/>
            </a:xfrm>
            <a:prstGeom prst="rect">
              <a:avLst/>
            </a:prstGeom>
            <a:noFill/>
            <a:ln w="9525" cap="flat" cmpd="sng">
              <a:solidFill>
                <a:srgbClr val="000000"/>
              </a:solidFill>
              <a:prstDash val="solid"/>
              <a:round/>
              <a:headEnd type="none" w="sm" len="sm"/>
              <a:tailEnd type="none" w="sm" len="sm"/>
            </a:ln>
          </p:spPr>
        </p:pic>
        <p:pic>
          <p:nvPicPr>
            <p:cNvPr id="915" name="Google Shape;915;p3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71507" y="3488236"/>
              <a:ext cx="1139444" cy="1052127"/>
            </a:xfrm>
            <a:prstGeom prst="rect">
              <a:avLst/>
            </a:prstGeom>
            <a:noFill/>
            <a:ln w="9525" cap="flat" cmpd="sng">
              <a:solidFill>
                <a:srgbClr val="000000"/>
              </a:solidFill>
              <a:prstDash val="solid"/>
              <a:round/>
              <a:headEnd type="none" w="sm" len="sm"/>
              <a:tailEnd type="none" w="sm" len="sm"/>
            </a:ln>
          </p:spPr>
        </p:pic>
        <p:sp>
          <p:nvSpPr>
            <p:cNvPr id="916" name="Google Shape;916;p33"/>
            <p:cNvSpPr txBox="1"/>
            <p:nvPr/>
          </p:nvSpPr>
          <p:spPr>
            <a:xfrm>
              <a:off x="5460100" y="3225950"/>
              <a:ext cx="15384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Ｘ投稿　１回※　　　　</a:t>
              </a:r>
              <a:endParaRPr sz="1400" b="0" i="0" u="none" strike="noStrike" cap="none" dirty="0">
                <a:solidFill>
                  <a:srgbClr val="000000"/>
                </a:solidFill>
                <a:latin typeface="Arial"/>
                <a:ea typeface="Arial"/>
                <a:cs typeface="Arial"/>
                <a:sym typeface="Arial"/>
              </a:endParaRPr>
            </a:p>
          </p:txBody>
        </p:sp>
        <p:sp>
          <p:nvSpPr>
            <p:cNvPr id="917" name="Google Shape;917;p33"/>
            <p:cNvSpPr txBox="1"/>
            <p:nvPr/>
          </p:nvSpPr>
          <p:spPr>
            <a:xfrm>
              <a:off x="5549613" y="4535577"/>
              <a:ext cx="1538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Instagram投稿　１回※</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a:t>
              </a:r>
              <a:endParaRPr sz="1400" b="0" i="0" u="none" strike="noStrike" cap="none" dirty="0">
                <a:solidFill>
                  <a:srgbClr val="000000"/>
                </a:solidFill>
                <a:latin typeface="Arial"/>
                <a:ea typeface="Arial"/>
                <a:cs typeface="Arial"/>
                <a:sym typeface="Arial"/>
              </a:endParaRPr>
            </a:p>
          </p:txBody>
        </p:sp>
      </p:grpSp>
      <p:pic>
        <p:nvPicPr>
          <p:cNvPr id="7" name="図 6">
            <a:extLst>
              <a:ext uri="{FF2B5EF4-FFF2-40B4-BE49-F238E27FC236}">
                <a16:creationId xmlns:a16="http://schemas.microsoft.com/office/drawing/2014/main" id="{EBC2B1D1-207E-CA72-4019-C785C6E240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5575" y="1670870"/>
            <a:ext cx="2574539" cy="3929791"/>
          </a:xfrm>
          <a:prstGeom prst="rect">
            <a:avLst/>
          </a:prstGeom>
        </p:spPr>
      </p:pic>
      <p:sp>
        <p:nvSpPr>
          <p:cNvPr id="899" name="Google Shape;899;p33"/>
          <p:cNvSpPr/>
          <p:nvPr/>
        </p:nvSpPr>
        <p:spPr>
          <a:xfrm>
            <a:off x="1045574" y="1856476"/>
            <a:ext cx="2574539" cy="645424"/>
          </a:xfrm>
          <a:prstGeom prst="rect">
            <a:avLst/>
          </a:prstGeom>
          <a:solidFill>
            <a:srgbClr val="FF0000">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0" name="Google Shape;900;p33"/>
          <p:cNvSpPr/>
          <p:nvPr/>
        </p:nvSpPr>
        <p:spPr>
          <a:xfrm>
            <a:off x="1381126" y="2687506"/>
            <a:ext cx="1295400" cy="966919"/>
          </a:xfrm>
          <a:prstGeom prst="rect">
            <a:avLst/>
          </a:prstGeom>
          <a:solidFill>
            <a:srgbClr val="FF0000">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902;p33">
            <a:extLst>
              <a:ext uri="{FF2B5EF4-FFF2-40B4-BE49-F238E27FC236}">
                <a16:creationId xmlns:a16="http://schemas.microsoft.com/office/drawing/2014/main" id="{B4515F30-EBBD-9BD7-1B4D-D57FDA115BA3}"/>
              </a:ext>
            </a:extLst>
          </p:cNvPr>
          <p:cNvSpPr/>
          <p:nvPr/>
        </p:nvSpPr>
        <p:spPr>
          <a:xfrm flipV="1">
            <a:off x="2734619" y="5100932"/>
            <a:ext cx="536902" cy="499729"/>
          </a:xfrm>
          <a:prstGeom prst="rect">
            <a:avLst/>
          </a:prstGeom>
          <a:solidFill>
            <a:srgbClr val="FF0000">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 name="図 11">
            <a:extLst>
              <a:ext uri="{FF2B5EF4-FFF2-40B4-BE49-F238E27FC236}">
                <a16:creationId xmlns:a16="http://schemas.microsoft.com/office/drawing/2014/main" id="{6E623387-9A2B-EBCB-14ED-871CCD1A233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 r="-4970"/>
          <a:stretch/>
        </p:blipFill>
        <p:spPr>
          <a:xfrm>
            <a:off x="3734643" y="1670870"/>
            <a:ext cx="1509903" cy="2648593"/>
          </a:xfrm>
          <a:prstGeom prst="rect">
            <a:avLst/>
          </a:prstGeom>
        </p:spPr>
      </p:pic>
      <p:pic>
        <p:nvPicPr>
          <p:cNvPr id="13" name="図 12">
            <a:extLst>
              <a:ext uri="{FF2B5EF4-FFF2-40B4-BE49-F238E27FC236}">
                <a16:creationId xmlns:a16="http://schemas.microsoft.com/office/drawing/2014/main" id="{D6D2743F-74E9-2C6C-978B-D7CFB383494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4351"/>
          <a:stretch/>
        </p:blipFill>
        <p:spPr>
          <a:xfrm>
            <a:off x="3744143" y="4318585"/>
            <a:ext cx="1490901" cy="766591"/>
          </a:xfrm>
          <a:prstGeom prst="rect">
            <a:avLst/>
          </a:prstGeom>
        </p:spPr>
      </p:pic>
      <p:pic>
        <p:nvPicPr>
          <p:cNvPr id="14" name="図 13">
            <a:extLst>
              <a:ext uri="{FF2B5EF4-FFF2-40B4-BE49-F238E27FC236}">
                <a16:creationId xmlns:a16="http://schemas.microsoft.com/office/drawing/2014/main" id="{84F326A3-9A1F-1AC6-44F2-E104F7024C5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4351"/>
          <a:stretch/>
        </p:blipFill>
        <p:spPr>
          <a:xfrm>
            <a:off x="3733437" y="5082922"/>
            <a:ext cx="1490901" cy="1267602"/>
          </a:xfrm>
          <a:prstGeom prst="rect">
            <a:avLst/>
          </a:prstGeom>
        </p:spPr>
      </p:pic>
      <p:sp>
        <p:nvSpPr>
          <p:cNvPr id="15" name="波線 14">
            <a:extLst>
              <a:ext uri="{FF2B5EF4-FFF2-40B4-BE49-F238E27FC236}">
                <a16:creationId xmlns:a16="http://schemas.microsoft.com/office/drawing/2014/main" id="{6BD851EB-6F62-1E73-4AB1-6361C7A160D2}"/>
              </a:ext>
            </a:extLst>
          </p:cNvPr>
          <p:cNvSpPr/>
          <p:nvPr/>
        </p:nvSpPr>
        <p:spPr>
          <a:xfrm flipV="1">
            <a:off x="3628804" y="4130616"/>
            <a:ext cx="1802517" cy="133458"/>
          </a:xfrm>
          <a:prstGeom prst="wav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波線 15">
            <a:extLst>
              <a:ext uri="{FF2B5EF4-FFF2-40B4-BE49-F238E27FC236}">
                <a16:creationId xmlns:a16="http://schemas.microsoft.com/office/drawing/2014/main" id="{2453ACB8-6A3C-B50E-F6FA-7A718B523244}"/>
              </a:ext>
            </a:extLst>
          </p:cNvPr>
          <p:cNvSpPr/>
          <p:nvPr/>
        </p:nvSpPr>
        <p:spPr>
          <a:xfrm flipV="1">
            <a:off x="3577628" y="4928034"/>
            <a:ext cx="1802517" cy="133458"/>
          </a:xfrm>
          <a:prstGeom prst="wav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2" name="Google Shape;902;p33"/>
          <p:cNvSpPr/>
          <p:nvPr/>
        </p:nvSpPr>
        <p:spPr>
          <a:xfrm>
            <a:off x="3720140" y="1859663"/>
            <a:ext cx="1524406" cy="1071300"/>
          </a:xfrm>
          <a:prstGeom prst="rect">
            <a:avLst/>
          </a:prstGeom>
          <a:solidFill>
            <a:srgbClr val="FF0000">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Google Shape;902;p33">
            <a:extLst>
              <a:ext uri="{FF2B5EF4-FFF2-40B4-BE49-F238E27FC236}">
                <a16:creationId xmlns:a16="http://schemas.microsoft.com/office/drawing/2014/main" id="{4D29FB02-A3E4-33A3-D382-75A645B669EF}"/>
              </a:ext>
            </a:extLst>
          </p:cNvPr>
          <p:cNvSpPr/>
          <p:nvPr/>
        </p:nvSpPr>
        <p:spPr>
          <a:xfrm flipV="1">
            <a:off x="3716615" y="3278332"/>
            <a:ext cx="1527931" cy="360279"/>
          </a:xfrm>
          <a:prstGeom prst="rect">
            <a:avLst/>
          </a:prstGeom>
          <a:solidFill>
            <a:srgbClr val="FF0000">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Google Shape;902;p33">
            <a:extLst>
              <a:ext uri="{FF2B5EF4-FFF2-40B4-BE49-F238E27FC236}">
                <a16:creationId xmlns:a16="http://schemas.microsoft.com/office/drawing/2014/main" id="{476CAB93-DE54-C9D2-B838-99643545A54A}"/>
              </a:ext>
            </a:extLst>
          </p:cNvPr>
          <p:cNvSpPr/>
          <p:nvPr/>
        </p:nvSpPr>
        <p:spPr>
          <a:xfrm flipV="1">
            <a:off x="3744143" y="5236455"/>
            <a:ext cx="1480195" cy="352149"/>
          </a:xfrm>
          <a:prstGeom prst="rect">
            <a:avLst/>
          </a:prstGeom>
          <a:solidFill>
            <a:srgbClr val="FF0000">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4" name="Google Shape;904;p33"/>
          <p:cNvSpPr/>
          <p:nvPr/>
        </p:nvSpPr>
        <p:spPr>
          <a:xfrm>
            <a:off x="2370771" y="2380054"/>
            <a:ext cx="2594251" cy="258076"/>
          </a:xfrm>
          <a:prstGeom prst="rect">
            <a:avLst/>
          </a:prstGeom>
          <a:solidFill>
            <a:srgbClr val="FF0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000" b="1" i="0" u="none" strike="noStrike" cap="none" dirty="0">
                <a:solidFill>
                  <a:schemeClr val="lt1"/>
                </a:solidFill>
                <a:latin typeface="Arial"/>
                <a:ea typeface="Arial"/>
                <a:cs typeface="Arial"/>
                <a:sym typeface="Arial"/>
              </a:rPr>
              <a:t>①TOPページ スクリーンバナー</a:t>
            </a:r>
            <a:endParaRPr sz="1000" b="0" i="0" u="none" strike="noStrike" cap="none" dirty="0">
              <a:solidFill>
                <a:srgbClr val="000000"/>
              </a:solidFill>
              <a:latin typeface="Arial"/>
              <a:ea typeface="Arial"/>
              <a:cs typeface="Arial"/>
              <a:sym typeface="Arial"/>
            </a:endParaRPr>
          </a:p>
        </p:txBody>
      </p:sp>
      <p:sp>
        <p:nvSpPr>
          <p:cNvPr id="903" name="Google Shape;903;p33"/>
          <p:cNvSpPr/>
          <p:nvPr/>
        </p:nvSpPr>
        <p:spPr>
          <a:xfrm>
            <a:off x="2073526" y="3302448"/>
            <a:ext cx="1691213" cy="263069"/>
          </a:xfrm>
          <a:prstGeom prst="rect">
            <a:avLst/>
          </a:prstGeom>
          <a:solidFill>
            <a:srgbClr val="FF0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SzPts val="1200"/>
            </a:pPr>
            <a:r>
              <a:rPr lang="ja-JP" altLang="en-US" sz="1000" b="1" dirty="0">
                <a:solidFill>
                  <a:schemeClr val="lt1"/>
                </a:solidFill>
              </a:rPr>
              <a:t>②新着枠　</a:t>
            </a:r>
            <a:endParaRPr sz="1000" b="1" dirty="0">
              <a:solidFill>
                <a:schemeClr val="lt1"/>
              </a:solidFill>
            </a:endParaRPr>
          </a:p>
        </p:txBody>
      </p:sp>
      <p:sp>
        <p:nvSpPr>
          <p:cNvPr id="2" name="Google Shape;903;p33">
            <a:extLst>
              <a:ext uri="{FF2B5EF4-FFF2-40B4-BE49-F238E27FC236}">
                <a16:creationId xmlns:a16="http://schemas.microsoft.com/office/drawing/2014/main" id="{E1090614-07C9-F0EE-F779-491A8B8C382E}"/>
              </a:ext>
            </a:extLst>
          </p:cNvPr>
          <p:cNvSpPr/>
          <p:nvPr/>
        </p:nvSpPr>
        <p:spPr>
          <a:xfrm>
            <a:off x="2039625" y="5476573"/>
            <a:ext cx="1868201" cy="300000"/>
          </a:xfrm>
          <a:prstGeom prst="rect">
            <a:avLst/>
          </a:prstGeom>
          <a:solidFill>
            <a:srgbClr val="FF0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SzPts val="1200"/>
            </a:pPr>
            <a:r>
              <a:rPr lang="ja-JP" altLang="en-US" sz="1000" b="1" dirty="0">
                <a:solidFill>
                  <a:schemeClr val="lt1"/>
                </a:solidFill>
              </a:rPr>
              <a:t>③インフォメーション枠</a:t>
            </a:r>
            <a:endParaRPr sz="1000" b="1" dirty="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5">
          <a:extLst>
            <a:ext uri="{FF2B5EF4-FFF2-40B4-BE49-F238E27FC236}">
              <a16:creationId xmlns:a16="http://schemas.microsoft.com/office/drawing/2014/main" id="{6BE2AF9F-1BBC-29A4-AA0E-E6E535E3663E}"/>
            </a:ext>
          </a:extLst>
        </p:cNvPr>
        <p:cNvGrpSpPr/>
        <p:nvPr/>
      </p:nvGrpSpPr>
      <p:grpSpPr>
        <a:xfrm>
          <a:off x="0" y="0"/>
          <a:ext cx="0" cy="0"/>
          <a:chOff x="0" y="0"/>
          <a:chExt cx="0" cy="0"/>
        </a:xfrm>
      </p:grpSpPr>
      <p:sp>
        <p:nvSpPr>
          <p:cNvPr id="1086" name="Google Shape;1086;p42">
            <a:extLst>
              <a:ext uri="{FF2B5EF4-FFF2-40B4-BE49-F238E27FC236}">
                <a16:creationId xmlns:a16="http://schemas.microsoft.com/office/drawing/2014/main" id="{03C149AF-D281-95E1-05BD-4F75EBE28062}"/>
              </a:ext>
            </a:extLst>
          </p:cNvPr>
          <p:cNvSpPr/>
          <p:nvPr/>
        </p:nvSpPr>
        <p:spPr>
          <a:xfrm>
            <a:off x="6501487" y="-501720"/>
            <a:ext cx="97152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1000" b="0" i="0" u="none" strike="noStrike" cap="none">
              <a:solidFill>
                <a:srgbClr val="000000"/>
              </a:solidFill>
              <a:latin typeface="Meiryo"/>
              <a:ea typeface="Meiryo"/>
              <a:cs typeface="Meiryo"/>
              <a:sym typeface="Meiryo"/>
            </a:endParaRPr>
          </a:p>
        </p:txBody>
      </p:sp>
      <p:grpSp>
        <p:nvGrpSpPr>
          <p:cNvPr id="1087" name="Google Shape;1087;p42">
            <a:extLst>
              <a:ext uri="{FF2B5EF4-FFF2-40B4-BE49-F238E27FC236}">
                <a16:creationId xmlns:a16="http://schemas.microsoft.com/office/drawing/2014/main" id="{17D9576D-AD8B-CF11-0938-3ECBBFC11137}"/>
              </a:ext>
            </a:extLst>
          </p:cNvPr>
          <p:cNvGrpSpPr/>
          <p:nvPr/>
        </p:nvGrpSpPr>
        <p:grpSpPr>
          <a:xfrm>
            <a:off x="2101893" y="1742093"/>
            <a:ext cx="2243076" cy="1602991"/>
            <a:chOff x="2096090" y="1591709"/>
            <a:chExt cx="2756076" cy="1945999"/>
          </a:xfrm>
        </p:grpSpPr>
        <p:pic>
          <p:nvPicPr>
            <p:cNvPr id="1088" name="Google Shape;1088;p42">
              <a:extLst>
                <a:ext uri="{FF2B5EF4-FFF2-40B4-BE49-F238E27FC236}">
                  <a16:creationId xmlns:a16="http://schemas.microsoft.com/office/drawing/2014/main" id="{D2C850EC-8DC9-DBA6-0543-5DC2D9E6DFB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20643" y="1591709"/>
              <a:ext cx="2731523" cy="644837"/>
            </a:xfrm>
            <a:prstGeom prst="rect">
              <a:avLst/>
            </a:prstGeom>
            <a:noFill/>
            <a:ln>
              <a:noFill/>
            </a:ln>
          </p:spPr>
        </p:pic>
        <p:pic>
          <p:nvPicPr>
            <p:cNvPr id="1089" name="Google Shape;1089;p42">
              <a:extLst>
                <a:ext uri="{FF2B5EF4-FFF2-40B4-BE49-F238E27FC236}">
                  <a16:creationId xmlns:a16="http://schemas.microsoft.com/office/drawing/2014/main" id="{1F7A1195-5997-A59A-14EF-0A2C6C8F0DA2}"/>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96090" y="2196020"/>
              <a:ext cx="2731523" cy="774710"/>
            </a:xfrm>
            <a:prstGeom prst="rect">
              <a:avLst/>
            </a:prstGeom>
            <a:noFill/>
            <a:ln>
              <a:noFill/>
            </a:ln>
          </p:spPr>
        </p:pic>
        <p:pic>
          <p:nvPicPr>
            <p:cNvPr id="1090" name="Google Shape;1090;p42">
              <a:extLst>
                <a:ext uri="{FF2B5EF4-FFF2-40B4-BE49-F238E27FC236}">
                  <a16:creationId xmlns:a16="http://schemas.microsoft.com/office/drawing/2014/main" id="{914BB518-1EB1-A166-8A97-F1390E959DAE}"/>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96090" y="2949648"/>
              <a:ext cx="2731523" cy="588060"/>
            </a:xfrm>
            <a:prstGeom prst="rect">
              <a:avLst/>
            </a:prstGeom>
            <a:noFill/>
            <a:ln>
              <a:noFill/>
            </a:ln>
          </p:spPr>
        </p:pic>
      </p:grpSp>
      <p:sp>
        <p:nvSpPr>
          <p:cNvPr id="1091" name="Google Shape;1091;p42">
            <a:extLst>
              <a:ext uri="{FF2B5EF4-FFF2-40B4-BE49-F238E27FC236}">
                <a16:creationId xmlns:a16="http://schemas.microsoft.com/office/drawing/2014/main" id="{91A47268-7177-ABB5-C371-04D2A1534266}"/>
              </a:ext>
            </a:extLst>
          </p:cNvPr>
          <p:cNvSpPr txBox="1"/>
          <p:nvPr/>
        </p:nvSpPr>
        <p:spPr>
          <a:xfrm>
            <a:off x="294695" y="585957"/>
            <a:ext cx="6206792" cy="12690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ブランド認知～利用意向まで、簡易的な設問（3問程）を無償で設置致します。</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dk1"/>
                </a:solidFill>
                <a:latin typeface="Meiryo"/>
                <a:ea typeface="Meiryo"/>
                <a:cs typeface="Meiryo"/>
                <a:sym typeface="Meiryo"/>
              </a:rPr>
              <a:t>※最終ページの記事下にアンケートを設置し、読後のデータを取得します。サービスのため回答数は保証致しません。スポンサードポスト計測期間中に実施します。アンケート回答数を保証する場合、営業までお問合せくださいませ。実施の有無は、クライアント様で選択可です。</a:t>
            </a:r>
            <a:endParaRPr sz="9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092" name="Google Shape;1092;p42">
            <a:extLst>
              <a:ext uri="{FF2B5EF4-FFF2-40B4-BE49-F238E27FC236}">
                <a16:creationId xmlns:a16="http://schemas.microsoft.com/office/drawing/2014/main" id="{90383084-2C21-CEE3-3E59-9BF987A92D48}"/>
              </a:ext>
            </a:extLst>
          </p:cNvPr>
          <p:cNvSpPr/>
          <p:nvPr/>
        </p:nvSpPr>
        <p:spPr>
          <a:xfrm>
            <a:off x="1998475" y="1340981"/>
            <a:ext cx="2346494" cy="1957223"/>
          </a:xfrm>
          <a:prstGeom prst="rect">
            <a:avLst/>
          </a:prstGeom>
          <a:noFill/>
          <a:ln w="9525"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lt1"/>
              </a:solidFill>
              <a:latin typeface="Meiryo"/>
              <a:ea typeface="Meiryo"/>
              <a:cs typeface="Meiryo"/>
              <a:sym typeface="Meiryo"/>
            </a:endParaRPr>
          </a:p>
        </p:txBody>
      </p:sp>
      <p:sp>
        <p:nvSpPr>
          <p:cNvPr id="1093" name="Google Shape;1093;p42">
            <a:extLst>
              <a:ext uri="{FF2B5EF4-FFF2-40B4-BE49-F238E27FC236}">
                <a16:creationId xmlns:a16="http://schemas.microsoft.com/office/drawing/2014/main" id="{9ADAE115-466A-8193-ADDA-5BEEC043BBC4}"/>
              </a:ext>
            </a:extLst>
          </p:cNvPr>
          <p:cNvSpPr/>
          <p:nvPr/>
        </p:nvSpPr>
        <p:spPr>
          <a:xfrm>
            <a:off x="1998475" y="1499749"/>
            <a:ext cx="2045289" cy="1363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ja-JP" sz="1200" b="0" i="0" u="none" strike="noStrike" cap="none">
                <a:solidFill>
                  <a:schemeClr val="dk1"/>
                </a:solidFill>
                <a:latin typeface="Meiryo"/>
                <a:ea typeface="Meiryo"/>
                <a:cs typeface="Meiryo"/>
                <a:sym typeface="Meiryo"/>
              </a:rPr>
              <a:t>（アンケートイメージ）</a:t>
            </a:r>
            <a:endParaRPr sz="1200" b="0" i="0" u="none" strike="noStrike" cap="none">
              <a:solidFill>
                <a:srgbClr val="000000"/>
              </a:solidFill>
              <a:latin typeface="Meiryo"/>
              <a:ea typeface="Meiryo"/>
              <a:cs typeface="Meiryo"/>
              <a:sym typeface="Meiryo"/>
            </a:endParaRPr>
          </a:p>
        </p:txBody>
      </p:sp>
      <p:sp>
        <p:nvSpPr>
          <p:cNvPr id="1094" name="Google Shape;1094;p42">
            <a:extLst>
              <a:ext uri="{FF2B5EF4-FFF2-40B4-BE49-F238E27FC236}">
                <a16:creationId xmlns:a16="http://schemas.microsoft.com/office/drawing/2014/main" id="{6245A0CF-63EA-F6CF-CD25-EE8F012E860F}"/>
              </a:ext>
            </a:extLst>
          </p:cNvPr>
          <p:cNvSpPr/>
          <p:nvPr/>
        </p:nvSpPr>
        <p:spPr>
          <a:xfrm>
            <a:off x="4990729" y="-829994"/>
            <a:ext cx="9818071" cy="11020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000"/>
              <a:buFont typeface="Arial"/>
              <a:buNone/>
            </a:pPr>
            <a:endParaRPr sz="1200" b="1" i="0" u="none" strike="noStrike" cap="none">
              <a:solidFill>
                <a:schemeClr val="dk1"/>
              </a:solidFill>
              <a:latin typeface="Meiryo"/>
              <a:ea typeface="Meiryo"/>
              <a:cs typeface="Meiryo"/>
              <a:sym typeface="Meiryo"/>
            </a:endParaRPr>
          </a:p>
        </p:txBody>
      </p:sp>
      <p:cxnSp>
        <p:nvCxnSpPr>
          <p:cNvPr id="1095" name="Google Shape;1095;p42">
            <a:extLst>
              <a:ext uri="{FF2B5EF4-FFF2-40B4-BE49-F238E27FC236}">
                <a16:creationId xmlns:a16="http://schemas.microsoft.com/office/drawing/2014/main" id="{20814253-B9AF-F1F4-68C5-8A7274FBA1CE}"/>
              </a:ext>
            </a:extLst>
          </p:cNvPr>
          <p:cNvCxnSpPr>
            <a:cxnSpLocks/>
            <a:endCxn id="1092" idx="1"/>
          </p:cNvCxnSpPr>
          <p:nvPr/>
        </p:nvCxnSpPr>
        <p:spPr>
          <a:xfrm flipV="1">
            <a:off x="1433874" y="2319593"/>
            <a:ext cx="564601" cy="894302"/>
          </a:xfrm>
          <a:prstGeom prst="straightConnector1">
            <a:avLst/>
          </a:prstGeom>
          <a:noFill/>
          <a:ln w="9525" cap="flat" cmpd="sng">
            <a:solidFill>
              <a:srgbClr val="A5A5A5"/>
            </a:solidFill>
            <a:prstDash val="solid"/>
            <a:round/>
            <a:headEnd type="none" w="sm" len="sm"/>
            <a:tailEnd type="none" w="sm" len="sm"/>
          </a:ln>
        </p:spPr>
      </p:cxnSp>
      <p:pic>
        <p:nvPicPr>
          <p:cNvPr id="1096" name="Google Shape;1096;p42">
            <a:extLst>
              <a:ext uri="{FF2B5EF4-FFF2-40B4-BE49-F238E27FC236}">
                <a16:creationId xmlns:a16="http://schemas.microsoft.com/office/drawing/2014/main" id="{E7A65ECA-11A2-03AC-0558-439AAE8E94E2}"/>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3576" y="1174467"/>
            <a:ext cx="1483668" cy="2513625"/>
          </a:xfrm>
          <a:prstGeom prst="rect">
            <a:avLst/>
          </a:prstGeom>
          <a:noFill/>
          <a:ln>
            <a:noFill/>
          </a:ln>
        </p:spPr>
      </p:pic>
      <p:sp>
        <p:nvSpPr>
          <p:cNvPr id="1097" name="Google Shape;1097;p42">
            <a:extLst>
              <a:ext uri="{FF2B5EF4-FFF2-40B4-BE49-F238E27FC236}">
                <a16:creationId xmlns:a16="http://schemas.microsoft.com/office/drawing/2014/main" id="{D3AB2BDD-BFAD-36EB-AA07-D5DEC75E41D7}"/>
              </a:ext>
            </a:extLst>
          </p:cNvPr>
          <p:cNvSpPr/>
          <p:nvPr/>
        </p:nvSpPr>
        <p:spPr>
          <a:xfrm>
            <a:off x="228493" y="189548"/>
            <a:ext cx="8312100" cy="391500"/>
          </a:xfrm>
          <a:prstGeom prst="rect">
            <a:avLst/>
          </a:prstGeom>
          <a:noFill/>
          <a:ln>
            <a:noFill/>
          </a:ln>
        </p:spPr>
        <p:txBody>
          <a:bodyPr spcFirstLastPara="1" wrap="square" lIns="91425" tIns="45700" rIns="91425" bIns="45700" anchor="t" anchorCtr="0">
            <a:noAutofit/>
          </a:bodyPr>
          <a:lstStyle/>
          <a:p>
            <a:pPr marL="12698" marR="0" lvl="0" indent="0" algn="l" rtl="0">
              <a:lnSpc>
                <a:spcPct val="100000"/>
              </a:lnSpc>
              <a:spcBef>
                <a:spcPts val="0"/>
              </a:spcBef>
              <a:spcAft>
                <a:spcPts val="0"/>
              </a:spcAft>
              <a:buClr>
                <a:srgbClr val="000000"/>
              </a:buClr>
              <a:buSzPts val="1400"/>
              <a:buFont typeface="Arial"/>
              <a:buNone/>
            </a:pPr>
            <a:r>
              <a:rPr lang="ja-JP" sz="2000" b="1" i="0" u="none" strike="noStrike" cap="none">
                <a:solidFill>
                  <a:schemeClr val="dk1"/>
                </a:solidFill>
                <a:latin typeface="Meiryo"/>
                <a:ea typeface="Meiryo"/>
                <a:cs typeface="Meiryo"/>
                <a:sym typeface="Meiryo"/>
              </a:rPr>
              <a:t>スポンサードポスト 記事下アンケート：無償で設置</a:t>
            </a:r>
            <a:endParaRPr sz="2000" b="1" i="0" u="none" strike="noStrike" cap="none">
              <a:solidFill>
                <a:schemeClr val="dk1"/>
              </a:solidFill>
              <a:latin typeface="Meiryo"/>
              <a:ea typeface="Meiryo"/>
              <a:cs typeface="Meiryo"/>
              <a:sym typeface="Meiryo"/>
            </a:endParaRPr>
          </a:p>
        </p:txBody>
      </p:sp>
      <p:sp>
        <p:nvSpPr>
          <p:cNvPr id="1098" name="Google Shape;1098;p42">
            <a:extLst>
              <a:ext uri="{FF2B5EF4-FFF2-40B4-BE49-F238E27FC236}">
                <a16:creationId xmlns:a16="http://schemas.microsoft.com/office/drawing/2014/main" id="{EB9922D2-7CE4-697B-3DA4-79940B124908}"/>
              </a:ext>
            </a:extLst>
          </p:cNvPr>
          <p:cNvSpPr txBox="1">
            <a:spLocks noGrp="1"/>
          </p:cNvSpPr>
          <p:nvPr>
            <p:ph type="sldNum" idx="12"/>
          </p:nvPr>
        </p:nvSpPr>
        <p:spPr>
          <a:xfrm>
            <a:off x="10130459" y="7213824"/>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36</a:t>
            </a:fld>
            <a:endParaRPr/>
          </a:p>
        </p:txBody>
      </p:sp>
      <p:sp>
        <p:nvSpPr>
          <p:cNvPr id="1099" name="Google Shape;1099;p42">
            <a:extLst>
              <a:ext uri="{FF2B5EF4-FFF2-40B4-BE49-F238E27FC236}">
                <a16:creationId xmlns:a16="http://schemas.microsoft.com/office/drawing/2014/main" id="{DAC056A5-FA0D-076E-9330-C2D538A79180}"/>
              </a:ext>
            </a:extLst>
          </p:cNvPr>
          <p:cNvSpPr/>
          <p:nvPr/>
        </p:nvSpPr>
        <p:spPr>
          <a:xfrm>
            <a:off x="400178" y="3461189"/>
            <a:ext cx="83121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2000" b="1" i="0" u="none" strike="noStrike" cap="none" dirty="0">
                <a:solidFill>
                  <a:schemeClr val="dk1"/>
                </a:solidFill>
                <a:latin typeface="Meiryo"/>
                <a:ea typeface="Meiryo"/>
                <a:cs typeface="Meiryo"/>
                <a:sym typeface="Meiryo"/>
              </a:rPr>
              <a:t>スポンサードポスト レポートイメージ</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chemeClr val="dk1"/>
              </a:solidFill>
              <a:latin typeface="Meiryo"/>
              <a:ea typeface="Meiryo"/>
              <a:cs typeface="Meiryo"/>
              <a:sym typeface="Meiryo"/>
            </a:endParaRPr>
          </a:p>
        </p:txBody>
      </p:sp>
      <p:sp>
        <p:nvSpPr>
          <p:cNvPr id="1101" name="Google Shape;1101;p42">
            <a:extLst>
              <a:ext uri="{FF2B5EF4-FFF2-40B4-BE49-F238E27FC236}">
                <a16:creationId xmlns:a16="http://schemas.microsoft.com/office/drawing/2014/main" id="{A59F1AFF-A1FE-DA93-27A5-D2F3F0C2CA5F}"/>
              </a:ext>
            </a:extLst>
          </p:cNvPr>
          <p:cNvSpPr txBox="1"/>
          <p:nvPr/>
        </p:nvSpPr>
        <p:spPr>
          <a:xfrm>
            <a:off x="6649729" y="3665658"/>
            <a:ext cx="4734489" cy="2320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（レポートイメージ例：要件に合わせてカスタムして作成）</a:t>
            </a:r>
            <a:endParaRPr sz="1200" b="0" i="0" u="none" strike="noStrike" cap="none">
              <a:solidFill>
                <a:srgbClr val="000000"/>
              </a:solidFill>
              <a:latin typeface="Meiryo"/>
              <a:ea typeface="Meiryo"/>
              <a:cs typeface="Meiryo"/>
              <a:sym typeface="Meiryo"/>
            </a:endParaRPr>
          </a:p>
        </p:txBody>
      </p:sp>
      <p:grpSp>
        <p:nvGrpSpPr>
          <p:cNvPr id="13" name="グループ化 12">
            <a:extLst>
              <a:ext uri="{FF2B5EF4-FFF2-40B4-BE49-F238E27FC236}">
                <a16:creationId xmlns:a16="http://schemas.microsoft.com/office/drawing/2014/main" id="{FB929E73-8CF3-8443-3068-1C2C260DB113}"/>
              </a:ext>
            </a:extLst>
          </p:cNvPr>
          <p:cNvGrpSpPr/>
          <p:nvPr/>
        </p:nvGrpSpPr>
        <p:grpSpPr>
          <a:xfrm>
            <a:off x="7178495" y="4053741"/>
            <a:ext cx="2582085" cy="1453129"/>
            <a:chOff x="6859929" y="4126542"/>
            <a:chExt cx="2582085" cy="1453129"/>
          </a:xfrm>
        </p:grpSpPr>
        <p:pic>
          <p:nvPicPr>
            <p:cNvPr id="3" name="図 2">
              <a:extLst>
                <a:ext uri="{FF2B5EF4-FFF2-40B4-BE49-F238E27FC236}">
                  <a16:creationId xmlns:a16="http://schemas.microsoft.com/office/drawing/2014/main" id="{7833FF43-E880-D8C2-AC95-5FBE059F4D28}"/>
                </a:ext>
              </a:extLst>
            </p:cNvPr>
            <p:cNvPicPr>
              <a:picLocks noChangeAspect="1"/>
            </p:cNvPicPr>
            <p:nvPr/>
          </p:nvPicPr>
          <p:blipFill>
            <a:blip r:embed="rId7" cstate="email">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a:ext>
              </a:extLst>
            </a:blip>
            <a:stretch>
              <a:fillRect/>
            </a:stretch>
          </p:blipFill>
          <p:spPr>
            <a:xfrm>
              <a:off x="6859929" y="4126542"/>
              <a:ext cx="2582085" cy="1453129"/>
            </a:xfrm>
            <a:prstGeom prst="rect">
              <a:avLst/>
            </a:prstGeom>
            <a:ln>
              <a:solidFill>
                <a:schemeClr val="tx1"/>
              </a:solidFill>
            </a:ln>
          </p:spPr>
        </p:pic>
        <p:sp>
          <p:nvSpPr>
            <p:cNvPr id="1107" name="Google Shape;1107;p42">
              <a:extLst>
                <a:ext uri="{FF2B5EF4-FFF2-40B4-BE49-F238E27FC236}">
                  <a16:creationId xmlns:a16="http://schemas.microsoft.com/office/drawing/2014/main" id="{404D89A0-C8DC-0B16-59C5-AD272FC18D7D}"/>
                </a:ext>
              </a:extLst>
            </p:cNvPr>
            <p:cNvSpPr/>
            <p:nvPr/>
          </p:nvSpPr>
          <p:spPr>
            <a:xfrm>
              <a:off x="6927565" y="4334621"/>
              <a:ext cx="2446812" cy="1036971"/>
            </a:xfrm>
            <a:prstGeom prst="rect">
              <a:avLst/>
            </a:prstGeom>
            <a:solidFill>
              <a:srgbClr val="E3F3F1">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rgbClr val="7F7F7F"/>
                  </a:solidFill>
                  <a:latin typeface="Meiryo"/>
                  <a:ea typeface="Meiryo"/>
                  <a:cs typeface="Meiryo"/>
                  <a:sym typeface="Meiryo"/>
                </a:rPr>
                <a:t>要件</a:t>
              </a:r>
              <a:endParaRPr lang="en-US" altLang="ja-JP" sz="1200" b="1" i="0" u="none" strike="noStrike" cap="none" dirty="0">
                <a:solidFill>
                  <a:srgbClr val="7F7F7F"/>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altLang="en-US" sz="1200" b="1" dirty="0">
                  <a:solidFill>
                    <a:srgbClr val="7F7F7F"/>
                  </a:solidFill>
                  <a:latin typeface="Meiryo"/>
                  <a:ea typeface="Meiryo"/>
                  <a:cs typeface="Meiryo"/>
                  <a:sym typeface="Meiryo"/>
                </a:rPr>
                <a:t>サマリー</a:t>
              </a:r>
              <a:endParaRPr sz="1200" b="0" i="0" u="none" strike="noStrike" cap="none" dirty="0">
                <a:solidFill>
                  <a:srgbClr val="7F7F7F"/>
                </a:solidFill>
                <a:latin typeface="Meiryo"/>
                <a:ea typeface="Meiryo"/>
                <a:cs typeface="Meiryo"/>
                <a:sym typeface="Meiryo"/>
              </a:endParaRPr>
            </a:p>
          </p:txBody>
        </p:sp>
      </p:grpSp>
      <p:graphicFrame>
        <p:nvGraphicFramePr>
          <p:cNvPr id="1110" name="Google Shape;1110;p42">
            <a:extLst>
              <a:ext uri="{FF2B5EF4-FFF2-40B4-BE49-F238E27FC236}">
                <a16:creationId xmlns:a16="http://schemas.microsoft.com/office/drawing/2014/main" id="{7B09D211-75F4-829A-8667-E0FD764E9F11}"/>
              </a:ext>
            </a:extLst>
          </p:cNvPr>
          <p:cNvGraphicFramePr/>
          <p:nvPr>
            <p:extLst>
              <p:ext uri="{D42A27DB-BD31-4B8C-83A1-F6EECF244321}">
                <p14:modId xmlns:p14="http://schemas.microsoft.com/office/powerpoint/2010/main" val="1999625297"/>
              </p:ext>
            </p:extLst>
          </p:nvPr>
        </p:nvGraphicFramePr>
        <p:xfrm>
          <a:off x="518654" y="3957913"/>
          <a:ext cx="5963075" cy="3303604"/>
        </p:xfrm>
        <a:graphic>
          <a:graphicData uri="http://schemas.openxmlformats.org/drawingml/2006/table">
            <a:tbl>
              <a:tblPr>
                <a:noFill/>
              </a:tblPr>
              <a:tblGrid>
                <a:gridCol w="1003050">
                  <a:extLst>
                    <a:ext uri="{9D8B030D-6E8A-4147-A177-3AD203B41FA5}">
                      <a16:colId xmlns:a16="http://schemas.microsoft.com/office/drawing/2014/main" val="20000"/>
                    </a:ext>
                  </a:extLst>
                </a:gridCol>
                <a:gridCol w="4960025">
                  <a:extLst>
                    <a:ext uri="{9D8B030D-6E8A-4147-A177-3AD203B41FA5}">
                      <a16:colId xmlns:a16="http://schemas.microsoft.com/office/drawing/2014/main" val="20001"/>
                    </a:ext>
                  </a:extLst>
                </a:gridCol>
              </a:tblGrid>
              <a:tr h="1000225">
                <a:tc>
                  <a:txBody>
                    <a:bodyPr/>
                    <a:lstStyle/>
                    <a:p>
                      <a:pPr marL="0" marR="0" lvl="0" indent="0" algn="l" rtl="0">
                        <a:lnSpc>
                          <a:spcPct val="100000"/>
                        </a:lnSpc>
                        <a:spcBef>
                          <a:spcPts val="0"/>
                        </a:spcBef>
                        <a:spcAft>
                          <a:spcPts val="0"/>
                        </a:spcAft>
                        <a:buClr>
                          <a:srgbClr val="595959"/>
                        </a:buClr>
                        <a:buSzPts val="1000"/>
                        <a:buFont typeface="Arial"/>
                        <a:buNone/>
                      </a:pPr>
                      <a:r>
                        <a:rPr lang="ja-JP" sz="1200" b="1" u="none" strike="noStrike" cap="none">
                          <a:solidFill>
                            <a:schemeClr val="dk1"/>
                          </a:solidFill>
                          <a:latin typeface="Meiryo"/>
                          <a:ea typeface="Meiryo"/>
                          <a:cs typeface="Meiryo"/>
                          <a:sym typeface="Meiryo"/>
                        </a:rPr>
                        <a:t>WEB</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1" u="none" strike="noStrike" cap="none">
                          <a:solidFill>
                            <a:schemeClr val="dk1"/>
                          </a:solidFill>
                          <a:latin typeface="Meiryo"/>
                          <a:ea typeface="Meiryo"/>
                          <a:cs typeface="Meiryo"/>
                          <a:sym typeface="Meiryo"/>
                        </a:rPr>
                        <a:t>項目例</a:t>
                      </a:r>
                      <a:endParaRPr sz="1200" b="1" u="none" strike="noStrike" cap="none">
                        <a:solidFill>
                          <a:schemeClr val="dk1"/>
                        </a:solidFill>
                        <a:latin typeface="Meiryo"/>
                        <a:ea typeface="Meiryo"/>
                        <a:cs typeface="Meiryo"/>
                        <a:sym typeface="Meiryo"/>
                      </a:endParaRPr>
                    </a:p>
                  </a:txBody>
                  <a:tcPr marL="111175" marR="111175" marT="55600" marB="55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sng" strike="noStrike" cap="none" dirty="0">
                          <a:solidFill>
                            <a:srgbClr val="000000"/>
                          </a:solidFill>
                          <a:latin typeface="Meiryo"/>
                          <a:ea typeface="Meiryo"/>
                          <a:cs typeface="Meiryo"/>
                          <a:sym typeface="Meiryo"/>
                        </a:rPr>
                        <a:t>・エクセルにて</a:t>
                      </a:r>
                      <a:endParaRPr sz="1200" b="0" i="0" u="sng"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rgbClr val="000000"/>
                          </a:solidFill>
                          <a:latin typeface="Meiryo"/>
                          <a:ea typeface="Meiryo"/>
                          <a:cs typeface="Meiryo"/>
                          <a:sym typeface="Meiryo"/>
                        </a:rPr>
                        <a:t>PV数（合計/日別）、</a:t>
                      </a:r>
                      <a:r>
                        <a:rPr lang="ja-JP" altLang="en-US" sz="1200" b="0" i="0" u="none" strike="noStrike" cap="none" dirty="0">
                          <a:solidFill>
                            <a:srgbClr val="000000"/>
                          </a:solidFill>
                          <a:latin typeface="Meiryo"/>
                          <a:ea typeface="Meiryo"/>
                          <a:cs typeface="Meiryo"/>
                          <a:sym typeface="Meiryo"/>
                        </a:rPr>
                        <a:t>総ユーザー</a:t>
                      </a:r>
                      <a:r>
                        <a:rPr lang="ja-JP" sz="1200" b="0" i="0" u="none" strike="noStrike" cap="none" dirty="0">
                          <a:solidFill>
                            <a:srgbClr val="000000"/>
                          </a:solidFill>
                          <a:latin typeface="Meiryo"/>
                          <a:ea typeface="Meiryo"/>
                          <a:cs typeface="Meiryo"/>
                          <a:sym typeface="Meiryo"/>
                        </a:rPr>
                        <a:t>数、</a:t>
                      </a:r>
                      <a:r>
                        <a:rPr lang="ja-JP" altLang="en-US" sz="1200" b="0" i="0" u="none" strike="noStrike" cap="none" dirty="0">
                          <a:solidFill>
                            <a:srgbClr val="000000"/>
                          </a:solidFill>
                          <a:latin typeface="Meiryo"/>
                          <a:ea typeface="Meiryo"/>
                          <a:cs typeface="Meiryo"/>
                          <a:sym typeface="Meiryo"/>
                        </a:rPr>
                        <a:t>読了数、</a:t>
                      </a:r>
                      <a:r>
                        <a:rPr lang="ja-JP" sz="1200" b="0" i="0" u="none" strike="noStrike" cap="none" dirty="0">
                          <a:solidFill>
                            <a:srgbClr val="000000"/>
                          </a:solidFill>
                          <a:latin typeface="Meiryo"/>
                          <a:ea typeface="Meiryo"/>
                          <a:cs typeface="Meiryo"/>
                          <a:sym typeface="Meiryo"/>
                        </a:rPr>
                        <a:t>クリック数</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200" b="0" i="0" u="sng" strike="noStrike" cap="none" dirty="0">
                          <a:solidFill>
                            <a:srgbClr val="000000"/>
                          </a:solidFill>
                          <a:latin typeface="Meiryo"/>
                          <a:ea typeface="Meiryo"/>
                          <a:cs typeface="Meiryo"/>
                          <a:sym typeface="Meiryo"/>
                        </a:rPr>
                        <a:t>・その他ご依頼によりPPTにて</a:t>
                      </a:r>
                      <a:endParaRPr sz="1200" b="0" i="0" u="sng"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rgbClr val="000000"/>
                          </a:solidFill>
                          <a:latin typeface="Meiryo"/>
                          <a:ea typeface="Meiryo"/>
                          <a:cs typeface="Meiryo"/>
                          <a:sym typeface="Meiryo"/>
                        </a:rPr>
                        <a:t>流入元、ユーザー属性データ</a:t>
                      </a:r>
                      <a:r>
                        <a:rPr lang="en-US" altLang="ja-JP" sz="1200" b="0" i="0" u="none" strike="noStrike" cap="none" dirty="0">
                          <a:solidFill>
                            <a:srgbClr val="000000"/>
                          </a:solidFill>
                          <a:latin typeface="Meiryo"/>
                          <a:ea typeface="Meiryo"/>
                          <a:cs typeface="Meiryo"/>
                          <a:sym typeface="Meiryo"/>
                        </a:rPr>
                        <a:t>(</a:t>
                      </a:r>
                      <a:r>
                        <a:rPr lang="ja-JP" altLang="en-US" sz="1200" b="0" i="0" u="none" strike="noStrike" cap="none" dirty="0">
                          <a:solidFill>
                            <a:srgbClr val="000000"/>
                          </a:solidFill>
                          <a:latin typeface="Meiryo"/>
                          <a:ea typeface="Meiryo"/>
                          <a:cs typeface="Meiryo"/>
                          <a:sym typeface="Meiryo"/>
                        </a:rPr>
                        <a:t>性、年、地域</a:t>
                      </a:r>
                      <a:r>
                        <a:rPr lang="en-US" altLang="ja-JP"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a:t>
                      </a:r>
                      <a:endParaRPr lang="en-US" altLang="ja-JP"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rgbClr val="000000"/>
                          </a:solidFill>
                          <a:latin typeface="Meiryo"/>
                          <a:ea typeface="Meiryo"/>
                          <a:cs typeface="Meiryo"/>
                          <a:sym typeface="Meiryo"/>
                        </a:rPr>
                        <a:t>記事下アンケート結果　所感　等</a:t>
                      </a:r>
                      <a:endParaRPr sz="1200" u="none" strike="noStrike" cap="none" dirty="0">
                        <a:latin typeface="Meiryo"/>
                        <a:ea typeface="Meiryo"/>
                        <a:cs typeface="Meiryo"/>
                        <a:sym typeface="Meiryo"/>
                      </a:endParaRPr>
                    </a:p>
                  </a:txBody>
                  <a:tcPr marL="111175" marR="111175" marT="55600" marB="55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02822">
                <a:tc>
                  <a:txBody>
                    <a:bodyPr/>
                    <a:lstStyle/>
                    <a:p>
                      <a:pPr marL="0" marR="0" lvl="0" indent="0" algn="l" rtl="0">
                        <a:lnSpc>
                          <a:spcPct val="100000"/>
                        </a:lnSpc>
                        <a:spcBef>
                          <a:spcPts val="0"/>
                        </a:spcBef>
                        <a:spcAft>
                          <a:spcPts val="0"/>
                        </a:spcAft>
                        <a:buClr>
                          <a:srgbClr val="000000"/>
                        </a:buClr>
                        <a:buSzPts val="1000"/>
                        <a:buFont typeface="Arial"/>
                        <a:buNone/>
                      </a:pPr>
                      <a:r>
                        <a:rPr lang="ja-JP" sz="1200" b="1" u="none" strike="noStrike" cap="none" dirty="0">
                          <a:latin typeface="Meiryo"/>
                          <a:ea typeface="Meiryo"/>
                          <a:cs typeface="Meiryo"/>
                          <a:sym typeface="Meiryo"/>
                        </a:rPr>
                        <a:t>計測</a:t>
                      </a:r>
                      <a:endParaRPr sz="1200" b="1" u="none" strike="noStrike" cap="none"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200" b="1" u="none" strike="noStrike" cap="none" dirty="0">
                          <a:latin typeface="Meiryo"/>
                          <a:ea typeface="Meiryo"/>
                          <a:cs typeface="Meiryo"/>
                          <a:sym typeface="Meiryo"/>
                        </a:rPr>
                        <a:t>ツール</a:t>
                      </a:r>
                      <a:endParaRPr sz="1200" u="none" strike="noStrike" cap="none" dirty="0">
                        <a:latin typeface="Meiryo"/>
                        <a:ea typeface="Meiryo"/>
                        <a:cs typeface="Meiryo"/>
                        <a:sym typeface="Meiryo"/>
                      </a:endParaRPr>
                    </a:p>
                  </a:txBody>
                  <a:tcPr marL="111175" marR="111175" marT="55600" marB="55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rgbClr val="000000"/>
                          </a:solidFill>
                          <a:latin typeface="Meiryo"/>
                          <a:ea typeface="Meiryo"/>
                          <a:cs typeface="Meiryo"/>
                          <a:sym typeface="Meiryo"/>
                        </a:rPr>
                        <a:t>GoogleAnalytics</a:t>
                      </a:r>
                      <a:endParaRPr sz="1200" b="0" i="0" u="none" strike="noStrike" cap="none" dirty="0">
                        <a:solidFill>
                          <a:srgbClr val="000000"/>
                        </a:solidFill>
                        <a:latin typeface="Meiryo"/>
                        <a:ea typeface="Meiryo"/>
                        <a:cs typeface="Meiryo"/>
                        <a:sym typeface="Meiryo"/>
                      </a:endParaRPr>
                    </a:p>
                  </a:txBody>
                  <a:tcPr marL="111175" marR="111175" marT="55600" marB="55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9750">
                <a:tc>
                  <a:txBody>
                    <a:bodyPr/>
                    <a:lstStyle/>
                    <a:p>
                      <a:pPr marL="0" marR="0" lvl="0" indent="0" algn="l" rtl="0">
                        <a:lnSpc>
                          <a:spcPct val="100000"/>
                        </a:lnSpc>
                        <a:spcBef>
                          <a:spcPts val="0"/>
                        </a:spcBef>
                        <a:spcAft>
                          <a:spcPts val="0"/>
                        </a:spcAft>
                        <a:buClr>
                          <a:srgbClr val="595959"/>
                        </a:buClr>
                        <a:buSzPts val="1000"/>
                        <a:buFont typeface="Arial"/>
                        <a:buNone/>
                      </a:pPr>
                      <a:r>
                        <a:rPr lang="ja-JP" sz="1200" b="1" i="0" u="none" strike="noStrike" cap="none">
                          <a:solidFill>
                            <a:schemeClr val="dk1"/>
                          </a:solidFill>
                          <a:latin typeface="Meiryo"/>
                          <a:ea typeface="Meiryo"/>
                          <a:cs typeface="Meiryo"/>
                          <a:sym typeface="Meiryo"/>
                        </a:rPr>
                        <a:t>SNS</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1" i="0" u="none" strike="noStrike" cap="none">
                          <a:solidFill>
                            <a:schemeClr val="dk1"/>
                          </a:solidFill>
                          <a:latin typeface="Meiryo"/>
                          <a:ea typeface="Meiryo"/>
                          <a:cs typeface="Meiryo"/>
                          <a:sym typeface="Meiryo"/>
                        </a:rPr>
                        <a:t>項目例</a:t>
                      </a:r>
                      <a:endParaRPr sz="1200" b="1" i="0" u="none" strike="noStrike" cap="none">
                        <a:solidFill>
                          <a:schemeClr val="dk1"/>
                        </a:solidFill>
                        <a:latin typeface="Meiryo"/>
                        <a:ea typeface="Meiryo"/>
                        <a:cs typeface="Meiryo"/>
                        <a:sym typeface="Meiryo"/>
                      </a:endParaRPr>
                    </a:p>
                  </a:txBody>
                  <a:tcPr marL="111175" marR="111175" marT="55600" marB="55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en-US" altLang="ja-JP" sz="1200" b="0" i="0" u="none" strike="noStrike" cap="none" dirty="0">
                          <a:solidFill>
                            <a:srgbClr val="000000"/>
                          </a:solidFill>
                          <a:latin typeface="Meiryo"/>
                          <a:ea typeface="Meiryo"/>
                          <a:cs typeface="Meiryo"/>
                          <a:sym typeface="Meiryo"/>
                        </a:rPr>
                        <a:t>SNS</a:t>
                      </a:r>
                      <a:r>
                        <a:rPr lang="ja-JP" altLang="en-US" sz="1200" b="0" i="0" u="none" strike="noStrike" cap="none" dirty="0">
                          <a:solidFill>
                            <a:srgbClr val="000000"/>
                          </a:solidFill>
                          <a:latin typeface="Meiryo"/>
                          <a:ea typeface="Meiryo"/>
                          <a:cs typeface="Meiryo"/>
                          <a:sym typeface="Meiryo"/>
                        </a:rPr>
                        <a:t>投稿のキャプチャ</a:t>
                      </a:r>
                    </a:p>
                    <a:p>
                      <a:pPr marL="0" marR="0" lvl="0" indent="0" algn="l" rtl="0">
                        <a:lnSpc>
                          <a:spcPct val="100000"/>
                        </a:lnSpc>
                        <a:spcBef>
                          <a:spcPts val="0"/>
                        </a:spcBef>
                        <a:spcAft>
                          <a:spcPts val="0"/>
                        </a:spcAft>
                        <a:buClr>
                          <a:srgbClr val="595959"/>
                        </a:buClr>
                        <a:buSzPts val="1000"/>
                        <a:buFont typeface="Arial"/>
                        <a:buNone/>
                      </a:pPr>
                      <a:r>
                        <a:rPr lang="ja-JP" altLang="en-US" sz="1200" b="0" i="0" u="none" strike="noStrike" cap="none" dirty="0">
                          <a:solidFill>
                            <a:srgbClr val="000000"/>
                          </a:solidFill>
                          <a:latin typeface="Meiryo"/>
                          <a:ea typeface="Meiryo"/>
                          <a:cs typeface="Meiryo"/>
                          <a:sym typeface="Meiryo"/>
                        </a:rPr>
                        <a:t>ブースト広告実施の場合</a:t>
                      </a:r>
                    </a:p>
                    <a:p>
                      <a:pPr marL="0" marR="0" lvl="0" indent="0" algn="l" rtl="0">
                        <a:lnSpc>
                          <a:spcPct val="100000"/>
                        </a:lnSpc>
                        <a:spcBef>
                          <a:spcPts val="0"/>
                        </a:spcBef>
                        <a:spcAft>
                          <a:spcPts val="0"/>
                        </a:spcAft>
                        <a:buClr>
                          <a:srgbClr val="595959"/>
                        </a:buClr>
                        <a:buSzPts val="1000"/>
                        <a:buFont typeface="Arial"/>
                        <a:buNone/>
                      </a:pPr>
                      <a:r>
                        <a:rPr lang="ja-JP" altLang="en-US" sz="1200" b="0" i="0" u="none" strike="noStrike" cap="none" dirty="0">
                          <a:solidFill>
                            <a:srgbClr val="000000"/>
                          </a:solidFill>
                          <a:latin typeface="Meiryo"/>
                          <a:ea typeface="Meiryo"/>
                          <a:cs typeface="Meiryo"/>
                          <a:sym typeface="Meiryo"/>
                        </a:rPr>
                        <a:t>インプレッション、クリック数、</a:t>
                      </a:r>
                      <a:r>
                        <a:rPr lang="en-US" altLang="ja-JP" sz="1200" b="0" i="0" u="none" strike="noStrike" cap="none" dirty="0">
                          <a:solidFill>
                            <a:srgbClr val="000000"/>
                          </a:solidFill>
                          <a:latin typeface="Meiryo"/>
                          <a:ea typeface="Meiryo"/>
                          <a:cs typeface="Meiryo"/>
                          <a:sym typeface="Meiryo"/>
                        </a:rPr>
                        <a:t>CTR</a:t>
                      </a:r>
                      <a:r>
                        <a:rPr lang="ja-JP" altLang="en-US" sz="1200" b="0" i="0" u="none" strike="noStrike" cap="none" dirty="0">
                          <a:solidFill>
                            <a:srgbClr val="000000"/>
                          </a:solidFill>
                          <a:latin typeface="Meiryo"/>
                          <a:ea typeface="Meiryo"/>
                          <a:cs typeface="Meiryo"/>
                          <a:sym typeface="Meiryo"/>
                        </a:rPr>
                        <a:t>など</a:t>
                      </a:r>
                    </a:p>
                  </a:txBody>
                  <a:tcPr marL="111175" marR="111175" marT="55600" marB="55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81364">
                <a:tc>
                  <a:txBody>
                    <a:bodyPr/>
                    <a:lstStyle/>
                    <a:p>
                      <a:pPr marL="0" marR="0" lvl="0" indent="0" algn="l" rtl="0">
                        <a:lnSpc>
                          <a:spcPct val="100000"/>
                        </a:lnSpc>
                        <a:spcBef>
                          <a:spcPts val="0"/>
                        </a:spcBef>
                        <a:spcAft>
                          <a:spcPts val="0"/>
                        </a:spcAft>
                        <a:buClr>
                          <a:srgbClr val="000000"/>
                        </a:buClr>
                        <a:buSzPts val="1000"/>
                        <a:buFont typeface="Arial"/>
                        <a:buNone/>
                      </a:pPr>
                      <a:r>
                        <a:rPr lang="ja-JP" sz="1200" b="1" u="none" strike="noStrike" cap="none">
                          <a:latin typeface="Meiryo"/>
                          <a:ea typeface="Meiryo"/>
                          <a:cs typeface="Meiryo"/>
                          <a:sym typeface="Meiryo"/>
                        </a:rPr>
                        <a:t>計測</a:t>
                      </a:r>
                      <a:endParaRPr sz="1200" b="1"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200" b="1" u="none" strike="noStrike" cap="none">
                          <a:latin typeface="Meiryo"/>
                          <a:ea typeface="Meiryo"/>
                          <a:cs typeface="Meiryo"/>
                          <a:sym typeface="Meiryo"/>
                        </a:rPr>
                        <a:t>ツール</a:t>
                      </a:r>
                      <a:endParaRPr sz="1200" b="1" u="none" strike="noStrike" cap="none">
                        <a:latin typeface="Meiryo"/>
                        <a:ea typeface="Meiryo"/>
                        <a:cs typeface="Meiryo"/>
                        <a:sym typeface="Meiryo"/>
                      </a:endParaRPr>
                    </a:p>
                  </a:txBody>
                  <a:tcPr marL="111175" marR="111175" marT="55600" marB="55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rgbClr val="000000"/>
                          </a:solidFill>
                          <a:latin typeface="Meiryo"/>
                          <a:ea typeface="Meiryo"/>
                          <a:cs typeface="Meiryo"/>
                          <a:sym typeface="Meiryo"/>
                        </a:rPr>
                        <a:t>プラットフォーム別での計測ツール</a:t>
                      </a:r>
                      <a:endParaRPr lang="en-US" altLang="ja-JP" sz="1200" b="0" i="0" u="none" strike="noStrike" cap="none" dirty="0">
                        <a:solidFill>
                          <a:srgbClr val="000000"/>
                        </a:solidFill>
                        <a:latin typeface="Meiryo"/>
                        <a:ea typeface="Meiryo"/>
                        <a:cs typeface="Meiryo"/>
                        <a:sym typeface="Meiryo"/>
                      </a:endParaRPr>
                    </a:p>
                  </a:txBody>
                  <a:tcPr marL="111175" marR="111175" marT="55600" marB="55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20073">
                <a:tc>
                  <a:txBody>
                    <a:bodyPr/>
                    <a:lstStyle/>
                    <a:p>
                      <a:pPr marL="0" marR="0" lvl="0" indent="0" algn="l" rtl="0">
                        <a:lnSpc>
                          <a:spcPct val="100000"/>
                        </a:lnSpc>
                        <a:spcBef>
                          <a:spcPts val="0"/>
                        </a:spcBef>
                        <a:spcAft>
                          <a:spcPts val="0"/>
                        </a:spcAft>
                        <a:buClr>
                          <a:srgbClr val="000000"/>
                        </a:buClr>
                        <a:buSzPts val="1000"/>
                        <a:buFont typeface="Arial"/>
                        <a:buNone/>
                      </a:pPr>
                      <a:r>
                        <a:rPr lang="ja-JP" altLang="en-US" sz="1200" b="1" u="none" strike="noStrike" cap="none" dirty="0">
                          <a:solidFill>
                            <a:schemeClr val="tx1"/>
                          </a:solidFill>
                          <a:latin typeface="Meiryo"/>
                          <a:ea typeface="Meiryo"/>
                          <a:cs typeface="Meiryo"/>
                          <a:sym typeface="Meiryo"/>
                        </a:rPr>
                        <a:t>注意事項</a:t>
                      </a:r>
                      <a:endParaRPr sz="1200" b="1" u="none" strike="noStrike" cap="none" dirty="0">
                        <a:solidFill>
                          <a:schemeClr val="tx1"/>
                        </a:solidFill>
                        <a:latin typeface="Meiryo"/>
                        <a:ea typeface="Meiryo"/>
                        <a:cs typeface="Meiryo"/>
                        <a:sym typeface="Meiryo"/>
                      </a:endParaRPr>
                    </a:p>
                  </a:txBody>
                  <a:tcPr marL="111175" marR="111175" marT="55600" marB="5560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altLang="en-US" sz="120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rPr>
                        <a:t>・レポートは計測期間終了後、中</a:t>
                      </a:r>
                      <a:r>
                        <a:rPr lang="en-US" altLang="ja-JP" sz="120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rPr>
                        <a:t>10</a:t>
                      </a:r>
                      <a:r>
                        <a:rPr lang="ja-JP" altLang="en-US" sz="120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rPr>
                        <a:t>営業日以降での調整となります。</a:t>
                      </a:r>
                      <a:endParaRPr lang="en-US" altLang="ja-JP" sz="120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endParaRPr>
                    </a:p>
                    <a:p>
                      <a:pPr marL="0" marR="0" lvl="0" indent="0" algn="l" rtl="0">
                        <a:lnSpc>
                          <a:spcPct val="100000"/>
                        </a:lnSpc>
                        <a:spcBef>
                          <a:spcPts val="0"/>
                        </a:spcBef>
                        <a:spcAft>
                          <a:spcPts val="0"/>
                        </a:spcAft>
                        <a:buClr>
                          <a:srgbClr val="000000"/>
                        </a:buClr>
                        <a:buSzPts val="1000"/>
                        <a:buFont typeface="Arial"/>
                        <a:buNone/>
                      </a:pPr>
                      <a:r>
                        <a:rPr lang="ja-JP" altLang="en-US" sz="12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・タイアップの計測期間中に中間報告のレポートをお出しすることはできません。</a:t>
                      </a:r>
                      <a:endParaRPr lang="en-US" altLang="ja-JP" sz="12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txBody>
                  <a:tcPr marL="111175" marR="111175" marT="55600" marB="5560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2434438498"/>
                  </a:ext>
                </a:extLst>
              </a:tr>
            </a:tbl>
          </a:graphicData>
        </a:graphic>
      </p:graphicFrame>
      <p:sp>
        <p:nvSpPr>
          <p:cNvPr id="1111" name="Google Shape;1111;p42">
            <a:extLst>
              <a:ext uri="{FF2B5EF4-FFF2-40B4-BE49-F238E27FC236}">
                <a16:creationId xmlns:a16="http://schemas.microsoft.com/office/drawing/2014/main" id="{63FC09E9-1BBF-B92A-C18D-EB794E0498DE}"/>
              </a:ext>
            </a:extLst>
          </p:cNvPr>
          <p:cNvSpPr/>
          <p:nvPr/>
        </p:nvSpPr>
        <p:spPr>
          <a:xfrm>
            <a:off x="6722269" y="200871"/>
            <a:ext cx="8312100" cy="391500"/>
          </a:xfrm>
          <a:prstGeom prst="rect">
            <a:avLst/>
          </a:prstGeom>
          <a:noFill/>
          <a:ln>
            <a:noFill/>
          </a:ln>
        </p:spPr>
        <p:txBody>
          <a:bodyPr spcFirstLastPara="1" wrap="square" lIns="91425" tIns="45700" rIns="91425" bIns="45700" anchor="t" anchorCtr="0">
            <a:noAutofit/>
          </a:bodyPr>
          <a:lstStyle/>
          <a:p>
            <a:pPr marL="12698" marR="0" lvl="0" indent="0" algn="l" rtl="0">
              <a:lnSpc>
                <a:spcPct val="100000"/>
              </a:lnSpc>
              <a:spcBef>
                <a:spcPts val="0"/>
              </a:spcBef>
              <a:spcAft>
                <a:spcPts val="0"/>
              </a:spcAft>
              <a:buClr>
                <a:srgbClr val="000000"/>
              </a:buClr>
              <a:buSzPts val="1400"/>
              <a:buFont typeface="Arial"/>
              <a:buNone/>
            </a:pPr>
            <a:r>
              <a:rPr lang="ja-JP" sz="2000" b="1" i="0" u="none" strike="noStrike" cap="none">
                <a:solidFill>
                  <a:schemeClr val="dk1"/>
                </a:solidFill>
                <a:latin typeface="Meiryo"/>
                <a:ea typeface="Meiryo"/>
                <a:cs typeface="Meiryo"/>
                <a:sym typeface="Meiryo"/>
              </a:rPr>
              <a:t>公式SNSでサービスポストを各１回ずつ</a:t>
            </a:r>
            <a:endParaRPr sz="2000" b="1" i="0" u="none" strike="noStrike" cap="none">
              <a:solidFill>
                <a:schemeClr val="dk1"/>
              </a:solidFill>
              <a:latin typeface="Meiryo"/>
              <a:ea typeface="Meiryo"/>
              <a:cs typeface="Meiryo"/>
              <a:sym typeface="Meiryo"/>
            </a:endParaRPr>
          </a:p>
        </p:txBody>
      </p:sp>
      <p:sp>
        <p:nvSpPr>
          <p:cNvPr id="1112" name="Google Shape;1112;p42">
            <a:extLst>
              <a:ext uri="{FF2B5EF4-FFF2-40B4-BE49-F238E27FC236}">
                <a16:creationId xmlns:a16="http://schemas.microsoft.com/office/drawing/2014/main" id="{1DCA6850-0E41-21A6-2A2B-A6D8659E169D}"/>
              </a:ext>
            </a:extLst>
          </p:cNvPr>
          <p:cNvSpPr txBox="1"/>
          <p:nvPr/>
        </p:nvSpPr>
        <p:spPr>
          <a:xfrm>
            <a:off x="6793389" y="618372"/>
            <a:ext cx="5159125" cy="55609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000"/>
              <a:buFont typeface="Arial"/>
              <a:buNone/>
            </a:pPr>
            <a:r>
              <a:rPr lang="ja-JP" sz="1200" b="0" i="0" u="none" strike="noStrike" cap="none">
                <a:solidFill>
                  <a:schemeClr val="dk1"/>
                </a:solidFill>
                <a:latin typeface="Meiryo"/>
                <a:ea typeface="Meiryo"/>
                <a:cs typeface="Meiryo"/>
                <a:sym typeface="Meiryo"/>
              </a:rPr>
              <a:t>スポンサードポストを実施クライアント様限定。</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000"/>
              <a:buFont typeface="Arial"/>
              <a:buNone/>
            </a:pPr>
            <a:r>
              <a:rPr lang="ja-JP" sz="1200" b="0" i="0" u="none" strike="noStrike" cap="none">
                <a:solidFill>
                  <a:schemeClr val="dk1"/>
                </a:solidFill>
                <a:latin typeface="Meiryo"/>
                <a:ea typeface="Meiryo"/>
                <a:cs typeface="Meiryo"/>
                <a:sym typeface="Meiryo"/>
              </a:rPr>
              <a:t>編集部からCHANTO公式SNSで、サービスポストを各1回づつさせていただきます。タイミングは編集部任意となります。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13" name="Google Shape;1113;p42">
            <a:extLst>
              <a:ext uri="{FF2B5EF4-FFF2-40B4-BE49-F238E27FC236}">
                <a16:creationId xmlns:a16="http://schemas.microsoft.com/office/drawing/2014/main" id="{C7105265-6E58-D32E-5571-C8FC1D19C34B}"/>
              </a:ext>
            </a:extLst>
          </p:cNvPr>
          <p:cNvSpPr/>
          <p:nvPr/>
        </p:nvSpPr>
        <p:spPr>
          <a:xfrm>
            <a:off x="6864559" y="1586261"/>
            <a:ext cx="2828131" cy="309715"/>
          </a:xfrm>
          <a:prstGeom prst="rect">
            <a:avLst/>
          </a:prstGeom>
          <a:noFill/>
          <a:ln>
            <a:noFill/>
          </a:ln>
        </p:spPr>
        <p:txBody>
          <a:bodyPr spcFirstLastPara="1" wrap="square" lIns="91425" tIns="45700" rIns="91425" bIns="45700" anchor="t" anchorCtr="0">
            <a:noAutofit/>
          </a:bodyPr>
          <a:lstStyle/>
          <a:p>
            <a:pPr marL="0" marR="0" lvl="0" indent="0" algn="l" rtl="0">
              <a:lnSpc>
                <a:spcPct val="60000"/>
              </a:lnSpc>
              <a:spcBef>
                <a:spcPts val="70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・X投稿　1回</a:t>
            </a:r>
            <a:endParaRPr sz="1200" b="0" i="0" u="none" strike="noStrike" cap="none">
              <a:solidFill>
                <a:srgbClr val="000000"/>
              </a:solidFill>
              <a:latin typeface="Meiryo"/>
              <a:ea typeface="Meiryo"/>
              <a:cs typeface="Meiryo"/>
              <a:sym typeface="Meiryo"/>
            </a:endParaRPr>
          </a:p>
        </p:txBody>
      </p:sp>
      <p:sp>
        <p:nvSpPr>
          <p:cNvPr id="1114" name="Google Shape;1114;p42">
            <a:extLst>
              <a:ext uri="{FF2B5EF4-FFF2-40B4-BE49-F238E27FC236}">
                <a16:creationId xmlns:a16="http://schemas.microsoft.com/office/drawing/2014/main" id="{6D4F3C91-6DF3-6A8E-58B0-802FB280BB87}"/>
              </a:ext>
            </a:extLst>
          </p:cNvPr>
          <p:cNvSpPr/>
          <p:nvPr/>
        </p:nvSpPr>
        <p:spPr>
          <a:xfrm>
            <a:off x="6730824" y="1356285"/>
            <a:ext cx="4671585" cy="3140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▼CHANTO WEB公式SNS</a:t>
            </a:r>
            <a:endParaRPr sz="1200" b="0" i="0" u="none" strike="noStrike" cap="none">
              <a:solidFill>
                <a:srgbClr val="000000"/>
              </a:solidFill>
              <a:latin typeface="Meiryo"/>
              <a:ea typeface="Meiryo"/>
              <a:cs typeface="Meiryo"/>
              <a:sym typeface="Meiryo"/>
            </a:endParaRPr>
          </a:p>
        </p:txBody>
      </p:sp>
      <p:sp>
        <p:nvSpPr>
          <p:cNvPr id="1115" name="Google Shape;1115;p42">
            <a:extLst>
              <a:ext uri="{FF2B5EF4-FFF2-40B4-BE49-F238E27FC236}">
                <a16:creationId xmlns:a16="http://schemas.microsoft.com/office/drawing/2014/main" id="{E8865A85-A61A-49BC-DCA4-DEE4E9E03341}"/>
              </a:ext>
            </a:extLst>
          </p:cNvPr>
          <p:cNvSpPr/>
          <p:nvPr/>
        </p:nvSpPr>
        <p:spPr>
          <a:xfrm>
            <a:off x="9382540" y="1677829"/>
            <a:ext cx="2828131" cy="272773"/>
          </a:xfrm>
          <a:prstGeom prst="rect">
            <a:avLst/>
          </a:prstGeom>
          <a:noFill/>
          <a:ln>
            <a:noFill/>
          </a:ln>
        </p:spPr>
        <p:txBody>
          <a:bodyPr spcFirstLastPara="1" wrap="square" lIns="91425" tIns="45700" rIns="91425" bIns="45700" anchor="t" anchorCtr="0">
            <a:noAutofit/>
          </a:bodyPr>
          <a:lstStyle/>
          <a:p>
            <a:pPr marL="0" marR="0" lvl="0" indent="0" algn="l" rtl="0">
              <a:lnSpc>
                <a:spcPct val="6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　　@CHANTO_magazine</a:t>
            </a:r>
            <a:endParaRPr sz="1200" b="0" i="0" u="none" strike="noStrike" cap="none">
              <a:solidFill>
                <a:srgbClr val="000000"/>
              </a:solidFill>
              <a:latin typeface="Meiryo"/>
              <a:ea typeface="Meiryo"/>
              <a:cs typeface="Meiryo"/>
              <a:sym typeface="Meiryo"/>
            </a:endParaRPr>
          </a:p>
        </p:txBody>
      </p:sp>
      <p:pic>
        <p:nvPicPr>
          <p:cNvPr id="1116" name="Google Shape;1116;p42">
            <a:extLst>
              <a:ext uri="{FF2B5EF4-FFF2-40B4-BE49-F238E27FC236}">
                <a16:creationId xmlns:a16="http://schemas.microsoft.com/office/drawing/2014/main" id="{C1C5DBE6-3FDA-2211-CA1A-3F73DED57FDE}"/>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211052" y="1576577"/>
            <a:ext cx="342978" cy="342978"/>
          </a:xfrm>
          <a:prstGeom prst="rect">
            <a:avLst/>
          </a:prstGeom>
          <a:noFill/>
          <a:ln>
            <a:noFill/>
          </a:ln>
        </p:spPr>
      </p:pic>
      <p:sp>
        <p:nvSpPr>
          <p:cNvPr id="1117" name="Google Shape;1117;p42">
            <a:extLst>
              <a:ext uri="{FF2B5EF4-FFF2-40B4-BE49-F238E27FC236}">
                <a16:creationId xmlns:a16="http://schemas.microsoft.com/office/drawing/2014/main" id="{F3C04FDB-F085-1902-8038-7606F08D6CA6}"/>
              </a:ext>
            </a:extLst>
          </p:cNvPr>
          <p:cNvSpPr txBox="1"/>
          <p:nvPr/>
        </p:nvSpPr>
        <p:spPr>
          <a:xfrm>
            <a:off x="6888716" y="3060066"/>
            <a:ext cx="5159125" cy="55609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000"/>
              <a:buFont typeface="Arial"/>
              <a:buNone/>
            </a:pPr>
            <a:r>
              <a:rPr lang="ja-JP" sz="1200" b="0" i="0" u="none" strike="noStrike" cap="none">
                <a:solidFill>
                  <a:schemeClr val="dk1"/>
                </a:solidFill>
                <a:latin typeface="Meiryo"/>
                <a:ea typeface="Meiryo"/>
                <a:cs typeface="Meiryo"/>
                <a:sym typeface="Meiryo"/>
              </a:rPr>
              <a:t>※二次使用詳細については担当営業までお問い合わせください。</a:t>
            </a:r>
            <a:endParaRPr sz="9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pic>
        <p:nvPicPr>
          <p:cNvPr id="1118" name="Google Shape;1118;p42">
            <a:extLst>
              <a:ext uri="{FF2B5EF4-FFF2-40B4-BE49-F238E27FC236}">
                <a16:creationId xmlns:a16="http://schemas.microsoft.com/office/drawing/2014/main" id="{4D46273A-86EB-A041-102A-CC56F076292E}"/>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191624" y="2555780"/>
            <a:ext cx="397858" cy="407287"/>
          </a:xfrm>
          <a:prstGeom prst="rect">
            <a:avLst/>
          </a:prstGeom>
          <a:noFill/>
          <a:ln>
            <a:noFill/>
          </a:ln>
        </p:spPr>
      </p:pic>
      <p:pic>
        <p:nvPicPr>
          <p:cNvPr id="1119" name="Google Shape;1119;p42">
            <a:extLst>
              <a:ext uri="{FF2B5EF4-FFF2-40B4-BE49-F238E27FC236}">
                <a16:creationId xmlns:a16="http://schemas.microsoft.com/office/drawing/2014/main" id="{C1E37CE7-EF69-E5C7-F491-A68E03C5D549}"/>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9198806" y="2052856"/>
            <a:ext cx="467171" cy="403820"/>
          </a:xfrm>
          <a:prstGeom prst="rect">
            <a:avLst/>
          </a:prstGeom>
          <a:noFill/>
          <a:ln>
            <a:noFill/>
          </a:ln>
        </p:spPr>
      </p:pic>
      <p:sp>
        <p:nvSpPr>
          <p:cNvPr id="1120" name="Google Shape;1120;p42">
            <a:extLst>
              <a:ext uri="{FF2B5EF4-FFF2-40B4-BE49-F238E27FC236}">
                <a16:creationId xmlns:a16="http://schemas.microsoft.com/office/drawing/2014/main" id="{562C7EED-1D5E-C78C-12C6-0C05AB64EC20}"/>
              </a:ext>
            </a:extLst>
          </p:cNvPr>
          <p:cNvSpPr/>
          <p:nvPr/>
        </p:nvSpPr>
        <p:spPr>
          <a:xfrm>
            <a:off x="9538586" y="2636095"/>
            <a:ext cx="2828131" cy="185319"/>
          </a:xfrm>
          <a:prstGeom prst="rect">
            <a:avLst/>
          </a:prstGeom>
          <a:noFill/>
          <a:ln>
            <a:noFill/>
          </a:ln>
        </p:spPr>
        <p:txBody>
          <a:bodyPr spcFirstLastPara="1" wrap="square" lIns="91425" tIns="45700" rIns="91425" bIns="45700" anchor="t" anchorCtr="0">
            <a:noAutofit/>
          </a:bodyPr>
          <a:lstStyle/>
          <a:p>
            <a:pPr marL="0" marR="0" lvl="0" indent="0" algn="l" rtl="0">
              <a:lnSpc>
                <a:spcPct val="6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　@CHANTO.jp.net </a:t>
            </a:r>
            <a:endParaRPr sz="1200" b="0" i="0" u="none" strike="noStrike" cap="none">
              <a:solidFill>
                <a:srgbClr val="000000"/>
              </a:solidFill>
              <a:latin typeface="Meiryo"/>
              <a:ea typeface="Meiryo"/>
              <a:cs typeface="Meiryo"/>
              <a:sym typeface="Meiryo"/>
            </a:endParaRPr>
          </a:p>
        </p:txBody>
      </p:sp>
      <p:sp>
        <p:nvSpPr>
          <p:cNvPr id="1121" name="Google Shape;1121;p42">
            <a:extLst>
              <a:ext uri="{FF2B5EF4-FFF2-40B4-BE49-F238E27FC236}">
                <a16:creationId xmlns:a16="http://schemas.microsoft.com/office/drawing/2014/main" id="{AE499A10-2AD5-5ADE-DDD9-73DCB0F680FA}"/>
              </a:ext>
            </a:extLst>
          </p:cNvPr>
          <p:cNvSpPr/>
          <p:nvPr/>
        </p:nvSpPr>
        <p:spPr>
          <a:xfrm>
            <a:off x="9538586" y="2045566"/>
            <a:ext cx="1603752" cy="298883"/>
          </a:xfrm>
          <a:prstGeom prst="rect">
            <a:avLst/>
          </a:prstGeom>
          <a:noFill/>
          <a:ln>
            <a:noFill/>
          </a:ln>
        </p:spPr>
        <p:txBody>
          <a:bodyPr spcFirstLastPara="1" wrap="square" lIns="91425" tIns="45700" rIns="91425" bIns="45700" anchor="t" anchorCtr="0">
            <a:noAutofit/>
          </a:bodyPr>
          <a:lstStyle/>
          <a:p>
            <a:pPr marL="0" marR="0" lvl="0" indent="0" algn="l" rtl="0">
              <a:lnSpc>
                <a:spcPct val="60000"/>
              </a:lnSpc>
              <a:spcBef>
                <a:spcPts val="70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　＠chanto_web</a:t>
            </a:r>
            <a:endParaRPr sz="1200" b="0" i="0" u="none" strike="noStrike" cap="none">
              <a:solidFill>
                <a:srgbClr val="000000"/>
              </a:solidFill>
              <a:latin typeface="Meiryo"/>
              <a:ea typeface="Meiryo"/>
              <a:cs typeface="Meiryo"/>
              <a:sym typeface="Meiryo"/>
            </a:endParaRPr>
          </a:p>
        </p:txBody>
      </p:sp>
      <p:sp>
        <p:nvSpPr>
          <p:cNvPr id="1122" name="Google Shape;1122;p42">
            <a:extLst>
              <a:ext uri="{FF2B5EF4-FFF2-40B4-BE49-F238E27FC236}">
                <a16:creationId xmlns:a16="http://schemas.microsoft.com/office/drawing/2014/main" id="{600C7BAC-33AA-151A-650C-AED3EA1CFECD}"/>
              </a:ext>
            </a:extLst>
          </p:cNvPr>
          <p:cNvSpPr/>
          <p:nvPr/>
        </p:nvSpPr>
        <p:spPr>
          <a:xfrm>
            <a:off x="6864559" y="2071053"/>
            <a:ext cx="2828131" cy="298883"/>
          </a:xfrm>
          <a:prstGeom prst="rect">
            <a:avLst/>
          </a:prstGeom>
          <a:noFill/>
          <a:ln>
            <a:noFill/>
          </a:ln>
        </p:spPr>
        <p:txBody>
          <a:bodyPr spcFirstLastPara="1" wrap="square" lIns="91425" tIns="45700" rIns="91425" bIns="45700" anchor="t" anchorCtr="0">
            <a:noAutofit/>
          </a:bodyPr>
          <a:lstStyle/>
          <a:p>
            <a:pPr marL="0" marR="0" lvl="0" indent="0" algn="l" rtl="0">
              <a:lnSpc>
                <a:spcPct val="60000"/>
              </a:lnSpc>
              <a:spcBef>
                <a:spcPts val="70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・Instagram投稿　1回</a:t>
            </a:r>
            <a:endParaRPr sz="1200" b="0" i="0" u="none" strike="noStrike" cap="none">
              <a:solidFill>
                <a:srgbClr val="000000"/>
              </a:solidFill>
              <a:latin typeface="Meiryo"/>
              <a:ea typeface="Meiryo"/>
              <a:cs typeface="Meiryo"/>
              <a:sym typeface="Meiryo"/>
            </a:endParaRPr>
          </a:p>
        </p:txBody>
      </p:sp>
      <p:sp>
        <p:nvSpPr>
          <p:cNvPr id="1123" name="Google Shape;1123;p42">
            <a:extLst>
              <a:ext uri="{FF2B5EF4-FFF2-40B4-BE49-F238E27FC236}">
                <a16:creationId xmlns:a16="http://schemas.microsoft.com/office/drawing/2014/main" id="{62172C37-F5F2-0E60-5616-9834F4C964C8}"/>
              </a:ext>
            </a:extLst>
          </p:cNvPr>
          <p:cNvSpPr/>
          <p:nvPr/>
        </p:nvSpPr>
        <p:spPr>
          <a:xfrm>
            <a:off x="6864559" y="2663278"/>
            <a:ext cx="2828131" cy="275945"/>
          </a:xfrm>
          <a:prstGeom prst="rect">
            <a:avLst/>
          </a:prstGeom>
          <a:noFill/>
          <a:ln>
            <a:noFill/>
          </a:ln>
        </p:spPr>
        <p:txBody>
          <a:bodyPr spcFirstLastPara="1" wrap="square" lIns="91425" tIns="45700" rIns="91425" bIns="45700" anchor="t" anchorCtr="0">
            <a:noAutofit/>
          </a:bodyPr>
          <a:lstStyle/>
          <a:p>
            <a:pPr marL="0" marR="0" lvl="0" indent="0" algn="l" rtl="0">
              <a:lnSpc>
                <a:spcPct val="6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・Facebook投稿　1回</a:t>
            </a:r>
            <a:endParaRPr sz="1200" b="0" i="0" u="none" strike="noStrike" cap="none">
              <a:solidFill>
                <a:srgbClr val="000000"/>
              </a:solidFill>
              <a:latin typeface="Meiryo"/>
              <a:ea typeface="Meiryo"/>
              <a:cs typeface="Meiryo"/>
              <a:sym typeface="Meiryo"/>
            </a:endParaRPr>
          </a:p>
        </p:txBody>
      </p:sp>
      <p:grpSp>
        <p:nvGrpSpPr>
          <p:cNvPr id="14" name="グループ化 13">
            <a:extLst>
              <a:ext uri="{FF2B5EF4-FFF2-40B4-BE49-F238E27FC236}">
                <a16:creationId xmlns:a16="http://schemas.microsoft.com/office/drawing/2014/main" id="{D5DAA828-D6E8-2DA0-4FC0-A7DCFF09C68D}"/>
              </a:ext>
            </a:extLst>
          </p:cNvPr>
          <p:cNvGrpSpPr/>
          <p:nvPr/>
        </p:nvGrpSpPr>
        <p:grpSpPr>
          <a:xfrm>
            <a:off x="10062823" y="4053741"/>
            <a:ext cx="2582085" cy="1453129"/>
            <a:chOff x="10093176" y="4126542"/>
            <a:chExt cx="2582085" cy="1453129"/>
          </a:xfrm>
        </p:grpSpPr>
        <p:pic>
          <p:nvPicPr>
            <p:cNvPr id="5" name="図 4">
              <a:extLst>
                <a:ext uri="{FF2B5EF4-FFF2-40B4-BE49-F238E27FC236}">
                  <a16:creationId xmlns:a16="http://schemas.microsoft.com/office/drawing/2014/main" id="{1669C4D6-C879-FA09-5605-245EE8CF8DD0}"/>
                </a:ext>
              </a:extLst>
            </p:cNvPr>
            <p:cNvPicPr>
              <a:picLocks noChangeAspect="1"/>
            </p:cNvPicPr>
            <p:nvPr/>
          </p:nvPicPr>
          <p:blipFill>
            <a:blip r:embed="rId12" cstate="email">
              <a:extLst>
                <a:ext uri="{BEBA8EAE-BF5A-486C-A8C5-ECC9F3942E4B}">
                  <a14:imgProps xmlns:a14="http://schemas.microsoft.com/office/drawing/2010/main">
                    <a14:imgLayer r:embed="rId13">
                      <a14:imgEffect>
                        <a14:artisticBlur/>
                      </a14:imgEffect>
                    </a14:imgLayer>
                  </a14:imgProps>
                </a:ext>
                <a:ext uri="{28A0092B-C50C-407E-A947-70E740481C1C}">
                  <a14:useLocalDpi xmlns:a14="http://schemas.microsoft.com/office/drawing/2010/main"/>
                </a:ext>
              </a:extLst>
            </a:blip>
            <a:stretch>
              <a:fillRect/>
            </a:stretch>
          </p:blipFill>
          <p:spPr>
            <a:xfrm>
              <a:off x="10093176" y="4126542"/>
              <a:ext cx="2582085" cy="1453129"/>
            </a:xfrm>
            <a:prstGeom prst="rect">
              <a:avLst/>
            </a:prstGeom>
            <a:ln>
              <a:solidFill>
                <a:schemeClr val="tx1"/>
              </a:solidFill>
            </a:ln>
          </p:spPr>
        </p:pic>
        <p:sp>
          <p:nvSpPr>
            <p:cNvPr id="11" name="Google Shape;1107;p42">
              <a:extLst>
                <a:ext uri="{FF2B5EF4-FFF2-40B4-BE49-F238E27FC236}">
                  <a16:creationId xmlns:a16="http://schemas.microsoft.com/office/drawing/2014/main" id="{835B336A-12E1-D555-50D4-1EEAD323A80B}"/>
                </a:ext>
              </a:extLst>
            </p:cNvPr>
            <p:cNvSpPr/>
            <p:nvPr/>
          </p:nvSpPr>
          <p:spPr>
            <a:xfrm>
              <a:off x="10160812" y="4417575"/>
              <a:ext cx="2446812" cy="1036971"/>
            </a:xfrm>
            <a:prstGeom prst="rect">
              <a:avLst/>
            </a:prstGeom>
            <a:solidFill>
              <a:srgbClr val="E3F3F1">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altLang="en-US" sz="1200" b="1" i="0" u="none" strike="noStrike" cap="none" dirty="0">
                  <a:solidFill>
                    <a:srgbClr val="7F7F7F"/>
                  </a:solidFill>
                  <a:latin typeface="Meiryo"/>
                  <a:ea typeface="Meiryo"/>
                  <a:cs typeface="Meiryo"/>
                  <a:sym typeface="Meiryo"/>
                </a:rPr>
                <a:t>リンククリック</a:t>
              </a:r>
              <a:endParaRPr sz="1200" b="1" i="0" u="none" strike="noStrike" cap="none" dirty="0">
                <a:solidFill>
                  <a:srgbClr val="7F7F7F"/>
                </a:solidFill>
                <a:latin typeface="Meiryo"/>
                <a:ea typeface="Meiryo"/>
                <a:cs typeface="Meiryo"/>
                <a:sym typeface="Meiryo"/>
              </a:endParaRPr>
            </a:p>
          </p:txBody>
        </p:sp>
      </p:grpSp>
      <p:grpSp>
        <p:nvGrpSpPr>
          <p:cNvPr id="16" name="グループ化 15">
            <a:extLst>
              <a:ext uri="{FF2B5EF4-FFF2-40B4-BE49-F238E27FC236}">
                <a16:creationId xmlns:a16="http://schemas.microsoft.com/office/drawing/2014/main" id="{E8FB0195-864C-7699-788D-E90FF06472EA}"/>
              </a:ext>
            </a:extLst>
          </p:cNvPr>
          <p:cNvGrpSpPr/>
          <p:nvPr/>
        </p:nvGrpSpPr>
        <p:grpSpPr>
          <a:xfrm>
            <a:off x="7178495" y="5808388"/>
            <a:ext cx="2582085" cy="1453129"/>
            <a:chOff x="6859929" y="5881189"/>
            <a:chExt cx="2582085" cy="1453129"/>
          </a:xfrm>
        </p:grpSpPr>
        <p:pic>
          <p:nvPicPr>
            <p:cNvPr id="7" name="図 6">
              <a:extLst>
                <a:ext uri="{FF2B5EF4-FFF2-40B4-BE49-F238E27FC236}">
                  <a16:creationId xmlns:a16="http://schemas.microsoft.com/office/drawing/2014/main" id="{05BC6D7C-5350-4328-4DDD-82708A0669D6}"/>
                </a:ext>
              </a:extLst>
            </p:cNvPr>
            <p:cNvPicPr>
              <a:picLocks noChangeAspect="1"/>
            </p:cNvPicPr>
            <p:nvPr/>
          </p:nvPicPr>
          <p:blipFill>
            <a:blip r:embed="rId14" cstate="email">
              <a:extLst>
                <a:ext uri="{BEBA8EAE-BF5A-486C-A8C5-ECC9F3942E4B}">
                  <a14:imgProps xmlns:a14="http://schemas.microsoft.com/office/drawing/2010/main">
                    <a14:imgLayer r:embed="rId15">
                      <a14:imgEffect>
                        <a14:artisticBlur/>
                      </a14:imgEffect>
                    </a14:imgLayer>
                  </a14:imgProps>
                </a:ext>
                <a:ext uri="{28A0092B-C50C-407E-A947-70E740481C1C}">
                  <a14:useLocalDpi xmlns:a14="http://schemas.microsoft.com/office/drawing/2010/main"/>
                </a:ext>
              </a:extLst>
            </a:blip>
            <a:stretch>
              <a:fillRect/>
            </a:stretch>
          </p:blipFill>
          <p:spPr>
            <a:xfrm>
              <a:off x="6859929" y="5881189"/>
              <a:ext cx="2582085" cy="1453129"/>
            </a:xfrm>
            <a:prstGeom prst="rect">
              <a:avLst/>
            </a:prstGeom>
            <a:ln>
              <a:solidFill>
                <a:schemeClr val="tx1"/>
              </a:solidFill>
            </a:ln>
          </p:spPr>
        </p:pic>
        <p:sp>
          <p:nvSpPr>
            <p:cNvPr id="1104" name="Google Shape;1104;p42">
              <a:extLst>
                <a:ext uri="{FF2B5EF4-FFF2-40B4-BE49-F238E27FC236}">
                  <a16:creationId xmlns:a16="http://schemas.microsoft.com/office/drawing/2014/main" id="{3CA57780-AB9E-5E8C-7F4F-59D0ED488FB6}"/>
                </a:ext>
              </a:extLst>
            </p:cNvPr>
            <p:cNvSpPr/>
            <p:nvPr/>
          </p:nvSpPr>
          <p:spPr>
            <a:xfrm>
              <a:off x="6961396" y="6096078"/>
              <a:ext cx="2379151" cy="1089633"/>
            </a:xfrm>
            <a:prstGeom prst="rect">
              <a:avLst/>
            </a:prstGeom>
            <a:solidFill>
              <a:srgbClr val="E3F3F1">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rgbClr val="7F7F7F"/>
                  </a:solidFill>
                  <a:latin typeface="Meiryo"/>
                  <a:ea typeface="Meiryo"/>
                  <a:cs typeface="Meiryo"/>
                  <a:sym typeface="Meiryo"/>
                </a:rPr>
                <a:t>読者情報</a:t>
              </a:r>
              <a:endParaRPr sz="1200" b="0" i="0" u="none" strike="noStrike" cap="none" dirty="0">
                <a:solidFill>
                  <a:srgbClr val="7F7F7F"/>
                </a:solidFill>
                <a:latin typeface="Meiryo"/>
                <a:ea typeface="Meiryo"/>
                <a:cs typeface="Meiryo"/>
                <a:sym typeface="Meiryo"/>
              </a:endParaRPr>
            </a:p>
          </p:txBody>
        </p:sp>
      </p:grpSp>
      <p:grpSp>
        <p:nvGrpSpPr>
          <p:cNvPr id="15" name="グループ化 14">
            <a:extLst>
              <a:ext uri="{FF2B5EF4-FFF2-40B4-BE49-F238E27FC236}">
                <a16:creationId xmlns:a16="http://schemas.microsoft.com/office/drawing/2014/main" id="{8C59E1F9-BB46-FDA0-5F64-6E396C5D41C8}"/>
              </a:ext>
            </a:extLst>
          </p:cNvPr>
          <p:cNvGrpSpPr/>
          <p:nvPr/>
        </p:nvGrpSpPr>
        <p:grpSpPr>
          <a:xfrm>
            <a:off x="10085372" y="5820245"/>
            <a:ext cx="2582085" cy="1453129"/>
            <a:chOff x="10115725" y="5893046"/>
            <a:chExt cx="2582085" cy="1453129"/>
          </a:xfrm>
        </p:grpSpPr>
        <p:pic>
          <p:nvPicPr>
            <p:cNvPr id="9" name="図 8">
              <a:extLst>
                <a:ext uri="{FF2B5EF4-FFF2-40B4-BE49-F238E27FC236}">
                  <a16:creationId xmlns:a16="http://schemas.microsoft.com/office/drawing/2014/main" id="{D8B61D4F-2F04-C28D-C6BE-E129BC28AC54}"/>
                </a:ext>
              </a:extLst>
            </p:cNvPr>
            <p:cNvPicPr>
              <a:picLocks noChangeAspect="1"/>
            </p:cNvPicPr>
            <p:nvPr/>
          </p:nvPicPr>
          <p:blipFill>
            <a:blip r:embed="rId16" cstate="email">
              <a:extLst>
                <a:ext uri="{BEBA8EAE-BF5A-486C-A8C5-ECC9F3942E4B}">
                  <a14:imgProps xmlns:a14="http://schemas.microsoft.com/office/drawing/2010/main">
                    <a14:imgLayer r:embed="rId17">
                      <a14:imgEffect>
                        <a14:artisticBlur/>
                      </a14:imgEffect>
                    </a14:imgLayer>
                  </a14:imgProps>
                </a:ext>
                <a:ext uri="{28A0092B-C50C-407E-A947-70E740481C1C}">
                  <a14:useLocalDpi xmlns:a14="http://schemas.microsoft.com/office/drawing/2010/main"/>
                </a:ext>
              </a:extLst>
            </a:blip>
            <a:stretch>
              <a:fillRect/>
            </a:stretch>
          </p:blipFill>
          <p:spPr>
            <a:xfrm>
              <a:off x="10115725" y="5893046"/>
              <a:ext cx="2582085" cy="1453129"/>
            </a:xfrm>
            <a:prstGeom prst="rect">
              <a:avLst/>
            </a:prstGeom>
            <a:ln>
              <a:solidFill>
                <a:schemeClr val="tx1"/>
              </a:solidFill>
            </a:ln>
          </p:spPr>
        </p:pic>
        <p:sp>
          <p:nvSpPr>
            <p:cNvPr id="12" name="Google Shape;1107;p42">
              <a:extLst>
                <a:ext uri="{FF2B5EF4-FFF2-40B4-BE49-F238E27FC236}">
                  <a16:creationId xmlns:a16="http://schemas.microsoft.com/office/drawing/2014/main" id="{283D7928-56A3-58B6-17B3-C5C6DFF27FCA}"/>
                </a:ext>
              </a:extLst>
            </p:cNvPr>
            <p:cNvSpPr/>
            <p:nvPr/>
          </p:nvSpPr>
          <p:spPr>
            <a:xfrm>
              <a:off x="10160812" y="6089267"/>
              <a:ext cx="2446812" cy="1036971"/>
            </a:xfrm>
            <a:prstGeom prst="rect">
              <a:avLst/>
            </a:prstGeom>
            <a:solidFill>
              <a:srgbClr val="E3F3F1">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altLang="ja-JP" sz="1200" b="1" i="0" u="none" strike="noStrike" cap="none" dirty="0">
                  <a:solidFill>
                    <a:srgbClr val="7F7F7F"/>
                  </a:solidFill>
                  <a:latin typeface="Meiryo"/>
                  <a:ea typeface="Meiryo"/>
                  <a:cs typeface="Meiryo"/>
                  <a:sym typeface="Meiryo"/>
                </a:rPr>
                <a:t>SNS</a:t>
              </a:r>
              <a:r>
                <a:rPr lang="ja-JP" altLang="en-US" sz="1200" b="1" i="0" u="none" strike="noStrike" cap="none" dirty="0">
                  <a:solidFill>
                    <a:srgbClr val="7F7F7F"/>
                  </a:solidFill>
                  <a:latin typeface="Meiryo"/>
                  <a:ea typeface="Meiryo"/>
                  <a:cs typeface="Meiryo"/>
                  <a:sym typeface="Meiryo"/>
                </a:rPr>
                <a:t>投稿</a:t>
              </a:r>
              <a:endParaRPr sz="1200" b="1" i="0" u="none" strike="noStrike" cap="none" dirty="0">
                <a:solidFill>
                  <a:srgbClr val="7F7F7F"/>
                </a:solidFill>
                <a:latin typeface="Meiryo"/>
                <a:ea typeface="Meiryo"/>
                <a:cs typeface="Meiryo"/>
                <a:sym typeface="Meiryo"/>
              </a:endParaRPr>
            </a:p>
          </p:txBody>
        </p:sp>
      </p:grpSp>
    </p:spTree>
    <p:extLst>
      <p:ext uri="{BB962C8B-B14F-4D97-AF65-F5344CB8AC3E}">
        <p14:creationId xmlns:p14="http://schemas.microsoft.com/office/powerpoint/2010/main" val="3006168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22"/>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961" name="Google Shape;961;p22"/>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37</a:t>
            </a:fld>
            <a:endParaRPr/>
          </a:p>
        </p:txBody>
      </p:sp>
      <p:graphicFrame>
        <p:nvGraphicFramePr>
          <p:cNvPr id="962" name="Google Shape;962;p22"/>
          <p:cNvGraphicFramePr/>
          <p:nvPr/>
        </p:nvGraphicFramePr>
        <p:xfrm>
          <a:off x="386941" y="993269"/>
          <a:ext cx="12695375" cy="6151832"/>
        </p:xfrm>
        <a:graphic>
          <a:graphicData uri="http://schemas.openxmlformats.org/drawingml/2006/table">
            <a:tbl>
              <a:tblPr firstRow="1" bandRow="1">
                <a:noFill/>
                <a:tableStyleId>{C5178306-F8F0-440F-9D4E-358304BB0446}</a:tableStyleId>
              </a:tblPr>
              <a:tblGrid>
                <a:gridCol w="2472400">
                  <a:extLst>
                    <a:ext uri="{9D8B030D-6E8A-4147-A177-3AD203B41FA5}">
                      <a16:colId xmlns:a16="http://schemas.microsoft.com/office/drawing/2014/main" val="20000"/>
                    </a:ext>
                  </a:extLst>
                </a:gridCol>
                <a:gridCol w="6884050">
                  <a:extLst>
                    <a:ext uri="{9D8B030D-6E8A-4147-A177-3AD203B41FA5}">
                      <a16:colId xmlns:a16="http://schemas.microsoft.com/office/drawing/2014/main" val="20001"/>
                    </a:ext>
                  </a:extLst>
                </a:gridCol>
                <a:gridCol w="3338925">
                  <a:extLst>
                    <a:ext uri="{9D8B030D-6E8A-4147-A177-3AD203B41FA5}">
                      <a16:colId xmlns:a16="http://schemas.microsoft.com/office/drawing/2014/main" val="20002"/>
                    </a:ext>
                  </a:extLst>
                </a:gridCol>
              </a:tblGrid>
              <a:tr h="282800">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メニュー</a:t>
                      </a:r>
                      <a:endParaRPr sz="1200" u="none" strike="noStrike" cap="none"/>
                    </a:p>
                  </a:txBody>
                  <a:tcPr marL="91450" marR="91450" marT="45725" marB="45725" anchor="ctr">
                    <a:lnB w="12700" cap="flat" cmpd="sng">
                      <a:solidFill>
                        <a:srgbClr val="BEBEBE"/>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ポイント</a:t>
                      </a:r>
                      <a:endParaRPr sz="1200" u="none" strike="noStrike" cap="none"/>
                    </a:p>
                  </a:txBody>
                  <a:tcPr marL="91450" marR="91450" marT="45725" marB="45725" anchor="ctr">
                    <a:lnB w="12700" cap="flat" cmpd="sng">
                      <a:solidFill>
                        <a:srgbClr val="BEBEBE"/>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最低出稿金額</a:t>
                      </a:r>
                      <a:endParaRPr sz="1200" u="none" strike="noStrike" cap="none"/>
                    </a:p>
                  </a:txBody>
                  <a:tcPr marL="91450" marR="91450" marT="45725" marB="45725" anchor="ctr">
                    <a:lnB w="12700" cap="flat" cmpd="sng">
                      <a:solidFill>
                        <a:srgbClr val="BEBEBE"/>
                      </a:solidFill>
                      <a:prstDash val="solid"/>
                      <a:round/>
                      <a:headEnd type="none" w="sm" len="sm"/>
                      <a:tailEnd type="none" w="sm" len="sm"/>
                    </a:lnB>
                    <a:solidFill>
                      <a:srgbClr val="FEE599"/>
                    </a:solidFill>
                  </a:tcPr>
                </a:tc>
                <a:extLst>
                  <a:ext uri="{0D108BD9-81ED-4DB2-BD59-A6C34878D82A}">
                    <a16:rowId xmlns:a16="http://schemas.microsoft.com/office/drawing/2014/main" val="10000"/>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latin typeface="Meiryo"/>
                          <a:ea typeface="Meiryo"/>
                          <a:cs typeface="Meiryo"/>
                          <a:sym typeface="Meiryo"/>
                        </a:rPr>
                        <a:t>　「CHAN友」を活用したアンケート調査</a:t>
                      </a:r>
                      <a:endParaRPr sz="900" b="1" u="none" strike="noStrike" cap="none">
                        <a:solidFill>
                          <a:schemeClr val="dk1"/>
                        </a:solidFill>
                        <a:latin typeface="Meiryo"/>
                        <a:ea typeface="Meiryo"/>
                        <a:cs typeface="Meiryo"/>
                        <a:sym typeface="Meiryo"/>
                      </a:endParaRPr>
                    </a:p>
                  </a:txBody>
                  <a:tcPr marL="0" marR="0" marT="190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6677"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CHAN友に気になるインサイト調査を実施。その回答内容を使ってタイアップ記事を制作いたします。</a:t>
                      </a:r>
                      <a:endParaRPr sz="900" b="0"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7312" marR="0" lvl="0" indent="0" algn="l" rtl="0">
                        <a:lnSpc>
                          <a:spcPct val="180000"/>
                        </a:lnSpc>
                        <a:spcBef>
                          <a:spcPts val="0"/>
                        </a:spcBef>
                        <a:spcAft>
                          <a:spcPts val="0"/>
                        </a:spcAft>
                        <a:buClr>
                          <a:srgbClr val="000000"/>
                        </a:buClr>
                        <a:buSzPts val="1600"/>
                        <a:buFont typeface="Arial"/>
                        <a:buNone/>
                      </a:pPr>
                      <a:r>
                        <a:rPr lang="ja-JP" sz="900" b="0" u="none" strike="noStrike" cap="none">
                          <a:solidFill>
                            <a:schemeClr val="dk1"/>
                          </a:solidFill>
                          <a:latin typeface="Meiryo"/>
                          <a:ea typeface="Meiryo"/>
                          <a:cs typeface="Meiryo"/>
                          <a:sym typeface="Meiryo"/>
                        </a:rPr>
                        <a:t>5-8問設定　回答数100～：（N）50万円～</a:t>
                      </a:r>
                      <a:endParaRPr sz="900" b="0" u="none" strike="noStrike" cap="none" baseline="30000">
                        <a:solidFill>
                          <a:schemeClr val="dk1"/>
                        </a:solidFill>
                        <a:latin typeface="Meiryo"/>
                        <a:ea typeface="Meiryo"/>
                        <a:cs typeface="Meiryo"/>
                        <a:sym typeface="Meiryo"/>
                      </a:endParaRPr>
                    </a:p>
                  </a:txBody>
                  <a:tcPr marL="0" marR="0" marT="6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44475">
                <a:tc>
                  <a:txBody>
                    <a:bodyPr/>
                    <a:lstStyle/>
                    <a:p>
                      <a:pPr marL="0" marR="0" lvl="0" indent="0" algn="l" rtl="0">
                        <a:lnSpc>
                          <a:spcPct val="201000"/>
                        </a:lnSpc>
                        <a:spcBef>
                          <a:spcPts val="0"/>
                        </a:spcBef>
                        <a:spcAft>
                          <a:spcPts val="0"/>
                        </a:spcAft>
                        <a:buClr>
                          <a:srgbClr val="000000"/>
                        </a:buClr>
                        <a:buSzPts val="900"/>
                        <a:buFont typeface="Arial"/>
                        <a:buNone/>
                      </a:pPr>
                      <a:r>
                        <a:rPr lang="ja-JP" sz="900" b="1" u="none" strike="noStrike" cap="none">
                          <a:solidFill>
                            <a:schemeClr val="dk1"/>
                          </a:solidFill>
                          <a:latin typeface="Meiryo"/>
                          <a:ea typeface="Meiryo"/>
                          <a:cs typeface="Meiryo"/>
                          <a:sym typeface="Meiryo"/>
                        </a:rPr>
                        <a:t>   「CHAN友」を活用した</a:t>
                      </a:r>
                      <a:endParaRPr sz="900" b="1" u="none" strike="noStrike" cap="none">
                        <a:solidFill>
                          <a:schemeClr val="dk1"/>
                        </a:solidFill>
                        <a:latin typeface="Meiryo"/>
                        <a:ea typeface="Meiryo"/>
                        <a:cs typeface="Meiryo"/>
                        <a:sym typeface="Meiryo"/>
                      </a:endParaRPr>
                    </a:p>
                    <a:p>
                      <a:pPr marL="0" marR="0" lvl="0" indent="0" algn="l" rtl="0">
                        <a:lnSpc>
                          <a:spcPct val="201000"/>
                        </a:lnSpc>
                        <a:spcBef>
                          <a:spcPts val="0"/>
                        </a:spcBef>
                        <a:spcAft>
                          <a:spcPts val="0"/>
                        </a:spcAft>
                        <a:buClr>
                          <a:srgbClr val="000000"/>
                        </a:buClr>
                        <a:buSzPts val="900"/>
                        <a:buFont typeface="Arial"/>
                        <a:buNone/>
                      </a:pPr>
                      <a:r>
                        <a:rPr lang="ja-JP" sz="900" b="1" u="none" strike="noStrike" cap="none">
                          <a:solidFill>
                            <a:schemeClr val="dk1"/>
                          </a:solidFill>
                          <a:latin typeface="Meiryo"/>
                          <a:ea typeface="Meiryo"/>
                          <a:cs typeface="Meiryo"/>
                          <a:sym typeface="Meiryo"/>
                        </a:rPr>
                        <a:t>   サンプリング・派遣・体験レポート</a:t>
                      </a:r>
                      <a:endParaRPr sz="900" b="1" u="none" strike="noStrike" cap="none">
                        <a:solidFill>
                          <a:schemeClr val="dk1"/>
                        </a:solidFill>
                        <a:latin typeface="Meiryo"/>
                        <a:ea typeface="Meiryo"/>
                        <a:cs typeface="Meiryo"/>
                        <a:sym typeface="Meiryo"/>
                      </a:endParaRPr>
                    </a:p>
                  </a:txBody>
                  <a:tcPr marL="0" marR="0" marT="190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6677" marR="205101" lvl="0" indent="0" algn="l" rtl="0">
                        <a:lnSpc>
                          <a:spcPct val="1116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「CHAN友」自宅でサンプル商材を体験してもらったり商品発表会、試飲会、</a:t>
                      </a:r>
                      <a:r>
                        <a:rPr lang="ja-JP" sz="900" u="none" strike="noStrike" cap="none">
                          <a:solidFill>
                            <a:schemeClr val="dk1"/>
                          </a:solidFill>
                          <a:latin typeface="Meiryo"/>
                          <a:ea typeface="Meiryo"/>
                          <a:cs typeface="Meiryo"/>
                          <a:sym typeface="Meiryo"/>
                        </a:rPr>
                        <a:t>座談会、</a:t>
                      </a:r>
                      <a:r>
                        <a:rPr lang="ja-JP" sz="900" b="0" u="none" strike="noStrike" cap="none">
                          <a:solidFill>
                            <a:schemeClr val="dk1"/>
                          </a:solidFill>
                          <a:latin typeface="Meiryo"/>
                          <a:ea typeface="Meiryo"/>
                          <a:cs typeface="Meiryo"/>
                          <a:sym typeface="Meiryo"/>
                        </a:rPr>
                        <a:t>体験教室などを受けたり商品体験を行います。 その読者の声をタイアップ記事に盛り込みます。</a:t>
                      </a:r>
                      <a:endParaRPr sz="900" b="0"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7312" marR="0" lvl="0" indent="0" algn="l" rtl="0">
                        <a:lnSpc>
                          <a:spcPct val="18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10名派遣（最大）：（N）50万円～</a:t>
                      </a:r>
                      <a:endParaRPr sz="900" b="0" u="none" strike="noStrike" cap="none" baseline="30000">
                        <a:solidFill>
                          <a:schemeClr val="dk1"/>
                        </a:solidFill>
                        <a:latin typeface="Meiryo"/>
                        <a:ea typeface="Meiryo"/>
                        <a:cs typeface="Meiryo"/>
                        <a:sym typeface="Meiryo"/>
                      </a:endParaRPr>
                    </a:p>
                  </a:txBody>
                  <a:tcPr marL="0" marR="0" marT="6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latin typeface="Meiryo"/>
                          <a:ea typeface="Meiryo"/>
                          <a:cs typeface="Meiryo"/>
                          <a:sym typeface="Meiryo"/>
                        </a:rPr>
                        <a:t>　サンプリング美容室・ネイルサロン</a:t>
                      </a:r>
                      <a:endParaRPr sz="900" b="1" u="none" strike="noStrike" cap="none">
                        <a:solidFill>
                          <a:schemeClr val="dk1"/>
                        </a:solidFill>
                        <a:latin typeface="Meiryo"/>
                        <a:ea typeface="Meiryo"/>
                        <a:cs typeface="Meiryo"/>
                        <a:sym typeface="Meiryo"/>
                      </a:endParaRPr>
                    </a:p>
                  </a:txBody>
                  <a:tcPr marL="0" marR="0" marT="190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6677"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  全国の美容院やネイルサロンにて、商品のサンプリングを行います。 (事前可否必）</a:t>
                      </a:r>
                      <a:endParaRPr sz="900" b="0" u="none" strike="noStrike" cap="none">
                        <a:solidFill>
                          <a:schemeClr val="dk1"/>
                        </a:solidFill>
                        <a:latin typeface="Meiryo"/>
                        <a:ea typeface="Meiryo"/>
                        <a:cs typeface="Meiryo"/>
                        <a:sym typeface="Meiryo"/>
                      </a:endParaRPr>
                    </a:p>
                    <a:p>
                      <a:pPr marL="106677"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　ヘアケア商材など競合商品についても可能な場合あり。</a:t>
                      </a:r>
                      <a:endParaRPr sz="900" b="0"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7312" marR="0" lvl="0" indent="0" algn="l" rtl="0">
                        <a:lnSpc>
                          <a:spcPct val="180000"/>
                        </a:lnSpc>
                        <a:spcBef>
                          <a:spcPts val="0"/>
                        </a:spcBef>
                        <a:spcAft>
                          <a:spcPts val="0"/>
                        </a:spcAft>
                        <a:buClr>
                          <a:srgbClr val="000000"/>
                        </a:buClr>
                        <a:buSzPts val="1600"/>
                        <a:buFont typeface="Arial"/>
                        <a:buNone/>
                      </a:pPr>
                      <a:r>
                        <a:rPr lang="ja-JP" sz="900" b="0" u="none" strike="noStrike" cap="none">
                          <a:solidFill>
                            <a:schemeClr val="dk1"/>
                          </a:solidFill>
                          <a:latin typeface="Meiryo"/>
                          <a:ea typeface="Meiryo"/>
                          <a:cs typeface="Meiryo"/>
                          <a:sym typeface="Meiryo"/>
                        </a:rPr>
                        <a:t>都度お見積り</a:t>
                      </a:r>
                      <a:endParaRPr sz="1100" u="none" strike="noStrike" cap="none"/>
                    </a:p>
                  </a:txBody>
                  <a:tcPr marL="0" marR="0" marT="6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44475">
                <a:tc>
                  <a:txBody>
                    <a:bodyPr/>
                    <a:lstStyle/>
                    <a:p>
                      <a:pPr marL="0" marR="0" lvl="0" indent="0" algn="l" rtl="0">
                        <a:lnSpc>
                          <a:spcPct val="100000"/>
                        </a:lnSpc>
                        <a:spcBef>
                          <a:spcPts val="0"/>
                        </a:spcBef>
                        <a:spcAft>
                          <a:spcPts val="0"/>
                        </a:spcAft>
                        <a:buClr>
                          <a:schemeClr val="dk1"/>
                        </a:buClr>
                        <a:buSzPts val="1000"/>
                        <a:buFont typeface="Arial"/>
                        <a:buNone/>
                      </a:pPr>
                      <a:r>
                        <a:rPr lang="ja-JP" sz="900" b="1" u="none" strike="noStrike" cap="none">
                          <a:solidFill>
                            <a:schemeClr val="dk1"/>
                          </a:solidFill>
                          <a:latin typeface="Meiryo"/>
                          <a:ea typeface="Meiryo"/>
                          <a:cs typeface="Meiryo"/>
                          <a:sym typeface="Meiryo"/>
                        </a:rPr>
                        <a:t>　二次使用</a:t>
                      </a:r>
                      <a:endParaRPr sz="900" b="1"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404040"/>
                        </a:buClr>
                        <a:buSzPts val="900"/>
                        <a:buFont typeface="Arial"/>
                        <a:buNone/>
                      </a:pPr>
                      <a:r>
                        <a:rPr lang="ja-JP" sz="900" b="0" i="0" u="none" strike="noStrike" cap="none">
                          <a:solidFill>
                            <a:schemeClr val="dk1"/>
                          </a:solidFill>
                          <a:latin typeface="Meiryo"/>
                          <a:ea typeface="Meiryo"/>
                          <a:cs typeface="Meiryo"/>
                          <a:sym typeface="Meiryo"/>
                        </a:rPr>
                        <a:t>　制作した記事素材をブランドサイトや公式SNSなどweb上にて二次使用ができます。 記事内には一部、別途費用がかかる素材や</a:t>
                      </a:r>
                      <a:endParaRPr sz="9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900"/>
                        <a:buFont typeface="Arial"/>
                        <a:buNone/>
                      </a:pPr>
                      <a:r>
                        <a:rPr lang="ja-JP" sz="900" u="none" strike="noStrike" cap="none">
                          <a:solidFill>
                            <a:schemeClr val="dk1"/>
                          </a:solidFill>
                          <a:latin typeface="Meiryo"/>
                          <a:ea typeface="Meiryo"/>
                          <a:cs typeface="Meiryo"/>
                          <a:sym typeface="Meiryo"/>
                        </a:rPr>
                        <a:t>　</a:t>
                      </a:r>
                      <a:r>
                        <a:rPr lang="ja-JP" sz="900" b="0" i="0" u="none" strike="noStrike" cap="none">
                          <a:solidFill>
                            <a:schemeClr val="dk1"/>
                          </a:solidFill>
                          <a:latin typeface="Meiryo"/>
                          <a:ea typeface="Meiryo"/>
                          <a:cs typeface="Meiryo"/>
                          <a:sym typeface="Meiryo"/>
                        </a:rPr>
                        <a:t>二次使用ができない画像等がある場合がございます。掲載面には弊社媒体名のクレジット表記が必要となります</a:t>
                      </a:r>
                      <a:r>
                        <a:rPr lang="ja-JP" sz="900" u="none" strike="noStrike" cap="none">
                          <a:solidFill>
                            <a:schemeClr val="dk1"/>
                          </a:solidFill>
                          <a:latin typeface="Meiryo"/>
                          <a:ea typeface="Meiryo"/>
                          <a:cs typeface="Meiryo"/>
                          <a:sym typeface="Meiryo"/>
                        </a:rPr>
                        <a:t>。</a:t>
                      </a:r>
                      <a:endParaRPr sz="9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900"/>
                        <a:buFont typeface="Arial"/>
                        <a:buNone/>
                      </a:pPr>
                      <a:r>
                        <a:rPr lang="ja-JP" sz="900" u="none" strike="noStrike" cap="none">
                          <a:solidFill>
                            <a:schemeClr val="dk1"/>
                          </a:solidFill>
                          <a:latin typeface="Meiryo"/>
                          <a:ea typeface="Meiryo"/>
                          <a:cs typeface="Meiryo"/>
                          <a:sym typeface="Meiryo"/>
                        </a:rPr>
                        <a:t>　</a:t>
                      </a:r>
                      <a:r>
                        <a:rPr lang="ja-JP" sz="900" b="0" i="0" u="none" strike="noStrike" cap="none">
                          <a:solidFill>
                            <a:schemeClr val="dk1"/>
                          </a:solidFill>
                          <a:latin typeface="Meiryo"/>
                          <a:ea typeface="Meiryo"/>
                          <a:cs typeface="Meiryo"/>
                          <a:sym typeface="Meiryo"/>
                        </a:rPr>
                        <a:t>POP利用などweb上</a:t>
                      </a:r>
                      <a:r>
                        <a:rPr lang="ja-JP" sz="900" u="none" strike="noStrike" cap="none">
                          <a:solidFill>
                            <a:schemeClr val="dk1"/>
                          </a:solidFill>
                          <a:latin typeface="Meiryo"/>
                          <a:ea typeface="Meiryo"/>
                          <a:cs typeface="Meiryo"/>
                          <a:sym typeface="Meiryo"/>
                        </a:rPr>
                        <a:t>　</a:t>
                      </a:r>
                      <a:r>
                        <a:rPr lang="ja-JP" sz="900" b="0" i="0" u="none" strike="noStrike" cap="none">
                          <a:solidFill>
                            <a:schemeClr val="dk1"/>
                          </a:solidFill>
                          <a:latin typeface="Meiryo"/>
                          <a:ea typeface="Meiryo"/>
                          <a:cs typeface="Meiryo"/>
                          <a:sym typeface="Meiryo"/>
                        </a:rPr>
                        <a:t>以外のご要望は別途ご相談ください。投稿素材は著作権元のアカウント名表記が必要になる場合が</a:t>
                      </a:r>
                      <a:endParaRPr sz="9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900"/>
                        <a:buFont typeface="Arial"/>
                        <a:buNone/>
                      </a:pPr>
                      <a:r>
                        <a:rPr lang="ja-JP" sz="900" u="none" strike="noStrike" cap="none">
                          <a:solidFill>
                            <a:schemeClr val="dk1"/>
                          </a:solidFill>
                          <a:latin typeface="Meiryo"/>
                          <a:ea typeface="Meiryo"/>
                          <a:cs typeface="Meiryo"/>
                          <a:sym typeface="Meiryo"/>
                        </a:rPr>
                        <a:t>　</a:t>
                      </a:r>
                      <a:r>
                        <a:rPr lang="ja-JP" sz="900" b="0" i="0" u="none" strike="noStrike" cap="none">
                          <a:solidFill>
                            <a:schemeClr val="dk1"/>
                          </a:solidFill>
                          <a:latin typeface="Meiryo"/>
                          <a:ea typeface="Meiryo"/>
                          <a:cs typeface="Meiryo"/>
                          <a:sym typeface="Meiryo"/>
                        </a:rPr>
                        <a:t>ございます。著名人、タレント等</a:t>
                      </a:r>
                      <a:r>
                        <a:rPr lang="ja-JP" sz="900" u="none" strike="noStrike" cap="none">
                          <a:solidFill>
                            <a:schemeClr val="dk1"/>
                          </a:solidFill>
                          <a:latin typeface="Meiryo"/>
                          <a:ea typeface="Meiryo"/>
                          <a:cs typeface="Meiryo"/>
                          <a:sym typeface="Meiryo"/>
                        </a:rPr>
                        <a:t>　</a:t>
                      </a:r>
                      <a:r>
                        <a:rPr lang="ja-JP" sz="900" b="0" i="0" u="none" strike="noStrike" cap="none">
                          <a:solidFill>
                            <a:schemeClr val="dk1"/>
                          </a:solidFill>
                          <a:latin typeface="Meiryo"/>
                          <a:ea typeface="Meiryo"/>
                          <a:cs typeface="Meiryo"/>
                          <a:sym typeface="Meiryo"/>
                        </a:rPr>
                        <a:t>を起用するタイアップの場合は、別途ご相談となります。</a:t>
                      </a:r>
                      <a:endParaRPr sz="900" b="0" i="0"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7312" marR="0" lvl="0" indent="0" algn="l" rtl="0">
                        <a:lnSpc>
                          <a:spcPct val="18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3か月間：（N）30万円</a:t>
                      </a:r>
                      <a:r>
                        <a:rPr lang="ja-JP" sz="900" u="none" strike="noStrike" cap="none" baseline="30000">
                          <a:solidFill>
                            <a:schemeClr val="dk1"/>
                          </a:solidFill>
                          <a:latin typeface="Meiryo"/>
                          <a:ea typeface="Meiryo"/>
                          <a:cs typeface="Meiryo"/>
                          <a:sym typeface="Meiryo"/>
                        </a:rPr>
                        <a:t>、</a:t>
                      </a:r>
                      <a:endParaRPr sz="900" u="none" strike="noStrike" cap="none" baseline="30000">
                        <a:solidFill>
                          <a:schemeClr val="dk1"/>
                        </a:solidFill>
                        <a:latin typeface="Meiryo"/>
                        <a:ea typeface="Meiryo"/>
                        <a:cs typeface="Meiryo"/>
                        <a:sym typeface="Meiryo"/>
                      </a:endParaRPr>
                    </a:p>
                    <a:p>
                      <a:pPr marL="107312" marR="0" lvl="0" indent="0" algn="l" rtl="0">
                        <a:lnSpc>
                          <a:spcPct val="18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6か月間：（N）50万円</a:t>
                      </a:r>
                      <a:endParaRPr sz="900" b="0" u="none" strike="noStrike" cap="none">
                        <a:solidFill>
                          <a:schemeClr val="dk1"/>
                        </a:solidFill>
                        <a:latin typeface="Meiryo"/>
                        <a:ea typeface="Meiryo"/>
                        <a:cs typeface="Meiryo"/>
                        <a:sym typeface="Meiryo"/>
                      </a:endParaRPr>
                    </a:p>
                    <a:p>
                      <a:pPr marL="107312" marR="0" lvl="0" indent="0" algn="l" rtl="0">
                        <a:lnSpc>
                          <a:spcPct val="18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12か月間：（N）80万円</a:t>
                      </a:r>
                      <a:endParaRPr sz="900" b="0" u="none" strike="noStrike" cap="none" baseline="30000">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i="0" u="none" strike="noStrike" cap="none">
                          <a:solidFill>
                            <a:schemeClr val="dk1"/>
                          </a:solidFill>
                          <a:latin typeface="Meiryo"/>
                          <a:ea typeface="Meiryo"/>
                          <a:cs typeface="Meiryo"/>
                          <a:sym typeface="Meiryo"/>
                        </a:rPr>
                        <a:t>　タグ設置</a:t>
                      </a:r>
                      <a:endParaRPr sz="900" b="1" u="none" strike="noStrike" cap="none">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dk1"/>
                          </a:solidFill>
                          <a:latin typeface="Meiryo"/>
                          <a:ea typeface="Meiryo"/>
                          <a:cs typeface="Meiryo"/>
                          <a:sym typeface="Meiryo"/>
                        </a:rPr>
                        <a:t>　リターゲティングタグは設置可。その他タグは要相談。　   ※ただし、動作保証は行っておりません。</a:t>
                      </a:r>
                      <a:endParaRPr sz="900" b="0"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dk1"/>
                          </a:solidFill>
                          <a:latin typeface="Meiryo"/>
                          <a:ea typeface="Meiryo"/>
                          <a:cs typeface="Meiryo"/>
                          <a:sym typeface="Meiryo"/>
                        </a:rPr>
                        <a:t>  リターゲティングタグ設置：（N）10万円</a:t>
                      </a:r>
                      <a:endParaRPr sz="900" b="0" i="0"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latin typeface="Meiryo"/>
                          <a:ea typeface="Meiryo"/>
                          <a:cs typeface="Meiryo"/>
                          <a:sym typeface="Meiryo"/>
                        </a:rPr>
                        <a:t>　動画制作</a:t>
                      </a:r>
                      <a:endParaRPr sz="900" b="1" u="none" strike="noStrike" cap="none">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5725"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 編集部ディレクションによる動画制作。</a:t>
                      </a:r>
                      <a:endParaRPr sz="900" b="0" u="none" strike="noStrike" cap="none">
                        <a:solidFill>
                          <a:schemeClr val="dk1"/>
                        </a:solidFill>
                        <a:latin typeface="Meiryo"/>
                        <a:ea typeface="Meiryo"/>
                        <a:cs typeface="Meiryo"/>
                        <a:sym typeface="Meiryo"/>
                      </a:endParaRPr>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5090"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都度お見積り</a:t>
                      </a:r>
                      <a:endParaRPr sz="900" b="0" u="none" strike="noStrike" cap="none">
                        <a:solidFill>
                          <a:schemeClr val="dk1"/>
                        </a:solidFill>
                        <a:latin typeface="Meiryo"/>
                        <a:ea typeface="Meiryo"/>
                        <a:cs typeface="Meiryo"/>
                        <a:sym typeface="Meiryo"/>
                      </a:endParaRPr>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latin typeface="Meiryo"/>
                          <a:ea typeface="Meiryo"/>
                          <a:cs typeface="Meiryo"/>
                          <a:sym typeface="Meiryo"/>
                        </a:rPr>
                        <a:t>　販促ツール・書籍・リーフレット制作</a:t>
                      </a:r>
                      <a:endParaRPr sz="900" b="1" u="none" strike="noStrike" cap="none">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5725"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企画や取材、編集などの一連の業務、印刷などのディレクション業務。販促ツールの企画協力・監修。</a:t>
                      </a:r>
                      <a:endParaRPr sz="900" b="0" u="none" strike="noStrike" cap="none">
                        <a:solidFill>
                          <a:schemeClr val="dk1"/>
                        </a:solidFill>
                        <a:latin typeface="Meiryo"/>
                        <a:ea typeface="Meiryo"/>
                        <a:cs typeface="Meiryo"/>
                        <a:sym typeface="Meiryo"/>
                      </a:endParaRPr>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5090"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都度お見積り</a:t>
                      </a:r>
                      <a:endParaRPr sz="1100" u="none" strike="noStrike" cap="none"/>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i="0" u="none" strike="noStrike" cap="none">
                          <a:solidFill>
                            <a:schemeClr val="dk1"/>
                          </a:solidFill>
                          <a:latin typeface="Meiryo"/>
                          <a:ea typeface="Meiryo"/>
                          <a:cs typeface="Meiryo"/>
                          <a:sym typeface="Meiryo"/>
                        </a:rPr>
                        <a:t>　イベント取材/協力/監修</a:t>
                      </a:r>
                      <a:endParaRPr sz="900" b="1" u="none" strike="noStrike" cap="none">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4455"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 イベント主催（オンライン/オフライン）・企画協力・監修。</a:t>
                      </a:r>
                      <a:endParaRPr sz="900" b="0" u="none" strike="noStrike" cap="none">
                        <a:solidFill>
                          <a:schemeClr val="dk1"/>
                        </a:solidFill>
                        <a:latin typeface="Meiryo"/>
                        <a:ea typeface="Meiryo"/>
                        <a:cs typeface="Meiryo"/>
                        <a:sym typeface="Meiryo"/>
                      </a:endParaRPr>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5090"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都度お見積り</a:t>
                      </a:r>
                      <a:endParaRPr sz="900" b="0" u="none" strike="noStrike" cap="none">
                        <a:solidFill>
                          <a:schemeClr val="dk1"/>
                        </a:solidFill>
                        <a:latin typeface="Meiryo"/>
                        <a:ea typeface="Meiryo"/>
                        <a:cs typeface="Meiryo"/>
                        <a:sym typeface="Meiryo"/>
                      </a:endParaRPr>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latin typeface="Meiryo"/>
                          <a:ea typeface="Meiryo"/>
                          <a:cs typeface="Meiryo"/>
                          <a:sym typeface="Meiryo"/>
                        </a:rPr>
                        <a:t>　ブランドリフト調査</a:t>
                      </a:r>
                      <a:endParaRPr sz="900" b="1" u="none" strike="noStrike" cap="none">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4455"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　タイアップ記事に接触した人と、そうでない人のブランドリフトを調査。　　</a:t>
                      </a:r>
                      <a:endParaRPr sz="900" b="0" u="none" strike="noStrike" cap="none">
                        <a:solidFill>
                          <a:schemeClr val="dk1"/>
                        </a:solidFill>
                        <a:latin typeface="Meiryo"/>
                        <a:ea typeface="Meiryo"/>
                        <a:cs typeface="Meiryo"/>
                        <a:sym typeface="Meiryo"/>
                      </a:endParaRPr>
                    </a:p>
                    <a:p>
                      <a:pPr marL="84455"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   記事接触者回答数目標100名　記事非接触者100名　（接触者100名の保証無し）</a:t>
                      </a:r>
                      <a:endParaRPr sz="900" b="0" u="none" strike="noStrike" cap="none">
                        <a:solidFill>
                          <a:schemeClr val="dk1"/>
                        </a:solidFill>
                        <a:latin typeface="Meiryo"/>
                        <a:ea typeface="Meiryo"/>
                        <a:cs typeface="Meiryo"/>
                        <a:sym typeface="Meiryo"/>
                      </a:endParaRPr>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5090" marR="0" lvl="0" indent="0" algn="l" rtl="0">
                        <a:lnSpc>
                          <a:spcPct val="100000"/>
                        </a:lnSpc>
                        <a:spcBef>
                          <a:spcPts val="0"/>
                        </a:spcBef>
                        <a:spcAft>
                          <a:spcPts val="0"/>
                        </a:spcAft>
                        <a:buClr>
                          <a:srgbClr val="000000"/>
                        </a:buClr>
                        <a:buSzPts val="1000"/>
                        <a:buFont typeface="Arial"/>
                        <a:buNone/>
                      </a:pPr>
                      <a:r>
                        <a:rPr lang="ja-JP" sz="900" b="0" i="0" u="none" strike="noStrike" cap="none">
                          <a:solidFill>
                            <a:schemeClr val="dk1"/>
                          </a:solidFill>
                          <a:latin typeface="Meiryo"/>
                          <a:ea typeface="Meiryo"/>
                          <a:cs typeface="Meiryo"/>
                          <a:sym typeface="Meiryo"/>
                        </a:rPr>
                        <a:t>10問程度　（8問までは定型設問アリ）　</a:t>
                      </a:r>
                      <a:endParaRPr sz="900" b="0" i="0" u="none" strike="noStrike" cap="none">
                        <a:solidFill>
                          <a:schemeClr val="dk1"/>
                        </a:solidFill>
                        <a:latin typeface="Meiryo"/>
                        <a:ea typeface="Meiryo"/>
                        <a:cs typeface="Meiryo"/>
                        <a:sym typeface="Meiryo"/>
                      </a:endParaRPr>
                    </a:p>
                    <a:p>
                      <a:pPr marL="85090" marR="0" lvl="0" indent="0" algn="l" rtl="0">
                        <a:lnSpc>
                          <a:spcPct val="100000"/>
                        </a:lnSpc>
                        <a:spcBef>
                          <a:spcPts val="0"/>
                        </a:spcBef>
                        <a:spcAft>
                          <a:spcPts val="0"/>
                        </a:spcAft>
                        <a:buClr>
                          <a:srgbClr val="000000"/>
                        </a:buClr>
                        <a:buSzPts val="1000"/>
                        <a:buFont typeface="Arial"/>
                        <a:buNone/>
                      </a:pPr>
                      <a:r>
                        <a:rPr lang="ja-JP" sz="900" b="0" i="0" u="none" strike="noStrike" cap="none">
                          <a:solidFill>
                            <a:schemeClr val="dk1"/>
                          </a:solidFill>
                          <a:latin typeface="Meiryo"/>
                          <a:ea typeface="Meiryo"/>
                          <a:cs typeface="Meiryo"/>
                          <a:sym typeface="Meiryo"/>
                        </a:rPr>
                        <a:t> NTTドコモ社のプレミアムパネルと連携</a:t>
                      </a:r>
                      <a:endParaRPr sz="1100" u="none" strike="noStrike" cap="none"/>
                    </a:p>
                    <a:p>
                      <a:pPr marL="85090" marR="0" lvl="0" indent="0" algn="l" rtl="0">
                        <a:lnSpc>
                          <a:spcPct val="100000"/>
                        </a:lnSpc>
                        <a:spcBef>
                          <a:spcPts val="0"/>
                        </a:spcBef>
                        <a:spcAft>
                          <a:spcPts val="0"/>
                        </a:spcAft>
                        <a:buClr>
                          <a:srgbClr val="000000"/>
                        </a:buClr>
                        <a:buSzPts val="1000"/>
                        <a:buFont typeface="Arial"/>
                        <a:buNone/>
                      </a:pPr>
                      <a:r>
                        <a:rPr lang="ja-JP" sz="900" b="0" i="0" u="none" strike="noStrike" cap="none">
                          <a:solidFill>
                            <a:schemeClr val="dk1"/>
                          </a:solidFill>
                          <a:latin typeface="Meiryo"/>
                          <a:ea typeface="Meiryo"/>
                          <a:cs typeface="Meiryo"/>
                          <a:sym typeface="Meiryo"/>
                        </a:rPr>
                        <a:t>（Ｎ）40万円　</a:t>
                      </a:r>
                      <a:endParaRPr sz="1100" u="none" strike="noStrike" cap="none"/>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963" name="Google Shape;963;p22"/>
          <p:cNvSpPr/>
          <p:nvPr/>
        </p:nvSpPr>
        <p:spPr>
          <a:xfrm>
            <a:off x="140229" y="123875"/>
            <a:ext cx="65595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2000" b="1" i="0" u="none" strike="noStrike" cap="none">
                <a:solidFill>
                  <a:schemeClr val="dk1"/>
                </a:solidFill>
                <a:latin typeface="Meiryo"/>
                <a:ea typeface="Meiryo"/>
                <a:cs typeface="Meiryo"/>
                <a:sym typeface="Meiryo"/>
              </a:rPr>
              <a:t>スポンサードポストオプション</a:t>
            </a:r>
            <a:endParaRPr sz="1200" b="1" i="0" u="none" strike="noStrike" cap="none">
              <a:solidFill>
                <a:schemeClr val="dk1"/>
              </a:solidFill>
              <a:latin typeface="Meiryo"/>
              <a:ea typeface="Meiryo"/>
              <a:cs typeface="Meiryo"/>
              <a:sym typeface="Meiryo"/>
            </a:endParaRPr>
          </a:p>
        </p:txBody>
      </p:sp>
      <p:pic>
        <p:nvPicPr>
          <p:cNvPr id="964" name="Google Shape;964;p22"/>
          <p:cNvPicPr preferRelativeResize="0"/>
          <p:nvPr/>
        </p:nvPicPr>
        <p:blipFill rotWithShape="1">
          <a:blip r:embed="rId3">
            <a:alphaModFix/>
          </a:blip>
          <a:srcRect/>
          <a:stretch/>
        </p:blipFill>
        <p:spPr>
          <a:xfrm>
            <a:off x="12408195" y="103588"/>
            <a:ext cx="927854" cy="412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36"/>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graphicFrame>
        <p:nvGraphicFramePr>
          <p:cNvPr id="970" name="Google Shape;970;p36"/>
          <p:cNvGraphicFramePr/>
          <p:nvPr/>
        </p:nvGraphicFramePr>
        <p:xfrm>
          <a:off x="7467538" y="1273428"/>
          <a:ext cx="5492875" cy="4630825"/>
        </p:xfrm>
        <a:graphic>
          <a:graphicData uri="http://schemas.openxmlformats.org/drawingml/2006/table">
            <a:tbl>
              <a:tblPr>
                <a:noFill/>
                <a:tableStyleId>{C5178306-F8F0-440F-9D4E-358304BB0446}</a:tableStyleId>
              </a:tblPr>
              <a:tblGrid>
                <a:gridCol w="947000">
                  <a:extLst>
                    <a:ext uri="{9D8B030D-6E8A-4147-A177-3AD203B41FA5}">
                      <a16:colId xmlns:a16="http://schemas.microsoft.com/office/drawing/2014/main" val="20000"/>
                    </a:ext>
                  </a:extLst>
                </a:gridCol>
                <a:gridCol w="4545875">
                  <a:extLst>
                    <a:ext uri="{9D8B030D-6E8A-4147-A177-3AD203B41FA5}">
                      <a16:colId xmlns:a16="http://schemas.microsoft.com/office/drawing/2014/main" val="20001"/>
                    </a:ext>
                  </a:extLst>
                </a:gridCol>
              </a:tblGrid>
              <a:tr h="21798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400" b="1" u="none" strike="noStrike" cap="none">
                          <a:solidFill>
                            <a:schemeClr val="dk1"/>
                          </a:solidFill>
                          <a:latin typeface="Meiryo"/>
                          <a:ea typeface="Meiryo"/>
                          <a:cs typeface="Meiryo"/>
                          <a:sym typeface="Meiryo"/>
                        </a:rPr>
                        <a:t>①イラスト動画制作   </a:t>
                      </a:r>
                      <a:r>
                        <a:rPr lang="ja-JP" sz="1600" b="1" u="none" strike="noStrike" cap="none">
                          <a:solidFill>
                            <a:schemeClr val="dk1"/>
                          </a:solidFill>
                          <a:latin typeface="Meiryo"/>
                          <a:ea typeface="Meiryo"/>
                          <a:cs typeface="Meiryo"/>
                          <a:sym typeface="Meiryo"/>
                        </a:rPr>
                        <a:t>550,000円</a:t>
                      </a:r>
                      <a:r>
                        <a:rPr lang="ja-JP" sz="1600" b="0" u="none" strike="noStrike" cap="none">
                          <a:solidFill>
                            <a:schemeClr val="dk1"/>
                          </a:solidFill>
                          <a:latin typeface="Meiryo"/>
                          <a:ea typeface="Meiryo"/>
                          <a:cs typeface="Meiryo"/>
                          <a:sym typeface="Meiryo"/>
                        </a:rPr>
                        <a:t> </a:t>
                      </a:r>
                      <a:r>
                        <a:rPr lang="ja-JP" sz="1400" b="1" u="none" strike="noStrike" cap="none">
                          <a:solidFill>
                            <a:schemeClr val="dk1"/>
                          </a:solidFill>
                          <a:latin typeface="Meiryo"/>
                          <a:ea typeface="Meiryo"/>
                          <a:cs typeface="Meiryo"/>
                          <a:sym typeface="Meiryo"/>
                        </a:rPr>
                        <a:t>(Ｎ)～</a:t>
                      </a:r>
                      <a:r>
                        <a:rPr lang="ja-JP" sz="1400" b="1" i="0" u="none" strike="noStrike" cap="none" baseline="30000">
                          <a:solidFill>
                            <a:schemeClr val="dk1"/>
                          </a:solidFill>
                          <a:latin typeface="Meiryo"/>
                          <a:ea typeface="Meiryo"/>
                          <a:cs typeface="Meiryo"/>
                          <a:sym typeface="Meiryo"/>
                        </a:rPr>
                        <a:t>（税抜）　</a:t>
                      </a:r>
                      <a:endParaRPr sz="1400" b="1"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400"/>
                        <a:buFont typeface="Arial"/>
                        <a:buNone/>
                      </a:pPr>
                      <a:r>
                        <a:rPr lang="ja-JP" sz="1400" b="1" u="none" strike="noStrike" cap="none">
                          <a:solidFill>
                            <a:schemeClr val="dk1"/>
                          </a:solidFill>
                          <a:latin typeface="Meiryo"/>
                          <a:ea typeface="Meiryo"/>
                          <a:cs typeface="Meiryo"/>
                          <a:sym typeface="Meiryo"/>
                        </a:rPr>
                        <a:t>②イラスト動画制作＋運用（運用）都度相談</a:t>
                      </a:r>
                      <a:endParaRPr sz="1200" b="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endParaRPr sz="1200" b="0" u="none" strike="noStrike" cap="none">
                        <a:solidFill>
                          <a:srgbClr val="FF000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200" b="0" u="none" strike="noStrike" cap="none">
                          <a:solidFill>
                            <a:schemeClr val="dk1"/>
                          </a:solidFill>
                          <a:latin typeface="Meiryo"/>
                          <a:ea typeface="Meiryo"/>
                          <a:cs typeface="Meiryo"/>
                          <a:sym typeface="Meiryo"/>
                        </a:rPr>
                        <a:t>※スポンサードポストのオプションメニューとなります。</a:t>
                      </a:r>
                      <a:endParaRPr sz="1200" b="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200" b="0" u="none" strike="noStrike" cap="none">
                          <a:solidFill>
                            <a:schemeClr val="dk1"/>
                          </a:solidFill>
                          <a:latin typeface="Meiryo"/>
                          <a:ea typeface="Meiryo"/>
                          <a:cs typeface="Meiryo"/>
                          <a:sym typeface="Meiryo"/>
                        </a:rPr>
                        <a:t>※動画尺の再編集を弊社が行う場合は、別途費用必要。</a:t>
                      </a:r>
                      <a:endParaRPr sz="1200" b="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200" b="0" u="none" strike="noStrike" cap="none">
                          <a:solidFill>
                            <a:schemeClr val="dk1"/>
                          </a:solidFill>
                          <a:latin typeface="Meiryo"/>
                          <a:ea typeface="Meiryo"/>
                          <a:cs typeface="Meiryo"/>
                          <a:sym typeface="Meiryo"/>
                        </a:rPr>
                        <a:t>※動画広告の運用（②の場合）は配信メニューなどご相談ください。</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78950">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動画尺</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       　</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11425">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Meiryo"/>
                          <a:ea typeface="Meiryo"/>
                          <a:cs typeface="Meiryo"/>
                          <a:sym typeface="Meiryo"/>
                        </a:rPr>
                        <a:t>その他</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※その他の尺もご相談ください！</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※記事/動画ともに【A】モノクロ 【Ｂ】カラーは揃えます。</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05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申込期限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イラスト動画納品日の90日営業日前</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971" name="Google Shape;971;p36"/>
          <p:cNvSpPr/>
          <p:nvPr/>
        </p:nvSpPr>
        <p:spPr>
          <a:xfrm>
            <a:off x="7467548" y="6011616"/>
            <a:ext cx="5940300" cy="1167600"/>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【記事について】</a:t>
            </a:r>
            <a:endParaRPr sz="1400" b="0" i="0" u="none" strike="noStrike" cap="none">
              <a:solidFill>
                <a:srgbClr val="000000"/>
              </a:solidFill>
              <a:latin typeface="Arial"/>
              <a:ea typeface="Arial"/>
              <a:cs typeface="Arial"/>
              <a:sym typeface="Arial"/>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※記事の２次利用については、費用がかかります。</a:t>
            </a:r>
            <a:r>
              <a:rPr lang="ja-JP" sz="800" b="1" i="0" u="none" strike="noStrike" cap="none">
                <a:solidFill>
                  <a:schemeClr val="dk1"/>
                </a:solidFill>
                <a:latin typeface="Meiryo"/>
                <a:ea typeface="Meiryo"/>
                <a:cs typeface="Meiryo"/>
                <a:sym typeface="Meiryo"/>
              </a:rPr>
              <a:t>詳細は。別ページのスポンサードポストメニュー参照ください。</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※記事内のイラストは動画の切り出しを使うことを基本としております。</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【CHANTOイラスト動画について】</a:t>
            </a:r>
            <a:endParaRPr sz="1400" b="0" i="0" u="none" strike="noStrike" cap="none">
              <a:solidFill>
                <a:srgbClr val="000000"/>
              </a:solidFill>
              <a:latin typeface="Arial"/>
              <a:ea typeface="Arial"/>
              <a:cs typeface="Arial"/>
              <a:sym typeface="Arial"/>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※イラストレーター起用は、基本的にはスポンサードポストメニューと同じ人（色のトーンも同じ）となります。</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※動画の２次利用　フリーです。</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※尺の再編集を広告主側で行う場合は、費用かかりません。</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※納品はMP４となります。（ご希望の形があればご相談ください。）</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rgbClr val="FF0000"/>
                </a:solidFill>
                <a:latin typeface="Meiryo"/>
                <a:ea typeface="Meiryo"/>
                <a:cs typeface="Meiryo"/>
                <a:sym typeface="Meiryo"/>
              </a:rPr>
              <a:t>※動画の納期に関して短くする場合はご相談可能。</a:t>
            </a:r>
            <a:r>
              <a:rPr lang="ja-JP" sz="800" b="0" i="0" u="sng" strike="noStrike" cap="none">
                <a:solidFill>
                  <a:srgbClr val="FF0000"/>
                </a:solidFill>
                <a:latin typeface="Meiryo"/>
                <a:ea typeface="Meiryo"/>
                <a:cs typeface="Meiryo"/>
                <a:sym typeface="Meiryo"/>
              </a:rPr>
              <a:t>お申込みまでに</a:t>
            </a:r>
            <a:r>
              <a:rPr lang="ja-JP" sz="800" b="0" i="0" u="none" strike="noStrike" cap="none">
                <a:solidFill>
                  <a:srgbClr val="FF0000"/>
                </a:solidFill>
                <a:latin typeface="Meiryo"/>
                <a:ea typeface="Meiryo"/>
                <a:cs typeface="Meiryo"/>
                <a:sym typeface="Meiryo"/>
              </a:rPr>
              <a:t>特急料金Ｎ10万円を別途いただきます。</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endParaRPr sz="800" b="0" i="0" u="none" strike="noStrike" cap="none">
              <a:solidFill>
                <a:schemeClr val="dk1"/>
              </a:solidFill>
              <a:latin typeface="Meiryo"/>
              <a:ea typeface="Meiryo"/>
              <a:cs typeface="Meiryo"/>
              <a:sym typeface="Meiryo"/>
            </a:endParaRPr>
          </a:p>
        </p:txBody>
      </p:sp>
      <p:grpSp>
        <p:nvGrpSpPr>
          <p:cNvPr id="972" name="Google Shape;972;p36"/>
          <p:cNvGrpSpPr/>
          <p:nvPr/>
        </p:nvGrpSpPr>
        <p:grpSpPr>
          <a:xfrm>
            <a:off x="3859246" y="2691820"/>
            <a:ext cx="3220100" cy="838838"/>
            <a:chOff x="1207869" y="2906075"/>
            <a:chExt cx="4304371" cy="838838"/>
          </a:xfrm>
        </p:grpSpPr>
        <p:sp>
          <p:nvSpPr>
            <p:cNvPr id="973" name="Google Shape;973;p36"/>
            <p:cNvSpPr/>
            <p:nvPr/>
          </p:nvSpPr>
          <p:spPr>
            <a:xfrm>
              <a:off x="1207869" y="2906075"/>
              <a:ext cx="4304371" cy="838838"/>
            </a:xfrm>
            <a:prstGeom prst="roundRect">
              <a:avLst>
                <a:gd name="adj" fmla="val 7777"/>
              </a:avLst>
            </a:prstGeom>
            <a:solidFill>
              <a:schemeClr val="lt1"/>
            </a:solidFill>
            <a:ln w="12700" cap="flat" cmpd="sng">
              <a:solidFill>
                <a:srgbClr val="60C0D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974" name="Google Shape;974;p36"/>
            <p:cNvSpPr txBox="1"/>
            <p:nvPr/>
          </p:nvSpPr>
          <p:spPr>
            <a:xfrm>
              <a:off x="1316543" y="2999433"/>
              <a:ext cx="4032300" cy="738900"/>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FF0000"/>
                  </a:solidFill>
                  <a:latin typeface="Meiryo"/>
                  <a:ea typeface="Meiryo"/>
                  <a:cs typeface="Meiryo"/>
                  <a:sym typeface="Meiryo"/>
                </a:rPr>
                <a:t>CHANTOイラスト動画は、音源含め</a:t>
              </a:r>
              <a:endParaRPr sz="1200" b="1" i="0" u="none" strike="noStrike" cap="none">
                <a:solidFill>
                  <a:srgbClr val="FF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FF0000"/>
                  </a:solidFill>
                  <a:latin typeface="Meiryo"/>
                  <a:ea typeface="Meiryo"/>
                  <a:cs typeface="Meiryo"/>
                  <a:sym typeface="Meiryo"/>
                </a:rPr>
                <a:t>　　2次利用フリー！</a:t>
              </a:r>
              <a:endParaRPr sz="1200" b="1" i="0" u="none" strike="noStrike" cap="none">
                <a:solidFill>
                  <a:srgbClr val="FF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FF0000"/>
                  </a:solidFill>
                  <a:latin typeface="Meiryo"/>
                  <a:ea typeface="Meiryo"/>
                  <a:cs typeface="Meiryo"/>
                  <a:sym typeface="Meiryo"/>
                </a:rPr>
                <a:t>　　</a:t>
              </a:r>
              <a:r>
                <a:rPr lang="ja-JP" sz="1200" b="1" i="0" u="none" strike="noStrike" cap="none">
                  <a:solidFill>
                    <a:schemeClr val="dk1"/>
                  </a:solidFill>
                  <a:latin typeface="Meiryo"/>
                  <a:ea typeface="Meiryo"/>
                  <a:cs typeface="Meiryo"/>
                  <a:sym typeface="Meiryo"/>
                </a:rPr>
                <a:t>店頭/オウンド/SNS/サイネージ他</a:t>
              </a:r>
              <a:endParaRPr sz="1200" b="1" i="0" u="none" strike="noStrike" cap="none">
                <a:solidFill>
                  <a:srgbClr val="FF0000"/>
                </a:solidFill>
                <a:latin typeface="Meiryo"/>
                <a:ea typeface="Meiryo"/>
                <a:cs typeface="Meiryo"/>
                <a:sym typeface="Meiryo"/>
              </a:endParaRPr>
            </a:p>
          </p:txBody>
        </p:sp>
      </p:grpSp>
      <p:pic>
        <p:nvPicPr>
          <p:cNvPr id="975" name="Google Shape;975;p36"/>
          <p:cNvPicPr preferRelativeResize="0"/>
          <p:nvPr/>
        </p:nvPicPr>
        <p:blipFill rotWithShape="1">
          <a:blip r:embed="rId3">
            <a:alphaModFix/>
          </a:blip>
          <a:srcRect/>
          <a:stretch/>
        </p:blipFill>
        <p:spPr>
          <a:xfrm>
            <a:off x="383300" y="4260864"/>
            <a:ext cx="6695950" cy="2797661"/>
          </a:xfrm>
          <a:prstGeom prst="rect">
            <a:avLst/>
          </a:prstGeom>
          <a:noFill/>
          <a:ln>
            <a:noFill/>
          </a:ln>
        </p:spPr>
      </p:pic>
      <p:grpSp>
        <p:nvGrpSpPr>
          <p:cNvPr id="976" name="Google Shape;976;p36"/>
          <p:cNvGrpSpPr/>
          <p:nvPr/>
        </p:nvGrpSpPr>
        <p:grpSpPr>
          <a:xfrm>
            <a:off x="297614" y="2118635"/>
            <a:ext cx="3463637" cy="1985112"/>
            <a:chOff x="2321148" y="2127410"/>
            <a:chExt cx="3463637" cy="1985112"/>
          </a:xfrm>
        </p:grpSpPr>
        <p:grpSp>
          <p:nvGrpSpPr>
            <p:cNvPr id="977" name="Google Shape;977;p36"/>
            <p:cNvGrpSpPr/>
            <p:nvPr/>
          </p:nvGrpSpPr>
          <p:grpSpPr>
            <a:xfrm>
              <a:off x="2321148" y="2127410"/>
              <a:ext cx="3463637" cy="1985112"/>
              <a:chOff x="393314" y="1631154"/>
              <a:chExt cx="3463637" cy="1985112"/>
            </a:xfrm>
          </p:grpSpPr>
          <p:sp>
            <p:nvSpPr>
              <p:cNvPr id="978" name="Google Shape;978;p36"/>
              <p:cNvSpPr/>
              <p:nvPr/>
            </p:nvSpPr>
            <p:spPr>
              <a:xfrm>
                <a:off x="393314" y="1631154"/>
                <a:ext cx="2021596" cy="1948343"/>
              </a:xfrm>
              <a:prstGeom prst="ellipse">
                <a:avLst/>
              </a:prstGeom>
              <a:noFill/>
              <a:ln w="25400" cap="flat" cmpd="sng">
                <a:solidFill>
                  <a:srgbClr val="324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9" name="Google Shape;979;p36"/>
              <p:cNvSpPr/>
              <p:nvPr/>
            </p:nvSpPr>
            <p:spPr>
              <a:xfrm>
                <a:off x="1835355" y="1667923"/>
                <a:ext cx="2021596" cy="1948343"/>
              </a:xfrm>
              <a:prstGeom prst="ellipse">
                <a:avLst/>
              </a:prstGeom>
              <a:noFill/>
              <a:ln w="25400" cap="flat" cmpd="sng">
                <a:solidFill>
                  <a:srgbClr val="324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80" name="Google Shape;980;p36"/>
              <p:cNvPicPr preferRelativeResize="0"/>
              <p:nvPr/>
            </p:nvPicPr>
            <p:blipFill rotWithShape="1">
              <a:blip r:embed="rId4">
                <a:alphaModFix/>
              </a:blip>
              <a:srcRect/>
              <a:stretch/>
            </p:blipFill>
            <p:spPr>
              <a:xfrm>
                <a:off x="839833" y="2350853"/>
                <a:ext cx="1049084" cy="1097300"/>
              </a:xfrm>
              <a:prstGeom prst="rect">
                <a:avLst/>
              </a:prstGeom>
              <a:noFill/>
              <a:ln>
                <a:noFill/>
              </a:ln>
            </p:spPr>
          </p:pic>
          <p:pic>
            <p:nvPicPr>
              <p:cNvPr id="981" name="Google Shape;981;p36"/>
              <p:cNvPicPr preferRelativeResize="0"/>
              <p:nvPr/>
            </p:nvPicPr>
            <p:blipFill rotWithShape="1">
              <a:blip r:embed="rId5">
                <a:alphaModFix/>
              </a:blip>
              <a:srcRect/>
              <a:stretch/>
            </p:blipFill>
            <p:spPr>
              <a:xfrm>
                <a:off x="1968087" y="2461498"/>
                <a:ext cx="1671375" cy="958800"/>
              </a:xfrm>
              <a:prstGeom prst="rect">
                <a:avLst/>
              </a:prstGeom>
              <a:noFill/>
              <a:ln>
                <a:noFill/>
              </a:ln>
            </p:spPr>
          </p:pic>
        </p:grpSp>
        <p:sp>
          <p:nvSpPr>
            <p:cNvPr id="982" name="Google Shape;982;p36"/>
            <p:cNvSpPr txBox="1"/>
            <p:nvPr/>
          </p:nvSpPr>
          <p:spPr>
            <a:xfrm>
              <a:off x="2715531" y="2476497"/>
              <a:ext cx="1153362" cy="5307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chemeClr val="dk1"/>
                  </a:solidFill>
                  <a:latin typeface="Meiryo"/>
                  <a:ea typeface="Meiryo"/>
                  <a:cs typeface="Meiryo"/>
                  <a:sym typeface="Meiryo"/>
                </a:rPr>
                <a:t>CHANTO WEB記事タイアップ</a:t>
              </a:r>
              <a:endParaRPr sz="1050" b="0" i="0" u="none" strike="noStrike" cap="none">
                <a:solidFill>
                  <a:schemeClr val="dk1"/>
                </a:solidFill>
                <a:latin typeface="Meiryo"/>
                <a:ea typeface="Meiryo"/>
                <a:cs typeface="Meiryo"/>
                <a:sym typeface="Meiryo"/>
              </a:endParaRPr>
            </a:p>
          </p:txBody>
        </p:sp>
        <p:sp>
          <p:nvSpPr>
            <p:cNvPr id="983" name="Google Shape;983;p36"/>
            <p:cNvSpPr txBox="1"/>
            <p:nvPr/>
          </p:nvSpPr>
          <p:spPr>
            <a:xfrm>
              <a:off x="4298045" y="2427042"/>
              <a:ext cx="1153362" cy="5307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chemeClr val="dk1"/>
                  </a:solidFill>
                  <a:latin typeface="Meiryo"/>
                  <a:ea typeface="Meiryo"/>
                  <a:cs typeface="Meiryo"/>
                  <a:sym typeface="Meiryo"/>
                </a:rPr>
                <a:t>CHANTO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chemeClr val="dk1"/>
                  </a:solidFill>
                  <a:latin typeface="Meiryo"/>
                  <a:ea typeface="Meiryo"/>
                  <a:cs typeface="Meiryo"/>
                  <a:sym typeface="Meiryo"/>
                </a:rPr>
                <a:t>イラスト動画</a:t>
              </a:r>
              <a:endParaRPr sz="1050" b="0" i="0" u="none" strike="noStrike" cap="none">
                <a:solidFill>
                  <a:schemeClr val="dk1"/>
                </a:solidFill>
                <a:latin typeface="Meiryo"/>
                <a:ea typeface="Meiryo"/>
                <a:cs typeface="Meiryo"/>
                <a:sym typeface="Meiryo"/>
              </a:endParaRPr>
            </a:p>
          </p:txBody>
        </p:sp>
      </p:grpSp>
      <p:pic>
        <p:nvPicPr>
          <p:cNvPr id="984" name="Google Shape;984;p3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463685" y="1985073"/>
            <a:ext cx="530711" cy="530711"/>
          </a:xfrm>
          <a:prstGeom prst="rect">
            <a:avLst/>
          </a:prstGeom>
          <a:noFill/>
          <a:ln>
            <a:noFill/>
          </a:ln>
        </p:spPr>
      </p:pic>
      <p:sp>
        <p:nvSpPr>
          <p:cNvPr id="985" name="Google Shape;985;p36"/>
          <p:cNvSpPr/>
          <p:nvPr/>
        </p:nvSpPr>
        <p:spPr>
          <a:xfrm>
            <a:off x="3642955" y="2899613"/>
            <a:ext cx="364500" cy="4902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aphicFrame>
        <p:nvGraphicFramePr>
          <p:cNvPr id="986" name="Google Shape;986;p36"/>
          <p:cNvGraphicFramePr/>
          <p:nvPr/>
        </p:nvGraphicFramePr>
        <p:xfrm>
          <a:off x="8079723" y="3712216"/>
          <a:ext cx="5195750" cy="1097320"/>
        </p:xfrm>
        <a:graphic>
          <a:graphicData uri="http://schemas.openxmlformats.org/drawingml/2006/table">
            <a:tbl>
              <a:tblPr firstRow="1" bandRow="1">
                <a:noFill/>
                <a:tableStyleId>{C5178306-F8F0-440F-9D4E-358304BB0446}</a:tableStyleId>
              </a:tblPr>
              <a:tblGrid>
                <a:gridCol w="835750">
                  <a:extLst>
                    <a:ext uri="{9D8B030D-6E8A-4147-A177-3AD203B41FA5}">
                      <a16:colId xmlns:a16="http://schemas.microsoft.com/office/drawing/2014/main" val="20000"/>
                    </a:ext>
                  </a:extLst>
                </a:gridCol>
                <a:gridCol w="1800675">
                  <a:extLst>
                    <a:ext uri="{9D8B030D-6E8A-4147-A177-3AD203B41FA5}">
                      <a16:colId xmlns:a16="http://schemas.microsoft.com/office/drawing/2014/main" val="20001"/>
                    </a:ext>
                  </a:extLst>
                </a:gridCol>
                <a:gridCol w="2559325">
                  <a:extLst>
                    <a:ext uri="{9D8B030D-6E8A-4147-A177-3AD203B41FA5}">
                      <a16:colId xmlns:a16="http://schemas.microsoft.com/office/drawing/2014/main" val="20002"/>
                    </a:ext>
                  </a:extLst>
                </a:gridCol>
              </a:tblGrid>
              <a:tr h="152400">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イラスト</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【A】モノクロの場合</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【B】カラー（３色）の場合</a:t>
                      </a:r>
                      <a:endParaRPr sz="1400" u="none" strike="noStrike" cap="none"/>
                    </a:p>
                  </a:txBody>
                  <a:tcPr marL="91450" marR="91450" marT="45725" marB="45725"/>
                </a:tc>
                <a:extLst>
                  <a:ext uri="{0D108BD9-81ED-4DB2-BD59-A6C34878D82A}">
                    <a16:rowId xmlns:a16="http://schemas.microsoft.com/office/drawing/2014/main" val="10000"/>
                  </a:ext>
                </a:extLst>
              </a:tr>
              <a:tr h="239850">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15秒</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550,000円　(N)</a:t>
                      </a:r>
                      <a:endParaRPr sz="1200" u="none" strike="noStrike" cap="none">
                        <a:latin typeface="Meiryo"/>
                        <a:ea typeface="Meiryo"/>
                        <a:cs typeface="Meiryo"/>
                        <a:sym typeface="Meiryo"/>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700,000円　(N)</a:t>
                      </a:r>
                      <a:endParaRPr sz="1200" u="none" strike="noStrike" cap="none">
                        <a:latin typeface="Meiryo"/>
                        <a:ea typeface="Meiryo"/>
                        <a:cs typeface="Meiryo"/>
                        <a:sym typeface="Meiryo"/>
                      </a:endParaRPr>
                    </a:p>
                  </a:txBody>
                  <a:tcPr marL="91450" marR="91450" marT="45725" marB="45725"/>
                </a:tc>
                <a:extLst>
                  <a:ext uri="{0D108BD9-81ED-4DB2-BD59-A6C34878D82A}">
                    <a16:rowId xmlns:a16="http://schemas.microsoft.com/office/drawing/2014/main" val="10001"/>
                  </a:ext>
                </a:extLst>
              </a:tr>
              <a:tr h="239850">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30秒</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800,000円　(N)</a:t>
                      </a:r>
                      <a:endParaRPr sz="1200" u="none" strike="noStrike" cap="none">
                        <a:latin typeface="Meiryo"/>
                        <a:ea typeface="Meiryo"/>
                        <a:cs typeface="Meiryo"/>
                        <a:sym typeface="Meiryo"/>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1,000,000円 (N)</a:t>
                      </a:r>
                      <a:endParaRPr sz="1200" u="none" strike="noStrike" cap="none">
                        <a:latin typeface="Meiryo"/>
                        <a:ea typeface="Meiryo"/>
                        <a:cs typeface="Meiryo"/>
                        <a:sym typeface="Meiryo"/>
                      </a:endParaRPr>
                    </a:p>
                  </a:txBody>
                  <a:tcPr marL="91450" marR="91450" marT="45725" marB="45725"/>
                </a:tc>
                <a:extLst>
                  <a:ext uri="{0D108BD9-81ED-4DB2-BD59-A6C34878D82A}">
                    <a16:rowId xmlns:a16="http://schemas.microsoft.com/office/drawing/2014/main" val="10002"/>
                  </a:ext>
                </a:extLst>
              </a:tr>
              <a:tr h="239850">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60秒</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 1,100,000円　(N)</a:t>
                      </a:r>
                      <a:endParaRPr sz="1200" u="none" strike="noStrike" cap="none">
                        <a:latin typeface="Meiryo"/>
                        <a:ea typeface="Meiryo"/>
                        <a:cs typeface="Meiryo"/>
                        <a:sym typeface="Meiryo"/>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1,200,000円 (N)</a:t>
                      </a:r>
                      <a:endParaRPr sz="1200" u="none" strike="noStrike" cap="none">
                        <a:latin typeface="Meiryo"/>
                        <a:ea typeface="Meiryo"/>
                        <a:cs typeface="Meiryo"/>
                        <a:sym typeface="Meiryo"/>
                      </a:endParaRPr>
                    </a:p>
                  </a:txBody>
                  <a:tcPr marL="91450" marR="91450" marT="45725" marB="45725"/>
                </a:tc>
                <a:extLst>
                  <a:ext uri="{0D108BD9-81ED-4DB2-BD59-A6C34878D82A}">
                    <a16:rowId xmlns:a16="http://schemas.microsoft.com/office/drawing/2014/main" val="10003"/>
                  </a:ext>
                </a:extLst>
              </a:tr>
            </a:tbl>
          </a:graphicData>
        </a:graphic>
      </p:graphicFrame>
      <p:sp>
        <p:nvSpPr>
          <p:cNvPr id="987" name="Google Shape;987;p36"/>
          <p:cNvSpPr txBox="1"/>
          <p:nvPr/>
        </p:nvSpPr>
        <p:spPr>
          <a:xfrm>
            <a:off x="48232" y="62525"/>
            <a:ext cx="11992800" cy="309900"/>
          </a:xfrm>
          <a:prstGeom prst="rect">
            <a:avLst/>
          </a:prstGeom>
          <a:noFill/>
          <a:ln>
            <a:noFill/>
          </a:ln>
        </p:spPr>
        <p:txBody>
          <a:bodyPr spcFirstLastPara="1" wrap="square" lIns="0" tIns="14575" rIns="0" bIns="0" anchor="t" anchorCtr="0">
            <a:noAutofit/>
          </a:bodyPr>
          <a:lstStyle/>
          <a:p>
            <a:pPr marL="12698" marR="0" lvl="0" indent="0" algn="l" rtl="0">
              <a:lnSpc>
                <a:spcPct val="100000"/>
              </a:lnSpc>
              <a:spcBef>
                <a:spcPts val="0"/>
              </a:spcBef>
              <a:spcAft>
                <a:spcPts val="0"/>
              </a:spcAft>
              <a:buClr>
                <a:srgbClr val="000000"/>
              </a:buClr>
              <a:buSzPts val="1400"/>
              <a:buFont typeface="Arial"/>
              <a:buNone/>
            </a:pPr>
            <a:r>
              <a:rPr lang="ja-JP" sz="2000" b="1" i="0" u="none" strike="noStrike" cap="none">
                <a:solidFill>
                  <a:schemeClr val="dk1"/>
                </a:solidFill>
                <a:latin typeface="Meiryo"/>
                <a:ea typeface="Meiryo"/>
                <a:cs typeface="Meiryo"/>
                <a:sym typeface="Meiryo"/>
              </a:rPr>
              <a:t>【スポンサードポストオプション】CHANTOイラスト動画 </a:t>
            </a:r>
            <a:r>
              <a:rPr lang="ja-JP" sz="1200" b="1" i="0" u="none" strike="noStrike" cap="none">
                <a:solidFill>
                  <a:srgbClr val="FF0000"/>
                </a:solidFill>
                <a:latin typeface="Meiryo"/>
                <a:ea typeface="Meiryo"/>
                <a:cs typeface="Meiryo"/>
                <a:sym typeface="Meiryo"/>
              </a:rPr>
              <a:t>※イラスト動画は</a:t>
            </a:r>
            <a:r>
              <a:rPr lang="ja-JP" sz="1200" b="1" i="0" u="sng" strike="noStrike" cap="none">
                <a:solidFill>
                  <a:srgbClr val="FF0000"/>
                </a:solidFill>
                <a:latin typeface="Meiryo"/>
                <a:ea typeface="Meiryo"/>
                <a:cs typeface="Meiryo"/>
                <a:sym typeface="Meiryo"/>
              </a:rPr>
              <a:t>2次利用フリー</a:t>
            </a:r>
            <a:r>
              <a:rPr lang="ja-JP" sz="1200" b="1" i="0" u="none" strike="noStrike" cap="none">
                <a:solidFill>
                  <a:srgbClr val="FF0000"/>
                </a:solidFill>
                <a:latin typeface="Meiryo"/>
                <a:ea typeface="Meiryo"/>
                <a:cs typeface="Meiryo"/>
                <a:sym typeface="Meiryo"/>
              </a:rPr>
              <a:t>！</a:t>
            </a:r>
            <a:endParaRPr sz="1000" b="1" i="0" u="none" strike="noStrike" cap="none">
              <a:solidFill>
                <a:schemeClr val="dk1"/>
              </a:solidFill>
              <a:latin typeface="Meiryo"/>
              <a:ea typeface="Meiryo"/>
              <a:cs typeface="Meiryo"/>
              <a:sym typeface="Meiryo"/>
            </a:endParaRPr>
          </a:p>
        </p:txBody>
      </p:sp>
      <p:sp>
        <p:nvSpPr>
          <p:cNvPr id="988" name="Google Shape;988;p36"/>
          <p:cNvSpPr/>
          <p:nvPr/>
        </p:nvSpPr>
        <p:spPr>
          <a:xfrm>
            <a:off x="44300" y="381000"/>
            <a:ext cx="13096800" cy="30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CHANTO WEBオリジナルのイラスト動画を制作いたします。記事への埋め込むことはもちろん、動画を使いタイアップ記事への動画広告配信運用を弊社で行うことも可能です。</a:t>
            </a:r>
            <a:endParaRPr sz="1200" b="1" i="0" u="none" strike="noStrike" cap="none">
              <a:solidFill>
                <a:schemeClr val="dk1"/>
              </a:solidFill>
              <a:latin typeface="Meiryo"/>
              <a:ea typeface="Meiryo"/>
              <a:cs typeface="Meiryo"/>
              <a:sym typeface="Meiryo"/>
            </a:endParaRPr>
          </a:p>
        </p:txBody>
      </p:sp>
      <p:pic>
        <p:nvPicPr>
          <p:cNvPr id="989" name="Google Shape;989;p36"/>
          <p:cNvPicPr preferRelativeResize="0"/>
          <p:nvPr/>
        </p:nvPicPr>
        <p:blipFill rotWithShape="1">
          <a:blip r:embed="rId7">
            <a:alphaModFix/>
          </a:blip>
          <a:srcRect/>
          <a:stretch/>
        </p:blipFill>
        <p:spPr>
          <a:xfrm>
            <a:off x="12364284" y="113350"/>
            <a:ext cx="927854" cy="412525"/>
          </a:xfrm>
          <a:prstGeom prst="rect">
            <a:avLst/>
          </a:prstGeom>
          <a:noFill/>
          <a:ln>
            <a:noFill/>
          </a:ln>
        </p:spPr>
      </p:pic>
      <p:sp>
        <p:nvSpPr>
          <p:cNvPr id="990" name="Google Shape;990;p36"/>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38</a:t>
            </a:fld>
            <a:endParaRPr/>
          </a:p>
        </p:txBody>
      </p:sp>
      <p:grpSp>
        <p:nvGrpSpPr>
          <p:cNvPr id="991" name="Google Shape;991;p36"/>
          <p:cNvGrpSpPr/>
          <p:nvPr/>
        </p:nvGrpSpPr>
        <p:grpSpPr>
          <a:xfrm>
            <a:off x="383302" y="1242024"/>
            <a:ext cx="6695950" cy="554082"/>
            <a:chOff x="2479730" y="1326229"/>
            <a:chExt cx="4137900" cy="804300"/>
          </a:xfrm>
        </p:grpSpPr>
        <p:sp>
          <p:nvSpPr>
            <p:cNvPr id="992" name="Google Shape;992;p36"/>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993" name="Google Shape;993;p36"/>
            <p:cNvSpPr txBox="1"/>
            <p:nvPr/>
          </p:nvSpPr>
          <p:spPr>
            <a:xfrm>
              <a:off x="2482675" y="1326229"/>
              <a:ext cx="3959700" cy="8043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100000"/>
                </a:lnSpc>
                <a:spcBef>
                  <a:spcPts val="0"/>
                </a:spcBef>
                <a:spcAft>
                  <a:spcPts val="0"/>
                </a:spcAft>
                <a:buClr>
                  <a:srgbClr val="000000"/>
                </a:buClr>
                <a:buSzPts val="1200"/>
                <a:buFont typeface="Noto Sans Symbols"/>
                <a:buChar char="✔"/>
              </a:pPr>
              <a:r>
                <a:rPr lang="ja-JP" sz="1200" b="0" i="0" u="none" strike="noStrike" cap="none">
                  <a:solidFill>
                    <a:schemeClr val="dk1"/>
                  </a:solidFill>
                  <a:latin typeface="Meiryo"/>
                  <a:ea typeface="Meiryo"/>
                  <a:cs typeface="Meiryo"/>
                  <a:sym typeface="Meiryo"/>
                </a:rPr>
                <a:t>タイアップ記事のイラストと動画を同じ世界観で制作。</a:t>
              </a:r>
              <a:endParaRPr sz="1200" b="0" i="0" u="none" strike="noStrike" cap="none">
                <a:solidFill>
                  <a:schemeClr val="dk1"/>
                </a:solidFill>
                <a:latin typeface="Meiryo"/>
                <a:ea typeface="Meiryo"/>
                <a:cs typeface="Meiryo"/>
                <a:sym typeface="Meiryo"/>
              </a:endParaRPr>
            </a:p>
            <a:p>
              <a:pPr marL="457200" marR="0" lvl="0" indent="-304800" algn="l" rtl="0">
                <a:lnSpc>
                  <a:spcPct val="100000"/>
                </a:lnSpc>
                <a:spcBef>
                  <a:spcPts val="0"/>
                </a:spcBef>
                <a:spcAft>
                  <a:spcPts val="0"/>
                </a:spcAft>
                <a:buClr>
                  <a:srgbClr val="000000"/>
                </a:buClr>
                <a:buSzPts val="1200"/>
                <a:buFont typeface="Noto Sans Symbols"/>
                <a:buChar char="✔"/>
              </a:pPr>
              <a:r>
                <a:rPr lang="ja-JP" sz="1200" b="0" i="0" u="none" strike="noStrike" cap="none">
                  <a:solidFill>
                    <a:schemeClr val="dk1"/>
                  </a:solidFill>
                  <a:latin typeface="Meiryo"/>
                  <a:ea typeface="Meiryo"/>
                  <a:cs typeface="Meiryo"/>
                  <a:sym typeface="Meiryo"/>
                </a:rPr>
                <a:t>わかりやすく親しみやすい柔らかい表現で、想いを届けます。</a:t>
              </a:r>
              <a:endParaRPr sz="1200" b="1" i="0" u="none" strike="noStrike" cap="none">
                <a:solidFill>
                  <a:srgbClr val="323232"/>
                </a:solidFill>
                <a:latin typeface="Meiryo"/>
                <a:ea typeface="Meiryo"/>
                <a:cs typeface="Meiryo"/>
                <a:sym typeface="Meiryo"/>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37"/>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pic>
        <p:nvPicPr>
          <p:cNvPr id="999" name="Google Shape;999;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3650" y="2035374"/>
            <a:ext cx="3561520" cy="1944475"/>
          </a:xfrm>
          <a:prstGeom prst="rect">
            <a:avLst/>
          </a:prstGeom>
          <a:noFill/>
          <a:ln>
            <a:noFill/>
          </a:ln>
        </p:spPr>
      </p:pic>
      <p:sp>
        <p:nvSpPr>
          <p:cNvPr id="1000" name="Google Shape;1000;p37"/>
          <p:cNvSpPr/>
          <p:nvPr/>
        </p:nvSpPr>
        <p:spPr>
          <a:xfrm>
            <a:off x="383938" y="1777300"/>
            <a:ext cx="3561600" cy="332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Yahoo!広告 ディスプレイ広告（運用型）</a:t>
            </a:r>
            <a:endParaRPr sz="1200" b="0" i="0" u="none" strike="noStrike" cap="none">
              <a:solidFill>
                <a:srgbClr val="000000"/>
              </a:solidFill>
              <a:latin typeface="Meiryo"/>
              <a:ea typeface="Meiryo"/>
              <a:cs typeface="Meiryo"/>
              <a:sym typeface="Meiryo"/>
            </a:endParaRPr>
          </a:p>
        </p:txBody>
      </p:sp>
      <p:sp>
        <p:nvSpPr>
          <p:cNvPr id="1001" name="Google Shape;1001;p37"/>
          <p:cNvSpPr/>
          <p:nvPr/>
        </p:nvSpPr>
        <p:spPr>
          <a:xfrm>
            <a:off x="1866900" y="4366550"/>
            <a:ext cx="1997700" cy="5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Yahoo!ニュース主要カテゴリトップ掲載期間中、</a:t>
            </a:r>
            <a:endParaRPr sz="12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1日間掲載（PC版、スマホWEB版に掲載）</a:t>
            </a:r>
            <a:endParaRPr sz="1200" b="0" i="0" u="none" strike="noStrike" cap="none">
              <a:solidFill>
                <a:schemeClr val="dk1"/>
              </a:solidFill>
              <a:latin typeface="Meiryo"/>
              <a:ea typeface="Meiryo"/>
              <a:cs typeface="Meiryo"/>
              <a:sym typeface="Meiryo"/>
            </a:endParaRPr>
          </a:p>
        </p:txBody>
      </p:sp>
      <p:sp>
        <p:nvSpPr>
          <p:cNvPr id="1002" name="Google Shape;1002;p37"/>
          <p:cNvSpPr/>
          <p:nvPr/>
        </p:nvSpPr>
        <p:spPr>
          <a:xfrm>
            <a:off x="4473257" y="1805207"/>
            <a:ext cx="28305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スポンサードコンテンツぺージ</a:t>
            </a:r>
            <a:endParaRPr sz="1200" b="0" i="0" u="none" strike="noStrike" cap="none">
              <a:solidFill>
                <a:srgbClr val="000000"/>
              </a:solidFill>
              <a:latin typeface="Meiryo"/>
              <a:ea typeface="Meiryo"/>
              <a:cs typeface="Meiryo"/>
              <a:sym typeface="Meiryo"/>
            </a:endParaRPr>
          </a:p>
        </p:txBody>
      </p:sp>
      <p:sp>
        <p:nvSpPr>
          <p:cNvPr id="1003" name="Google Shape;1003;p37"/>
          <p:cNvSpPr txBox="1"/>
          <p:nvPr/>
        </p:nvSpPr>
        <p:spPr>
          <a:xfrm rot="5400000">
            <a:off x="5513110" y="5214119"/>
            <a:ext cx="1241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6"/>
                </a:solidFill>
                <a:latin typeface="Meiryo"/>
                <a:ea typeface="Meiryo"/>
                <a:cs typeface="Meiryo"/>
                <a:sym typeface="Meiryo"/>
              </a:rPr>
              <a:t>キャンペーン枠</a:t>
            </a:r>
            <a:endParaRPr sz="1200" b="0" i="0" u="none" strike="noStrike" cap="none">
              <a:solidFill>
                <a:srgbClr val="000000"/>
              </a:solidFill>
              <a:latin typeface="Meiryo"/>
              <a:ea typeface="Meiryo"/>
              <a:cs typeface="Meiryo"/>
              <a:sym typeface="Meiryo"/>
            </a:endParaRPr>
          </a:p>
        </p:txBody>
      </p:sp>
      <p:sp>
        <p:nvSpPr>
          <p:cNvPr id="1004" name="Google Shape;1004;p37"/>
          <p:cNvSpPr/>
          <p:nvPr/>
        </p:nvSpPr>
        <p:spPr>
          <a:xfrm>
            <a:off x="4134657" y="2894875"/>
            <a:ext cx="445500" cy="4530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05" name="Google Shape;1005;p37"/>
          <p:cNvSpPr/>
          <p:nvPr/>
        </p:nvSpPr>
        <p:spPr>
          <a:xfrm rot="5400000">
            <a:off x="5527075" y="6028876"/>
            <a:ext cx="453000" cy="482400"/>
          </a:xfrm>
          <a:prstGeom prst="rightArrow">
            <a:avLst>
              <a:gd name="adj1" fmla="val 50000"/>
              <a:gd name="adj2" fmla="val 50000"/>
            </a:avLst>
          </a:prstGeom>
          <a:solidFill>
            <a:srgbClr val="86B4BA"/>
          </a:solidFill>
          <a:ln w="25400" cap="flat" cmpd="sng">
            <a:solidFill>
              <a:srgbClr val="86B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06" name="Google Shape;1006;p37"/>
          <p:cNvSpPr/>
          <p:nvPr/>
        </p:nvSpPr>
        <p:spPr>
          <a:xfrm>
            <a:off x="4584384" y="6500633"/>
            <a:ext cx="19611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クライアント様サイトへ</a:t>
            </a:r>
            <a:endParaRPr sz="1200" b="0" i="0" u="none" strike="noStrike" cap="none">
              <a:solidFill>
                <a:schemeClr val="dk1"/>
              </a:solidFill>
              <a:latin typeface="Meiryo"/>
              <a:ea typeface="Meiryo"/>
              <a:cs typeface="Meiryo"/>
              <a:sym typeface="Meiryo"/>
            </a:endParaRPr>
          </a:p>
        </p:txBody>
      </p:sp>
      <p:grpSp>
        <p:nvGrpSpPr>
          <p:cNvPr id="1007" name="Google Shape;1007;p37"/>
          <p:cNvGrpSpPr/>
          <p:nvPr/>
        </p:nvGrpSpPr>
        <p:grpSpPr>
          <a:xfrm>
            <a:off x="264640" y="4199690"/>
            <a:ext cx="1602256" cy="2648402"/>
            <a:chOff x="1378169" y="4136573"/>
            <a:chExt cx="1602256" cy="2648402"/>
          </a:xfrm>
        </p:grpSpPr>
        <p:pic>
          <p:nvPicPr>
            <p:cNvPr id="1008" name="Google Shape;1008;p37"/>
            <p:cNvPicPr preferRelativeResize="0"/>
            <p:nvPr/>
          </p:nvPicPr>
          <p:blipFill rotWithShape="1">
            <a:blip r:embed="rId4">
              <a:alphaModFix/>
            </a:blip>
            <a:srcRect/>
            <a:stretch/>
          </p:blipFill>
          <p:spPr>
            <a:xfrm>
              <a:off x="1378169" y="4136573"/>
              <a:ext cx="1602256" cy="2648402"/>
            </a:xfrm>
            <a:prstGeom prst="rect">
              <a:avLst/>
            </a:prstGeom>
            <a:noFill/>
            <a:ln>
              <a:noFill/>
            </a:ln>
          </p:spPr>
        </p:pic>
        <p:sp>
          <p:nvSpPr>
            <p:cNvPr id="1009" name="Google Shape;1009;p37"/>
            <p:cNvSpPr/>
            <p:nvPr/>
          </p:nvSpPr>
          <p:spPr>
            <a:xfrm>
              <a:off x="1518024" y="4864847"/>
              <a:ext cx="908423" cy="513977"/>
            </a:xfrm>
            <a:prstGeom prst="rect">
              <a:avLst/>
            </a:prstGeom>
            <a:solidFill>
              <a:srgbClr val="E3F3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10" name="Google Shape;1010;p37"/>
            <p:cNvSpPr/>
            <p:nvPr/>
          </p:nvSpPr>
          <p:spPr>
            <a:xfrm>
              <a:off x="1509059" y="5396753"/>
              <a:ext cx="908423" cy="245036"/>
            </a:xfrm>
            <a:prstGeom prst="rect">
              <a:avLst/>
            </a:prstGeom>
            <a:solidFill>
              <a:srgbClr val="E3F3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11" name="Google Shape;1011;p37"/>
            <p:cNvSpPr/>
            <p:nvPr/>
          </p:nvSpPr>
          <p:spPr>
            <a:xfrm>
              <a:off x="2103718" y="4377764"/>
              <a:ext cx="316753" cy="373530"/>
            </a:xfrm>
            <a:prstGeom prst="rect">
              <a:avLst/>
            </a:prstGeom>
            <a:solidFill>
              <a:srgbClr val="E3F3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12" name="Google Shape;1012;p37"/>
            <p:cNvSpPr/>
            <p:nvPr/>
          </p:nvSpPr>
          <p:spPr>
            <a:xfrm>
              <a:off x="2441389" y="6531427"/>
              <a:ext cx="510987" cy="15837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grpSp>
      <p:sp>
        <p:nvSpPr>
          <p:cNvPr id="1013" name="Google Shape;1013;p37"/>
          <p:cNvSpPr/>
          <p:nvPr/>
        </p:nvSpPr>
        <p:spPr>
          <a:xfrm>
            <a:off x="4095630" y="5266267"/>
            <a:ext cx="466500" cy="5154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graphicFrame>
        <p:nvGraphicFramePr>
          <p:cNvPr id="1014" name="Google Shape;1014;p37"/>
          <p:cNvGraphicFramePr/>
          <p:nvPr/>
        </p:nvGraphicFramePr>
        <p:xfrm>
          <a:off x="7434195" y="1089622"/>
          <a:ext cx="5579350" cy="5641650"/>
        </p:xfrm>
        <a:graphic>
          <a:graphicData uri="http://schemas.openxmlformats.org/drawingml/2006/table">
            <a:tbl>
              <a:tblPr>
                <a:noFill/>
                <a:tableStyleId>{C5178306-F8F0-440F-9D4E-358304BB0446}</a:tableStyleId>
              </a:tblPr>
              <a:tblGrid>
                <a:gridCol w="961925">
                  <a:extLst>
                    <a:ext uri="{9D8B030D-6E8A-4147-A177-3AD203B41FA5}">
                      <a16:colId xmlns:a16="http://schemas.microsoft.com/office/drawing/2014/main" val="20000"/>
                    </a:ext>
                  </a:extLst>
                </a:gridCol>
                <a:gridCol w="4617425">
                  <a:extLst>
                    <a:ext uri="{9D8B030D-6E8A-4147-A177-3AD203B41FA5}">
                      <a16:colId xmlns:a16="http://schemas.microsoft.com/office/drawing/2014/main" val="20001"/>
                    </a:ext>
                  </a:extLst>
                </a:gridCol>
              </a:tblGrid>
              <a:tr h="27917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a:solidFill>
                            <a:schemeClr val="dk1"/>
                          </a:solidFill>
                          <a:latin typeface="Meiryo"/>
                          <a:ea typeface="Meiryo"/>
                          <a:cs typeface="Meiryo"/>
                          <a:sym typeface="Meiryo"/>
                        </a:rPr>
                        <a:t>700,000円 (G)　</a:t>
                      </a:r>
                      <a:r>
                        <a:rPr lang="ja-JP" sz="1400" b="1" u="none" strike="noStrike" cap="none">
                          <a:solidFill>
                            <a:schemeClr val="dk1"/>
                          </a:solidFill>
                          <a:latin typeface="Meiryo"/>
                          <a:ea typeface="Meiryo"/>
                          <a:cs typeface="Meiryo"/>
                          <a:sym typeface="Meiryo"/>
                        </a:rPr>
                        <a:t>～</a:t>
                      </a:r>
                      <a:r>
                        <a:rPr lang="ja-JP" sz="1400" b="1" i="0" u="none" strike="noStrike" cap="none" baseline="30000">
                          <a:solidFill>
                            <a:schemeClr val="dk1"/>
                          </a:solidFill>
                          <a:latin typeface="Meiryo"/>
                          <a:ea typeface="Meiryo"/>
                          <a:cs typeface="Meiryo"/>
                          <a:sym typeface="Meiryo"/>
                        </a:rPr>
                        <a:t>（税抜）　</a:t>
                      </a:r>
                      <a:endParaRPr sz="1400" b="1"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200" b="0" u="none" strike="noStrike" cap="none">
                          <a:solidFill>
                            <a:schemeClr val="dk1"/>
                          </a:solidFill>
                          <a:latin typeface="Meiryo"/>
                          <a:ea typeface="Meiryo"/>
                          <a:cs typeface="Meiryo"/>
                          <a:sym typeface="Meiryo"/>
                        </a:rPr>
                        <a:t>Yahoo!広告 ディスプレイ広告運用型 30万円分含む。</a:t>
                      </a:r>
                      <a:endParaRPr sz="1200" b="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200" b="0" u="none" strike="noStrike" cap="none">
                          <a:solidFill>
                            <a:schemeClr val="dk1"/>
                          </a:solidFill>
                          <a:latin typeface="Meiryo"/>
                          <a:ea typeface="Meiryo"/>
                          <a:cs typeface="Meiryo"/>
                          <a:sym typeface="Meiryo"/>
                        </a:rPr>
                        <a:t>Yahoo!ニュース主要カテゴリトップ掲載期間中、1日間掲載。（PC版、スマホWEB版に掲載）</a:t>
                      </a:r>
                      <a:endParaRPr sz="1200" b="0" u="none" strike="noStrike" cap="none">
                        <a:solidFill>
                          <a:srgbClr val="231F2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u="none" strike="noStrike" cap="none">
                          <a:solidFill>
                            <a:srgbClr val="FF0000"/>
                          </a:solidFill>
                          <a:latin typeface="Meiryo"/>
                          <a:ea typeface="Meiryo"/>
                          <a:cs typeface="Meiryo"/>
                          <a:sym typeface="Meiryo"/>
                        </a:rPr>
                        <a:t>※想定テーマ、記事の切り口、キャンペーン枠、</a:t>
                      </a:r>
                      <a:endParaRPr sz="1050" u="none" strike="noStrike" cap="none">
                        <a:solidFill>
                          <a:srgbClr val="FF000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u="none" strike="noStrike" cap="none">
                          <a:solidFill>
                            <a:srgbClr val="FF0000"/>
                          </a:solidFill>
                          <a:latin typeface="Meiryo"/>
                          <a:ea typeface="Meiryo"/>
                          <a:cs typeface="Meiryo"/>
                          <a:sym typeface="Meiryo"/>
                        </a:rPr>
                        <a:t>提供表記からのリンク先 においてYahoo! JAPAN事前掲載可否必須。 </a:t>
                      </a:r>
                      <a:endParaRPr sz="1050" u="none" strike="noStrike" cap="none">
                        <a:solidFill>
                          <a:srgbClr val="FF000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u="none" strike="noStrike" cap="none">
                          <a:solidFill>
                            <a:srgbClr val="FF0000"/>
                          </a:solidFill>
                          <a:latin typeface="Meiryo"/>
                          <a:ea typeface="Meiryo"/>
                          <a:cs typeface="Meiryo"/>
                          <a:sym typeface="Meiryo"/>
                        </a:rPr>
                        <a:t>クライアント・プロモーションとして掲載不可の場合がございます。</a:t>
                      </a:r>
                      <a:endParaRPr sz="1050" b="0" u="none" strike="noStrike" cap="none">
                        <a:solidFill>
                          <a:srgbClr val="FF000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b="0" u="none" strike="noStrike" cap="none">
                          <a:solidFill>
                            <a:schemeClr val="dk1"/>
                          </a:solidFill>
                          <a:latin typeface="Meiryo"/>
                          <a:ea typeface="Meiryo"/>
                          <a:cs typeface="Meiryo"/>
                          <a:sym typeface="Meiryo"/>
                        </a:rPr>
                        <a:t>※記事内容はヤフーの確認が入ります。そのためCHANTO WEBに</a:t>
                      </a:r>
                      <a:endParaRPr sz="1050" b="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b="0" u="none" strike="noStrike" cap="none">
                          <a:solidFill>
                            <a:schemeClr val="dk1"/>
                          </a:solidFill>
                          <a:latin typeface="Meiryo"/>
                          <a:ea typeface="Meiryo"/>
                          <a:cs typeface="Meiryo"/>
                          <a:sym typeface="Meiryo"/>
                        </a:rPr>
                        <a:t>  掲載した内容と異なる内容で掲載となる場合がございます。</a:t>
                      </a:r>
                      <a:endParaRPr sz="1050" b="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b="0" u="none" strike="noStrike" cap="none">
                          <a:solidFill>
                            <a:schemeClr val="dk1"/>
                          </a:solidFill>
                          <a:latin typeface="Meiryo"/>
                          <a:ea typeface="Meiryo"/>
                          <a:cs typeface="Meiryo"/>
                          <a:sym typeface="Meiryo"/>
                        </a:rPr>
                        <a:t>※掲載タイミング / 場所 / 内容はYahoo! JAPAN任意。</a:t>
                      </a:r>
                      <a:endParaRPr sz="1050" b="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b="0" u="none" strike="noStrike" cap="none">
                          <a:solidFill>
                            <a:schemeClr val="dk1"/>
                          </a:solidFill>
                          <a:latin typeface="Meiryo"/>
                          <a:ea typeface="Meiryo"/>
                          <a:cs typeface="Meiryo"/>
                          <a:sym typeface="Meiryo"/>
                        </a:rPr>
                        <a:t>※CHANTO WEBスポンサードポスト(オリジナル記事)のオプション。</a:t>
                      </a:r>
                      <a:endParaRPr sz="105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1155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掲載期間</a:t>
                      </a:r>
                      <a:endParaRPr sz="20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1か月以内</a:t>
                      </a:r>
                      <a:br>
                        <a:rPr lang="ja-JP" sz="1200" u="none" strike="noStrike" cap="none">
                          <a:solidFill>
                            <a:schemeClr val="dk1"/>
                          </a:solidFill>
                          <a:latin typeface="Meiryo"/>
                          <a:ea typeface="Meiryo"/>
                          <a:cs typeface="Meiryo"/>
                          <a:sym typeface="Meiryo"/>
                        </a:rPr>
                      </a:br>
                      <a:r>
                        <a:rPr lang="ja-JP" sz="1050" u="none" strike="noStrike" cap="none">
                          <a:solidFill>
                            <a:schemeClr val="dk1"/>
                          </a:solidFill>
                          <a:latin typeface="Meiryo"/>
                          <a:ea typeface="Meiryo"/>
                          <a:cs typeface="Meiryo"/>
                          <a:sym typeface="Meiryo"/>
                        </a:rPr>
                        <a:t>※Yahoo!広告ディスプレイ広告（運用型）での誘導期間。</a:t>
                      </a:r>
                      <a:br>
                        <a:rPr lang="ja-JP" sz="1050" u="none" strike="noStrike" cap="none">
                          <a:solidFill>
                            <a:schemeClr val="dk1"/>
                          </a:solidFill>
                          <a:latin typeface="Meiryo"/>
                          <a:ea typeface="Meiryo"/>
                          <a:cs typeface="Meiryo"/>
                          <a:sym typeface="Meiryo"/>
                        </a:rPr>
                      </a:br>
                      <a:r>
                        <a:rPr lang="ja-JP" sz="1050" u="none" strike="noStrike" cap="none">
                          <a:solidFill>
                            <a:schemeClr val="dk1"/>
                          </a:solidFill>
                          <a:latin typeface="Meiryo"/>
                          <a:ea typeface="Meiryo"/>
                          <a:cs typeface="Meiryo"/>
                          <a:sym typeface="Meiryo"/>
                        </a:rPr>
                        <a:t>※CPプランの場合：アーカイブ期間は3カ月を保証、</a:t>
                      </a:r>
                      <a:endParaRPr sz="105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050" u="none" strike="noStrike" cap="none">
                          <a:solidFill>
                            <a:schemeClr val="dk1"/>
                          </a:solidFill>
                          <a:latin typeface="Meiryo"/>
                          <a:ea typeface="Meiryo"/>
                          <a:cs typeface="Meiryo"/>
                          <a:sym typeface="Meiryo"/>
                        </a:rPr>
                        <a:t>　その後はヤフーのタイミングで削除します。</a:t>
                      </a:r>
                      <a:br>
                        <a:rPr lang="ja-JP" sz="1050" u="none" strike="noStrike" cap="none">
                          <a:solidFill>
                            <a:schemeClr val="dk1"/>
                          </a:solidFill>
                          <a:latin typeface="Meiryo"/>
                          <a:ea typeface="Meiryo"/>
                          <a:cs typeface="Meiryo"/>
                          <a:sym typeface="Meiryo"/>
                        </a:rPr>
                      </a:br>
                      <a:r>
                        <a:rPr lang="ja-JP" sz="1050" u="none" strike="noStrike" cap="none">
                          <a:solidFill>
                            <a:schemeClr val="dk1"/>
                          </a:solidFill>
                          <a:latin typeface="Meiryo"/>
                          <a:ea typeface="Meiryo"/>
                          <a:cs typeface="Meiryo"/>
                          <a:sym typeface="Meiryo"/>
                        </a:rPr>
                        <a:t>※CP×自治体プランの場合：過去案件をリスト化し、掲載終了後も</a:t>
                      </a:r>
                      <a:endParaRPr sz="105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050" u="none" strike="noStrike" cap="none">
                          <a:solidFill>
                            <a:schemeClr val="dk1"/>
                          </a:solidFill>
                          <a:latin typeface="Meiryo"/>
                          <a:ea typeface="Meiryo"/>
                          <a:cs typeface="Meiryo"/>
                          <a:sym typeface="Meiryo"/>
                        </a:rPr>
                        <a:t>　アーカイブ。アーカイブ期間はYahoo! JAPANで設定します。</a:t>
                      </a:r>
                      <a:endParaRPr sz="105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050" b="0" i="0" u="none" strike="noStrike" cap="none">
                          <a:solidFill>
                            <a:schemeClr val="dk1"/>
                          </a:solidFill>
                          <a:latin typeface="Meiryo"/>
                          <a:ea typeface="Meiryo"/>
                          <a:cs typeface="Meiryo"/>
                          <a:sym typeface="Meiryo"/>
                        </a:rPr>
                        <a:t>（掲載期間終了後も元記事はCHANTO WEB内にアーカイブ）</a:t>
                      </a:r>
                      <a:endParaRPr sz="105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46400">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レポート</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①集客効果(PV）</a:t>
                      </a:r>
                      <a:endParaRPr sz="1200" u="none" strike="noStrike" cap="none"/>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②訪問ユーザーの属性、サイト閲覧態度・動向（性別×年齢比率、</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   貴社サイトへの送客数）</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050" b="0" i="0" u="none" strike="noStrike" cap="none">
                          <a:solidFill>
                            <a:schemeClr val="dk1"/>
                          </a:solidFill>
                          <a:latin typeface="Meiryo"/>
                          <a:ea typeface="Meiryo"/>
                          <a:cs typeface="Meiryo"/>
                          <a:sym typeface="Meiryo"/>
                        </a:rPr>
                        <a:t>※掲載終了後、4週間後提出が目安となります。</a:t>
                      </a:r>
                      <a:endParaRPr sz="105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919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配信開始日の45日営業日前</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1015" name="Google Shape;1015;p37"/>
          <p:cNvGrpSpPr/>
          <p:nvPr/>
        </p:nvGrpSpPr>
        <p:grpSpPr>
          <a:xfrm>
            <a:off x="4889637" y="2209083"/>
            <a:ext cx="1997997" cy="3884989"/>
            <a:chOff x="5052448" y="1585913"/>
            <a:chExt cx="1997997" cy="3884989"/>
          </a:xfrm>
        </p:grpSpPr>
        <p:grpSp>
          <p:nvGrpSpPr>
            <p:cNvPr id="1016" name="Google Shape;1016;p37"/>
            <p:cNvGrpSpPr/>
            <p:nvPr/>
          </p:nvGrpSpPr>
          <p:grpSpPr>
            <a:xfrm>
              <a:off x="5124011" y="1834325"/>
              <a:ext cx="1926434" cy="3557482"/>
              <a:chOff x="5439991" y="1714895"/>
              <a:chExt cx="2247638" cy="3797795"/>
            </a:xfrm>
          </p:grpSpPr>
          <p:grpSp>
            <p:nvGrpSpPr>
              <p:cNvPr id="1017" name="Google Shape;1017;p37"/>
              <p:cNvGrpSpPr/>
              <p:nvPr/>
            </p:nvGrpSpPr>
            <p:grpSpPr>
              <a:xfrm>
                <a:off x="5439991" y="1714895"/>
                <a:ext cx="2247638" cy="3797795"/>
                <a:chOff x="6339872" y="1600821"/>
                <a:chExt cx="2247638" cy="3797795"/>
              </a:xfrm>
            </p:grpSpPr>
            <p:grpSp>
              <p:nvGrpSpPr>
                <p:cNvPr id="1018" name="Google Shape;1018;p37"/>
                <p:cNvGrpSpPr/>
                <p:nvPr/>
              </p:nvGrpSpPr>
              <p:grpSpPr>
                <a:xfrm>
                  <a:off x="6339872" y="1600821"/>
                  <a:ext cx="2247638" cy="3797795"/>
                  <a:chOff x="6339872" y="1600821"/>
                  <a:chExt cx="2247638" cy="3797795"/>
                </a:xfrm>
              </p:grpSpPr>
              <p:grpSp>
                <p:nvGrpSpPr>
                  <p:cNvPr id="1019" name="Google Shape;1019;p37"/>
                  <p:cNvGrpSpPr/>
                  <p:nvPr/>
                </p:nvGrpSpPr>
                <p:grpSpPr>
                  <a:xfrm>
                    <a:off x="6339872" y="1600821"/>
                    <a:ext cx="2247638" cy="3797795"/>
                    <a:chOff x="5280869" y="1716996"/>
                    <a:chExt cx="1613700" cy="2726639"/>
                  </a:xfrm>
                </p:grpSpPr>
                <p:pic>
                  <p:nvPicPr>
                    <p:cNvPr id="1020" name="Google Shape;1020;p37"/>
                    <p:cNvPicPr preferRelativeResize="0"/>
                    <p:nvPr/>
                  </p:nvPicPr>
                  <p:blipFill rotWithShape="1">
                    <a:blip r:embed="rId5">
                      <a:alphaModFix/>
                    </a:blip>
                    <a:srcRect/>
                    <a:stretch/>
                  </p:blipFill>
                  <p:spPr>
                    <a:xfrm>
                      <a:off x="5297633" y="1716996"/>
                      <a:ext cx="1448716" cy="2498872"/>
                    </a:xfrm>
                    <a:prstGeom prst="rect">
                      <a:avLst/>
                    </a:prstGeom>
                    <a:noFill/>
                    <a:ln>
                      <a:noFill/>
                    </a:ln>
                  </p:spPr>
                </p:pic>
                <p:sp>
                  <p:nvSpPr>
                    <p:cNvPr id="1021" name="Google Shape;1021;p37"/>
                    <p:cNvSpPr/>
                    <p:nvPr/>
                  </p:nvSpPr>
                  <p:spPr>
                    <a:xfrm>
                      <a:off x="5289776" y="2037916"/>
                      <a:ext cx="1586055" cy="33025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022" name="Google Shape;1022;p37"/>
                    <p:cNvSpPr txBox="1"/>
                    <p:nvPr/>
                  </p:nvSpPr>
                  <p:spPr>
                    <a:xfrm>
                      <a:off x="5280869" y="2077845"/>
                      <a:ext cx="1613700" cy="25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rgbClr val="000000"/>
                          </a:solidFill>
                          <a:latin typeface="Meiryo"/>
                          <a:ea typeface="Meiryo"/>
                          <a:cs typeface="Meiryo"/>
                          <a:sym typeface="Meiryo"/>
                        </a:rPr>
                        <a:t>タイトル タイトル タイトル　タイトル　タイトル　タイトル　タイトル</a:t>
                      </a:r>
                      <a:endParaRPr sz="800" b="1" i="0" u="none" strike="noStrike" cap="none">
                        <a:solidFill>
                          <a:srgbClr val="000000"/>
                        </a:solidFill>
                        <a:latin typeface="Meiryo"/>
                        <a:ea typeface="Meiryo"/>
                        <a:cs typeface="Meiryo"/>
                        <a:sym typeface="Meiryo"/>
                      </a:endParaRPr>
                    </a:p>
                  </p:txBody>
                </p:sp>
                <p:sp>
                  <p:nvSpPr>
                    <p:cNvPr id="1023" name="Google Shape;1023;p37"/>
                    <p:cNvSpPr/>
                    <p:nvPr/>
                  </p:nvSpPr>
                  <p:spPr>
                    <a:xfrm>
                      <a:off x="5461384" y="2388761"/>
                      <a:ext cx="478275" cy="94549"/>
                    </a:xfrm>
                    <a:prstGeom prst="rect">
                      <a:avLst/>
                    </a:prstGeom>
                    <a:solidFill>
                      <a:srgbClr val="E5D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024" name="Google Shape;1024;p37"/>
                    <p:cNvSpPr/>
                    <p:nvPr/>
                  </p:nvSpPr>
                  <p:spPr>
                    <a:xfrm>
                      <a:off x="6053567" y="2397319"/>
                      <a:ext cx="718458" cy="160890"/>
                    </a:xfrm>
                    <a:prstGeom prst="rect">
                      <a:avLst/>
                    </a:prstGeom>
                    <a:solidFill>
                      <a:srgbClr val="E5D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pic>
                  <p:nvPicPr>
                    <p:cNvPr id="1025" name="Google Shape;1025;p37"/>
                    <p:cNvPicPr preferRelativeResize="0"/>
                    <p:nvPr/>
                  </p:nvPicPr>
                  <p:blipFill rotWithShape="1">
                    <a:blip r:embed="rId6">
                      <a:alphaModFix/>
                    </a:blip>
                    <a:srcRect/>
                    <a:stretch/>
                  </p:blipFill>
                  <p:spPr>
                    <a:xfrm>
                      <a:off x="5413214" y="2595266"/>
                      <a:ext cx="1266828" cy="858379"/>
                    </a:xfrm>
                    <a:prstGeom prst="rect">
                      <a:avLst/>
                    </a:prstGeom>
                    <a:noFill/>
                    <a:ln>
                      <a:noFill/>
                    </a:ln>
                  </p:spPr>
                </p:pic>
                <p:sp>
                  <p:nvSpPr>
                    <p:cNvPr id="1026" name="Google Shape;1026;p37"/>
                    <p:cNvSpPr/>
                    <p:nvPr/>
                  </p:nvSpPr>
                  <p:spPr>
                    <a:xfrm>
                      <a:off x="5295885" y="3493031"/>
                      <a:ext cx="1459507" cy="285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本・・・・・・・・・・・・</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a:t>
                      </a:r>
                      <a:endParaRPr sz="1200" b="0" i="0" u="none" strike="noStrike" cap="none">
                        <a:solidFill>
                          <a:schemeClr val="dk1"/>
                        </a:solidFill>
                        <a:latin typeface="Meiryo"/>
                        <a:ea typeface="Meiryo"/>
                        <a:cs typeface="Meiryo"/>
                        <a:sym typeface="Meiryo"/>
                      </a:endParaRPr>
                    </a:p>
                  </p:txBody>
                </p:sp>
                <p:sp>
                  <p:nvSpPr>
                    <p:cNvPr id="1027" name="Google Shape;1027;p37"/>
                    <p:cNvSpPr/>
                    <p:nvPr/>
                  </p:nvSpPr>
                  <p:spPr>
                    <a:xfrm>
                      <a:off x="5312517" y="3804268"/>
                      <a:ext cx="1468062" cy="5909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028" name="Google Shape;1028;p37"/>
                    <p:cNvSpPr/>
                    <p:nvPr/>
                  </p:nvSpPr>
                  <p:spPr>
                    <a:xfrm>
                      <a:off x="5411465" y="3833216"/>
                      <a:ext cx="1257588" cy="379854"/>
                    </a:xfrm>
                    <a:prstGeom prst="rect">
                      <a:avLst/>
                    </a:prstGeom>
                    <a:solidFill>
                      <a:srgbClr val="4173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029" name="Google Shape;1029;p37"/>
                    <p:cNvSpPr/>
                    <p:nvPr/>
                  </p:nvSpPr>
                  <p:spPr>
                    <a:xfrm>
                      <a:off x="5443530" y="3880548"/>
                      <a:ext cx="398651" cy="290735"/>
                    </a:xfrm>
                    <a:prstGeom prst="rect">
                      <a:avLst/>
                    </a:prstGeom>
                    <a:solidFill>
                      <a:srgbClr val="E3F3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Meiryo"/>
                        <a:ea typeface="Meiryo"/>
                        <a:cs typeface="Meiryo"/>
                        <a:sym typeface="Meiryo"/>
                      </a:endParaRPr>
                    </a:p>
                  </p:txBody>
                </p:sp>
                <p:sp>
                  <p:nvSpPr>
                    <p:cNvPr id="1030" name="Google Shape;1030;p37"/>
                    <p:cNvSpPr/>
                    <p:nvPr/>
                  </p:nvSpPr>
                  <p:spPr>
                    <a:xfrm>
                      <a:off x="5378248" y="3683303"/>
                      <a:ext cx="1295897" cy="121398"/>
                    </a:xfrm>
                    <a:prstGeom prst="flowChartPunchedTape">
                      <a:avLst/>
                    </a:prstGeom>
                    <a:solidFill>
                      <a:srgbClr val="1B4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031" name="Google Shape;1031;p37"/>
                    <p:cNvSpPr txBox="1"/>
                    <p:nvPr/>
                  </p:nvSpPr>
                  <p:spPr>
                    <a:xfrm>
                      <a:off x="5663968" y="4231006"/>
                      <a:ext cx="653825" cy="21227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ト名</a:t>
                      </a:r>
                      <a:endParaRPr sz="1200" b="0" i="0" u="none" strike="noStrike" cap="none">
                        <a:solidFill>
                          <a:srgbClr val="000000"/>
                        </a:solidFill>
                        <a:latin typeface="Meiryo"/>
                        <a:ea typeface="Meiryo"/>
                        <a:cs typeface="Meiryo"/>
                        <a:sym typeface="Meiryo"/>
                      </a:endParaRPr>
                    </a:p>
                  </p:txBody>
                </p:sp>
                <p:sp>
                  <p:nvSpPr>
                    <p:cNvPr id="1032" name="Google Shape;1032;p37"/>
                    <p:cNvSpPr/>
                    <p:nvPr/>
                  </p:nvSpPr>
                  <p:spPr>
                    <a:xfrm>
                      <a:off x="5686534" y="4290577"/>
                      <a:ext cx="670913" cy="153058"/>
                    </a:xfrm>
                    <a:prstGeom prst="rect">
                      <a:avLst/>
                    </a:prstGeom>
                    <a:solidFill>
                      <a:srgbClr val="E5D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grpSp>
              <p:pic>
                <p:nvPicPr>
                  <p:cNvPr id="1033" name="Google Shape;1033;p37"/>
                  <p:cNvPicPr preferRelativeResize="0"/>
                  <p:nvPr/>
                </p:nvPicPr>
                <p:blipFill rotWithShape="1">
                  <a:blip r:embed="rId7">
                    <a:alphaModFix/>
                  </a:blip>
                  <a:srcRect/>
                  <a:stretch/>
                </p:blipFill>
                <p:spPr>
                  <a:xfrm>
                    <a:off x="6427134" y="2864339"/>
                    <a:ext cx="2006166" cy="1291774"/>
                  </a:xfrm>
                  <a:prstGeom prst="rect">
                    <a:avLst/>
                  </a:prstGeom>
                  <a:noFill/>
                  <a:ln>
                    <a:noFill/>
                  </a:ln>
                </p:spPr>
              </p:pic>
            </p:grpSp>
            <p:sp>
              <p:nvSpPr>
                <p:cNvPr id="1034" name="Google Shape;1034;p37"/>
                <p:cNvSpPr/>
                <p:nvPr/>
              </p:nvSpPr>
              <p:spPr>
                <a:xfrm>
                  <a:off x="7397578" y="2545492"/>
                  <a:ext cx="1025611" cy="22654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pic>
              <p:nvPicPr>
                <p:cNvPr id="1035" name="Google Shape;1035;p3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740847" y="2516659"/>
                  <a:ext cx="554656" cy="255784"/>
                </a:xfrm>
                <a:prstGeom prst="rect">
                  <a:avLst/>
                </a:prstGeom>
                <a:noFill/>
                <a:ln>
                  <a:noFill/>
                </a:ln>
              </p:spPr>
            </p:pic>
          </p:grpSp>
          <p:sp>
            <p:nvSpPr>
              <p:cNvPr id="1036" name="Google Shape;1036;p37"/>
              <p:cNvSpPr/>
              <p:nvPr/>
            </p:nvSpPr>
            <p:spPr>
              <a:xfrm>
                <a:off x="5461339" y="4671555"/>
                <a:ext cx="2104571" cy="565887"/>
              </a:xfrm>
              <a:prstGeom prst="rect">
                <a:avLst/>
              </a:prstGeom>
              <a:noFill/>
              <a:ln w="57150" cap="flat" cmpd="sng">
                <a:solidFill>
                  <a:srgbClr val="86B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grpSp>
        <p:sp>
          <p:nvSpPr>
            <p:cNvPr id="1037" name="Google Shape;1037;p37"/>
            <p:cNvSpPr/>
            <p:nvPr/>
          </p:nvSpPr>
          <p:spPr>
            <a:xfrm>
              <a:off x="5052448" y="1585913"/>
              <a:ext cx="1983784" cy="3884989"/>
            </a:xfrm>
            <a:prstGeom prst="rect">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grpSp>
      <p:sp>
        <p:nvSpPr>
          <p:cNvPr id="1038" name="Google Shape;1038;p37"/>
          <p:cNvSpPr/>
          <p:nvPr/>
        </p:nvSpPr>
        <p:spPr>
          <a:xfrm>
            <a:off x="7358002" y="6948498"/>
            <a:ext cx="5940300" cy="332700"/>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 記事中にはPR表記が入ります。※ 取材、インタビュー、体験レビューは別途費用が発生する場合があります。</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※コンテンツページ下部（キャンペーン枠）からクライアントサイトへの誘導が可能です。</a:t>
            </a:r>
            <a:endParaRPr sz="800" b="0" i="0" u="none" strike="noStrike" cap="none">
              <a:solidFill>
                <a:schemeClr val="dk1"/>
              </a:solidFill>
              <a:latin typeface="Meiryo"/>
              <a:ea typeface="Meiryo"/>
              <a:cs typeface="Meiryo"/>
              <a:sym typeface="Meiryo"/>
            </a:endParaRPr>
          </a:p>
        </p:txBody>
      </p:sp>
      <p:sp>
        <p:nvSpPr>
          <p:cNvPr id="1039" name="Google Shape;1039;p37"/>
          <p:cNvSpPr txBox="1"/>
          <p:nvPr/>
        </p:nvSpPr>
        <p:spPr>
          <a:xfrm>
            <a:off x="5276413" y="3279780"/>
            <a:ext cx="9543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rgbClr val="000000"/>
                </a:solidFill>
                <a:latin typeface="Meiryo"/>
                <a:ea typeface="Meiryo"/>
                <a:cs typeface="Meiryo"/>
                <a:sym typeface="Meiryo"/>
              </a:rPr>
              <a:t>クライアント名</a:t>
            </a:r>
            <a:endParaRPr sz="800" b="1" i="0" u="none" strike="noStrike" cap="none">
              <a:solidFill>
                <a:srgbClr val="000000"/>
              </a:solidFill>
              <a:latin typeface="Meiryo"/>
              <a:ea typeface="Meiryo"/>
              <a:cs typeface="Meiryo"/>
              <a:sym typeface="Meiryo"/>
            </a:endParaRPr>
          </a:p>
        </p:txBody>
      </p:sp>
      <p:sp>
        <p:nvSpPr>
          <p:cNvPr id="1040" name="Google Shape;1040;p37"/>
          <p:cNvSpPr txBox="1"/>
          <p:nvPr/>
        </p:nvSpPr>
        <p:spPr>
          <a:xfrm>
            <a:off x="5439444" y="5781974"/>
            <a:ext cx="1339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クライアント名</a:t>
            </a:r>
            <a:endParaRPr sz="1200" b="1" i="0" u="none" strike="noStrike" cap="none">
              <a:solidFill>
                <a:srgbClr val="000000"/>
              </a:solidFill>
              <a:latin typeface="Meiryo"/>
              <a:ea typeface="Meiryo"/>
              <a:cs typeface="Meiryo"/>
              <a:sym typeface="Meiryo"/>
            </a:endParaRPr>
          </a:p>
        </p:txBody>
      </p:sp>
      <p:cxnSp>
        <p:nvCxnSpPr>
          <p:cNvPr id="1041" name="Google Shape;1041;p37"/>
          <p:cNvCxnSpPr/>
          <p:nvPr/>
        </p:nvCxnSpPr>
        <p:spPr>
          <a:xfrm>
            <a:off x="5879805" y="5383619"/>
            <a:ext cx="584700" cy="0"/>
          </a:xfrm>
          <a:prstGeom prst="straightConnector1">
            <a:avLst/>
          </a:prstGeom>
          <a:noFill/>
          <a:ln w="9525" cap="flat" cmpd="sng">
            <a:solidFill>
              <a:schemeClr val="dk1"/>
            </a:solidFill>
            <a:prstDash val="solid"/>
            <a:round/>
            <a:headEnd type="none" w="sm" len="sm"/>
            <a:tailEnd type="none" w="sm" len="sm"/>
          </a:ln>
        </p:spPr>
      </p:cxnSp>
      <p:cxnSp>
        <p:nvCxnSpPr>
          <p:cNvPr id="1042" name="Google Shape;1042;p37"/>
          <p:cNvCxnSpPr/>
          <p:nvPr/>
        </p:nvCxnSpPr>
        <p:spPr>
          <a:xfrm>
            <a:off x="5883343" y="5536019"/>
            <a:ext cx="584700" cy="0"/>
          </a:xfrm>
          <a:prstGeom prst="straightConnector1">
            <a:avLst/>
          </a:prstGeom>
          <a:noFill/>
          <a:ln w="9525" cap="flat" cmpd="sng">
            <a:solidFill>
              <a:schemeClr val="dk1"/>
            </a:solidFill>
            <a:prstDash val="solid"/>
            <a:round/>
            <a:headEnd type="none" w="sm" len="sm"/>
            <a:tailEnd type="none" w="sm" len="sm"/>
          </a:ln>
        </p:spPr>
      </p:cxnSp>
      <p:sp>
        <p:nvSpPr>
          <p:cNvPr id="1043" name="Google Shape;1043;p37"/>
          <p:cNvSpPr/>
          <p:nvPr/>
        </p:nvSpPr>
        <p:spPr>
          <a:xfrm>
            <a:off x="6139968" y="3231425"/>
            <a:ext cx="651000" cy="372000"/>
          </a:xfrm>
          <a:prstGeom prst="rect">
            <a:avLst/>
          </a:prstGeom>
          <a:noFill/>
          <a:ln w="57150" cap="flat" cmpd="sng">
            <a:solidFill>
              <a:srgbClr val="324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44" name="Google Shape;1044;p37"/>
          <p:cNvSpPr/>
          <p:nvPr/>
        </p:nvSpPr>
        <p:spPr>
          <a:xfrm>
            <a:off x="3945547" y="4824421"/>
            <a:ext cx="1329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86B4BA"/>
                </a:solidFill>
                <a:latin typeface="Meiryo"/>
                <a:ea typeface="Meiryo"/>
                <a:cs typeface="Meiryo"/>
                <a:sym typeface="Meiryo"/>
              </a:rPr>
              <a:t>キャンペーン枠</a:t>
            </a:r>
            <a:endParaRPr sz="1200" b="0" i="0" u="none" strike="noStrike" cap="none">
              <a:solidFill>
                <a:srgbClr val="86B4BA"/>
              </a:solidFill>
              <a:latin typeface="Meiryo"/>
              <a:ea typeface="Meiryo"/>
              <a:cs typeface="Meiryo"/>
              <a:sym typeface="Meiryo"/>
            </a:endParaRPr>
          </a:p>
        </p:txBody>
      </p:sp>
      <p:cxnSp>
        <p:nvCxnSpPr>
          <p:cNvPr id="1045" name="Google Shape;1045;p37"/>
          <p:cNvCxnSpPr>
            <a:stCxn id="1043" idx="3"/>
            <a:endCxn id="1046" idx="3"/>
          </p:cNvCxnSpPr>
          <p:nvPr/>
        </p:nvCxnSpPr>
        <p:spPr>
          <a:xfrm>
            <a:off x="6790968" y="3417425"/>
            <a:ext cx="600" cy="3695100"/>
          </a:xfrm>
          <a:prstGeom prst="bentConnector3">
            <a:avLst>
              <a:gd name="adj1" fmla="val 39688667"/>
            </a:avLst>
          </a:prstGeom>
          <a:noFill/>
          <a:ln w="57150" cap="flat" cmpd="sng">
            <a:solidFill>
              <a:srgbClr val="324058"/>
            </a:solidFill>
            <a:prstDash val="solid"/>
            <a:round/>
            <a:headEnd type="none" w="sm" len="sm"/>
            <a:tailEnd type="none" w="sm" len="sm"/>
          </a:ln>
        </p:spPr>
      </p:cxnSp>
      <p:sp>
        <p:nvSpPr>
          <p:cNvPr id="1046" name="Google Shape;1046;p37"/>
          <p:cNvSpPr/>
          <p:nvPr/>
        </p:nvSpPr>
        <p:spPr>
          <a:xfrm>
            <a:off x="4793275" y="6882025"/>
            <a:ext cx="1997700" cy="46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324058"/>
                </a:solidFill>
                <a:latin typeface="Meiryo"/>
                <a:ea typeface="Meiryo"/>
                <a:cs typeface="Meiryo"/>
                <a:sym typeface="Meiryo"/>
              </a:rPr>
              <a:t>CHANTO記事</a:t>
            </a:r>
            <a:endParaRPr sz="1200" b="1" i="0" u="none" strike="noStrike" cap="none">
              <a:solidFill>
                <a:srgbClr val="32405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324058"/>
                </a:solidFill>
                <a:latin typeface="Meiryo"/>
                <a:ea typeface="Meiryo"/>
                <a:cs typeface="Meiryo"/>
                <a:sym typeface="Meiryo"/>
              </a:rPr>
              <a:t>（スポンサードポスト）</a:t>
            </a:r>
            <a:endParaRPr sz="1200" b="0" i="0" u="none" strike="noStrike" cap="none">
              <a:solidFill>
                <a:srgbClr val="324058"/>
              </a:solidFill>
              <a:latin typeface="Meiryo"/>
              <a:ea typeface="Meiryo"/>
              <a:cs typeface="Meiryo"/>
              <a:sym typeface="Meiryo"/>
            </a:endParaRPr>
          </a:p>
        </p:txBody>
      </p:sp>
      <p:sp>
        <p:nvSpPr>
          <p:cNvPr id="1047" name="Google Shape;1047;p37"/>
          <p:cNvSpPr txBox="1"/>
          <p:nvPr/>
        </p:nvSpPr>
        <p:spPr>
          <a:xfrm>
            <a:off x="1940720" y="5266265"/>
            <a:ext cx="2081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※画像はイメージです。</a:t>
            </a:r>
            <a:endParaRPr sz="1400" b="0" i="0" u="none" strike="noStrike" cap="none">
              <a:solidFill>
                <a:srgbClr val="000000"/>
              </a:solidFill>
              <a:latin typeface="Arial"/>
              <a:ea typeface="Arial"/>
              <a:cs typeface="Arial"/>
              <a:sym typeface="Arial"/>
            </a:endParaRPr>
          </a:p>
        </p:txBody>
      </p:sp>
      <p:sp>
        <p:nvSpPr>
          <p:cNvPr id="1048" name="Google Shape;1048;p37"/>
          <p:cNvSpPr/>
          <p:nvPr/>
        </p:nvSpPr>
        <p:spPr>
          <a:xfrm>
            <a:off x="80769" y="-24600"/>
            <a:ext cx="109683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2000" b="1" i="0" u="none" strike="noStrike" cap="none">
                <a:solidFill>
                  <a:schemeClr val="dk1"/>
                </a:solidFill>
                <a:latin typeface="Meiryo"/>
                <a:ea typeface="Meiryo"/>
                <a:cs typeface="Meiryo"/>
                <a:sym typeface="Meiryo"/>
              </a:rPr>
              <a:t>Yahoo!ニュース スポンサードコンテンツ</a:t>
            </a:r>
            <a:r>
              <a:rPr lang="ja-JP" sz="1200" b="1" i="0" u="none" strike="noStrike" cap="none">
                <a:solidFill>
                  <a:schemeClr val="dk1"/>
                </a:solidFill>
                <a:latin typeface="Meiryo"/>
                <a:ea typeface="Meiryo"/>
                <a:cs typeface="Meiryo"/>
                <a:sym typeface="Meiryo"/>
              </a:rPr>
              <a:t>（</a:t>
            </a:r>
            <a:r>
              <a:rPr lang="ja-JP" sz="1200" b="0" i="0" u="none" strike="noStrike" cap="none">
                <a:solidFill>
                  <a:schemeClr val="dk1"/>
                </a:solidFill>
                <a:latin typeface="Meiryo"/>
                <a:ea typeface="Meiryo"/>
                <a:cs typeface="Meiryo"/>
                <a:sym typeface="Meiryo"/>
              </a:rPr>
              <a:t>Yahoo!ニュースＣＰのメディア限定メニュー）</a:t>
            </a:r>
            <a:endParaRPr sz="1200" b="1" i="0" u="none" strike="noStrike" cap="none">
              <a:solidFill>
                <a:schemeClr val="dk1"/>
              </a:solidFill>
              <a:latin typeface="Meiryo"/>
              <a:ea typeface="Meiryo"/>
              <a:cs typeface="Meiryo"/>
              <a:sym typeface="Meiryo"/>
            </a:endParaRPr>
          </a:p>
        </p:txBody>
      </p:sp>
      <p:sp>
        <p:nvSpPr>
          <p:cNvPr id="1049" name="Google Shape;1049;p37"/>
          <p:cNvSpPr/>
          <p:nvPr/>
        </p:nvSpPr>
        <p:spPr>
          <a:xfrm>
            <a:off x="57475" y="297350"/>
            <a:ext cx="11787000" cy="3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スポンサードポスト記事をYahoo!ニュース スポンサードコンテンツにも記事掲載。クライアント様サイトへも誘導いたします</a:t>
            </a:r>
            <a:r>
              <a:rPr lang="ja-JP" sz="1400" b="0" i="0" u="none" strike="noStrike" cap="none">
                <a:solidFill>
                  <a:schemeClr val="dk1"/>
                </a:solidFill>
                <a:latin typeface="Meiryo"/>
                <a:ea typeface="Meiryo"/>
                <a:cs typeface="Meiryo"/>
                <a:sym typeface="Meiryo"/>
              </a:rPr>
              <a:t>。</a:t>
            </a:r>
            <a:endParaRPr sz="1400" b="0" i="0" u="none" strike="noStrike" cap="none">
              <a:solidFill>
                <a:srgbClr val="000000"/>
              </a:solidFill>
              <a:latin typeface="Meiryo"/>
              <a:ea typeface="Meiryo"/>
              <a:cs typeface="Meiryo"/>
              <a:sym typeface="Meiryo"/>
            </a:endParaRPr>
          </a:p>
        </p:txBody>
      </p:sp>
      <p:pic>
        <p:nvPicPr>
          <p:cNvPr id="1050" name="Google Shape;1050;p37"/>
          <p:cNvPicPr preferRelativeResize="0"/>
          <p:nvPr/>
        </p:nvPicPr>
        <p:blipFill rotWithShape="1">
          <a:blip r:embed="rId9">
            <a:alphaModFix/>
          </a:blip>
          <a:srcRect/>
          <a:stretch/>
        </p:blipFill>
        <p:spPr>
          <a:xfrm>
            <a:off x="12364284" y="113350"/>
            <a:ext cx="927854" cy="412525"/>
          </a:xfrm>
          <a:prstGeom prst="rect">
            <a:avLst/>
          </a:prstGeom>
          <a:noFill/>
          <a:ln>
            <a:noFill/>
          </a:ln>
        </p:spPr>
      </p:pic>
      <p:sp>
        <p:nvSpPr>
          <p:cNvPr id="1051" name="Google Shape;1051;p37"/>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39</a:t>
            </a:fld>
            <a:endParaRPr/>
          </a:p>
        </p:txBody>
      </p:sp>
      <p:sp>
        <p:nvSpPr>
          <p:cNvPr id="1052" name="Google Shape;1052;p37"/>
          <p:cNvSpPr txBox="1"/>
          <p:nvPr/>
        </p:nvSpPr>
        <p:spPr>
          <a:xfrm>
            <a:off x="174350" y="6861700"/>
            <a:ext cx="45912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※掲載のタイミング、場所、内容はYahoo! JAPANに一任となります</a:t>
            </a:r>
            <a:endParaRPr sz="11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※PC版、スマホWEB版に掲載します。アプリは除きます。</a:t>
            </a:r>
            <a:endParaRPr sz="1300" b="0" i="0" u="none" strike="noStrike" cap="none">
              <a:solidFill>
                <a:srgbClr val="000000"/>
              </a:solidFill>
              <a:latin typeface="Arial"/>
              <a:ea typeface="Arial"/>
              <a:cs typeface="Arial"/>
              <a:sym typeface="Arial"/>
            </a:endParaRPr>
          </a:p>
        </p:txBody>
      </p:sp>
      <p:grpSp>
        <p:nvGrpSpPr>
          <p:cNvPr id="1053" name="Google Shape;1053;p37"/>
          <p:cNvGrpSpPr/>
          <p:nvPr/>
        </p:nvGrpSpPr>
        <p:grpSpPr>
          <a:xfrm>
            <a:off x="307102" y="937224"/>
            <a:ext cx="6695950" cy="546245"/>
            <a:chOff x="2479730" y="1326229"/>
            <a:chExt cx="4137900" cy="792924"/>
          </a:xfrm>
        </p:grpSpPr>
        <p:sp>
          <p:nvSpPr>
            <p:cNvPr id="1054" name="Google Shape;1054;p37"/>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55" name="Google Shape;1055;p37"/>
            <p:cNvSpPr txBox="1"/>
            <p:nvPr/>
          </p:nvSpPr>
          <p:spPr>
            <a:xfrm>
              <a:off x="2482675" y="1326229"/>
              <a:ext cx="3959700" cy="7707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100000"/>
                </a:lnSpc>
                <a:spcBef>
                  <a:spcPts val="100"/>
                </a:spcBef>
                <a:spcAft>
                  <a:spcPts val="0"/>
                </a:spcAft>
                <a:buClr>
                  <a:srgbClr val="000000"/>
                </a:buClr>
                <a:buSzPts val="1200"/>
                <a:buFont typeface="Noto Sans Symbols"/>
                <a:buChar char="✔"/>
              </a:pPr>
              <a:r>
                <a:rPr lang="ja-JP" sz="1050" b="0" i="0" u="none" strike="noStrike" cap="none">
                  <a:solidFill>
                    <a:srgbClr val="FF0000"/>
                  </a:solidFill>
                  <a:latin typeface="Meiryo"/>
                  <a:ea typeface="Meiryo"/>
                  <a:cs typeface="Meiryo"/>
                  <a:sym typeface="Meiryo"/>
                </a:rPr>
                <a:t>想定テーマ、記事の切り口、キャンペーン枠、提供表記からのリンク先 においてYahoo! JAPAN事前掲載可否必須。 クライアント・プロモーションとして掲載不可の場合がございます</a:t>
              </a:r>
              <a:endParaRPr sz="1200" b="0" i="0" u="none" strike="noStrike" cap="none">
                <a:solidFill>
                  <a:schemeClr val="dk1"/>
                </a:solidFill>
                <a:latin typeface="Meiryo"/>
                <a:ea typeface="Meiryo"/>
                <a:cs typeface="Meiryo"/>
                <a:sym typeface="Meiry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6"/>
          <p:cNvSpPr txBox="1"/>
          <p:nvPr/>
        </p:nvSpPr>
        <p:spPr>
          <a:xfrm>
            <a:off x="83675" y="816200"/>
            <a:ext cx="6647400" cy="6628800"/>
          </a:xfrm>
          <a:prstGeom prst="rect">
            <a:avLst/>
          </a:prstGeom>
          <a:solidFill>
            <a:srgbClr val="F2F2F2"/>
          </a:solid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9" name="Google Shape;79;p56"/>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chemeClr val="lt1"/>
              </a:buClr>
              <a:buSzPts val="1000"/>
              <a:buFont typeface="Meiryo"/>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80" name="Google Shape;80;p56"/>
          <p:cNvSpPr txBox="1"/>
          <p:nvPr/>
        </p:nvSpPr>
        <p:spPr>
          <a:xfrm>
            <a:off x="-4564" y="277515"/>
            <a:ext cx="1054101" cy="179536"/>
          </a:xfrm>
          <a:prstGeom prst="rect">
            <a:avLst/>
          </a:prstGeom>
          <a:noFill/>
          <a:ln>
            <a:noFill/>
          </a:ln>
        </p:spPr>
        <p:txBody>
          <a:bodyPr spcFirstLastPara="1" wrap="square" lIns="0" tIns="12700" rIns="0" bIns="0" anchor="t" anchorCtr="0">
            <a:spAutoFit/>
          </a:bodyPr>
          <a:lstStyle/>
          <a:p>
            <a:pPr marL="12700" marR="0" lvl="0" indent="0" algn="ctr" rtl="0">
              <a:lnSpc>
                <a:spcPct val="130000"/>
              </a:lnSpc>
              <a:spcBef>
                <a:spcPts val="0"/>
              </a:spcBef>
              <a:spcAft>
                <a:spcPts val="0"/>
              </a:spcAft>
              <a:buClr>
                <a:schemeClr val="lt1"/>
              </a:buClr>
              <a:buSzPts val="1000"/>
              <a:buFont typeface="Meiryo"/>
              <a:buNone/>
            </a:pPr>
            <a:r>
              <a:rPr lang="ja-JP" sz="1000" b="1" i="0" u="none" strike="noStrike" cap="none">
                <a:solidFill>
                  <a:schemeClr val="lt1"/>
                </a:solidFill>
                <a:latin typeface="Meiryo"/>
                <a:ea typeface="Meiryo"/>
                <a:cs typeface="Meiryo"/>
                <a:sym typeface="Meiryo"/>
              </a:rPr>
              <a:t>CHANTOとは</a:t>
            </a:r>
            <a:endParaRPr sz="1000" b="1" i="0" u="none" strike="noStrike" cap="none">
              <a:solidFill>
                <a:schemeClr val="lt1"/>
              </a:solidFill>
              <a:latin typeface="Meiryo"/>
              <a:ea typeface="Meiryo"/>
              <a:cs typeface="Meiryo"/>
              <a:sym typeface="Meiryo"/>
            </a:endParaRPr>
          </a:p>
        </p:txBody>
      </p:sp>
      <p:grpSp>
        <p:nvGrpSpPr>
          <p:cNvPr id="81" name="Google Shape;81;p56"/>
          <p:cNvGrpSpPr/>
          <p:nvPr/>
        </p:nvGrpSpPr>
        <p:grpSpPr>
          <a:xfrm>
            <a:off x="3875250" y="973453"/>
            <a:ext cx="2302696" cy="3506071"/>
            <a:chOff x="838703" y="876032"/>
            <a:chExt cx="4133313" cy="5982926"/>
          </a:xfrm>
        </p:grpSpPr>
        <p:grpSp>
          <p:nvGrpSpPr>
            <p:cNvPr id="82" name="Google Shape;82;p56"/>
            <p:cNvGrpSpPr/>
            <p:nvPr/>
          </p:nvGrpSpPr>
          <p:grpSpPr>
            <a:xfrm>
              <a:off x="838703" y="876032"/>
              <a:ext cx="4133313" cy="5982926"/>
              <a:chOff x="1022780" y="1250818"/>
              <a:chExt cx="3403304" cy="4926246"/>
            </a:xfrm>
          </p:grpSpPr>
          <p:pic>
            <p:nvPicPr>
              <p:cNvPr id="83" name="Google Shape;83;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2780" y="1250818"/>
                <a:ext cx="3403304" cy="4926246"/>
              </a:xfrm>
              <a:prstGeom prst="rect">
                <a:avLst/>
              </a:prstGeom>
              <a:noFill/>
              <a:ln>
                <a:noFill/>
              </a:ln>
            </p:spPr>
          </p:pic>
          <p:pic>
            <p:nvPicPr>
              <p:cNvPr id="84" name="Google Shape;84;p5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07497" y="2296444"/>
                <a:ext cx="1651845" cy="2403654"/>
              </a:xfrm>
              <a:prstGeom prst="rect">
                <a:avLst/>
              </a:prstGeom>
              <a:noFill/>
              <a:ln>
                <a:noFill/>
              </a:ln>
            </p:spPr>
          </p:pic>
        </p:grpSp>
        <p:pic>
          <p:nvPicPr>
            <p:cNvPr id="85" name="Google Shape;85;p5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82281" y="2148114"/>
              <a:ext cx="2087779" cy="3497943"/>
            </a:xfrm>
            <a:prstGeom prst="rect">
              <a:avLst/>
            </a:prstGeom>
            <a:noFill/>
            <a:ln>
              <a:noFill/>
            </a:ln>
          </p:spPr>
        </p:pic>
      </p:grpSp>
      <p:sp>
        <p:nvSpPr>
          <p:cNvPr id="86" name="Google Shape;86;p56"/>
          <p:cNvSpPr txBox="1"/>
          <p:nvPr/>
        </p:nvSpPr>
        <p:spPr>
          <a:xfrm>
            <a:off x="7018225" y="6800700"/>
            <a:ext cx="5315400" cy="3771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※月間利用者数やページビューは第三者による自動収集プログラムなどの</a:t>
            </a:r>
            <a:endParaRPr sz="800" b="0" i="0" u="none" strike="noStrike" cap="none" dirty="0">
              <a:solidFill>
                <a:schemeClr val="dk1"/>
              </a:solidFill>
              <a:latin typeface="Meiryo"/>
              <a:ea typeface="Meiryo"/>
              <a:cs typeface="Meiryo"/>
              <a:sym typeface="Meiryo"/>
            </a:endParaRPr>
          </a:p>
          <a:p>
            <a:pPr marL="1270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機械的なアクセスについては可能な限り排除して計測しておりますが、一部含まれている可能性があります。</a:t>
            </a:r>
            <a:endParaRPr sz="800" b="0" i="0" u="none" strike="noStrike" cap="none" dirty="0">
              <a:solidFill>
                <a:schemeClr val="dk1"/>
              </a:solidFill>
              <a:latin typeface="Meiryo"/>
              <a:ea typeface="Meiryo"/>
              <a:cs typeface="Meiryo"/>
              <a:sym typeface="Meiryo"/>
            </a:endParaRPr>
          </a:p>
        </p:txBody>
      </p:sp>
      <p:sp>
        <p:nvSpPr>
          <p:cNvPr id="87" name="Google Shape;87;p56"/>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88" name="Google Shape;88;p56"/>
          <p:cNvSpPr txBox="1"/>
          <p:nvPr/>
        </p:nvSpPr>
        <p:spPr>
          <a:xfrm>
            <a:off x="-4564" y="277515"/>
            <a:ext cx="1054101" cy="179536"/>
          </a:xfrm>
          <a:prstGeom prst="rect">
            <a:avLst/>
          </a:prstGeom>
          <a:noFill/>
          <a:ln>
            <a:noFill/>
          </a:ln>
        </p:spPr>
        <p:txBody>
          <a:bodyPr spcFirstLastPara="1" wrap="square" lIns="0" tIns="12700" rIns="0" bIns="0" anchor="t" anchorCtr="0">
            <a:spAutoFit/>
          </a:bodyPr>
          <a:lstStyle/>
          <a:p>
            <a:pPr marL="12700" marR="0" lvl="0" indent="0" algn="ctr" rtl="0">
              <a:lnSpc>
                <a:spcPct val="13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CHANTOとは</a:t>
            </a:r>
            <a:endParaRPr sz="1000" b="1" i="0" u="none" strike="noStrike" cap="none">
              <a:solidFill>
                <a:schemeClr val="lt1"/>
              </a:solidFill>
              <a:latin typeface="Meiryo"/>
              <a:ea typeface="Meiryo"/>
              <a:cs typeface="Meiryo"/>
              <a:sym typeface="Meiryo"/>
            </a:endParaRPr>
          </a:p>
        </p:txBody>
      </p:sp>
      <p:pic>
        <p:nvPicPr>
          <p:cNvPr id="89" name="Google Shape;89;p56" descr="MSN - Wikipedia"/>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272304" y="6107628"/>
            <a:ext cx="759425" cy="277000"/>
          </a:xfrm>
          <a:prstGeom prst="rect">
            <a:avLst/>
          </a:prstGeom>
          <a:noFill/>
          <a:ln>
            <a:noFill/>
          </a:ln>
        </p:spPr>
      </p:pic>
      <p:pic>
        <p:nvPicPr>
          <p:cNvPr id="90" name="Google Shape;90;p56"/>
          <p:cNvPicPr preferRelativeResize="0"/>
          <p:nvPr/>
        </p:nvPicPr>
        <p:blipFill rotWithShape="1">
          <a:blip r:embed="rId7" cstate="email">
            <a:alphaModFix/>
            <a:extLst>
              <a:ext uri="{28A0092B-C50C-407E-A947-70E740481C1C}">
                <a14:useLocalDpi xmlns:a14="http://schemas.microsoft.com/office/drawing/2010/main"/>
              </a:ext>
            </a:extLst>
          </a:blip>
          <a:srcRect t="-2785"/>
          <a:stretch/>
        </p:blipFill>
        <p:spPr>
          <a:xfrm>
            <a:off x="10132728" y="5596525"/>
            <a:ext cx="691376" cy="299948"/>
          </a:xfrm>
          <a:prstGeom prst="rect">
            <a:avLst/>
          </a:prstGeom>
          <a:noFill/>
          <a:ln>
            <a:noFill/>
          </a:ln>
        </p:spPr>
      </p:pic>
      <p:pic>
        <p:nvPicPr>
          <p:cNvPr id="91" name="Google Shape;91;p56"/>
          <p:cNvPicPr preferRelativeResize="0"/>
          <p:nvPr/>
        </p:nvPicPr>
        <p:blipFill rotWithShape="1">
          <a:blip r:embed="rId8">
            <a:alphaModFix/>
          </a:blip>
          <a:srcRect/>
          <a:stretch/>
        </p:blipFill>
        <p:spPr>
          <a:xfrm>
            <a:off x="7865688" y="5381196"/>
            <a:ext cx="1079593" cy="546235"/>
          </a:xfrm>
          <a:prstGeom prst="rect">
            <a:avLst/>
          </a:prstGeom>
          <a:noFill/>
          <a:ln>
            <a:noFill/>
          </a:ln>
        </p:spPr>
      </p:pic>
      <p:pic>
        <p:nvPicPr>
          <p:cNvPr id="92" name="Google Shape;92;p5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19665" y="5517178"/>
            <a:ext cx="966060" cy="377017"/>
          </a:xfrm>
          <a:prstGeom prst="rect">
            <a:avLst/>
          </a:prstGeom>
          <a:noFill/>
          <a:ln>
            <a:noFill/>
          </a:ln>
        </p:spPr>
      </p:pic>
      <p:pic>
        <p:nvPicPr>
          <p:cNvPr id="93" name="Google Shape;93;p56"/>
          <p:cNvPicPr preferRelativeResize="0"/>
          <p:nvPr/>
        </p:nvPicPr>
        <p:blipFill rotWithShape="1">
          <a:blip r:embed="rId10">
            <a:alphaModFix/>
          </a:blip>
          <a:srcRect/>
          <a:stretch/>
        </p:blipFill>
        <p:spPr>
          <a:xfrm>
            <a:off x="10911364" y="5558565"/>
            <a:ext cx="427512" cy="546235"/>
          </a:xfrm>
          <a:prstGeom prst="rect">
            <a:avLst/>
          </a:prstGeom>
          <a:noFill/>
          <a:ln>
            <a:noFill/>
          </a:ln>
        </p:spPr>
      </p:pic>
      <p:pic>
        <p:nvPicPr>
          <p:cNvPr id="95" name="Google Shape;95;p56"/>
          <p:cNvPicPr preferRelativeResize="0"/>
          <p:nvPr/>
        </p:nvPicPr>
        <p:blipFill rotWithShape="1">
          <a:blip r:embed="rId11">
            <a:alphaModFix/>
          </a:blip>
          <a:srcRect/>
          <a:stretch/>
        </p:blipFill>
        <p:spPr>
          <a:xfrm>
            <a:off x="8932623" y="6118037"/>
            <a:ext cx="791410" cy="249919"/>
          </a:xfrm>
          <a:prstGeom prst="rect">
            <a:avLst/>
          </a:prstGeom>
          <a:noFill/>
          <a:ln>
            <a:noFill/>
          </a:ln>
        </p:spPr>
      </p:pic>
      <p:pic>
        <p:nvPicPr>
          <p:cNvPr id="98" name="Google Shape;98;p56"/>
          <p:cNvPicPr preferRelativeResize="0"/>
          <p:nvPr/>
        </p:nvPicPr>
        <p:blipFill rotWithShape="1">
          <a:blip r:embed="rId12">
            <a:alphaModFix/>
          </a:blip>
          <a:srcRect/>
          <a:stretch/>
        </p:blipFill>
        <p:spPr>
          <a:xfrm>
            <a:off x="9814520" y="6165219"/>
            <a:ext cx="1368650" cy="204276"/>
          </a:xfrm>
          <a:prstGeom prst="rect">
            <a:avLst/>
          </a:prstGeom>
          <a:noFill/>
          <a:ln>
            <a:noFill/>
          </a:ln>
        </p:spPr>
      </p:pic>
      <p:pic>
        <p:nvPicPr>
          <p:cNvPr id="99" name="Google Shape;99;p56"/>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2117265" y="6123398"/>
            <a:ext cx="720025" cy="271010"/>
          </a:xfrm>
          <a:prstGeom prst="rect">
            <a:avLst/>
          </a:prstGeom>
          <a:noFill/>
          <a:ln>
            <a:noFill/>
          </a:ln>
        </p:spPr>
      </p:pic>
      <p:sp>
        <p:nvSpPr>
          <p:cNvPr id="100" name="Google Shape;100;p56"/>
          <p:cNvSpPr/>
          <p:nvPr/>
        </p:nvSpPr>
        <p:spPr>
          <a:xfrm>
            <a:off x="8043" y="3630"/>
            <a:ext cx="13444500" cy="801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01" name="Google Shape;101;p56"/>
          <p:cNvSpPr/>
          <p:nvPr/>
        </p:nvSpPr>
        <p:spPr>
          <a:xfrm>
            <a:off x="1528988" y="167281"/>
            <a:ext cx="105555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ja-JP" sz="2400" b="1" i="0" u="none" strike="noStrike" cap="none">
                <a:solidFill>
                  <a:srgbClr val="222222"/>
                </a:solidFill>
                <a:latin typeface="Meiryo"/>
                <a:ea typeface="Meiryo"/>
                <a:cs typeface="Meiryo"/>
                <a:sym typeface="Meiryo"/>
              </a:rPr>
              <a:t>アクティブなライフスタイルを楽しむ子育て</a:t>
            </a:r>
            <a:r>
              <a:rPr lang="ja-JP" sz="2400" b="1" i="0" u="none" strike="noStrike" cap="none">
                <a:solidFill>
                  <a:schemeClr val="dk1"/>
                </a:solidFill>
                <a:latin typeface="Meiryo"/>
                <a:ea typeface="Meiryo"/>
                <a:cs typeface="Meiryo"/>
                <a:sym typeface="Meiryo"/>
              </a:rPr>
              <a:t>世帯</a:t>
            </a:r>
            <a:r>
              <a:rPr lang="ja-JP" sz="2400" b="1" i="0" u="none" strike="noStrike" cap="none">
                <a:solidFill>
                  <a:srgbClr val="222222"/>
                </a:solidFill>
                <a:latin typeface="Meiryo"/>
                <a:ea typeface="Meiryo"/>
                <a:cs typeface="Meiryo"/>
                <a:sym typeface="Meiryo"/>
              </a:rPr>
              <a:t>に多く読まれています</a:t>
            </a:r>
            <a:endParaRPr sz="2400" b="1" i="0" u="none" strike="noStrike" cap="none">
              <a:solidFill>
                <a:srgbClr val="000000"/>
              </a:solidFill>
              <a:highlight>
                <a:srgbClr val="FFFFFF"/>
              </a:highlight>
              <a:latin typeface="Meiryo"/>
              <a:ea typeface="Meiryo"/>
              <a:cs typeface="Meiryo"/>
              <a:sym typeface="Meiryo"/>
            </a:endParaRPr>
          </a:p>
          <a:p>
            <a:pPr marL="0" marR="0" lvl="0" indent="0" algn="l" rtl="0">
              <a:lnSpc>
                <a:spcPct val="115000"/>
              </a:lnSpc>
              <a:spcBef>
                <a:spcPts val="0"/>
              </a:spcBef>
              <a:spcAft>
                <a:spcPts val="0"/>
              </a:spcAft>
              <a:buClr>
                <a:srgbClr val="000000"/>
              </a:buClr>
              <a:buSzPts val="2100"/>
              <a:buFont typeface="Arial"/>
              <a:buNone/>
            </a:pPr>
            <a:endParaRPr sz="2100" b="1" i="0" u="none" strike="noStrike" cap="none">
              <a:solidFill>
                <a:srgbClr val="000000"/>
              </a:solidFill>
              <a:highlight>
                <a:srgbClr val="FFFFFF"/>
              </a:highlight>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Meiryo"/>
              <a:ea typeface="Meiryo"/>
              <a:cs typeface="Meiryo"/>
              <a:sym typeface="Meiryo"/>
            </a:endParaRPr>
          </a:p>
        </p:txBody>
      </p:sp>
      <p:pic>
        <p:nvPicPr>
          <p:cNvPr id="102" name="Google Shape;102;p56"/>
          <p:cNvPicPr preferRelativeResize="0"/>
          <p:nvPr/>
        </p:nvPicPr>
        <p:blipFill rotWithShape="1">
          <a:blip r:embed="rId14">
            <a:alphaModFix/>
          </a:blip>
          <a:srcRect/>
          <a:stretch/>
        </p:blipFill>
        <p:spPr>
          <a:xfrm>
            <a:off x="12315709" y="201100"/>
            <a:ext cx="927854" cy="412525"/>
          </a:xfrm>
          <a:prstGeom prst="rect">
            <a:avLst/>
          </a:prstGeom>
          <a:noFill/>
          <a:ln>
            <a:noFill/>
          </a:ln>
        </p:spPr>
      </p:pic>
      <p:sp>
        <p:nvSpPr>
          <p:cNvPr id="103" name="Google Shape;103;p56"/>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a:t>
            </a:fld>
            <a:endParaRPr/>
          </a:p>
        </p:txBody>
      </p:sp>
      <p:sp>
        <p:nvSpPr>
          <p:cNvPr id="104" name="Google Shape;104;p56"/>
          <p:cNvSpPr txBox="1"/>
          <p:nvPr/>
        </p:nvSpPr>
        <p:spPr>
          <a:xfrm>
            <a:off x="334825" y="4582050"/>
            <a:ext cx="6439200" cy="2535000"/>
          </a:xfrm>
          <a:prstGeom prst="rect">
            <a:avLst/>
          </a:prstGeom>
          <a:noFill/>
          <a:ln>
            <a:noFill/>
          </a:ln>
        </p:spPr>
        <p:txBody>
          <a:bodyPr spcFirstLastPara="1" wrap="square" lIns="0" tIns="1040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b="1" i="0" u="none" strike="noStrike" cap="none" dirty="0">
                <a:solidFill>
                  <a:schemeClr val="dk1"/>
                </a:solidFill>
                <a:highlight>
                  <a:srgbClr val="FFFF00"/>
                </a:highlight>
                <a:latin typeface="Meiryo"/>
                <a:ea typeface="Meiryo"/>
                <a:cs typeface="Meiryo"/>
                <a:sym typeface="Meiryo"/>
              </a:rPr>
              <a:t>① 読者 ＝ 共働き世帯所得1,000万円以上のママ・パパにリーチができる</a:t>
            </a:r>
            <a:endParaRPr b="1" i="0" u="none" strike="noStrike" cap="none" dirty="0">
              <a:solidFill>
                <a:schemeClr val="dk1"/>
              </a:solidFill>
              <a:highlight>
                <a:srgbClr val="FFFF00"/>
              </a:highlight>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「男性」読者が４割、夫婦で関心が高い。夫がブランド決定に関わる割合も4割。</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購入検討の際、夫婦で納得し行動する「こだわりのある賢い消費者」が読者です。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b="1" i="0" u="none" strike="noStrike" cap="none" dirty="0">
                <a:solidFill>
                  <a:schemeClr val="dk1"/>
                </a:solidFill>
                <a:highlight>
                  <a:srgbClr val="FFFF00"/>
                </a:highlight>
                <a:latin typeface="Meiryo"/>
                <a:ea typeface="Meiryo"/>
                <a:cs typeface="Meiryo"/>
                <a:sym typeface="Meiryo"/>
              </a:rPr>
              <a:t>② データに基づいた、30-40代に届くコンテンツ作り</a:t>
            </a:r>
            <a:endParaRPr b="1" i="0" u="none" strike="noStrike" cap="none" dirty="0">
              <a:solidFill>
                <a:schemeClr val="dk1"/>
              </a:solidFill>
              <a:highlight>
                <a:srgbClr val="FFFF00"/>
              </a:highlight>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読者に対し、定期的に独自アンケートを実施中。編集部員自身も働く</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ママ・パパで、等身大の視線でリアルな執筆を心がけています。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300" b="1" i="0" u="none" strike="noStrike" cap="none" dirty="0">
                <a:solidFill>
                  <a:schemeClr val="dk1"/>
                </a:solidFill>
                <a:highlight>
                  <a:srgbClr val="FFFF00"/>
                </a:highlight>
                <a:latin typeface="Meiryo"/>
                <a:ea typeface="Meiryo"/>
                <a:cs typeface="Meiryo"/>
                <a:sym typeface="Meiryo"/>
              </a:rPr>
              <a:t>③ </a:t>
            </a:r>
            <a:r>
              <a:rPr lang="ja-JP" b="1" i="0" u="none" strike="noStrike" cap="none" dirty="0">
                <a:solidFill>
                  <a:schemeClr val="dk1"/>
                </a:solidFill>
                <a:highlight>
                  <a:srgbClr val="FFFF00"/>
                </a:highlight>
                <a:latin typeface="Meiryo"/>
                <a:ea typeface="Meiryo"/>
                <a:cs typeface="Meiryo"/>
                <a:sym typeface="Meiryo"/>
              </a:rPr>
              <a:t>教育、働き方、暮らし方に関心が高い読者</a:t>
            </a:r>
            <a:endParaRPr b="1" i="0" u="none" strike="noStrike" cap="none" dirty="0">
              <a:solidFill>
                <a:schemeClr val="dk1"/>
              </a:solidFill>
              <a:highlight>
                <a:srgbClr val="FFFF00"/>
              </a:highlight>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sz="1200" b="0" i="0" u="none" strike="noStrike" cap="none" dirty="0">
                <a:solidFill>
                  <a:schemeClr val="dk1"/>
                </a:solidFill>
                <a:latin typeface="Meiryo"/>
                <a:ea typeface="Meiryo"/>
                <a:cs typeface="Meiryo"/>
                <a:sym typeface="Meiryo"/>
              </a:rPr>
              <a:t>　-「子どもへの教育や学習」に関することは、夫婦で関心が高い。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sz="1200" b="0" i="0" u="none" strike="noStrike" cap="none" dirty="0">
                <a:solidFill>
                  <a:schemeClr val="dk1"/>
                </a:solidFill>
                <a:latin typeface="Meiryo"/>
                <a:ea typeface="Meiryo"/>
                <a:cs typeface="Meiryo"/>
                <a:sym typeface="Meiryo"/>
              </a:rPr>
              <a:t>　-「働き方」はキャリアや副業を考える女性にとって関心が高い。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sz="1200" b="0" i="0" u="none" strike="noStrike" cap="none" dirty="0">
                <a:solidFill>
                  <a:schemeClr val="dk1"/>
                </a:solidFill>
                <a:latin typeface="Arial"/>
                <a:ea typeface="Arial"/>
                <a:cs typeface="Arial"/>
                <a:sym typeface="Arial"/>
              </a:rPr>
              <a:t>　-  調査記事のほか「啓蒙」「SDGｓ」「行政」にも関心が高い。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-「生活環境変化への関心」と伴い、特に住宅住み替えやケア商品など関心が高い。</a:t>
            </a:r>
            <a:endParaRPr sz="1300" b="1" i="0" u="none" strike="noStrike" cap="none" dirty="0">
              <a:solidFill>
                <a:srgbClr val="231F20"/>
              </a:solidFill>
              <a:latin typeface="Arial"/>
              <a:ea typeface="Arial"/>
              <a:cs typeface="Arial"/>
              <a:sym typeface="Arial"/>
            </a:endParaRPr>
          </a:p>
        </p:txBody>
      </p:sp>
      <p:sp>
        <p:nvSpPr>
          <p:cNvPr id="116" name="Google Shape;116;p56"/>
          <p:cNvSpPr txBox="1"/>
          <p:nvPr/>
        </p:nvSpPr>
        <p:spPr>
          <a:xfrm>
            <a:off x="8247531" y="4901189"/>
            <a:ext cx="4362600" cy="224700"/>
          </a:xfrm>
          <a:prstGeom prst="rect">
            <a:avLst/>
          </a:prstGeom>
          <a:noFill/>
          <a:ln>
            <a:noFill/>
          </a:ln>
        </p:spPr>
        <p:txBody>
          <a:bodyPr spcFirstLastPara="1" wrap="square" lIns="0" tIns="70175"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Arial"/>
                <a:ea typeface="Arial"/>
                <a:cs typeface="Arial"/>
                <a:sym typeface="Arial"/>
              </a:rPr>
              <a:t>その他SNS/キュレーションサービスに合わせた記事コンテンツを配信</a:t>
            </a:r>
            <a:endParaRPr sz="1800" b="0" i="0" u="none" strike="noStrike" cap="none" dirty="0">
              <a:solidFill>
                <a:srgbClr val="000000"/>
              </a:solidFill>
              <a:latin typeface="Arial"/>
              <a:ea typeface="Arial"/>
              <a:cs typeface="Arial"/>
              <a:sym typeface="Arial"/>
            </a:endParaRPr>
          </a:p>
        </p:txBody>
      </p:sp>
      <p:sp>
        <p:nvSpPr>
          <p:cNvPr id="117" name="Google Shape;117;p56"/>
          <p:cNvSpPr txBox="1"/>
          <p:nvPr/>
        </p:nvSpPr>
        <p:spPr>
          <a:xfrm>
            <a:off x="7048500" y="4950395"/>
            <a:ext cx="1031100" cy="169200"/>
          </a:xfrm>
          <a:prstGeom prst="rect">
            <a:avLst/>
          </a:prstGeom>
          <a:solidFill>
            <a:srgbClr val="262626"/>
          </a:solidFill>
          <a:ln>
            <a:noFill/>
          </a:ln>
        </p:spPr>
        <p:txBody>
          <a:bodyPr spcFirstLastPara="1" wrap="square" lIns="0" tIns="15075" rIns="0" bIns="0" anchor="t" anchorCtr="0">
            <a:spAutoFit/>
          </a:bodyPr>
          <a:lstStyle/>
          <a:p>
            <a:pPr marL="12698"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FFFFFF"/>
                </a:solidFill>
                <a:latin typeface="Arial"/>
                <a:ea typeface="Arial"/>
                <a:cs typeface="Arial"/>
                <a:sym typeface="Arial"/>
              </a:rPr>
              <a:t>NETWORK</a:t>
            </a:r>
            <a:endParaRPr sz="1800" b="0" i="0" u="none" strike="noStrike" cap="none">
              <a:solidFill>
                <a:srgbClr val="000000"/>
              </a:solidFill>
              <a:latin typeface="Arial"/>
              <a:ea typeface="Arial"/>
              <a:cs typeface="Arial"/>
              <a:sym typeface="Arial"/>
            </a:endParaRPr>
          </a:p>
        </p:txBody>
      </p:sp>
      <p:sp>
        <p:nvSpPr>
          <p:cNvPr id="120" name="Google Shape;120;p56"/>
          <p:cNvSpPr txBox="1"/>
          <p:nvPr/>
        </p:nvSpPr>
        <p:spPr>
          <a:xfrm>
            <a:off x="141773" y="142475"/>
            <a:ext cx="1214100" cy="52320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b="0" i="0" u="none" strike="noStrike" cap="none">
                <a:solidFill>
                  <a:schemeClr val="lt1"/>
                </a:solidFill>
                <a:latin typeface="Meiryo"/>
                <a:ea typeface="Meiryo"/>
                <a:cs typeface="Meiryo"/>
                <a:sym typeface="Meiryo"/>
              </a:rPr>
              <a:t>メディア</a:t>
            </a:r>
            <a:endParaRPr b="0" i="0" u="none" strike="noStrike" cap="none">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b="0" i="0" u="none" strike="noStrike" cap="none">
                <a:solidFill>
                  <a:schemeClr val="lt1"/>
                </a:solidFill>
                <a:latin typeface="Meiryo"/>
                <a:ea typeface="Meiryo"/>
                <a:cs typeface="Meiryo"/>
                <a:sym typeface="Meiryo"/>
              </a:rPr>
              <a:t>スペック</a:t>
            </a:r>
            <a:endParaRPr b="0" i="0" u="none" strike="noStrike" cap="none">
              <a:solidFill>
                <a:schemeClr val="lt1"/>
              </a:solidFill>
              <a:latin typeface="Meiryo"/>
              <a:ea typeface="Meiryo"/>
              <a:cs typeface="Meiryo"/>
              <a:sym typeface="Meiryo"/>
            </a:endParaRPr>
          </a:p>
        </p:txBody>
      </p:sp>
      <p:pic>
        <p:nvPicPr>
          <p:cNvPr id="121" name="Google Shape;121;p56"/>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522486" y="954007"/>
            <a:ext cx="3178180" cy="3544961"/>
          </a:xfrm>
          <a:prstGeom prst="rect">
            <a:avLst/>
          </a:prstGeom>
          <a:noFill/>
          <a:ln>
            <a:noFill/>
          </a:ln>
        </p:spPr>
      </p:pic>
      <p:pic>
        <p:nvPicPr>
          <p:cNvPr id="122" name="Google Shape;122;p56"/>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842199" y="1121314"/>
            <a:ext cx="2446608" cy="1436268"/>
          </a:xfrm>
          <a:prstGeom prst="rect">
            <a:avLst/>
          </a:prstGeom>
          <a:noFill/>
          <a:ln>
            <a:noFill/>
          </a:ln>
        </p:spPr>
      </p:pic>
      <p:pic>
        <p:nvPicPr>
          <p:cNvPr id="123" name="Google Shape;123;p56"/>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4464861" y="2014120"/>
            <a:ext cx="1154888" cy="947520"/>
          </a:xfrm>
          <a:prstGeom prst="rect">
            <a:avLst/>
          </a:prstGeom>
          <a:noFill/>
          <a:ln>
            <a:noFill/>
          </a:ln>
        </p:spPr>
      </p:pic>
      <p:pic>
        <p:nvPicPr>
          <p:cNvPr id="2" name="Google Shape;94;p56">
            <a:extLst>
              <a:ext uri="{FF2B5EF4-FFF2-40B4-BE49-F238E27FC236}">
                <a16:creationId xmlns:a16="http://schemas.microsoft.com/office/drawing/2014/main" id="{043C73A5-FFEC-3E1C-FC9C-8292C184F843}"/>
              </a:ext>
            </a:extLst>
          </p:cNvPr>
          <p:cNvPicPr preferRelativeResize="0"/>
          <p:nvPr/>
        </p:nvPicPr>
        <p:blipFill rotWithShape="1">
          <a:blip r:embed="rId18">
            <a:alphaModFix/>
            <a:grayscl/>
          </a:blip>
          <a:srcRect/>
          <a:stretch/>
        </p:blipFill>
        <p:spPr>
          <a:xfrm>
            <a:off x="7054235" y="6170372"/>
            <a:ext cx="777535" cy="224036"/>
          </a:xfrm>
          <a:prstGeom prst="rect">
            <a:avLst/>
          </a:prstGeom>
          <a:noFill/>
          <a:ln>
            <a:noFill/>
          </a:ln>
        </p:spPr>
      </p:pic>
      <p:pic>
        <p:nvPicPr>
          <p:cNvPr id="3" name="Google Shape;96;p56">
            <a:extLst>
              <a:ext uri="{FF2B5EF4-FFF2-40B4-BE49-F238E27FC236}">
                <a16:creationId xmlns:a16="http://schemas.microsoft.com/office/drawing/2014/main" id="{F4756663-6DED-77E8-3837-CE6AA7460DD0}"/>
              </a:ext>
            </a:extLst>
          </p:cNvPr>
          <p:cNvPicPr preferRelativeResize="0"/>
          <p:nvPr/>
        </p:nvPicPr>
        <p:blipFill rotWithShape="1">
          <a:blip r:embed="rId19" cstate="email">
            <a:alphaModFix/>
            <a:grayscl/>
            <a:extLst>
              <a:ext uri="{28A0092B-C50C-407E-A947-70E740481C1C}">
                <a14:useLocalDpi xmlns:a14="http://schemas.microsoft.com/office/drawing/2010/main"/>
              </a:ext>
            </a:extLst>
          </a:blip>
          <a:srcRect/>
          <a:stretch/>
        </p:blipFill>
        <p:spPr>
          <a:xfrm>
            <a:off x="7897519" y="6166257"/>
            <a:ext cx="925625" cy="224641"/>
          </a:xfrm>
          <a:prstGeom prst="rect">
            <a:avLst/>
          </a:prstGeom>
          <a:noFill/>
          <a:ln>
            <a:noFill/>
          </a:ln>
        </p:spPr>
      </p:pic>
      <p:pic>
        <p:nvPicPr>
          <p:cNvPr id="4" name="Google Shape;97;p56" descr="Google News | Logopedia | Fandom">
            <a:extLst>
              <a:ext uri="{FF2B5EF4-FFF2-40B4-BE49-F238E27FC236}">
                <a16:creationId xmlns:a16="http://schemas.microsoft.com/office/drawing/2014/main" id="{C947AC70-8686-CC05-D842-878BAFA49DA6}"/>
              </a:ext>
            </a:extLst>
          </p:cNvPr>
          <p:cNvPicPr preferRelativeResize="0"/>
          <p:nvPr/>
        </p:nvPicPr>
        <p:blipFill rotWithShape="1">
          <a:blip r:embed="rId20">
            <a:alphaModFix/>
            <a:grayscl/>
          </a:blip>
          <a:srcRect/>
          <a:stretch/>
        </p:blipFill>
        <p:spPr>
          <a:xfrm>
            <a:off x="11426136" y="5603604"/>
            <a:ext cx="1029421" cy="218185"/>
          </a:xfrm>
          <a:prstGeom prst="rect">
            <a:avLst/>
          </a:prstGeom>
          <a:noFill/>
          <a:ln>
            <a:noFill/>
          </a:ln>
        </p:spPr>
      </p:pic>
      <p:pic>
        <p:nvPicPr>
          <p:cNvPr id="5" name="Google Shape;124;p56">
            <a:extLst>
              <a:ext uri="{FF2B5EF4-FFF2-40B4-BE49-F238E27FC236}">
                <a16:creationId xmlns:a16="http://schemas.microsoft.com/office/drawing/2014/main" id="{B6B0812B-1C6C-F0C7-65DC-3947D238832F}"/>
              </a:ext>
            </a:extLst>
          </p:cNvPr>
          <p:cNvPicPr preferRelativeResize="0"/>
          <p:nvPr/>
        </p:nvPicPr>
        <p:blipFill rotWithShape="1">
          <a:blip r:embed="rId21">
            <a:alphaModFix/>
            <a:grayscl/>
          </a:blip>
          <a:srcRect/>
          <a:stretch/>
        </p:blipFill>
        <p:spPr>
          <a:xfrm>
            <a:off x="7043567" y="5600236"/>
            <a:ext cx="800357" cy="246919"/>
          </a:xfrm>
          <a:prstGeom prst="rect">
            <a:avLst/>
          </a:prstGeom>
          <a:noFill/>
          <a:ln>
            <a:noFill/>
          </a:ln>
        </p:spPr>
      </p:pic>
      <p:sp>
        <p:nvSpPr>
          <p:cNvPr id="6" name="Google Shape;105;p56">
            <a:extLst>
              <a:ext uri="{FF2B5EF4-FFF2-40B4-BE49-F238E27FC236}">
                <a16:creationId xmlns:a16="http://schemas.microsoft.com/office/drawing/2014/main" id="{F1E8708F-F661-4663-54E0-4926FE3496F9}"/>
              </a:ext>
            </a:extLst>
          </p:cNvPr>
          <p:cNvSpPr txBox="1"/>
          <p:nvPr/>
        </p:nvSpPr>
        <p:spPr>
          <a:xfrm>
            <a:off x="10996879" y="2421082"/>
            <a:ext cx="2069700" cy="136500"/>
          </a:xfrm>
          <a:prstGeom prst="rect">
            <a:avLst/>
          </a:prstGeom>
          <a:noFill/>
          <a:ln>
            <a:noFill/>
          </a:ln>
        </p:spPr>
        <p:txBody>
          <a:bodyPr spcFirstLastPara="1" wrap="square" lIns="0" tIns="13275" rIns="0" bIns="0" anchor="t" anchorCtr="0">
            <a:spAutoFit/>
          </a:bodyPr>
          <a:lstStyle/>
          <a:p>
            <a:pPr marL="12698" marR="0" lvl="0" indent="0" algn="r" rtl="0">
              <a:lnSpc>
                <a:spcPct val="100000"/>
              </a:lnSpc>
              <a:spcBef>
                <a:spcPts val="0"/>
              </a:spcBef>
              <a:spcAft>
                <a:spcPts val="0"/>
              </a:spcAft>
              <a:buClr>
                <a:srgbClr val="000000"/>
              </a:buClr>
              <a:buSzPts val="800"/>
              <a:buFont typeface="Arial"/>
              <a:buNone/>
            </a:pPr>
            <a:r>
              <a:rPr lang="ja-JP" sz="800" b="0" i="0" u="none" strike="noStrike" cap="none" dirty="0">
                <a:solidFill>
                  <a:schemeClr val="tx1"/>
                </a:solidFill>
                <a:latin typeface="Arial"/>
                <a:ea typeface="Arial"/>
                <a:cs typeface="Arial"/>
                <a:sym typeface="Arial"/>
              </a:rPr>
              <a:t>※</a:t>
            </a:r>
            <a:r>
              <a:rPr lang="en-US" altLang="ja-JP" sz="800" dirty="0">
                <a:solidFill>
                  <a:schemeClr val="tx1"/>
                </a:solidFill>
              </a:rPr>
              <a:t>GA4</a:t>
            </a:r>
            <a:r>
              <a:rPr lang="ja-JP" altLang="en-US" sz="800" dirty="0">
                <a:solidFill>
                  <a:schemeClr val="tx1"/>
                </a:solidFill>
              </a:rPr>
              <a:t>　</a:t>
            </a:r>
            <a:r>
              <a:rPr lang="ja-JP" sz="800" b="0" i="0" u="none" strike="noStrike" cap="none" dirty="0">
                <a:solidFill>
                  <a:schemeClr val="tx1"/>
                </a:solidFill>
                <a:latin typeface="Arial"/>
                <a:ea typeface="Arial"/>
                <a:cs typeface="Arial"/>
                <a:sym typeface="Arial"/>
              </a:rPr>
              <a:t> 202</a:t>
            </a:r>
            <a:r>
              <a:rPr lang="en-US" altLang="ja-JP" sz="800" b="0" i="0" u="none" strike="noStrike" cap="none" dirty="0">
                <a:solidFill>
                  <a:schemeClr val="tx1"/>
                </a:solidFill>
                <a:latin typeface="Arial"/>
                <a:ea typeface="Arial"/>
                <a:cs typeface="Arial"/>
                <a:sym typeface="Arial"/>
              </a:rPr>
              <a:t>4</a:t>
            </a:r>
            <a:r>
              <a:rPr lang="ja-JP" sz="800" b="0" i="0" u="none" strike="noStrike" cap="none" dirty="0">
                <a:solidFill>
                  <a:schemeClr val="tx1"/>
                </a:solidFill>
                <a:latin typeface="Arial"/>
                <a:ea typeface="Arial"/>
                <a:cs typeface="Arial"/>
                <a:sym typeface="Arial"/>
              </a:rPr>
              <a:t>年</a:t>
            </a:r>
            <a:r>
              <a:rPr lang="ja-JP" altLang="en-US" sz="800" b="0" i="0" u="none" strike="noStrike" cap="none" dirty="0">
                <a:solidFill>
                  <a:schemeClr val="tx1"/>
                </a:solidFill>
                <a:latin typeface="Arial"/>
                <a:ea typeface="Arial"/>
                <a:cs typeface="Arial"/>
                <a:sym typeface="Arial"/>
              </a:rPr>
              <a:t>３</a:t>
            </a:r>
            <a:r>
              <a:rPr lang="ja-JP" sz="800" b="0" i="0" u="none" strike="noStrike" cap="none" dirty="0">
                <a:solidFill>
                  <a:schemeClr val="tx1"/>
                </a:solidFill>
                <a:latin typeface="Arial"/>
                <a:ea typeface="Arial"/>
                <a:cs typeface="Arial"/>
                <a:sym typeface="Arial"/>
              </a:rPr>
              <a:t>月時点</a:t>
            </a:r>
            <a:endParaRPr sz="1800" b="0" i="0" u="none" strike="noStrike" cap="none" dirty="0">
              <a:solidFill>
                <a:schemeClr val="tx1"/>
              </a:solidFill>
              <a:latin typeface="Arial"/>
              <a:ea typeface="Arial"/>
              <a:cs typeface="Arial"/>
              <a:sym typeface="Arial"/>
            </a:endParaRPr>
          </a:p>
        </p:txBody>
      </p:sp>
      <p:sp>
        <p:nvSpPr>
          <p:cNvPr id="7" name="Google Shape;106;p56">
            <a:extLst>
              <a:ext uri="{FF2B5EF4-FFF2-40B4-BE49-F238E27FC236}">
                <a16:creationId xmlns:a16="http://schemas.microsoft.com/office/drawing/2014/main" id="{DD5542C6-6D5A-3950-019F-ACB7AFFF70FF}"/>
              </a:ext>
            </a:extLst>
          </p:cNvPr>
          <p:cNvSpPr txBox="1"/>
          <p:nvPr/>
        </p:nvSpPr>
        <p:spPr>
          <a:xfrm>
            <a:off x="7830738" y="1121313"/>
            <a:ext cx="3755700" cy="1202700"/>
          </a:xfrm>
          <a:prstGeom prst="rect">
            <a:avLst/>
          </a:prstGeom>
          <a:noFill/>
          <a:ln>
            <a:noFill/>
          </a:ln>
        </p:spPr>
        <p:txBody>
          <a:bodyPr spcFirstLastPara="1" wrap="square" lIns="89975" tIns="46775" rIns="89975" bIns="46775"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altLang="ja-JP" sz="3600" b="1" dirty="0">
                <a:solidFill>
                  <a:schemeClr val="tx1"/>
                </a:solidFill>
                <a:latin typeface="Meiryo"/>
                <a:ea typeface="Meiryo"/>
                <a:cs typeface="Meiryo"/>
                <a:sym typeface="Meiryo"/>
              </a:rPr>
              <a:t>51</a:t>
            </a:r>
            <a:r>
              <a:rPr lang="ja-JP" sz="3600" b="1" i="0" u="none" strike="noStrike" cap="none" dirty="0">
                <a:solidFill>
                  <a:schemeClr val="tx1"/>
                </a:solidFill>
                <a:latin typeface="Meiryo"/>
                <a:ea typeface="Meiryo"/>
                <a:cs typeface="Meiryo"/>
                <a:sym typeface="Meiryo"/>
              </a:rPr>
              <a:t>,</a:t>
            </a:r>
            <a:r>
              <a:rPr lang="en-US" altLang="ja-JP" sz="3600" b="1" i="0" u="none" strike="noStrike" cap="none" dirty="0">
                <a:solidFill>
                  <a:schemeClr val="tx1"/>
                </a:solidFill>
                <a:latin typeface="Meiryo"/>
                <a:ea typeface="Meiryo"/>
                <a:cs typeface="Meiryo"/>
                <a:sym typeface="Meiryo"/>
              </a:rPr>
              <a:t>00</a:t>
            </a:r>
            <a:r>
              <a:rPr lang="ja-JP" sz="3600" b="1" i="0" u="none" strike="noStrike" cap="none" dirty="0">
                <a:solidFill>
                  <a:schemeClr val="tx1"/>
                </a:solidFill>
                <a:latin typeface="Meiryo"/>
                <a:ea typeface="Meiryo"/>
                <a:cs typeface="Meiryo"/>
                <a:sym typeface="Meiryo"/>
              </a:rPr>
              <a:t>0,000 </a:t>
            </a:r>
            <a:r>
              <a:rPr lang="ja-JP" sz="1100" b="1" i="0" u="none" strike="noStrike" cap="none" dirty="0">
                <a:solidFill>
                  <a:schemeClr val="tx1"/>
                </a:solidFill>
                <a:latin typeface="Arial"/>
                <a:ea typeface="Arial"/>
                <a:cs typeface="Arial"/>
                <a:sym typeface="Arial"/>
              </a:rPr>
              <a:t>PV</a:t>
            </a:r>
            <a:endParaRPr sz="1800" b="0" i="0" u="none" strike="noStrike" cap="none" dirty="0">
              <a:solidFill>
                <a:schemeClr val="tx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r>
              <a:rPr lang="ja-JP" sz="3600" b="1" i="0" u="none" strike="noStrike" cap="none" dirty="0">
                <a:solidFill>
                  <a:schemeClr val="tx1"/>
                </a:solidFill>
                <a:latin typeface="Meiryo"/>
                <a:ea typeface="Meiryo"/>
                <a:cs typeface="Meiryo"/>
                <a:sym typeface="Meiryo"/>
              </a:rPr>
              <a:t>  </a:t>
            </a:r>
            <a:r>
              <a:rPr lang="en-US" altLang="ja-JP" sz="3600" b="1" i="0" u="none" strike="noStrike" cap="none" dirty="0">
                <a:solidFill>
                  <a:schemeClr val="tx1"/>
                </a:solidFill>
                <a:latin typeface="Meiryo"/>
                <a:ea typeface="Meiryo"/>
                <a:cs typeface="Meiryo"/>
                <a:sym typeface="Meiryo"/>
              </a:rPr>
              <a:t>4</a:t>
            </a:r>
            <a:r>
              <a:rPr lang="ja-JP" sz="3600" b="1" i="0" u="none" strike="noStrike" cap="none" dirty="0">
                <a:solidFill>
                  <a:schemeClr val="tx1"/>
                </a:solidFill>
                <a:latin typeface="Meiryo"/>
                <a:ea typeface="Meiryo"/>
                <a:cs typeface="Meiryo"/>
                <a:sym typeface="Meiryo"/>
              </a:rPr>
              <a:t>,</a:t>
            </a:r>
            <a:r>
              <a:rPr lang="en-US" altLang="ja-JP" sz="3600" b="1" i="0" u="none" strike="noStrike" cap="none" dirty="0">
                <a:solidFill>
                  <a:schemeClr val="tx1"/>
                </a:solidFill>
                <a:latin typeface="Meiryo"/>
                <a:ea typeface="Meiryo"/>
                <a:cs typeface="Meiryo"/>
                <a:sym typeface="Meiryo"/>
              </a:rPr>
              <a:t>80</a:t>
            </a:r>
            <a:r>
              <a:rPr lang="ja-JP" sz="3600" b="1" i="0" u="none" strike="noStrike" cap="none" dirty="0">
                <a:solidFill>
                  <a:schemeClr val="tx1"/>
                </a:solidFill>
                <a:latin typeface="Meiryo"/>
                <a:ea typeface="Meiryo"/>
                <a:cs typeface="Meiryo"/>
                <a:sym typeface="Meiryo"/>
              </a:rPr>
              <a:t>0,000 </a:t>
            </a:r>
            <a:r>
              <a:rPr lang="ja-JP" sz="1100" b="1" i="0" u="none" strike="noStrike" cap="none" dirty="0">
                <a:solidFill>
                  <a:schemeClr val="tx1"/>
                </a:solidFill>
                <a:latin typeface="Arial"/>
                <a:ea typeface="Arial"/>
                <a:cs typeface="Arial"/>
                <a:sym typeface="Arial"/>
              </a:rPr>
              <a:t>UU</a:t>
            </a:r>
            <a:endParaRPr sz="4000" b="1" i="0" u="none" strike="noStrike" cap="none" dirty="0">
              <a:solidFill>
                <a:schemeClr val="tx1"/>
              </a:solidFill>
              <a:latin typeface="Arial"/>
              <a:ea typeface="Arial"/>
              <a:cs typeface="Arial"/>
              <a:sym typeface="Arial"/>
            </a:endParaRPr>
          </a:p>
        </p:txBody>
      </p:sp>
      <p:pic>
        <p:nvPicPr>
          <p:cNvPr id="8" name="Google Shape;107;p56">
            <a:extLst>
              <a:ext uri="{FF2B5EF4-FFF2-40B4-BE49-F238E27FC236}">
                <a16:creationId xmlns:a16="http://schemas.microsoft.com/office/drawing/2014/main" id="{78F064E5-DD81-149A-D4CF-9E927AFE3DB8}"/>
              </a:ext>
            </a:extLst>
          </p:cNvPr>
          <p:cNvPicPr preferRelativeResize="0"/>
          <p:nvPr/>
        </p:nvPicPr>
        <p:blipFill rotWithShape="1">
          <a:blip r:embed="rId22" cstate="email">
            <a:alphaModFix/>
            <a:extLst>
              <a:ext uri="{28A0092B-C50C-407E-A947-70E740481C1C}">
                <a14:useLocalDpi xmlns:a14="http://schemas.microsoft.com/office/drawing/2010/main"/>
              </a:ext>
            </a:extLst>
          </a:blip>
          <a:srcRect/>
          <a:stretch/>
        </p:blipFill>
        <p:spPr>
          <a:xfrm>
            <a:off x="7018213" y="3180454"/>
            <a:ext cx="445442" cy="1050784"/>
          </a:xfrm>
          <a:prstGeom prst="rect">
            <a:avLst/>
          </a:prstGeom>
          <a:noFill/>
          <a:ln>
            <a:noFill/>
          </a:ln>
        </p:spPr>
      </p:pic>
      <p:sp>
        <p:nvSpPr>
          <p:cNvPr id="9" name="Google Shape;108;p56">
            <a:extLst>
              <a:ext uri="{FF2B5EF4-FFF2-40B4-BE49-F238E27FC236}">
                <a16:creationId xmlns:a16="http://schemas.microsoft.com/office/drawing/2014/main" id="{22A758F6-0D59-ED33-704F-5E7555C9F71E}"/>
              </a:ext>
            </a:extLst>
          </p:cNvPr>
          <p:cNvSpPr txBox="1"/>
          <p:nvPr/>
        </p:nvSpPr>
        <p:spPr>
          <a:xfrm>
            <a:off x="12042937" y="4259810"/>
            <a:ext cx="823500" cy="124408"/>
          </a:xfrm>
          <a:prstGeom prst="rect">
            <a:avLst/>
          </a:prstGeom>
          <a:noFill/>
          <a:ln>
            <a:noFill/>
          </a:ln>
        </p:spPr>
        <p:txBody>
          <a:bodyPr spcFirstLastPara="1" wrap="square" lIns="0" tIns="16525" rIns="0" bIns="0" anchor="t" anchorCtr="0">
            <a:spAutoFit/>
          </a:bodyPr>
          <a:lstStyle/>
          <a:p>
            <a:pPr marL="12698"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tx1"/>
                </a:solidFill>
                <a:latin typeface="Arial"/>
                <a:ea typeface="Arial"/>
                <a:cs typeface="Arial"/>
                <a:sym typeface="Arial"/>
              </a:rPr>
              <a:t>※ 20</a:t>
            </a:r>
            <a:r>
              <a:rPr lang="en-US" altLang="ja-JP" sz="700" b="0" i="0" u="none" strike="noStrike" cap="none" dirty="0">
                <a:solidFill>
                  <a:schemeClr val="tx1"/>
                </a:solidFill>
                <a:latin typeface="Arial"/>
                <a:ea typeface="Arial"/>
                <a:cs typeface="Arial"/>
                <a:sym typeface="Arial"/>
              </a:rPr>
              <a:t>24</a:t>
            </a:r>
            <a:r>
              <a:rPr lang="ja-JP" sz="700" b="0" i="0" u="none" strike="noStrike" cap="none" dirty="0">
                <a:solidFill>
                  <a:schemeClr val="tx1"/>
                </a:solidFill>
                <a:latin typeface="Arial"/>
                <a:ea typeface="Arial"/>
                <a:cs typeface="Arial"/>
                <a:sym typeface="Arial"/>
              </a:rPr>
              <a:t>月</a:t>
            </a:r>
            <a:r>
              <a:rPr lang="en-US" altLang="ja-JP" sz="700" dirty="0">
                <a:solidFill>
                  <a:schemeClr val="tx1"/>
                </a:solidFill>
              </a:rPr>
              <a:t>4</a:t>
            </a:r>
            <a:r>
              <a:rPr lang="ja-JP" sz="700" b="0" i="0" u="none" strike="noStrike" cap="none" dirty="0">
                <a:solidFill>
                  <a:schemeClr val="tx1"/>
                </a:solidFill>
                <a:latin typeface="Arial"/>
                <a:ea typeface="Arial"/>
                <a:cs typeface="Arial"/>
                <a:sym typeface="Arial"/>
              </a:rPr>
              <a:t>月時点</a:t>
            </a:r>
            <a:endParaRPr sz="1800" b="0" i="0" u="none" strike="noStrike" cap="none" dirty="0">
              <a:solidFill>
                <a:schemeClr val="tx1"/>
              </a:solidFill>
              <a:latin typeface="Arial"/>
              <a:ea typeface="Arial"/>
              <a:cs typeface="Arial"/>
              <a:sym typeface="Arial"/>
            </a:endParaRPr>
          </a:p>
        </p:txBody>
      </p:sp>
      <p:pic>
        <p:nvPicPr>
          <p:cNvPr id="11" name="Google Shape;109;p56">
            <a:extLst>
              <a:ext uri="{FF2B5EF4-FFF2-40B4-BE49-F238E27FC236}">
                <a16:creationId xmlns:a16="http://schemas.microsoft.com/office/drawing/2014/main" id="{4509FBD6-CED8-B422-D149-BBBA97588742}"/>
              </a:ext>
            </a:extLst>
          </p:cNvPr>
          <p:cNvPicPr preferRelativeResize="0"/>
          <p:nvPr/>
        </p:nvPicPr>
        <p:blipFill rotWithShape="1">
          <a:blip r:embed="rId23" cstate="email">
            <a:alphaModFix/>
            <a:extLst>
              <a:ext uri="{28A0092B-C50C-407E-A947-70E740481C1C}">
                <a14:useLocalDpi xmlns:a14="http://schemas.microsoft.com/office/drawing/2010/main"/>
              </a:ext>
            </a:extLst>
          </a:blip>
          <a:srcRect/>
          <a:stretch/>
        </p:blipFill>
        <p:spPr>
          <a:xfrm>
            <a:off x="10003363" y="3706945"/>
            <a:ext cx="720028" cy="514770"/>
          </a:xfrm>
          <a:prstGeom prst="rect">
            <a:avLst/>
          </a:prstGeom>
          <a:noFill/>
          <a:ln>
            <a:noFill/>
          </a:ln>
        </p:spPr>
      </p:pic>
      <p:sp>
        <p:nvSpPr>
          <p:cNvPr id="12" name="Google Shape;110;p56">
            <a:extLst>
              <a:ext uri="{FF2B5EF4-FFF2-40B4-BE49-F238E27FC236}">
                <a16:creationId xmlns:a16="http://schemas.microsoft.com/office/drawing/2014/main" id="{6F27FFB0-9CFF-DFBF-814A-7B04007AA371}"/>
              </a:ext>
            </a:extLst>
          </p:cNvPr>
          <p:cNvSpPr txBox="1"/>
          <p:nvPr/>
        </p:nvSpPr>
        <p:spPr>
          <a:xfrm>
            <a:off x="7600949" y="3236009"/>
            <a:ext cx="1723800" cy="371462"/>
          </a:xfrm>
          <a:prstGeom prst="rect">
            <a:avLst/>
          </a:prstGeom>
          <a:noFill/>
          <a:ln>
            <a:noFill/>
          </a:ln>
        </p:spPr>
        <p:txBody>
          <a:bodyPr spcFirstLastPara="1" wrap="square" lIns="89975" tIns="46775" rIns="89975" bIns="467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dirty="0">
                <a:solidFill>
                  <a:schemeClr val="tx1"/>
                </a:solidFill>
                <a:latin typeface="Arial"/>
                <a:ea typeface="Arial"/>
                <a:cs typeface="Arial"/>
                <a:sym typeface="Arial"/>
              </a:rPr>
              <a:t>6,</a:t>
            </a:r>
            <a:r>
              <a:rPr lang="en-US" altLang="ja-JP" sz="1800" b="1" dirty="0">
                <a:solidFill>
                  <a:schemeClr val="tx1"/>
                </a:solidFill>
              </a:rPr>
              <a:t>800</a:t>
            </a:r>
            <a:r>
              <a:rPr lang="ja-JP" altLang="en-US" sz="1800" b="1" dirty="0">
                <a:solidFill>
                  <a:schemeClr val="tx1"/>
                </a:solidFill>
              </a:rPr>
              <a:t>　</a:t>
            </a:r>
            <a:r>
              <a:rPr lang="ja-JP" sz="1800" b="1" i="0" u="none" strike="noStrike" cap="none" dirty="0">
                <a:solidFill>
                  <a:schemeClr val="tx1"/>
                </a:solidFill>
                <a:latin typeface="Arial"/>
                <a:ea typeface="Arial"/>
                <a:cs typeface="Arial"/>
                <a:sym typeface="Arial"/>
              </a:rPr>
              <a:t>fans</a:t>
            </a:r>
            <a:endParaRPr sz="1800" b="0" i="0" u="none" strike="noStrike" cap="none" dirty="0">
              <a:solidFill>
                <a:schemeClr val="tx1"/>
              </a:solidFill>
              <a:latin typeface="Arial"/>
              <a:ea typeface="Arial"/>
              <a:cs typeface="Arial"/>
              <a:sym typeface="Arial"/>
            </a:endParaRPr>
          </a:p>
        </p:txBody>
      </p:sp>
      <p:sp>
        <p:nvSpPr>
          <p:cNvPr id="13" name="Google Shape;111;p56">
            <a:extLst>
              <a:ext uri="{FF2B5EF4-FFF2-40B4-BE49-F238E27FC236}">
                <a16:creationId xmlns:a16="http://schemas.microsoft.com/office/drawing/2014/main" id="{F33D5E79-006F-4895-E768-8F9627E210A2}"/>
              </a:ext>
            </a:extLst>
          </p:cNvPr>
          <p:cNvSpPr txBox="1"/>
          <p:nvPr/>
        </p:nvSpPr>
        <p:spPr>
          <a:xfrm>
            <a:off x="7470737" y="3829659"/>
            <a:ext cx="2619300" cy="371462"/>
          </a:xfrm>
          <a:prstGeom prst="rect">
            <a:avLst/>
          </a:prstGeom>
          <a:noFill/>
          <a:ln>
            <a:noFill/>
          </a:ln>
        </p:spPr>
        <p:txBody>
          <a:bodyPr spcFirstLastPara="1" wrap="square" lIns="89975" tIns="46775" rIns="89975" bIns="46775" anchor="t" anchorCtr="0">
            <a:spAutoFit/>
          </a:bodyPr>
          <a:lstStyle>
            <a:defPPr marR="0" lvl="0" algn="l" rtl="0">
              <a:lnSpc>
                <a:spcPct val="100000"/>
              </a:lnSpc>
              <a:spcBef>
                <a:spcPts val="0"/>
              </a:spcBef>
              <a:spcAft>
                <a:spcPts val="0"/>
              </a:spcAft>
            </a:defPPr>
            <a:lvl1pPr marL="0" indent="0">
              <a:buSzPts val="1800"/>
              <a:buNone/>
              <a:defRPr sz="1800" b="1">
                <a:solidFill>
                  <a:srgbClr val="0000FF"/>
                </a:solidFill>
              </a:defRPr>
            </a:lvl1pPr>
          </a:lstStyle>
          <a:p>
            <a:r>
              <a:rPr lang="ja-JP" altLang="en-US" dirty="0">
                <a:solidFill>
                  <a:schemeClr val="tx1"/>
                </a:solidFill>
              </a:rPr>
              <a:t>  </a:t>
            </a:r>
            <a:r>
              <a:rPr lang="en-US" altLang="ja-JP" dirty="0">
                <a:solidFill>
                  <a:schemeClr val="tx1"/>
                </a:solidFill>
              </a:rPr>
              <a:t>2,600</a:t>
            </a:r>
            <a:r>
              <a:rPr lang="ja-JP" altLang="en-US" dirty="0">
                <a:solidFill>
                  <a:schemeClr val="tx1"/>
                </a:solidFill>
              </a:rPr>
              <a:t>　</a:t>
            </a:r>
            <a:r>
              <a:rPr lang="en-US" altLang="ja-JP" dirty="0">
                <a:solidFill>
                  <a:schemeClr val="tx1"/>
                </a:solidFill>
              </a:rPr>
              <a:t>follower </a:t>
            </a:r>
            <a:endParaRPr dirty="0">
              <a:solidFill>
                <a:schemeClr val="tx1"/>
              </a:solidFill>
            </a:endParaRPr>
          </a:p>
        </p:txBody>
      </p:sp>
      <p:sp>
        <p:nvSpPr>
          <p:cNvPr id="14" name="Google Shape;112;p56">
            <a:extLst>
              <a:ext uri="{FF2B5EF4-FFF2-40B4-BE49-F238E27FC236}">
                <a16:creationId xmlns:a16="http://schemas.microsoft.com/office/drawing/2014/main" id="{412BA8F9-3D2C-32B7-7AC0-C083C85282CA}"/>
              </a:ext>
            </a:extLst>
          </p:cNvPr>
          <p:cNvSpPr txBox="1"/>
          <p:nvPr/>
        </p:nvSpPr>
        <p:spPr>
          <a:xfrm>
            <a:off x="10760003" y="3226485"/>
            <a:ext cx="2129400" cy="371462"/>
          </a:xfrm>
          <a:prstGeom prst="rect">
            <a:avLst/>
          </a:prstGeom>
          <a:noFill/>
          <a:ln>
            <a:noFill/>
          </a:ln>
        </p:spPr>
        <p:txBody>
          <a:bodyPr spcFirstLastPara="1" wrap="square" lIns="89975" tIns="46775" rIns="89975" bIns="467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dirty="0">
                <a:solidFill>
                  <a:schemeClr val="tx1"/>
                </a:solidFill>
                <a:latin typeface="Arial"/>
                <a:ea typeface="Arial"/>
                <a:cs typeface="Arial"/>
                <a:sym typeface="Arial"/>
              </a:rPr>
              <a:t>27,</a:t>
            </a:r>
            <a:r>
              <a:rPr lang="en-US" altLang="ja-JP" sz="1800" b="1" dirty="0">
                <a:solidFill>
                  <a:schemeClr val="tx1"/>
                </a:solidFill>
              </a:rPr>
              <a:t>000</a:t>
            </a:r>
            <a:r>
              <a:rPr lang="ja-JP" altLang="en-US" sz="1800" b="1" dirty="0">
                <a:solidFill>
                  <a:schemeClr val="tx1"/>
                </a:solidFill>
              </a:rPr>
              <a:t>　</a:t>
            </a:r>
            <a:r>
              <a:rPr lang="ja-JP" sz="1800" b="1" i="0" u="none" strike="noStrike" cap="none" dirty="0">
                <a:solidFill>
                  <a:schemeClr val="tx1"/>
                </a:solidFill>
                <a:latin typeface="Arial"/>
                <a:ea typeface="Arial"/>
                <a:cs typeface="Arial"/>
                <a:sym typeface="Arial"/>
              </a:rPr>
              <a:t>follower</a:t>
            </a:r>
            <a:endParaRPr sz="1800" b="0" i="0" u="none" strike="noStrike" cap="none" dirty="0">
              <a:solidFill>
                <a:schemeClr val="tx1"/>
              </a:solidFill>
              <a:latin typeface="Arial"/>
              <a:ea typeface="Arial"/>
              <a:cs typeface="Arial"/>
              <a:sym typeface="Arial"/>
            </a:endParaRPr>
          </a:p>
        </p:txBody>
      </p:sp>
      <p:sp>
        <p:nvSpPr>
          <p:cNvPr id="15" name="Google Shape;113;p56">
            <a:extLst>
              <a:ext uri="{FF2B5EF4-FFF2-40B4-BE49-F238E27FC236}">
                <a16:creationId xmlns:a16="http://schemas.microsoft.com/office/drawing/2014/main" id="{118679F4-9AED-5E4D-2A6E-3AD9489B0435}"/>
              </a:ext>
            </a:extLst>
          </p:cNvPr>
          <p:cNvSpPr txBox="1"/>
          <p:nvPr/>
        </p:nvSpPr>
        <p:spPr>
          <a:xfrm>
            <a:off x="10758479" y="3807432"/>
            <a:ext cx="2106900" cy="371462"/>
          </a:xfrm>
          <a:prstGeom prst="rect">
            <a:avLst/>
          </a:prstGeom>
          <a:noFill/>
          <a:ln>
            <a:noFill/>
          </a:ln>
        </p:spPr>
        <p:txBody>
          <a:bodyPr spcFirstLastPara="1" wrap="square" lIns="89975" tIns="46775" rIns="89975" bIns="46775" anchor="t" anchorCtr="0">
            <a:spAutoFit/>
          </a:bodyPr>
          <a:lstStyle>
            <a:defPPr marR="0" lvl="0" algn="l" rtl="0">
              <a:lnSpc>
                <a:spcPct val="100000"/>
              </a:lnSpc>
              <a:spcBef>
                <a:spcPts val="0"/>
              </a:spcBef>
              <a:spcAft>
                <a:spcPts val="0"/>
              </a:spcAft>
            </a:defPPr>
            <a:lvl1pPr marL="0" indent="0">
              <a:buSzPts val="1800"/>
              <a:buNone/>
              <a:defRPr sz="1800" b="1">
                <a:solidFill>
                  <a:srgbClr val="FF0000"/>
                </a:solidFill>
              </a:defRPr>
            </a:lvl1pPr>
          </a:lstStyle>
          <a:p>
            <a:r>
              <a:rPr lang="en-US" altLang="ja-JP" dirty="0">
                <a:solidFill>
                  <a:schemeClr val="tx1"/>
                </a:solidFill>
              </a:rPr>
              <a:t>261,000</a:t>
            </a:r>
            <a:r>
              <a:rPr lang="ja-JP" altLang="en-US" dirty="0">
                <a:solidFill>
                  <a:schemeClr val="tx1"/>
                </a:solidFill>
              </a:rPr>
              <a:t>　</a:t>
            </a:r>
            <a:r>
              <a:rPr lang="en-US" altLang="ja-JP" dirty="0">
                <a:solidFill>
                  <a:schemeClr val="tx1"/>
                </a:solidFill>
              </a:rPr>
              <a:t>friends </a:t>
            </a:r>
            <a:endParaRPr dirty="0">
              <a:solidFill>
                <a:schemeClr val="tx1"/>
              </a:solidFill>
            </a:endParaRPr>
          </a:p>
        </p:txBody>
      </p:sp>
      <p:sp>
        <p:nvSpPr>
          <p:cNvPr id="16" name="Google Shape;114;p56">
            <a:extLst>
              <a:ext uri="{FF2B5EF4-FFF2-40B4-BE49-F238E27FC236}">
                <a16:creationId xmlns:a16="http://schemas.microsoft.com/office/drawing/2014/main" id="{0BCFBD39-C0A4-300B-8D14-22B3CBC57E81}"/>
              </a:ext>
            </a:extLst>
          </p:cNvPr>
          <p:cNvSpPr txBox="1"/>
          <p:nvPr/>
        </p:nvSpPr>
        <p:spPr>
          <a:xfrm>
            <a:off x="7048500" y="1253180"/>
            <a:ext cx="1031100" cy="169200"/>
          </a:xfrm>
          <a:prstGeom prst="rect">
            <a:avLst/>
          </a:prstGeom>
          <a:solidFill>
            <a:srgbClr val="262626"/>
          </a:solidFill>
          <a:ln>
            <a:noFill/>
          </a:ln>
        </p:spPr>
        <p:txBody>
          <a:bodyPr spcFirstLastPara="1" wrap="square" lIns="0" tIns="15075" rIns="0" bIns="0" anchor="t" anchorCtr="0">
            <a:spAutoFit/>
          </a:bodyPr>
          <a:lstStyle/>
          <a:p>
            <a:pPr marL="12698"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FFFFFF"/>
                </a:solidFill>
                <a:latin typeface="Arial"/>
                <a:ea typeface="Arial"/>
                <a:cs typeface="Arial"/>
                <a:sym typeface="Arial"/>
              </a:rPr>
              <a:t>ON SITE</a:t>
            </a:r>
            <a:endParaRPr sz="1800" b="0" i="0" u="none" strike="noStrike" cap="none">
              <a:solidFill>
                <a:srgbClr val="000000"/>
              </a:solidFill>
              <a:latin typeface="Arial"/>
              <a:ea typeface="Arial"/>
              <a:cs typeface="Arial"/>
              <a:sym typeface="Arial"/>
            </a:endParaRPr>
          </a:p>
        </p:txBody>
      </p:sp>
      <p:sp>
        <p:nvSpPr>
          <p:cNvPr id="17" name="Google Shape;115;p56">
            <a:extLst>
              <a:ext uri="{FF2B5EF4-FFF2-40B4-BE49-F238E27FC236}">
                <a16:creationId xmlns:a16="http://schemas.microsoft.com/office/drawing/2014/main" id="{E8623889-8ECD-D0AA-6A95-B744BEFFAA14}"/>
              </a:ext>
            </a:extLst>
          </p:cNvPr>
          <p:cNvSpPr txBox="1"/>
          <p:nvPr/>
        </p:nvSpPr>
        <p:spPr>
          <a:xfrm>
            <a:off x="7048500" y="2726489"/>
            <a:ext cx="1031100" cy="169200"/>
          </a:xfrm>
          <a:prstGeom prst="rect">
            <a:avLst/>
          </a:prstGeom>
          <a:solidFill>
            <a:srgbClr val="262626"/>
          </a:solidFill>
          <a:ln>
            <a:noFill/>
          </a:ln>
        </p:spPr>
        <p:txBody>
          <a:bodyPr spcFirstLastPara="1" wrap="square" lIns="0" tIns="15075" rIns="0" bIns="0" anchor="t" anchorCtr="0">
            <a:spAutoFit/>
          </a:bodyPr>
          <a:lstStyle/>
          <a:p>
            <a:pPr marL="12698"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FFFFFF"/>
                </a:solidFill>
                <a:latin typeface="Arial"/>
                <a:ea typeface="Arial"/>
                <a:cs typeface="Arial"/>
                <a:sym typeface="Arial"/>
              </a:rPr>
              <a:t>SNS MEDIA</a:t>
            </a:r>
            <a:endParaRPr sz="1800" b="0" i="0" u="none" strike="noStrike" cap="none">
              <a:solidFill>
                <a:srgbClr val="000000"/>
              </a:solidFill>
              <a:latin typeface="Arial"/>
              <a:ea typeface="Arial"/>
              <a:cs typeface="Arial"/>
              <a:sym typeface="Arial"/>
            </a:endParaRPr>
          </a:p>
        </p:txBody>
      </p:sp>
      <p:pic>
        <p:nvPicPr>
          <p:cNvPr id="20" name="Google Shape;634;p16">
            <a:extLst>
              <a:ext uri="{FF2B5EF4-FFF2-40B4-BE49-F238E27FC236}">
                <a16:creationId xmlns:a16="http://schemas.microsoft.com/office/drawing/2014/main" id="{C81D1D9E-E6BA-4809-D712-9542CD69C6F5}"/>
              </a:ext>
            </a:extLst>
          </p:cNvPr>
          <p:cNvPicPr preferRelativeResize="0">
            <a:picLocks noChangeAspect="1"/>
          </p:cNvPicPr>
          <p:nvPr/>
        </p:nvPicPr>
        <p:blipFill rotWithShape="1">
          <a:blip r:embed="rId24" cstate="email">
            <a:alphaModFix/>
            <a:extLst>
              <a:ext uri="{28A0092B-C50C-407E-A947-70E740481C1C}">
                <a14:useLocalDpi xmlns:a14="http://schemas.microsoft.com/office/drawing/2010/main"/>
              </a:ext>
            </a:extLst>
          </a:blip>
          <a:srcRect/>
          <a:stretch/>
        </p:blipFill>
        <p:spPr>
          <a:xfrm>
            <a:off x="10119647" y="3192627"/>
            <a:ext cx="409806" cy="409806"/>
          </a:xfrm>
          <a:prstGeom prst="rect">
            <a:avLst/>
          </a:prstGeom>
          <a:noFill/>
          <a:ln>
            <a:noFill/>
          </a:ln>
        </p:spPr>
      </p:pic>
      <p:sp>
        <p:nvSpPr>
          <p:cNvPr id="10" name="Google Shape;108;p56">
            <a:extLst>
              <a:ext uri="{FF2B5EF4-FFF2-40B4-BE49-F238E27FC236}">
                <a16:creationId xmlns:a16="http://schemas.microsoft.com/office/drawing/2014/main" id="{771ED63F-B0D9-C353-E0A5-0FF2D6E3F223}"/>
              </a:ext>
            </a:extLst>
          </p:cNvPr>
          <p:cNvSpPr txBox="1"/>
          <p:nvPr/>
        </p:nvSpPr>
        <p:spPr>
          <a:xfrm>
            <a:off x="11672738" y="1450122"/>
            <a:ext cx="823500" cy="124408"/>
          </a:xfrm>
          <a:prstGeom prst="rect">
            <a:avLst/>
          </a:prstGeom>
          <a:noFill/>
          <a:ln>
            <a:noFill/>
          </a:ln>
        </p:spPr>
        <p:txBody>
          <a:bodyPr spcFirstLastPara="1" wrap="square" lIns="0" tIns="16525" rIns="0" bIns="0" anchor="t" anchorCtr="0">
            <a:spAutoFit/>
          </a:bodyPr>
          <a:lstStyle/>
          <a:p>
            <a:pPr marL="12698" marR="0" lvl="0" indent="0" algn="l" rtl="0">
              <a:lnSpc>
                <a:spcPct val="100000"/>
              </a:lnSpc>
              <a:spcBef>
                <a:spcPts val="0"/>
              </a:spcBef>
              <a:spcAft>
                <a:spcPts val="0"/>
              </a:spcAft>
              <a:buClr>
                <a:srgbClr val="000000"/>
              </a:buClr>
              <a:buSzPts val="700"/>
              <a:buFont typeface="Arial"/>
              <a:buNone/>
            </a:pPr>
            <a:r>
              <a:rPr lang="en-US" altLang="ja-JP" sz="7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700" b="0" i="0" dirty="0">
                <a:solidFill>
                  <a:schemeClr val="tx1"/>
                </a:solidFill>
                <a:effectLst/>
                <a:highlight>
                  <a:srgbClr val="FFFFFF"/>
                </a:highlight>
                <a:latin typeface="メイリオ" panose="020B0604030504040204" pitchFamily="50" charset="-128"/>
                <a:ea typeface="メイリオ" panose="020B0604030504040204" pitchFamily="50" charset="-128"/>
              </a:rPr>
              <a:t>外部配信を含む</a:t>
            </a:r>
            <a:endParaRPr sz="700" b="0" i="0" u="none" strike="noStrike" cap="none" dirty="0">
              <a:solidFill>
                <a:schemeClr val="tx1"/>
              </a:solidFill>
              <a:latin typeface="メイリオ" panose="020B0604030504040204" pitchFamily="50" charset="-128"/>
              <a:ea typeface="メイリオ" panose="020B0604030504040204" pitchFamily="50" charset="-128"/>
              <a:sym typeface="Arial"/>
            </a:endParaRPr>
          </a:p>
        </p:txBody>
      </p:sp>
      <p:sp>
        <p:nvSpPr>
          <p:cNvPr id="23" name="Google Shape;108;p56">
            <a:extLst>
              <a:ext uri="{FF2B5EF4-FFF2-40B4-BE49-F238E27FC236}">
                <a16:creationId xmlns:a16="http://schemas.microsoft.com/office/drawing/2014/main" id="{95A4878A-8664-7D42-3C35-E9D6EE5B6E43}"/>
              </a:ext>
            </a:extLst>
          </p:cNvPr>
          <p:cNvSpPr txBox="1"/>
          <p:nvPr/>
        </p:nvSpPr>
        <p:spPr>
          <a:xfrm>
            <a:off x="11664063" y="1976391"/>
            <a:ext cx="823500" cy="124408"/>
          </a:xfrm>
          <a:prstGeom prst="rect">
            <a:avLst/>
          </a:prstGeom>
          <a:noFill/>
          <a:ln>
            <a:noFill/>
          </a:ln>
        </p:spPr>
        <p:txBody>
          <a:bodyPr spcFirstLastPara="1" wrap="square" lIns="0" tIns="16525" rIns="0" bIns="0" anchor="t" anchorCtr="0">
            <a:spAutoFit/>
          </a:bodyPr>
          <a:lstStyle>
            <a:defPPr marR="0" lvl="0" algn="l" rtl="0">
              <a:lnSpc>
                <a:spcPct val="100000"/>
              </a:lnSpc>
              <a:spcBef>
                <a:spcPts val="0"/>
              </a:spcBef>
              <a:spcAft>
                <a:spcPts val="0"/>
              </a:spcAft>
            </a:defPPr>
            <a:lvl1pPr marL="12698" indent="0">
              <a:buSzPts val="700"/>
              <a:buNone/>
              <a:defRPr sz="700">
                <a:effectLst/>
                <a:highlight>
                  <a:srgbClr val="FFFFFF"/>
                </a:highlight>
                <a:latin typeface="メイリオ" panose="020B0604030504040204" pitchFamily="50" charset="-128"/>
                <a:ea typeface="メイリオ" panose="020B0604030504040204" pitchFamily="50" charset="-128"/>
              </a:defRPr>
            </a:lvl1pPr>
          </a:lstStyle>
          <a:p>
            <a:r>
              <a:rPr lang="en-US" altLang="ja-JP" dirty="0">
                <a:solidFill>
                  <a:schemeClr val="tx1"/>
                </a:solidFill>
              </a:rPr>
              <a:t>※</a:t>
            </a:r>
            <a:r>
              <a:rPr lang="ja-JP" altLang="en-US" dirty="0">
                <a:solidFill>
                  <a:schemeClr val="tx1"/>
                </a:solidFill>
              </a:rPr>
              <a:t>外部配信を含む</a:t>
            </a:r>
            <a:endParaRPr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39"/>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pic>
        <p:nvPicPr>
          <p:cNvPr id="1061" name="Google Shape;1061;p39"/>
          <p:cNvPicPr preferRelativeResize="0"/>
          <p:nvPr/>
        </p:nvPicPr>
        <p:blipFill rotWithShape="1">
          <a:blip r:embed="rId3">
            <a:alphaModFix/>
          </a:blip>
          <a:srcRect/>
          <a:stretch/>
        </p:blipFill>
        <p:spPr>
          <a:xfrm>
            <a:off x="3337212" y="3175428"/>
            <a:ext cx="1489990" cy="2589633"/>
          </a:xfrm>
          <a:prstGeom prst="rect">
            <a:avLst/>
          </a:prstGeom>
          <a:noFill/>
          <a:ln>
            <a:noFill/>
          </a:ln>
        </p:spPr>
      </p:pic>
      <p:pic>
        <p:nvPicPr>
          <p:cNvPr id="1062" name="Google Shape;1062;p39"/>
          <p:cNvPicPr preferRelativeResize="0"/>
          <p:nvPr/>
        </p:nvPicPr>
        <p:blipFill rotWithShape="1">
          <a:blip r:embed="rId4">
            <a:alphaModFix/>
          </a:blip>
          <a:srcRect/>
          <a:stretch/>
        </p:blipFill>
        <p:spPr>
          <a:xfrm>
            <a:off x="556569" y="3226079"/>
            <a:ext cx="1391078" cy="2488331"/>
          </a:xfrm>
          <a:prstGeom prst="rect">
            <a:avLst/>
          </a:prstGeom>
          <a:noFill/>
          <a:ln w="9525" cap="flat" cmpd="sng">
            <a:solidFill>
              <a:srgbClr val="002060"/>
            </a:solidFill>
            <a:prstDash val="solid"/>
            <a:round/>
            <a:headEnd type="none" w="sm" len="sm"/>
            <a:tailEnd type="none" w="sm" len="sm"/>
          </a:ln>
        </p:spPr>
      </p:pic>
      <p:sp>
        <p:nvSpPr>
          <p:cNvPr id="1063" name="Google Shape;1063;p39"/>
          <p:cNvSpPr/>
          <p:nvPr/>
        </p:nvSpPr>
        <p:spPr>
          <a:xfrm>
            <a:off x="8237800" y="5192225"/>
            <a:ext cx="4725600" cy="843000"/>
          </a:xfrm>
          <a:prstGeom prst="rect">
            <a:avLst/>
          </a:prstGeom>
          <a:noFill/>
          <a:ln>
            <a:noFill/>
          </a:ln>
        </p:spPr>
        <p:txBody>
          <a:bodyPr spcFirstLastPara="1" wrap="square" lIns="99225" tIns="51600" rIns="99225" bIns="51600" anchor="t" anchorCtr="0">
            <a:spAutoFit/>
          </a:bodyPr>
          <a:lstStyle/>
          <a:p>
            <a:pPr marL="0" marR="0" lvl="0" indent="0" algn="l" rtl="0">
              <a:lnSpc>
                <a:spcPct val="100000"/>
              </a:lnSpc>
              <a:spcBef>
                <a:spcPts val="0"/>
              </a:spcBef>
              <a:spcAft>
                <a:spcPts val="0"/>
              </a:spcAft>
              <a:buClr>
                <a:srgbClr val="000000"/>
              </a:buClr>
              <a:buSzPts val="800"/>
              <a:buFont typeface="Times New Roman"/>
              <a:buNone/>
            </a:pPr>
            <a:r>
              <a:rPr lang="ja-JP" sz="800" b="0" i="0" u="none" strike="noStrike" cap="none">
                <a:solidFill>
                  <a:srgbClr val="000000"/>
                </a:solidFill>
                <a:latin typeface="Meiryo"/>
                <a:ea typeface="Meiryo"/>
                <a:cs typeface="Meiryo"/>
                <a:sym typeface="Meiryo"/>
              </a:rPr>
              <a:t>※ 各プラットフォーム毎に審査がございます。</a:t>
            </a:r>
            <a:endParaRPr sz="8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Times New Roman"/>
              <a:buNone/>
            </a:pPr>
            <a:r>
              <a:rPr lang="ja-JP" sz="800" b="0" i="0" u="none" strike="noStrike" cap="none">
                <a:solidFill>
                  <a:srgbClr val="000000"/>
                </a:solidFill>
                <a:latin typeface="Meiryo"/>
                <a:ea typeface="Meiryo"/>
                <a:cs typeface="Meiryo"/>
                <a:sym typeface="Meiryo"/>
              </a:rPr>
              <a:t>    審査を通過した案件のみ掲載します。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Times New Roman"/>
              <a:buNone/>
            </a:pPr>
            <a:r>
              <a:rPr lang="ja-JP" sz="800" b="0" i="0" u="none" strike="noStrike" cap="none">
                <a:solidFill>
                  <a:srgbClr val="000000"/>
                </a:solidFill>
                <a:latin typeface="Meiryo"/>
                <a:ea typeface="Meiryo"/>
                <a:cs typeface="Meiryo"/>
                <a:sym typeface="Meiryo"/>
              </a:rPr>
              <a:t>※ 掲載開始は掲載審査の都合で遅れる可能性がございます。</a:t>
            </a:r>
            <a:endParaRPr sz="8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Times New Roman"/>
              <a:buNone/>
            </a:pPr>
            <a:r>
              <a:rPr lang="ja-JP" sz="800" b="0" i="0" u="none" strike="noStrike" cap="none">
                <a:solidFill>
                  <a:srgbClr val="000000"/>
                </a:solidFill>
                <a:latin typeface="Meiryo"/>
                <a:ea typeface="Meiryo"/>
                <a:cs typeface="Meiryo"/>
                <a:sym typeface="Meiryo"/>
              </a:rPr>
              <a:t>※ 掲載原稿は編集部が作成します。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Times New Roman"/>
              <a:buNone/>
            </a:pPr>
            <a:r>
              <a:rPr lang="ja-JP" sz="800" b="0" i="0" u="none" strike="noStrike" cap="none">
                <a:solidFill>
                  <a:srgbClr val="000000"/>
                </a:solidFill>
                <a:latin typeface="Meiryo"/>
                <a:ea typeface="Meiryo"/>
                <a:cs typeface="Meiryo"/>
                <a:sym typeface="Meiryo"/>
              </a:rPr>
              <a:t>※ レポートはLINE上で計測した数値を提出します。</a:t>
            </a:r>
            <a:endParaRPr sz="8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Times New Roman"/>
              <a:buNone/>
            </a:pPr>
            <a:r>
              <a:rPr lang="ja-JP" sz="800" b="0" i="0" u="none" strike="noStrike" cap="none">
                <a:solidFill>
                  <a:schemeClr val="dk1"/>
                </a:solidFill>
                <a:latin typeface="Meiryo"/>
                <a:ea typeface="Meiryo"/>
                <a:cs typeface="Meiryo"/>
                <a:sym typeface="Meiryo"/>
              </a:rPr>
              <a:t>※ タイアップ記事公開日より中７営業日程度の審査期間をいただきます。</a:t>
            </a:r>
            <a:endParaRPr sz="1800" b="0" i="0" u="none" strike="noStrike" cap="none">
              <a:solidFill>
                <a:schemeClr val="dk1"/>
              </a:solidFill>
              <a:latin typeface="Arial"/>
              <a:ea typeface="Arial"/>
              <a:cs typeface="Arial"/>
              <a:sym typeface="Arial"/>
            </a:endParaRPr>
          </a:p>
        </p:txBody>
      </p:sp>
      <p:pic>
        <p:nvPicPr>
          <p:cNvPr id="1064" name="Google Shape;1064;p3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0" y="3042288"/>
            <a:ext cx="1428600" cy="520022"/>
          </a:xfrm>
          <a:prstGeom prst="rect">
            <a:avLst/>
          </a:prstGeom>
          <a:noFill/>
          <a:ln>
            <a:noFill/>
          </a:ln>
        </p:spPr>
      </p:pic>
      <p:sp>
        <p:nvSpPr>
          <p:cNvPr id="1065" name="Google Shape;1065;p39"/>
          <p:cNvSpPr/>
          <p:nvPr/>
        </p:nvSpPr>
        <p:spPr>
          <a:xfrm>
            <a:off x="6160214" y="3209819"/>
            <a:ext cx="1428600" cy="2504700"/>
          </a:xfrm>
          <a:prstGeom prst="rect">
            <a:avLst/>
          </a:prstGeom>
          <a:solidFill>
            <a:srgbClr val="86B4BA">
              <a:alpha val="78431"/>
            </a:srgbClr>
          </a:solidFill>
          <a:ln>
            <a:noFill/>
          </a:ln>
        </p:spPr>
        <p:txBody>
          <a:bodyPr spcFirstLastPara="1" wrap="square" lIns="99225" tIns="51600" rIns="99225" bIns="51600" anchor="ctr" anchorCtr="0">
            <a:noAutofit/>
          </a:bodyPr>
          <a:lstStyle/>
          <a:p>
            <a:pPr marL="0" marR="0" lvl="0" indent="0" algn="ctr" rtl="0">
              <a:lnSpc>
                <a:spcPct val="100000"/>
              </a:lnSpc>
              <a:spcBef>
                <a:spcPts val="0"/>
              </a:spcBef>
              <a:spcAft>
                <a:spcPts val="0"/>
              </a:spcAft>
              <a:buClr>
                <a:srgbClr val="FFFFFF"/>
              </a:buClr>
              <a:buSzPts val="1200"/>
              <a:buFont typeface="Times New Roman"/>
              <a:buNone/>
            </a:pPr>
            <a:r>
              <a:rPr lang="ja-JP" sz="1200" b="1" i="0" u="none" strike="noStrike" cap="none">
                <a:solidFill>
                  <a:srgbClr val="FFFFFF"/>
                </a:solidFill>
                <a:latin typeface="Meiryo"/>
                <a:ea typeface="Meiryo"/>
                <a:cs typeface="Meiryo"/>
                <a:sym typeface="Meiryo"/>
              </a:rPr>
              <a:t>クライアント様LP</a:t>
            </a:r>
            <a:endParaRPr sz="1400" b="0" i="0" u="none" strike="noStrike" cap="none">
              <a:solidFill>
                <a:srgbClr val="000000"/>
              </a:solidFill>
              <a:latin typeface="Arial"/>
              <a:ea typeface="Arial"/>
              <a:cs typeface="Arial"/>
              <a:sym typeface="Arial"/>
            </a:endParaRPr>
          </a:p>
        </p:txBody>
      </p:sp>
      <p:sp>
        <p:nvSpPr>
          <p:cNvPr id="1066" name="Google Shape;1066;p39"/>
          <p:cNvSpPr/>
          <p:nvPr/>
        </p:nvSpPr>
        <p:spPr>
          <a:xfrm>
            <a:off x="450507" y="2753410"/>
            <a:ext cx="1603200" cy="288900"/>
          </a:xfrm>
          <a:prstGeom prst="rect">
            <a:avLst/>
          </a:prstGeom>
          <a:noFill/>
          <a:ln>
            <a:noFill/>
          </a:ln>
        </p:spPr>
        <p:txBody>
          <a:bodyPr spcFirstLastPara="1" wrap="square" lIns="99225" tIns="51600" rIns="99225" bIns="516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rgbClr val="000000"/>
                </a:solidFill>
                <a:latin typeface="Meiryo"/>
                <a:ea typeface="Meiryo"/>
                <a:cs typeface="Meiryo"/>
                <a:sym typeface="Meiryo"/>
              </a:rPr>
              <a:t>枠① or 枠② を選択</a:t>
            </a:r>
            <a:endParaRPr sz="1400" b="0" i="0" u="none" strike="noStrike" cap="none">
              <a:solidFill>
                <a:srgbClr val="000000"/>
              </a:solidFill>
              <a:latin typeface="Arial"/>
              <a:ea typeface="Arial"/>
              <a:cs typeface="Arial"/>
              <a:sym typeface="Arial"/>
            </a:endParaRPr>
          </a:p>
        </p:txBody>
      </p:sp>
      <p:sp>
        <p:nvSpPr>
          <p:cNvPr id="1067" name="Google Shape;1067;p39"/>
          <p:cNvSpPr/>
          <p:nvPr/>
        </p:nvSpPr>
        <p:spPr>
          <a:xfrm>
            <a:off x="2477250" y="4221350"/>
            <a:ext cx="641700" cy="471300"/>
          </a:xfrm>
          <a:prstGeom prst="rightArrow">
            <a:avLst>
              <a:gd name="adj1" fmla="val 50000"/>
              <a:gd name="adj2" fmla="val 50247"/>
            </a:avLst>
          </a:pr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rgbClr val="000000"/>
              </a:solidFill>
              <a:latin typeface="Meiryo"/>
              <a:ea typeface="Meiryo"/>
              <a:cs typeface="Meiryo"/>
              <a:sym typeface="Meiryo"/>
            </a:endParaRPr>
          </a:p>
        </p:txBody>
      </p:sp>
      <p:sp>
        <p:nvSpPr>
          <p:cNvPr id="1068" name="Google Shape;1068;p39"/>
          <p:cNvSpPr/>
          <p:nvPr/>
        </p:nvSpPr>
        <p:spPr>
          <a:xfrm>
            <a:off x="541923" y="4404459"/>
            <a:ext cx="513000" cy="500700"/>
          </a:xfrm>
          <a:prstGeom prst="rect">
            <a:avLst/>
          </a:prstGeom>
          <a:solidFill>
            <a:srgbClr val="FF0000">
              <a:alpha val="78431"/>
            </a:srgbClr>
          </a:solidFill>
          <a:ln>
            <a:noFill/>
          </a:ln>
        </p:spPr>
        <p:txBody>
          <a:bodyPr spcFirstLastPara="1" wrap="square" lIns="99225" tIns="51600" rIns="99225" bIns="51600" anchor="ctr" anchorCtr="0">
            <a:noAutofit/>
          </a:bodyPr>
          <a:lstStyle/>
          <a:p>
            <a:pPr marL="0" marR="0" lvl="0" indent="0" algn="ctr" rtl="0">
              <a:lnSpc>
                <a:spcPct val="100000"/>
              </a:lnSpc>
              <a:spcBef>
                <a:spcPts val="0"/>
              </a:spcBef>
              <a:spcAft>
                <a:spcPts val="0"/>
              </a:spcAft>
              <a:buClr>
                <a:srgbClr val="FFFFFF"/>
              </a:buClr>
              <a:buSzPts val="1200"/>
              <a:buFont typeface="Times New Roman"/>
              <a:buNone/>
            </a:pPr>
            <a:r>
              <a:rPr lang="ja-JP" sz="1200" b="1" i="0" u="none" strike="noStrike" cap="none">
                <a:solidFill>
                  <a:srgbClr val="FFFFFF"/>
                </a:solidFill>
                <a:latin typeface="Meiryo"/>
                <a:ea typeface="Meiryo"/>
                <a:cs typeface="Meiryo"/>
                <a:sym typeface="Meiryo"/>
              </a:rPr>
              <a:t>枠①</a:t>
            </a:r>
            <a:endParaRPr sz="1400" b="0" i="0" u="none" strike="noStrike" cap="none">
              <a:solidFill>
                <a:srgbClr val="000000"/>
              </a:solidFill>
              <a:latin typeface="Arial"/>
              <a:ea typeface="Arial"/>
              <a:cs typeface="Arial"/>
              <a:sym typeface="Arial"/>
            </a:endParaRPr>
          </a:p>
        </p:txBody>
      </p:sp>
      <p:sp>
        <p:nvSpPr>
          <p:cNvPr id="1069" name="Google Shape;1069;p39"/>
          <p:cNvSpPr/>
          <p:nvPr/>
        </p:nvSpPr>
        <p:spPr>
          <a:xfrm>
            <a:off x="1070601" y="5192225"/>
            <a:ext cx="884100" cy="215400"/>
          </a:xfrm>
          <a:prstGeom prst="rect">
            <a:avLst/>
          </a:prstGeom>
          <a:solidFill>
            <a:srgbClr val="FF0000">
              <a:alpha val="78431"/>
            </a:srgbClr>
          </a:solidFill>
          <a:ln>
            <a:noFill/>
          </a:ln>
        </p:spPr>
        <p:txBody>
          <a:bodyPr spcFirstLastPara="1" wrap="square" lIns="99225" tIns="51600" rIns="99225" bIns="51600" anchor="ctr" anchorCtr="0">
            <a:noAutofit/>
          </a:bodyPr>
          <a:lstStyle/>
          <a:p>
            <a:pPr marL="0" marR="0" lvl="0" indent="0" algn="ctr" rtl="0">
              <a:lnSpc>
                <a:spcPct val="100000"/>
              </a:lnSpc>
              <a:spcBef>
                <a:spcPts val="0"/>
              </a:spcBef>
              <a:spcAft>
                <a:spcPts val="0"/>
              </a:spcAft>
              <a:buClr>
                <a:srgbClr val="FFFFFF"/>
              </a:buClr>
              <a:buSzPts val="1200"/>
              <a:buFont typeface="Times New Roman"/>
              <a:buNone/>
            </a:pPr>
            <a:r>
              <a:rPr lang="ja-JP" sz="1200" b="1" i="0" u="none" strike="noStrike" cap="none">
                <a:solidFill>
                  <a:srgbClr val="FFFFFF"/>
                </a:solidFill>
                <a:latin typeface="Meiryo"/>
                <a:ea typeface="Meiryo"/>
                <a:cs typeface="Meiryo"/>
                <a:sym typeface="Meiryo"/>
              </a:rPr>
              <a:t>枠②</a:t>
            </a:r>
            <a:endParaRPr sz="1400" b="0" i="0" u="none" strike="noStrike" cap="none">
              <a:solidFill>
                <a:srgbClr val="000000"/>
              </a:solidFill>
              <a:latin typeface="Arial"/>
              <a:ea typeface="Arial"/>
              <a:cs typeface="Arial"/>
              <a:sym typeface="Arial"/>
            </a:endParaRPr>
          </a:p>
        </p:txBody>
      </p:sp>
      <p:sp>
        <p:nvSpPr>
          <p:cNvPr id="1070" name="Google Shape;1070;p39"/>
          <p:cNvSpPr/>
          <p:nvPr/>
        </p:nvSpPr>
        <p:spPr>
          <a:xfrm>
            <a:off x="3330209" y="3175428"/>
            <a:ext cx="1497000" cy="2589600"/>
          </a:xfrm>
          <a:prstGeom prst="rect">
            <a:avLst/>
          </a:prstGeom>
          <a:solidFill>
            <a:srgbClr val="FF0000">
              <a:alpha val="58431"/>
            </a:srgbClr>
          </a:solidFill>
          <a:ln>
            <a:noFill/>
          </a:ln>
        </p:spPr>
        <p:txBody>
          <a:bodyPr spcFirstLastPara="1" wrap="square" lIns="99225" tIns="51600" rIns="99225" bIns="51600" anchor="ctr" anchorCtr="0">
            <a:noAutofit/>
          </a:bodyPr>
          <a:lstStyle/>
          <a:p>
            <a:pPr marL="0" marR="0" lvl="0" indent="0" algn="ctr" rtl="0">
              <a:lnSpc>
                <a:spcPct val="100000"/>
              </a:lnSpc>
              <a:spcBef>
                <a:spcPts val="0"/>
              </a:spcBef>
              <a:spcAft>
                <a:spcPts val="0"/>
              </a:spcAft>
              <a:buClr>
                <a:srgbClr val="FFFFFF"/>
              </a:buClr>
              <a:buSzPts val="1200"/>
              <a:buFont typeface="Times New Roman"/>
              <a:buNone/>
            </a:pPr>
            <a:r>
              <a:rPr lang="ja-JP" sz="1200" b="1" i="0" u="none" strike="noStrike" cap="none">
                <a:solidFill>
                  <a:srgbClr val="FFFFFF"/>
                </a:solidFill>
                <a:latin typeface="Meiryo"/>
                <a:ea typeface="Meiryo"/>
                <a:cs typeface="Meiryo"/>
                <a:sym typeface="Meiryo"/>
              </a:rPr>
              <a:t>タイアップ記事</a:t>
            </a:r>
            <a:endParaRPr sz="1400" b="0" i="0" u="none" strike="noStrike" cap="none">
              <a:solidFill>
                <a:srgbClr val="000000"/>
              </a:solidFill>
              <a:latin typeface="Arial"/>
              <a:ea typeface="Arial"/>
              <a:cs typeface="Arial"/>
              <a:sym typeface="Arial"/>
            </a:endParaRPr>
          </a:p>
        </p:txBody>
      </p:sp>
      <p:sp>
        <p:nvSpPr>
          <p:cNvPr id="1071" name="Google Shape;1071;p39"/>
          <p:cNvSpPr/>
          <p:nvPr/>
        </p:nvSpPr>
        <p:spPr>
          <a:xfrm>
            <a:off x="3471951" y="2753103"/>
            <a:ext cx="1213500" cy="288900"/>
          </a:xfrm>
          <a:prstGeom prst="rect">
            <a:avLst/>
          </a:prstGeom>
          <a:noFill/>
          <a:ln>
            <a:noFill/>
          </a:ln>
        </p:spPr>
        <p:txBody>
          <a:bodyPr spcFirstLastPara="1" wrap="square" lIns="99225" tIns="51600" rIns="99225" bIns="516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rgbClr val="000000"/>
                </a:solidFill>
                <a:latin typeface="Meiryo"/>
                <a:ea typeface="Meiryo"/>
                <a:cs typeface="Meiryo"/>
                <a:sym typeface="Meiryo"/>
              </a:rPr>
              <a:t>LINE上で掲出</a:t>
            </a:r>
            <a:endParaRPr sz="1200" b="1" i="0" u="none" strike="noStrike" cap="none">
              <a:solidFill>
                <a:srgbClr val="000000"/>
              </a:solidFill>
              <a:latin typeface="Meiryo"/>
              <a:ea typeface="Meiryo"/>
              <a:cs typeface="Meiryo"/>
              <a:sym typeface="Meiryo"/>
            </a:endParaRPr>
          </a:p>
        </p:txBody>
      </p:sp>
      <p:sp>
        <p:nvSpPr>
          <p:cNvPr id="1072" name="Google Shape;1072;p39"/>
          <p:cNvSpPr/>
          <p:nvPr/>
        </p:nvSpPr>
        <p:spPr>
          <a:xfrm>
            <a:off x="5686672" y="2753097"/>
            <a:ext cx="2375700" cy="288900"/>
          </a:xfrm>
          <a:prstGeom prst="rect">
            <a:avLst/>
          </a:prstGeom>
          <a:noFill/>
          <a:ln>
            <a:noFill/>
          </a:ln>
        </p:spPr>
        <p:txBody>
          <a:bodyPr spcFirstLastPara="1" wrap="square" lIns="99225" tIns="51600" rIns="99225" bIns="516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rgbClr val="000000"/>
                </a:solidFill>
                <a:latin typeface="Meiryo"/>
                <a:ea typeface="Meiryo"/>
                <a:cs typeface="Meiryo"/>
                <a:sym typeface="Meiryo"/>
              </a:rPr>
              <a:t>（クリック時）指定URLに遷移</a:t>
            </a:r>
            <a:endParaRPr sz="1200" b="1" i="0" u="none" strike="noStrike" cap="none">
              <a:solidFill>
                <a:srgbClr val="000000"/>
              </a:solidFill>
              <a:latin typeface="Meiryo"/>
              <a:ea typeface="Meiryo"/>
              <a:cs typeface="Meiryo"/>
              <a:sym typeface="Meiryo"/>
            </a:endParaRPr>
          </a:p>
        </p:txBody>
      </p:sp>
      <p:sp>
        <p:nvSpPr>
          <p:cNvPr id="1073" name="Google Shape;1073;p39"/>
          <p:cNvSpPr/>
          <p:nvPr/>
        </p:nvSpPr>
        <p:spPr>
          <a:xfrm>
            <a:off x="5109593" y="4233903"/>
            <a:ext cx="641700" cy="471300"/>
          </a:xfrm>
          <a:prstGeom prst="rightArrow">
            <a:avLst>
              <a:gd name="adj1" fmla="val 50000"/>
              <a:gd name="adj2" fmla="val 50247"/>
            </a:avLst>
          </a:pr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rgbClr val="000000"/>
              </a:solidFill>
              <a:latin typeface="Meiryo"/>
              <a:ea typeface="Meiryo"/>
              <a:cs typeface="Meiryo"/>
              <a:sym typeface="Meiryo"/>
            </a:endParaRPr>
          </a:p>
        </p:txBody>
      </p:sp>
      <p:sp>
        <p:nvSpPr>
          <p:cNvPr id="1074" name="Google Shape;1074;p39"/>
          <p:cNvSpPr txBox="1"/>
          <p:nvPr/>
        </p:nvSpPr>
        <p:spPr>
          <a:xfrm>
            <a:off x="313389" y="5792938"/>
            <a:ext cx="1877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※枠①は見出しつき画像</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　枠②はテキストのみ</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　となります。</a:t>
            </a:r>
            <a:endParaRPr sz="1400" b="0" i="0" u="none" strike="noStrike" cap="none">
              <a:solidFill>
                <a:srgbClr val="000000"/>
              </a:solidFill>
              <a:latin typeface="Arial"/>
              <a:ea typeface="Arial"/>
              <a:cs typeface="Arial"/>
              <a:sym typeface="Arial"/>
            </a:endParaRPr>
          </a:p>
        </p:txBody>
      </p:sp>
      <p:sp>
        <p:nvSpPr>
          <p:cNvPr id="1075" name="Google Shape;1075;p39"/>
          <p:cNvSpPr txBox="1"/>
          <p:nvPr/>
        </p:nvSpPr>
        <p:spPr>
          <a:xfrm>
            <a:off x="5802447" y="5843859"/>
            <a:ext cx="24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※テキストリンク（2か所まで）</a:t>
            </a:r>
            <a:endParaRPr sz="1400" b="0" i="0" u="none" strike="noStrike" cap="none">
              <a:solidFill>
                <a:srgbClr val="000000"/>
              </a:solidFill>
              <a:latin typeface="Arial"/>
              <a:ea typeface="Arial"/>
              <a:cs typeface="Arial"/>
              <a:sym typeface="Arial"/>
            </a:endParaRPr>
          </a:p>
        </p:txBody>
      </p:sp>
      <p:sp>
        <p:nvSpPr>
          <p:cNvPr id="1076" name="Google Shape;1076;p39"/>
          <p:cNvSpPr/>
          <p:nvPr/>
        </p:nvSpPr>
        <p:spPr>
          <a:xfrm>
            <a:off x="6933204" y="-1342029"/>
            <a:ext cx="6655539" cy="414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000000"/>
              </a:solidFill>
              <a:latin typeface="Meiryo"/>
              <a:ea typeface="Meiryo"/>
              <a:cs typeface="Meiryo"/>
              <a:sym typeface="Meiryo"/>
            </a:endParaRPr>
          </a:p>
        </p:txBody>
      </p:sp>
      <p:graphicFrame>
        <p:nvGraphicFramePr>
          <p:cNvPr id="1077" name="Google Shape;1077;p39"/>
          <p:cNvGraphicFramePr/>
          <p:nvPr/>
        </p:nvGraphicFramePr>
        <p:xfrm>
          <a:off x="8237853" y="2062713"/>
          <a:ext cx="4725500" cy="3001775"/>
        </p:xfrm>
        <a:graphic>
          <a:graphicData uri="http://schemas.openxmlformats.org/drawingml/2006/table">
            <a:tbl>
              <a:tblPr bandRow="1">
                <a:noFill/>
                <a:tableStyleId>{C5178306-F8F0-440F-9D4E-358304BB0446}</a:tableStyleId>
              </a:tblPr>
              <a:tblGrid>
                <a:gridCol w="904175">
                  <a:extLst>
                    <a:ext uri="{9D8B030D-6E8A-4147-A177-3AD203B41FA5}">
                      <a16:colId xmlns:a16="http://schemas.microsoft.com/office/drawing/2014/main" val="20000"/>
                    </a:ext>
                  </a:extLst>
                </a:gridCol>
                <a:gridCol w="3821325">
                  <a:extLst>
                    <a:ext uri="{9D8B030D-6E8A-4147-A177-3AD203B41FA5}">
                      <a16:colId xmlns:a16="http://schemas.microsoft.com/office/drawing/2014/main" val="20001"/>
                    </a:ext>
                  </a:extLst>
                </a:gridCol>
              </a:tblGrid>
              <a:tr h="207055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a:solidFill>
                            <a:schemeClr val="dk1"/>
                          </a:solidFill>
                          <a:latin typeface="Meiryo"/>
                          <a:ea typeface="Meiryo"/>
                          <a:cs typeface="Meiryo"/>
                          <a:sym typeface="Meiryo"/>
                        </a:rPr>
                        <a:t>350,000円 (G)</a:t>
                      </a:r>
                      <a:r>
                        <a:rPr lang="ja-JP" sz="1600" b="1" i="0" u="none" strike="noStrike" cap="none" baseline="30000">
                          <a:solidFill>
                            <a:srgbClr val="231F20"/>
                          </a:solidFill>
                          <a:latin typeface="Meiryo"/>
                          <a:ea typeface="Meiryo"/>
                          <a:cs typeface="Meiryo"/>
                          <a:sym typeface="Meiryo"/>
                        </a:rPr>
                        <a:t> </a:t>
                      </a:r>
                      <a:r>
                        <a:rPr lang="ja-JP" sz="1400" b="1" i="0" u="none" strike="noStrike" cap="none" baseline="30000">
                          <a:solidFill>
                            <a:srgbClr val="231F20"/>
                          </a:solidFill>
                          <a:latin typeface="Meiryo"/>
                          <a:ea typeface="Meiryo"/>
                          <a:cs typeface="Meiryo"/>
                          <a:sym typeface="Meiryo"/>
                        </a:rPr>
                        <a:t>（税抜）</a:t>
                      </a:r>
                      <a:endParaRPr sz="14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312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　掲載</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　期間</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92000"/>
                        </a:lnSpc>
                        <a:spcBef>
                          <a:spcPts val="0"/>
                        </a:spcBef>
                        <a:spcAft>
                          <a:spcPts val="0"/>
                        </a:spcAft>
                        <a:buClr>
                          <a:schemeClr val="dk1"/>
                        </a:buClr>
                        <a:buSzPts val="1200"/>
                        <a:buFont typeface="Arial"/>
                        <a:buNone/>
                      </a:pPr>
                      <a:r>
                        <a:rPr lang="ja-JP" sz="1600" b="0" i="0" u="none" strike="noStrike" cap="none">
                          <a:solidFill>
                            <a:schemeClr val="dk1"/>
                          </a:solidFill>
                          <a:latin typeface="Meiryo"/>
                          <a:ea typeface="Meiryo"/>
                          <a:cs typeface="Meiryo"/>
                          <a:sym typeface="Meiryo"/>
                        </a:rPr>
                        <a:t>計測期間：1週間</a:t>
                      </a:r>
                      <a:endParaRPr sz="1600" b="0" i="0" u="none" strike="noStrike" cap="none">
                        <a:solidFill>
                          <a:schemeClr val="dk1"/>
                        </a:solidFill>
                        <a:latin typeface="Meiryo"/>
                        <a:ea typeface="Meiryo"/>
                        <a:cs typeface="Meiryo"/>
                        <a:sym typeface="Meiryo"/>
                      </a:endParaRPr>
                    </a:p>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レポート：PV数　リンククリック数</a:t>
                      </a:r>
                      <a:endParaRPr sz="12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78" name="Google Shape;1078;p39"/>
          <p:cNvSpPr txBox="1"/>
          <p:nvPr/>
        </p:nvSpPr>
        <p:spPr>
          <a:xfrm>
            <a:off x="7705725" y="2294558"/>
            <a:ext cx="5861400" cy="290700"/>
          </a:xfrm>
          <a:prstGeom prst="rect">
            <a:avLst/>
          </a:prstGeom>
          <a:noFill/>
          <a:ln>
            <a:noFill/>
          </a:ln>
        </p:spPr>
        <p:txBody>
          <a:bodyPr spcFirstLastPara="1" wrap="square" lIns="91425" tIns="45700" rIns="91425" bIns="45700" anchor="t" anchorCtr="0">
            <a:spAutoFit/>
          </a:bodyPr>
          <a:lstStyle/>
          <a:p>
            <a:pPr marL="0" marR="0" lvl="0" indent="0" algn="l" rtl="0">
              <a:lnSpc>
                <a:spcPct val="92000"/>
              </a:lnSpc>
              <a:spcBef>
                <a:spcPts val="0"/>
              </a:spcBef>
              <a:spcAft>
                <a:spcPts val="0"/>
              </a:spcAft>
              <a:buClr>
                <a:schemeClr val="dk1"/>
              </a:buClr>
              <a:buSzPts val="12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39"/>
          <p:cNvSpPr/>
          <p:nvPr/>
        </p:nvSpPr>
        <p:spPr>
          <a:xfrm>
            <a:off x="76201" y="21695"/>
            <a:ext cx="67356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rgbClr val="000000"/>
                </a:solidFill>
                <a:latin typeface="Meiryo"/>
                <a:ea typeface="Meiryo"/>
                <a:cs typeface="Meiryo"/>
                <a:sym typeface="Meiryo"/>
              </a:rPr>
              <a:t>LINE  DIGEST SPOT</a:t>
            </a:r>
            <a:endParaRPr sz="1200" b="1" i="0" u="none" strike="noStrike" cap="none">
              <a:solidFill>
                <a:schemeClr val="dk1"/>
              </a:solidFill>
              <a:latin typeface="Meiryo"/>
              <a:ea typeface="Meiryo"/>
              <a:cs typeface="Meiryo"/>
              <a:sym typeface="Meiryo"/>
            </a:endParaRPr>
          </a:p>
        </p:txBody>
      </p:sp>
      <p:sp>
        <p:nvSpPr>
          <p:cNvPr id="1080" name="Google Shape;1080;p39"/>
          <p:cNvSpPr/>
          <p:nvPr/>
        </p:nvSpPr>
        <p:spPr>
          <a:xfrm>
            <a:off x="84251" y="375500"/>
            <a:ext cx="12377400" cy="22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スポンサードポスト記事をLINE DS アカウントでタイアップ記事のダイジェスト配信を行います。クライアント様サイトへも誘導いたします。</a:t>
            </a:r>
            <a:endParaRPr sz="1200" b="1" i="0" u="none" strike="noStrike" cap="none">
              <a:solidFill>
                <a:srgbClr val="000000"/>
              </a:solidFill>
              <a:latin typeface="Meiryo"/>
              <a:ea typeface="Meiryo"/>
              <a:cs typeface="Meiryo"/>
              <a:sym typeface="Meiryo"/>
            </a:endParaRPr>
          </a:p>
        </p:txBody>
      </p:sp>
      <p:pic>
        <p:nvPicPr>
          <p:cNvPr id="1081" name="Google Shape;1081;p39"/>
          <p:cNvPicPr preferRelativeResize="0"/>
          <p:nvPr/>
        </p:nvPicPr>
        <p:blipFill rotWithShape="1">
          <a:blip r:embed="rId6">
            <a:alphaModFix/>
          </a:blip>
          <a:srcRect/>
          <a:stretch/>
        </p:blipFill>
        <p:spPr>
          <a:xfrm>
            <a:off x="12364284" y="113350"/>
            <a:ext cx="927854" cy="412525"/>
          </a:xfrm>
          <a:prstGeom prst="rect">
            <a:avLst/>
          </a:prstGeom>
          <a:noFill/>
          <a:ln>
            <a:noFill/>
          </a:ln>
        </p:spPr>
      </p:pic>
      <p:sp>
        <p:nvSpPr>
          <p:cNvPr id="1082" name="Google Shape;1082;p39"/>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40</a:t>
            </a:fld>
            <a:endParaRPr/>
          </a:p>
        </p:txBody>
      </p:sp>
      <p:grpSp>
        <p:nvGrpSpPr>
          <p:cNvPr id="1083" name="Google Shape;1083;p39"/>
          <p:cNvGrpSpPr/>
          <p:nvPr/>
        </p:nvGrpSpPr>
        <p:grpSpPr>
          <a:xfrm>
            <a:off x="611900" y="1856200"/>
            <a:ext cx="6986713" cy="541682"/>
            <a:chOff x="2479729" y="1332871"/>
            <a:chExt cx="4317583" cy="786300"/>
          </a:xfrm>
        </p:grpSpPr>
        <p:sp>
          <p:nvSpPr>
            <p:cNvPr id="1084" name="Google Shape;1084;p39"/>
            <p:cNvSpPr/>
            <p:nvPr/>
          </p:nvSpPr>
          <p:spPr>
            <a:xfrm>
              <a:off x="2479729" y="1332871"/>
              <a:ext cx="43161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85" name="Google Shape;1085;p39"/>
            <p:cNvSpPr txBox="1"/>
            <p:nvPr/>
          </p:nvSpPr>
          <p:spPr>
            <a:xfrm>
              <a:off x="2481212" y="1472695"/>
              <a:ext cx="4316100" cy="5148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92000"/>
                </a:lnSpc>
                <a:spcBef>
                  <a:spcPts val="0"/>
                </a:spcBef>
                <a:spcAft>
                  <a:spcPts val="0"/>
                </a:spcAft>
                <a:buClr>
                  <a:srgbClr val="000000"/>
                </a:buClr>
                <a:buSzPts val="1200"/>
                <a:buFont typeface="Noto Sans Symbols"/>
                <a:buChar char="✔"/>
              </a:pPr>
              <a:r>
                <a:rPr lang="ja-JP" sz="1200" b="0" i="0" u="none" strike="noStrike" cap="none">
                  <a:solidFill>
                    <a:schemeClr val="dk1"/>
                  </a:solidFill>
                  <a:latin typeface="Meiryo"/>
                  <a:ea typeface="Meiryo"/>
                  <a:cs typeface="Meiryo"/>
                  <a:sym typeface="Meiryo"/>
                </a:rPr>
                <a:t>LINEの友達（登録数26万人以上）に対し、配信が可能。月/水/金曜日のいずれかで配信</a:t>
              </a:r>
              <a:r>
                <a:rPr lang="ja-JP" sz="1200" b="1" i="0" u="none" strike="noStrike" cap="none">
                  <a:solidFill>
                    <a:schemeClr val="dk1"/>
                  </a:solidFill>
                  <a:latin typeface="Meiryo"/>
                  <a:ea typeface="Meiryo"/>
                  <a:cs typeface="Meiryo"/>
                  <a:sym typeface="Meiryo"/>
                </a:rPr>
                <a:t>。</a:t>
              </a:r>
              <a:endParaRPr sz="1050" b="0" i="0" u="none" strike="noStrike" cap="none">
                <a:solidFill>
                  <a:srgbClr val="FF0000"/>
                </a:solidFill>
                <a:latin typeface="Meiryo"/>
                <a:ea typeface="Meiryo"/>
                <a:cs typeface="Meiryo"/>
                <a:sym typeface="Meiryo"/>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40"/>
          <p:cNvSpPr/>
          <p:nvPr/>
        </p:nvSpPr>
        <p:spPr>
          <a:xfrm>
            <a:off x="449450" y="5405025"/>
            <a:ext cx="5845500" cy="1899000"/>
          </a:xfrm>
          <a:prstGeom prst="roundRect">
            <a:avLst>
              <a:gd name="adj" fmla="val 7777"/>
            </a:avLst>
          </a:prstGeom>
          <a:solidFill>
            <a:schemeClr val="lt1"/>
          </a:solidFill>
          <a:ln w="12700" cap="flat" cmpd="sng">
            <a:solidFill>
              <a:srgbClr val="0099C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graphicFrame>
        <p:nvGraphicFramePr>
          <p:cNvPr id="1091" name="Google Shape;1091;p40"/>
          <p:cNvGraphicFramePr/>
          <p:nvPr/>
        </p:nvGraphicFramePr>
        <p:xfrm>
          <a:off x="6945184" y="1157430"/>
          <a:ext cx="6146875" cy="3573200"/>
        </p:xfrm>
        <a:graphic>
          <a:graphicData uri="http://schemas.openxmlformats.org/drawingml/2006/table">
            <a:tbl>
              <a:tblPr bandRow="1">
                <a:noFill/>
                <a:tableStyleId>{C5178306-F8F0-440F-9D4E-358304BB0446}</a:tableStyleId>
              </a:tblPr>
              <a:tblGrid>
                <a:gridCol w="1176150">
                  <a:extLst>
                    <a:ext uri="{9D8B030D-6E8A-4147-A177-3AD203B41FA5}">
                      <a16:colId xmlns:a16="http://schemas.microsoft.com/office/drawing/2014/main" val="20000"/>
                    </a:ext>
                  </a:extLst>
                </a:gridCol>
                <a:gridCol w="4970725">
                  <a:extLst>
                    <a:ext uri="{9D8B030D-6E8A-4147-A177-3AD203B41FA5}">
                      <a16:colId xmlns:a16="http://schemas.microsoft.com/office/drawing/2014/main" val="20001"/>
                    </a:ext>
                  </a:extLst>
                </a:gridCol>
              </a:tblGrid>
              <a:tr h="16111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料 金</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a:latin typeface="Meiryo"/>
                          <a:ea typeface="Meiryo"/>
                          <a:cs typeface="Meiryo"/>
                          <a:sym typeface="Meiryo"/>
                        </a:rPr>
                        <a:t>1,200,000円 (N)　</a:t>
                      </a:r>
                      <a:r>
                        <a:rPr lang="ja-JP" sz="1400" b="1" i="0" u="none" strike="noStrike" cap="none" baseline="30000">
                          <a:solidFill>
                            <a:srgbClr val="231F20"/>
                          </a:solidFill>
                          <a:latin typeface="Meiryo"/>
                          <a:ea typeface="Meiryo"/>
                          <a:cs typeface="Meiryo"/>
                          <a:sym typeface="Meiryo"/>
                        </a:rPr>
                        <a:t>（税抜）</a:t>
                      </a:r>
                      <a:endParaRPr sz="1400" b="1" u="none" strike="noStrike" cap="none">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200" u="none" strike="noStrike" cap="none">
                          <a:solidFill>
                            <a:schemeClr val="dk1"/>
                          </a:solidFill>
                          <a:latin typeface="Meiryo"/>
                          <a:ea typeface="Meiryo"/>
                          <a:cs typeface="Meiryo"/>
                          <a:sym typeface="Meiryo"/>
                        </a:rPr>
                        <a:t>・ブランドリフト　　　　　　　   </a:t>
                      </a:r>
                      <a:endParaRPr sz="1400" u="none" strike="noStrike" cap="none"/>
                    </a:p>
                    <a:p>
                      <a:pPr marL="12700" marR="0" lvl="0" indent="0" algn="l" rtl="0">
                        <a:lnSpc>
                          <a:spcPct val="100000"/>
                        </a:lnSpc>
                        <a:spcBef>
                          <a:spcPts val="100"/>
                        </a:spcBef>
                        <a:spcAft>
                          <a:spcPts val="0"/>
                        </a:spcAft>
                        <a:buClr>
                          <a:srgbClr val="000000"/>
                        </a:buClr>
                        <a:buSzPts val="800"/>
                        <a:buFont typeface="Arial"/>
                        <a:buNone/>
                      </a:pPr>
                      <a:r>
                        <a:rPr lang="ja-JP" sz="1200" u="none" strike="noStrike" cap="none">
                          <a:solidFill>
                            <a:schemeClr val="dk1"/>
                          </a:solidFill>
                          <a:latin typeface="Meiryo"/>
                          <a:ea typeface="Meiryo"/>
                          <a:cs typeface="Meiryo"/>
                          <a:sym typeface="Meiryo"/>
                        </a:rPr>
                        <a:t>・ディストリビューション（25,000-30,000PV 想定が必要）</a:t>
                      </a:r>
                      <a:endParaRPr sz="1200" u="none" strike="noStrike" cap="none">
                        <a:solidFill>
                          <a:srgbClr val="231F20"/>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85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想定PV</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1" i="0" u="none" strike="noStrike" cap="none">
                          <a:solidFill>
                            <a:schemeClr val="dk1"/>
                          </a:solidFill>
                          <a:latin typeface="Meiryo"/>
                          <a:ea typeface="Meiryo"/>
                          <a:cs typeface="Meiryo"/>
                          <a:sym typeface="Meiryo"/>
                        </a:rPr>
                        <a:t>スポンサードポストタイアップ記事PV：35,000-40,000　</a:t>
                      </a:r>
                      <a:endParaRPr sz="1200" b="1"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28250">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latin typeface="Meiryo"/>
                          <a:ea typeface="Meiryo"/>
                          <a:cs typeface="Meiryo"/>
                          <a:sym typeface="Meiryo"/>
                        </a:rPr>
                        <a:t>レポート提出</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u="none" strike="noStrike" cap="none">
                          <a:latin typeface="Meiryo"/>
                          <a:ea typeface="Meiryo"/>
                          <a:cs typeface="Meiryo"/>
                          <a:sym typeface="Meiryo"/>
                        </a:rPr>
                        <a:t>期間</a:t>
                      </a:r>
                      <a:endParaRPr sz="120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記事公開日より6週間後以降</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-接触・非接触でのリフト比較</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-GT集計</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-性別・年齢によるクロス集計（エクセル報告）</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-ディストリビューションはドコモメディア合算の報告となります</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153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申込み期限</a:t>
                      </a:r>
                      <a:endParaRPr sz="1200" b="1"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配信開始日の45日営業日前</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092" name="Google Shape;1092;p40"/>
          <p:cNvSpPr txBox="1"/>
          <p:nvPr/>
        </p:nvSpPr>
        <p:spPr>
          <a:xfrm>
            <a:off x="5062874" y="3749747"/>
            <a:ext cx="2371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※アロケーションあり</a:t>
            </a:r>
            <a:endParaRPr sz="1400" b="0" i="0" u="none" strike="noStrike" cap="none">
              <a:solidFill>
                <a:srgbClr val="000000"/>
              </a:solidFill>
              <a:latin typeface="Arial"/>
              <a:ea typeface="Arial"/>
              <a:cs typeface="Arial"/>
              <a:sym typeface="Arial"/>
            </a:endParaRPr>
          </a:p>
        </p:txBody>
      </p:sp>
      <p:pic>
        <p:nvPicPr>
          <p:cNvPr id="1093" name="Google Shape;1093;p40"/>
          <p:cNvPicPr preferRelativeResize="0"/>
          <p:nvPr/>
        </p:nvPicPr>
        <p:blipFill rotWithShape="1">
          <a:blip r:embed="rId3">
            <a:alphaModFix/>
          </a:blip>
          <a:srcRect/>
          <a:stretch/>
        </p:blipFill>
        <p:spPr>
          <a:xfrm>
            <a:off x="404392" y="1562177"/>
            <a:ext cx="3556000" cy="3722610"/>
          </a:xfrm>
          <a:prstGeom prst="rect">
            <a:avLst/>
          </a:prstGeom>
          <a:noFill/>
          <a:ln>
            <a:noFill/>
          </a:ln>
        </p:spPr>
      </p:pic>
      <p:sp>
        <p:nvSpPr>
          <p:cNvPr id="1094" name="Google Shape;1094;p40"/>
          <p:cNvSpPr txBox="1"/>
          <p:nvPr/>
        </p:nvSpPr>
        <p:spPr>
          <a:xfrm>
            <a:off x="516875" y="5465225"/>
            <a:ext cx="56823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設問例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Q1.●についてあなたはご存じですか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Q2. ●について利用/使用したことがありますか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Q3. ●にどの程度興味がありますか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Q4. ●をどの程度利用/購入を検討したいと思いますか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Q5.以下の記事を見たことがありますか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Q6.記事について当てはまるものはありますか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Q7.記事を見た後の行動として当てはまるものを全てお答えください</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Q8. ●についてのご意見/ご感想ありましたら記述ください</a:t>
            </a:r>
            <a:endParaRPr sz="1200" b="0" i="0" u="none" strike="noStrike" cap="none">
              <a:solidFill>
                <a:srgbClr val="000000"/>
              </a:solidFill>
              <a:latin typeface="Meiryo"/>
              <a:ea typeface="Meiryo"/>
              <a:cs typeface="Meiryo"/>
              <a:sym typeface="Meiryo"/>
            </a:endParaRPr>
          </a:p>
        </p:txBody>
      </p:sp>
      <p:pic>
        <p:nvPicPr>
          <p:cNvPr id="1095" name="Google Shape;1095;p40"/>
          <p:cNvPicPr preferRelativeResize="0"/>
          <p:nvPr/>
        </p:nvPicPr>
        <p:blipFill rotWithShape="1">
          <a:blip r:embed="rId4">
            <a:alphaModFix/>
          </a:blip>
          <a:srcRect/>
          <a:stretch/>
        </p:blipFill>
        <p:spPr>
          <a:xfrm>
            <a:off x="4733029" y="3181169"/>
            <a:ext cx="1561853" cy="562910"/>
          </a:xfrm>
          <a:prstGeom prst="rect">
            <a:avLst/>
          </a:prstGeom>
          <a:noFill/>
          <a:ln>
            <a:noFill/>
          </a:ln>
        </p:spPr>
      </p:pic>
      <p:sp>
        <p:nvSpPr>
          <p:cNvPr id="1096" name="Google Shape;1096;p40"/>
          <p:cNvSpPr/>
          <p:nvPr/>
        </p:nvSpPr>
        <p:spPr>
          <a:xfrm>
            <a:off x="3873163" y="3035050"/>
            <a:ext cx="570900" cy="577229"/>
          </a:xfrm>
          <a:prstGeom prst="mathPlus">
            <a:avLst>
              <a:gd name="adj1" fmla="val 23520"/>
            </a:avLst>
          </a:prstGeom>
          <a:solidFill>
            <a:srgbClr val="002060"/>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pic>
        <p:nvPicPr>
          <p:cNvPr id="1097" name="Google Shape;1097;p40"/>
          <p:cNvPicPr preferRelativeResize="0"/>
          <p:nvPr/>
        </p:nvPicPr>
        <p:blipFill rotWithShape="1">
          <a:blip r:embed="rId5">
            <a:alphaModFix/>
          </a:blip>
          <a:srcRect/>
          <a:stretch/>
        </p:blipFill>
        <p:spPr>
          <a:xfrm>
            <a:off x="4663859" y="2829758"/>
            <a:ext cx="1832905" cy="346804"/>
          </a:xfrm>
          <a:prstGeom prst="rect">
            <a:avLst/>
          </a:prstGeom>
          <a:noFill/>
          <a:ln>
            <a:noFill/>
          </a:ln>
        </p:spPr>
      </p:pic>
      <p:sp>
        <p:nvSpPr>
          <p:cNvPr id="1098" name="Google Shape;1098;p40"/>
          <p:cNvSpPr/>
          <p:nvPr/>
        </p:nvSpPr>
        <p:spPr>
          <a:xfrm>
            <a:off x="530339" y="1736718"/>
            <a:ext cx="1533900" cy="304800"/>
          </a:xfrm>
          <a:prstGeom prst="rect">
            <a:avLst/>
          </a:prstGeom>
          <a:solidFill>
            <a:srgbClr val="E3F3F1"/>
          </a:solidFill>
          <a:ln w="25400" cap="flat" cmpd="sng">
            <a:solidFill>
              <a:srgbClr val="86B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①広告配信</a:t>
            </a:r>
            <a:endParaRPr sz="1800" b="0" i="0" u="none" strike="noStrike" cap="none">
              <a:solidFill>
                <a:schemeClr val="dk1"/>
              </a:solidFill>
              <a:latin typeface="Arial"/>
              <a:ea typeface="Arial"/>
              <a:cs typeface="Arial"/>
              <a:sym typeface="Arial"/>
            </a:endParaRPr>
          </a:p>
        </p:txBody>
      </p:sp>
      <p:sp>
        <p:nvSpPr>
          <p:cNvPr id="1099" name="Google Shape;1099;p40"/>
          <p:cNvSpPr/>
          <p:nvPr/>
        </p:nvSpPr>
        <p:spPr>
          <a:xfrm>
            <a:off x="2196906" y="1731803"/>
            <a:ext cx="1533900" cy="304800"/>
          </a:xfrm>
          <a:prstGeom prst="rect">
            <a:avLst/>
          </a:prstGeom>
          <a:solidFill>
            <a:srgbClr val="E3F3F1"/>
          </a:solidFill>
          <a:ln w="25400" cap="flat" cmpd="sng">
            <a:solidFill>
              <a:srgbClr val="86B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②調査対象の抽出</a:t>
            </a:r>
            <a:endParaRPr sz="1800" b="0" i="0" u="none" strike="noStrike" cap="none">
              <a:solidFill>
                <a:schemeClr val="dk1"/>
              </a:solidFill>
              <a:latin typeface="Arial"/>
              <a:ea typeface="Arial"/>
              <a:cs typeface="Arial"/>
              <a:sym typeface="Arial"/>
            </a:endParaRPr>
          </a:p>
        </p:txBody>
      </p:sp>
      <p:sp>
        <p:nvSpPr>
          <p:cNvPr id="1100" name="Google Shape;1100;p40"/>
          <p:cNvSpPr/>
          <p:nvPr/>
        </p:nvSpPr>
        <p:spPr>
          <a:xfrm>
            <a:off x="574584" y="3501608"/>
            <a:ext cx="1533900" cy="304800"/>
          </a:xfrm>
          <a:prstGeom prst="rect">
            <a:avLst/>
          </a:prstGeom>
          <a:solidFill>
            <a:srgbClr val="E3F3F1"/>
          </a:solidFill>
          <a:ln w="25400" cap="flat" cmpd="sng">
            <a:solidFill>
              <a:srgbClr val="86B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④レポート</a:t>
            </a:r>
            <a:endParaRPr sz="1800" b="0" i="0" u="none" strike="noStrike" cap="none">
              <a:solidFill>
                <a:schemeClr val="dk1"/>
              </a:solidFill>
              <a:latin typeface="Arial"/>
              <a:ea typeface="Arial"/>
              <a:cs typeface="Arial"/>
              <a:sym typeface="Arial"/>
            </a:endParaRPr>
          </a:p>
        </p:txBody>
      </p:sp>
      <p:sp>
        <p:nvSpPr>
          <p:cNvPr id="1101" name="Google Shape;1101;p40"/>
          <p:cNvSpPr/>
          <p:nvPr/>
        </p:nvSpPr>
        <p:spPr>
          <a:xfrm>
            <a:off x="2211654" y="3506525"/>
            <a:ext cx="1533900" cy="304800"/>
          </a:xfrm>
          <a:prstGeom prst="rect">
            <a:avLst/>
          </a:prstGeom>
          <a:solidFill>
            <a:srgbClr val="E3F3F1"/>
          </a:solidFill>
          <a:ln w="25400" cap="flat" cmpd="sng">
            <a:solidFill>
              <a:srgbClr val="86B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③アンケート実施</a:t>
            </a:r>
            <a:endParaRPr sz="1800" b="0" i="0" u="none" strike="noStrike" cap="none">
              <a:solidFill>
                <a:schemeClr val="dk1"/>
              </a:solidFill>
              <a:latin typeface="Arial"/>
              <a:ea typeface="Arial"/>
              <a:cs typeface="Arial"/>
              <a:sym typeface="Arial"/>
            </a:endParaRPr>
          </a:p>
        </p:txBody>
      </p:sp>
      <p:sp>
        <p:nvSpPr>
          <p:cNvPr id="1102" name="Google Shape;1102;p40"/>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103" name="Google Shape;1103;p40"/>
          <p:cNvSpPr/>
          <p:nvPr/>
        </p:nvSpPr>
        <p:spPr>
          <a:xfrm>
            <a:off x="-76200" y="89750"/>
            <a:ext cx="123036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【スポンサードポストオプション】ブランドリフト調査</a:t>
            </a:r>
            <a:r>
              <a:rPr lang="ja-JP" sz="1200" b="1" i="0" u="none" strike="noStrike" cap="none">
                <a:solidFill>
                  <a:schemeClr val="dk1"/>
                </a:solidFill>
                <a:latin typeface="Meiryo"/>
                <a:ea typeface="Meiryo"/>
                <a:cs typeface="Meiryo"/>
                <a:sym typeface="Meiryo"/>
              </a:rPr>
              <a:t>ブランドリフト調査トライアルパッケージ　</a:t>
            </a:r>
            <a:r>
              <a:rPr lang="ja-JP" sz="1200" b="1" i="0" u="none" strike="noStrike" cap="none">
                <a:solidFill>
                  <a:srgbClr val="FF0000"/>
                </a:solidFill>
                <a:latin typeface="Meiryo"/>
                <a:ea typeface="Meiryo"/>
                <a:cs typeface="Meiryo"/>
                <a:sym typeface="Meiryo"/>
              </a:rPr>
              <a:t>※限定2社　</a:t>
            </a:r>
            <a:endParaRPr sz="1200" b="0" i="0" u="none" strike="noStrike" cap="none">
              <a:solidFill>
                <a:srgbClr val="FF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p:txBody>
      </p:sp>
      <p:sp>
        <p:nvSpPr>
          <p:cNvPr id="1104" name="Google Shape;1104;p40"/>
          <p:cNvSpPr/>
          <p:nvPr/>
        </p:nvSpPr>
        <p:spPr>
          <a:xfrm>
            <a:off x="84261" y="439900"/>
            <a:ext cx="12842700" cy="22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タイアップの接触者/非接触者の回答を比較分析しブランド認知、好感度、購入意向などへの影響を評価・レポートいたします。NTTドコモ社のプレミアパネルと連携しています。</a:t>
            </a:r>
            <a:endParaRPr sz="1200" b="0" i="0" u="none" strike="noStrike" cap="none">
              <a:solidFill>
                <a:srgbClr val="000000"/>
              </a:solidFill>
              <a:latin typeface="Arial"/>
              <a:ea typeface="Arial"/>
              <a:cs typeface="Arial"/>
              <a:sym typeface="Arial"/>
            </a:endParaRPr>
          </a:p>
        </p:txBody>
      </p:sp>
      <p:pic>
        <p:nvPicPr>
          <p:cNvPr id="1105" name="Google Shape;1105;p40"/>
          <p:cNvPicPr preferRelativeResize="0"/>
          <p:nvPr/>
        </p:nvPicPr>
        <p:blipFill rotWithShape="1">
          <a:blip r:embed="rId6">
            <a:alphaModFix/>
          </a:blip>
          <a:srcRect/>
          <a:stretch/>
        </p:blipFill>
        <p:spPr>
          <a:xfrm>
            <a:off x="12364284" y="113350"/>
            <a:ext cx="927854" cy="412525"/>
          </a:xfrm>
          <a:prstGeom prst="rect">
            <a:avLst/>
          </a:prstGeom>
          <a:noFill/>
          <a:ln>
            <a:noFill/>
          </a:ln>
        </p:spPr>
      </p:pic>
      <p:sp>
        <p:nvSpPr>
          <p:cNvPr id="1106" name="Google Shape;1106;p40"/>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41</a:t>
            </a:fld>
            <a:endParaRPr/>
          </a:p>
        </p:txBody>
      </p:sp>
      <p:sp>
        <p:nvSpPr>
          <p:cNvPr id="1107" name="Google Shape;1107;p40"/>
          <p:cNvSpPr txBox="1"/>
          <p:nvPr/>
        </p:nvSpPr>
        <p:spPr>
          <a:xfrm>
            <a:off x="6945175" y="4730625"/>
            <a:ext cx="6703500" cy="2344800"/>
          </a:xfrm>
          <a:prstGeom prst="rect">
            <a:avLst/>
          </a:prstGeom>
          <a:noFill/>
          <a:ln>
            <a:noFill/>
          </a:ln>
        </p:spPr>
        <p:txBody>
          <a:bodyPr spcFirstLastPara="1" wrap="square" lIns="91425" tIns="91425" rIns="91425" bIns="91425" anchor="t" anchorCtr="0">
            <a:spAutoFit/>
          </a:bodyPr>
          <a:lstStyle/>
          <a:p>
            <a:pPr marL="12700" marR="0" lvl="0" indent="0" algn="l" rtl="0">
              <a:lnSpc>
                <a:spcPct val="100000"/>
              </a:lnSpc>
              <a:spcBef>
                <a:spcPts val="100"/>
              </a:spcBef>
              <a:spcAft>
                <a:spcPts val="0"/>
              </a:spcAft>
              <a:buClr>
                <a:srgbClr val="000000"/>
              </a:buClr>
              <a:buSzPts val="1200"/>
              <a:buFont typeface="Arial"/>
              <a:buNone/>
            </a:pPr>
            <a:r>
              <a:rPr lang="ja-JP" sz="1200" b="1" i="0" u="none" strike="noStrike" cap="none">
                <a:solidFill>
                  <a:srgbClr val="FF0000"/>
                </a:solidFill>
                <a:latin typeface="Meiryo"/>
                <a:ea typeface="Meiryo"/>
                <a:cs typeface="Meiryo"/>
                <a:sym typeface="Meiryo"/>
              </a:rPr>
              <a:t>※事前にdocomoの実施可否審査があります。</a:t>
            </a:r>
            <a:endParaRPr sz="1200" b="1" i="0" u="none" strike="noStrike" cap="none">
              <a:solidFill>
                <a:srgbClr val="FF000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※スタンダードタイアップへのオプション料金となります。</a:t>
            </a:r>
            <a:endParaRPr sz="1200" b="0" i="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※タイアップ記事公開までに計測タグを記事へ埋め込みます。</a:t>
            </a:r>
            <a:endParaRPr sz="1200" b="0" i="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 設問数10問まで（8問までは定型設問アリ）。</a:t>
            </a:r>
            <a:endParaRPr sz="1200" b="0" i="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※NTTドコモ社のプレミアムパネルと連携。</a:t>
            </a:r>
            <a:endParaRPr sz="1200" b="0" i="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※記事接触者回答数目標100名。記事非接触者100名。（接触者100名の保証無し）</a:t>
            </a:r>
            <a:endParaRPr sz="1200" b="0" i="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※3月、9月、12月など繁忙期は調査期間を延ばすことを推奨。</a:t>
            </a:r>
            <a:endParaRPr sz="1200" b="0" i="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1" i="0" u="none" strike="noStrike" cap="none">
                <a:solidFill>
                  <a:srgbClr val="FF0000"/>
                </a:solidFill>
                <a:latin typeface="Meiryo"/>
                <a:ea typeface="Meiryo"/>
                <a:cs typeface="Meiryo"/>
                <a:sym typeface="Meiryo"/>
              </a:rPr>
              <a:t>※ブランドリフト推奨ディストリビューション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00"/>
              </a:spcBef>
              <a:spcAft>
                <a:spcPts val="0"/>
              </a:spcAft>
              <a:buClr>
                <a:srgbClr val="000000"/>
              </a:buClr>
              <a:buSzPts val="1200"/>
              <a:buFont typeface="Arial"/>
              <a:buNone/>
            </a:pPr>
            <a:r>
              <a:rPr lang="ja-JP" sz="1200" b="1" i="0" u="none" strike="noStrike" cap="none">
                <a:solidFill>
                  <a:srgbClr val="FF0000"/>
                </a:solidFill>
                <a:latin typeface="Meiryo"/>
                <a:ea typeface="Meiryo"/>
                <a:cs typeface="Meiryo"/>
                <a:sym typeface="Meiryo"/>
              </a:rPr>
              <a:t>「dメニュー＋マイマガジンの ドコモメディア」でパッケージメニュー金額。</a:t>
            </a:r>
            <a:endParaRPr sz="1200" b="1" i="0" u="none" strike="noStrike" cap="none">
              <a:solidFill>
                <a:srgbClr val="FF000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※セグメントを追加する場合、パッケージ金額以上の金額になる</a:t>
            </a:r>
            <a:endParaRPr sz="1200" b="1" i="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こともございます。</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44"/>
          <p:cNvSpPr/>
          <p:nvPr/>
        </p:nvSpPr>
        <p:spPr>
          <a:xfrm>
            <a:off x="499879" y="3421813"/>
            <a:ext cx="2643970" cy="27918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ja-JP" sz="1200" b="1" i="0" u="none" strike="noStrike" cap="none">
                <a:solidFill>
                  <a:schemeClr val="dk1"/>
                </a:solidFill>
                <a:latin typeface="Meiryo"/>
                <a:ea typeface="Meiryo"/>
                <a:cs typeface="Meiryo"/>
                <a:sym typeface="Meiryo"/>
              </a:rPr>
              <a:t>バナー制作に関する注意・禁止事項</a:t>
            </a:r>
            <a:endParaRPr sz="1400" b="0" i="0" u="none" strike="noStrike" cap="none">
              <a:solidFill>
                <a:srgbClr val="000000"/>
              </a:solidFill>
              <a:latin typeface="Arial"/>
              <a:ea typeface="Arial"/>
              <a:cs typeface="Arial"/>
              <a:sym typeface="Arial"/>
            </a:endParaRPr>
          </a:p>
        </p:txBody>
      </p:sp>
      <p:sp>
        <p:nvSpPr>
          <p:cNvPr id="1113" name="Google Shape;1113;p44"/>
          <p:cNvSpPr/>
          <p:nvPr/>
        </p:nvSpPr>
        <p:spPr>
          <a:xfrm>
            <a:off x="480014" y="731358"/>
            <a:ext cx="11563350" cy="279180"/>
          </a:xfrm>
          <a:prstGeom prst="rect">
            <a:avLst/>
          </a:prstGeom>
          <a:noFill/>
          <a:ln>
            <a:noFill/>
          </a:ln>
        </p:spPr>
        <p:txBody>
          <a:bodyPr spcFirstLastPara="1" wrap="square" lIns="90000" tIns="46800" rIns="90000" bIns="46800" anchor="t" anchorCtr="0">
            <a:spAutoFit/>
          </a:bodyPr>
          <a:lstStyle/>
          <a:p>
            <a:pPr marL="12700" marR="0" lvl="0" indent="0" algn="l" rtl="0">
              <a:lnSpc>
                <a:spcPct val="100000"/>
              </a:lnSpc>
              <a:spcBef>
                <a:spcPts val="0"/>
              </a:spcBef>
              <a:spcAft>
                <a:spcPts val="0"/>
              </a:spcAft>
              <a:buClr>
                <a:schemeClr val="dk1"/>
              </a:buClr>
              <a:buSzPts val="1200"/>
              <a:buFont typeface="Times New Roman"/>
              <a:buNone/>
            </a:pPr>
            <a:r>
              <a:rPr lang="ja-JP" sz="1200" b="1" i="0" u="none" strike="noStrike" cap="none">
                <a:solidFill>
                  <a:schemeClr val="dk1"/>
                </a:solidFill>
                <a:latin typeface="Meiryo"/>
                <a:ea typeface="Meiryo"/>
                <a:cs typeface="Meiryo"/>
                <a:sym typeface="Meiryo"/>
              </a:rPr>
              <a:t>掲載レポートについて</a:t>
            </a:r>
            <a:endParaRPr sz="1400" b="0" i="0" u="none" strike="noStrike" cap="none">
              <a:solidFill>
                <a:srgbClr val="000000"/>
              </a:solidFill>
              <a:latin typeface="Arial"/>
              <a:ea typeface="Arial"/>
              <a:cs typeface="Arial"/>
              <a:sym typeface="Arial"/>
            </a:endParaRPr>
          </a:p>
        </p:txBody>
      </p:sp>
      <p:sp>
        <p:nvSpPr>
          <p:cNvPr id="1114" name="Google Shape;1114;p44"/>
          <p:cNvSpPr/>
          <p:nvPr/>
        </p:nvSpPr>
        <p:spPr>
          <a:xfrm>
            <a:off x="454391" y="947201"/>
            <a:ext cx="12858750" cy="833178"/>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※バナーレポート：日毎のインプレッション数、クリック数、CTRを弊社フォーマットにて、レポートします。</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※基本的に、レポートは掲載終了後5営業日以降の提出になります。</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※外部アドサーバーからの第3者配信の場合、事前の技術確認が必要になります。</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　この場合基本的に弊社でのクリック数の測定ができませんので、外部アドサーバ側でのインプレッション数及びクリック数をご報告いただく前提とさせてい ただきます。</a:t>
            </a:r>
            <a:endParaRPr sz="1300" b="0" i="0" u="none" strike="noStrike" cap="none">
              <a:solidFill>
                <a:srgbClr val="000000"/>
              </a:solidFill>
              <a:latin typeface="Arial"/>
              <a:ea typeface="Arial"/>
              <a:cs typeface="Arial"/>
              <a:sym typeface="Arial"/>
            </a:endParaRPr>
          </a:p>
        </p:txBody>
      </p:sp>
      <p:sp>
        <p:nvSpPr>
          <p:cNvPr id="1115" name="Google Shape;1115;p44"/>
          <p:cNvSpPr txBox="1"/>
          <p:nvPr/>
        </p:nvSpPr>
        <p:spPr>
          <a:xfrm>
            <a:off x="499879" y="1904121"/>
            <a:ext cx="13051800" cy="1476900"/>
          </a:xfrm>
          <a:prstGeom prst="rect">
            <a:avLst/>
          </a:prstGeom>
          <a:noFill/>
          <a:ln>
            <a:noFill/>
          </a:ln>
        </p:spPr>
        <p:txBody>
          <a:bodyPr spcFirstLastPara="1" wrap="square" lIns="0" tIns="41025" rIns="0" bIns="0" anchor="t" anchorCtr="0">
            <a:spAutoFit/>
          </a:bodyPr>
          <a:lstStyle/>
          <a:p>
            <a:pPr marL="11113" marR="0" lvl="0" indent="0" algn="l" rtl="0">
              <a:lnSpc>
                <a:spcPct val="100000"/>
              </a:lnSpc>
              <a:spcBef>
                <a:spcPts val="0"/>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・iPhone／OS：iOS 9.0以上 ブラウザ：Safari（最新）</a:t>
            </a:r>
            <a:endParaRPr sz="1300" b="0" i="0" u="none" strike="noStrike" cap="none">
              <a:solidFill>
                <a:srgbClr val="000000"/>
              </a:solidFill>
              <a:latin typeface="Arial"/>
              <a:ea typeface="Arial"/>
              <a:cs typeface="Arial"/>
              <a:sym typeface="Arial"/>
            </a:endParaRPr>
          </a:p>
          <a:p>
            <a:pPr marL="11113" marR="0" lvl="0" indent="0" algn="l" rtl="0">
              <a:lnSpc>
                <a:spcPct val="100000"/>
              </a:lnSpc>
              <a:spcBef>
                <a:spcPts val="325"/>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・Android／OS：Android OS 4.4以上 ブラウザ：Chrome（最新）</a:t>
            </a:r>
            <a:endParaRPr sz="1300" b="0" i="0" u="none" strike="noStrike" cap="none">
              <a:solidFill>
                <a:srgbClr val="000000"/>
              </a:solidFill>
              <a:latin typeface="Arial"/>
              <a:ea typeface="Arial"/>
              <a:cs typeface="Arial"/>
              <a:sym typeface="Arial"/>
            </a:endParaRPr>
          </a:p>
          <a:p>
            <a:pPr marL="11113" marR="0" lvl="0" indent="0" algn="l" rtl="0">
              <a:lnSpc>
                <a:spcPct val="100000"/>
              </a:lnSpc>
              <a:spcBef>
                <a:spcPts val="325"/>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 上記は、表示を保証するものではございません。</a:t>
            </a:r>
            <a:endParaRPr sz="1300" b="0" i="0" u="none" strike="noStrike" cap="none">
              <a:solidFill>
                <a:srgbClr val="000000"/>
              </a:solidFill>
              <a:latin typeface="Arial"/>
              <a:ea typeface="Arial"/>
              <a:cs typeface="Arial"/>
              <a:sym typeface="Arial"/>
            </a:endParaRPr>
          </a:p>
          <a:p>
            <a:pPr marL="11113" marR="0" lvl="0" indent="0" algn="l" rtl="0">
              <a:lnSpc>
                <a:spcPct val="100000"/>
              </a:lnSpc>
              <a:spcBef>
                <a:spcPts val="325"/>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 新規デバイスのリ ースやOS／ブラウザの更新に伴う仕様変更等により、推奨環境が変わる可能性がございます。</a:t>
            </a:r>
            <a:endParaRPr sz="1300" b="0" i="0" u="none" strike="noStrike" cap="none">
              <a:solidFill>
                <a:srgbClr val="000000"/>
              </a:solidFill>
              <a:latin typeface="Arial"/>
              <a:ea typeface="Arial"/>
              <a:cs typeface="Arial"/>
              <a:sym typeface="Arial"/>
            </a:endParaRPr>
          </a:p>
          <a:p>
            <a:pPr marL="11113" marR="0" lvl="0" indent="0" algn="l" rtl="0">
              <a:lnSpc>
                <a:spcPct val="100000"/>
              </a:lnSpc>
              <a:spcBef>
                <a:spcPts val="325"/>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 サポートバージョン内であってもユーザーアクセス環境や機種・OSのバージョンなどにより広告が配信できない、または正しく掲載されない、</a:t>
            </a:r>
            <a:endParaRPr sz="1100" b="0" i="0" u="none" strike="noStrike" cap="none">
              <a:solidFill>
                <a:schemeClr val="dk1"/>
              </a:solidFill>
              <a:latin typeface="Meiryo"/>
              <a:ea typeface="Meiryo"/>
              <a:cs typeface="Meiryo"/>
              <a:sym typeface="Meiryo"/>
            </a:endParaRPr>
          </a:p>
          <a:p>
            <a:pPr marL="11113" marR="0" lvl="0" indent="0" algn="l" rtl="0">
              <a:lnSpc>
                <a:spcPct val="100000"/>
              </a:lnSpc>
              <a:spcBef>
                <a:spcPts val="325"/>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　リンク先に遷移しないなどの可能性があることをご了承ください。</a:t>
            </a:r>
            <a:endParaRPr sz="1300" b="0" i="0" u="none" strike="noStrike" cap="none">
              <a:solidFill>
                <a:srgbClr val="000000"/>
              </a:solidFill>
              <a:latin typeface="Arial"/>
              <a:ea typeface="Arial"/>
              <a:cs typeface="Arial"/>
              <a:sym typeface="Arial"/>
            </a:endParaRPr>
          </a:p>
          <a:p>
            <a:pPr marL="11113" marR="0" lvl="0" indent="0" algn="l" rtl="0">
              <a:lnSpc>
                <a:spcPct val="100000"/>
              </a:lnSpc>
              <a:spcBef>
                <a:spcPts val="325"/>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 端末の横表示時には、広告が配信できない、または正しく掲載されない、 リンク先に遷移しないなどの可能性があることをご了承ください。</a:t>
            </a:r>
            <a:endParaRPr sz="1300" b="0" i="0" u="none" strike="noStrike" cap="none">
              <a:solidFill>
                <a:srgbClr val="000000"/>
              </a:solidFill>
              <a:latin typeface="Arial"/>
              <a:ea typeface="Arial"/>
              <a:cs typeface="Arial"/>
              <a:sym typeface="Arial"/>
            </a:endParaRPr>
          </a:p>
        </p:txBody>
      </p:sp>
      <p:sp>
        <p:nvSpPr>
          <p:cNvPr id="1116" name="Google Shape;1116;p44"/>
          <p:cNvSpPr/>
          <p:nvPr/>
        </p:nvSpPr>
        <p:spPr>
          <a:xfrm>
            <a:off x="499879" y="1721236"/>
            <a:ext cx="1566752" cy="27918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ja-JP" sz="1200" b="1" i="0" u="none" strike="noStrike" cap="none">
                <a:solidFill>
                  <a:schemeClr val="dk1"/>
                </a:solidFill>
                <a:latin typeface="Meiryo"/>
                <a:ea typeface="Meiryo"/>
                <a:cs typeface="Meiryo"/>
                <a:sym typeface="Meiryo"/>
              </a:rPr>
              <a:t>広告表示／推奨環境</a:t>
            </a:r>
            <a:endParaRPr sz="1400" b="0" i="0" u="none" strike="noStrike" cap="none">
              <a:solidFill>
                <a:srgbClr val="000000"/>
              </a:solidFill>
              <a:latin typeface="Arial"/>
              <a:ea typeface="Arial"/>
              <a:cs typeface="Arial"/>
              <a:sym typeface="Arial"/>
            </a:endParaRPr>
          </a:p>
        </p:txBody>
      </p:sp>
      <p:sp>
        <p:nvSpPr>
          <p:cNvPr id="1117" name="Google Shape;1117;p44"/>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42</a:t>
            </a:fld>
            <a:endParaRPr/>
          </a:p>
        </p:txBody>
      </p:sp>
      <p:graphicFrame>
        <p:nvGraphicFramePr>
          <p:cNvPr id="1118" name="Google Shape;1118;p44"/>
          <p:cNvGraphicFramePr/>
          <p:nvPr/>
        </p:nvGraphicFramePr>
        <p:xfrm>
          <a:off x="499879" y="3710983"/>
          <a:ext cx="12462225" cy="3536388"/>
        </p:xfrm>
        <a:graphic>
          <a:graphicData uri="http://schemas.openxmlformats.org/drawingml/2006/table">
            <a:tbl>
              <a:tblPr>
                <a:noFill/>
                <a:tableStyleId>{C5178306-F8F0-440F-9D4E-358304BB0446}</a:tableStyleId>
              </a:tblPr>
              <a:tblGrid>
                <a:gridCol w="3718075">
                  <a:extLst>
                    <a:ext uri="{9D8B030D-6E8A-4147-A177-3AD203B41FA5}">
                      <a16:colId xmlns:a16="http://schemas.microsoft.com/office/drawing/2014/main" val="20000"/>
                    </a:ext>
                  </a:extLst>
                </a:gridCol>
                <a:gridCol w="8744150">
                  <a:extLst>
                    <a:ext uri="{9D8B030D-6E8A-4147-A177-3AD203B41FA5}">
                      <a16:colId xmlns:a16="http://schemas.microsoft.com/office/drawing/2014/main" val="20001"/>
                    </a:ext>
                  </a:extLst>
                </a:gridCol>
              </a:tblGrid>
              <a:tr h="160350">
                <a:tc>
                  <a:txBody>
                    <a:bodyPr/>
                    <a:lstStyle/>
                    <a:p>
                      <a:pPr marL="101600" marR="0" lvl="0" indent="0" algn="ctr" rtl="0">
                        <a:lnSpc>
                          <a:spcPct val="93000"/>
                        </a:lnSpc>
                        <a:spcBef>
                          <a:spcPts val="0"/>
                        </a:spcBef>
                        <a:spcAft>
                          <a:spcPts val="0"/>
                        </a:spcAft>
                        <a:buClr>
                          <a:srgbClr val="000000"/>
                        </a:buClr>
                        <a:buSzPts val="1050"/>
                        <a:buFont typeface="Arial"/>
                        <a:buNone/>
                      </a:pPr>
                      <a:r>
                        <a:rPr lang="ja-JP" sz="1050" b="0" i="0" u="none" strike="noStrike" cap="none">
                          <a:solidFill>
                            <a:srgbClr val="000000"/>
                          </a:solidFill>
                          <a:latin typeface="Meiryo"/>
                          <a:ea typeface="Meiryo"/>
                          <a:cs typeface="Meiryo"/>
                          <a:sym typeface="Meiryo"/>
                        </a:rPr>
                        <a:t>規制項目</a:t>
                      </a:r>
                      <a:endParaRPr sz="1400" u="none" strike="noStrike" cap="none"/>
                    </a:p>
                  </a:txBody>
                  <a:tcPr marL="0" marR="0" marT="324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3F3F1"/>
                    </a:solidFill>
                  </a:tcPr>
                </a:tc>
                <a:tc>
                  <a:txBody>
                    <a:bodyPr/>
                    <a:lstStyle/>
                    <a:p>
                      <a:pPr marL="101600" marR="0" lvl="0" indent="0" algn="ctr" rtl="0">
                        <a:lnSpc>
                          <a:spcPct val="93000"/>
                        </a:lnSpc>
                        <a:spcBef>
                          <a:spcPts val="0"/>
                        </a:spcBef>
                        <a:spcAft>
                          <a:spcPts val="0"/>
                        </a:spcAft>
                        <a:buClr>
                          <a:srgbClr val="000000"/>
                        </a:buClr>
                        <a:buSzPts val="1050"/>
                        <a:buFont typeface="Arial"/>
                        <a:buNone/>
                      </a:pPr>
                      <a:r>
                        <a:rPr lang="ja-JP" sz="1050" b="0" i="0" u="none" strike="noStrike" cap="none">
                          <a:solidFill>
                            <a:srgbClr val="000000"/>
                          </a:solidFill>
                          <a:latin typeface="Meiryo"/>
                          <a:ea typeface="Meiryo"/>
                          <a:cs typeface="Meiryo"/>
                          <a:sym typeface="Meiryo"/>
                        </a:rPr>
                        <a:t>規制内容</a:t>
                      </a:r>
                      <a:endParaRPr sz="1400" u="none" strike="noStrike" cap="none"/>
                    </a:p>
                  </a:txBody>
                  <a:tcPr marL="0" marR="0" marT="324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3F3F1"/>
                    </a:solidFill>
                  </a:tcPr>
                </a:tc>
                <a:extLst>
                  <a:ext uri="{0D108BD9-81ED-4DB2-BD59-A6C34878D82A}">
                    <a16:rowId xmlns:a16="http://schemas.microsoft.com/office/drawing/2014/main" val="10000"/>
                  </a:ext>
                </a:extLst>
              </a:tr>
              <a:tr h="2032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ユーザーに不快感を与えるようなイメージ/デザイン</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①アラートマーク、高速振動、点滅イメージ。②コントラストの強い反転表示が継続する。</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7975">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CHANTO WEBサイトの提供するコンテンツと混同する可能性のある表現/イメージ</a:t>
                      </a:r>
                      <a:endParaRPr sz="1000" u="none" strike="noStrike" cap="none"/>
                    </a:p>
                  </a:txBody>
                  <a:tcPr marL="0" marR="0" marT="11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CHANTOサイトが提供するサービスのロゴマーク、デザインやCHANTOサイトで使用するアイコン、</a:t>
                      </a:r>
                      <a:endParaRPr sz="1000" u="none" strike="noStrike" cap="none"/>
                    </a:p>
                    <a:p>
                      <a:pPr marL="88900" marR="0" lvl="0" indent="0" algn="l" rtl="0">
                        <a:lnSpc>
                          <a:spcPct val="100000"/>
                        </a:lnSpc>
                        <a:spcBef>
                          <a:spcPts val="25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フォント等と類似したものは禁止 します。また、コンテンツと同化して見える可能性のある場合、枠線の追加をお願いします。</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64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誇大表現の恐れの表現/イメージ</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【NO.1】【世界初】【世界最高】など、最大級・絶対的表現には第三者機関による1年以内の客観的裏付けが必要となります。</a:t>
                      </a:r>
                      <a:endParaRPr sz="1000" b="0" i="0" u="none" strike="noStrike" cap="none">
                        <a:solidFill>
                          <a:srgbClr val="000000"/>
                        </a:solidFill>
                        <a:latin typeface="Meiryo"/>
                        <a:ea typeface="Meiryo"/>
                        <a:cs typeface="Meiryo"/>
                        <a:sym typeface="Meiryo"/>
                      </a:endParaRPr>
                    </a:p>
                    <a:p>
                      <a:pPr marL="88900" marR="0" lvl="0" indent="0" algn="l" rtl="0">
                        <a:lnSpc>
                          <a:spcPct val="100000"/>
                        </a:lnSpc>
                        <a:spcBef>
                          <a:spcPts val="25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また事前にデータ・出典 および調査機関名の提出をお願いします。</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12725">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比較表現を用いた表現/イメージ</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特定競合を示唆した比較表、実証されていない事項を挙げる比較、不公正な基準による比較表現・イメージは禁止します。</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32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タバコ製品の表現/イメージ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『喫煙は、あなたにとって肺気腫を悪化させる危険性を高めます』等の内容の表現を明記願います。</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32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アルコール飲料の表現/イメージ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｢お酒、飲酒は20歳を過ぎてから｣もしくは｢20未満の飲酒は法律で禁止されています｣という内容の表記を明記願います。</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48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ギャンブル関連の表現/イメージ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原則として、日本政府公認団体であること。(ただし、投機、射幸心を著しく煽るものは不可。)</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48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紙幣及び通貨を連想させる表現/イメージ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紙幣及び通貨を連想させる表現・イメージは禁止します。</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95275">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選挙運動に関わる表現/イメージ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選挙運動に関わる表現・イメージは禁止します。</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921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法律で禁止されている行為を連想させる表現/イメージ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法律で禁止されている行為を連想させる表現・イメージは禁止します。</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7325">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広告主体が不明確な表記/イメージ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リンク先を含め、広告主体者が不明確な表現・イメージは禁止します。</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628650">
                <a:tc>
                  <a:txBody>
                    <a:bodyPr/>
                    <a:lstStyle/>
                    <a:p>
                      <a:pPr marL="88900" marR="0" lvl="0" indent="0" algn="l" rtl="0">
                        <a:lnSpc>
                          <a:spcPct val="93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その他禁止事項</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二重価格表示、虚偽の内容、薬事法に反する広告の表現については禁止します。コンテンツと同化しないよう、枠線の表記をお願いします。インタラクティブ性を有するバナー範囲内での全ての演出や操作性は、ユーザーの意志により、クリエイティブのアクションが促された場合においてのみ、 実行できるものとする。※マウスアクションについて：①マウスオーバーやマウスアウト動作で特定サイトへジャンプする、もしくはポップアップが立ち上がる等　②マウスカーソルの変形、変色。拡大、縮小、消失など、ユーザーの混乱を招く動作　③コンテンツへ影響を与える操作　※上記以外のその他の新たな操作概念の創出</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119" name="Google Shape;1119;p44"/>
          <p:cNvSpPr/>
          <p:nvPr/>
        </p:nvSpPr>
        <p:spPr>
          <a:xfrm>
            <a:off x="168970" y="130196"/>
            <a:ext cx="83121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バナー レポートイメージと掲載・確認事項</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8"/>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126" name="Google Shape;1126;p8"/>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43</a:t>
            </a:fld>
            <a:endParaRPr/>
          </a:p>
        </p:txBody>
      </p:sp>
      <p:graphicFrame>
        <p:nvGraphicFramePr>
          <p:cNvPr id="1127" name="Google Shape;1127;p8"/>
          <p:cNvGraphicFramePr/>
          <p:nvPr/>
        </p:nvGraphicFramePr>
        <p:xfrm>
          <a:off x="356341" y="1097869"/>
          <a:ext cx="12755700" cy="5029330"/>
        </p:xfrm>
        <a:graphic>
          <a:graphicData uri="http://schemas.openxmlformats.org/drawingml/2006/table">
            <a:tbl>
              <a:tblPr firstRow="1" bandRow="1">
                <a:noFill/>
                <a:tableStyleId>{C5178306-F8F0-440F-9D4E-358304BB0446}</a:tableStyleId>
              </a:tblPr>
              <a:tblGrid>
                <a:gridCol w="1914275">
                  <a:extLst>
                    <a:ext uri="{9D8B030D-6E8A-4147-A177-3AD203B41FA5}">
                      <a16:colId xmlns:a16="http://schemas.microsoft.com/office/drawing/2014/main" val="20000"/>
                    </a:ext>
                  </a:extLst>
                </a:gridCol>
                <a:gridCol w="7141275">
                  <a:extLst>
                    <a:ext uri="{9D8B030D-6E8A-4147-A177-3AD203B41FA5}">
                      <a16:colId xmlns:a16="http://schemas.microsoft.com/office/drawing/2014/main" val="20001"/>
                    </a:ext>
                  </a:extLst>
                </a:gridCol>
                <a:gridCol w="1850075">
                  <a:extLst>
                    <a:ext uri="{9D8B030D-6E8A-4147-A177-3AD203B41FA5}">
                      <a16:colId xmlns:a16="http://schemas.microsoft.com/office/drawing/2014/main" val="20002"/>
                    </a:ext>
                  </a:extLst>
                </a:gridCol>
                <a:gridCol w="1850075">
                  <a:extLst>
                    <a:ext uri="{9D8B030D-6E8A-4147-A177-3AD203B41FA5}">
                      <a16:colId xmlns:a16="http://schemas.microsoft.com/office/drawing/2014/main" val="20003"/>
                    </a:ext>
                  </a:extLst>
                </a:gridCol>
              </a:tblGrid>
              <a:tr h="268225">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メニュー</a:t>
                      </a:r>
                      <a:endParaRPr sz="1200" u="none" strike="noStrike" cap="none"/>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ポイント</a:t>
                      </a:r>
                      <a:endParaRPr sz="1200" u="none" strike="noStrike" cap="none"/>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最低出稿金額</a:t>
                      </a:r>
                      <a:endParaRPr sz="1200" u="none" strike="noStrike" cap="none"/>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数値目安</a:t>
                      </a:r>
                      <a:endParaRPr sz="1200" u="none" strike="noStrike" cap="none"/>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EE599"/>
                    </a:solidFill>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Yahoo広告</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eiryo"/>
                        <a:buNone/>
                      </a:pPr>
                      <a:r>
                        <a:rPr lang="ja-JP" sz="1000" u="none" strike="noStrike" cap="none">
                          <a:solidFill>
                            <a:schemeClr val="dk1"/>
                          </a:solidFill>
                          <a:latin typeface="Meiryo"/>
                          <a:ea typeface="Meiryo"/>
                          <a:cs typeface="Meiryo"/>
                          <a:sym typeface="Meiryo"/>
                        </a:rPr>
                        <a:t>Yahoo!ニュースの配信コンテンツパートナー限定。Yahoo!内でタイアップ記事の転載による拡張配信が可能</a:t>
                      </a:r>
                      <a:endParaRPr sz="14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￥700,000（G)</a:t>
                      </a:r>
                      <a:endParaRPr sz="1800" u="none" strike="noStrike" cap="none">
                        <a:solidFill>
                          <a:srgbClr val="0070C0"/>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営業担当にご相談ください</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LINE DIGEST AD</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ja-JP" sz="1000" u="none" strike="noStrike" cap="none">
                          <a:solidFill>
                            <a:schemeClr val="dk1"/>
                          </a:solidFill>
                          <a:latin typeface="Meiryo"/>
                          <a:ea typeface="Meiryo"/>
                          <a:cs typeface="Meiryo"/>
                          <a:sym typeface="Meiryo"/>
                        </a:rPr>
                        <a:t>LINE DIGEST SPOT 配信。タイアップ記事のダイジェスト配信（登録数26万人）が可能</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Meiryo"/>
                        <a:buNone/>
                      </a:pPr>
                      <a:r>
                        <a:rPr lang="ja-JP" sz="1000" i="0" u="none" strike="noStrike" cap="none">
                          <a:solidFill>
                            <a:srgbClr val="000000"/>
                          </a:solidFill>
                          <a:latin typeface="Meiryo"/>
                          <a:ea typeface="Meiryo"/>
                          <a:cs typeface="Meiryo"/>
                          <a:sym typeface="Meiryo"/>
                        </a:rPr>
                        <a:t>￥350,000（G)</a:t>
                      </a:r>
                      <a:endParaRPr sz="10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Meiryo"/>
                        <a:buNone/>
                      </a:pPr>
                      <a:r>
                        <a:rPr lang="ja-JP" sz="1000" i="0" u="none" strike="noStrike" cap="none">
                          <a:solidFill>
                            <a:srgbClr val="000000"/>
                          </a:solidFill>
                          <a:latin typeface="Meiryo"/>
                          <a:ea typeface="Meiryo"/>
                          <a:cs typeface="Meiryo"/>
                          <a:sym typeface="Meiryo"/>
                        </a:rPr>
                        <a:t>1817PV～</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LINE広告</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LINE 広告。CHANTO読者以外のターゲットを拡張し、スマートフォンでのリーチ拡大に効果的　　</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6900～11600クリック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Istagram広告</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eiryo"/>
                        <a:buNone/>
                      </a:pPr>
                      <a:r>
                        <a:rPr lang="ja-JP" sz="1000" u="none" strike="noStrike" cap="none">
                          <a:solidFill>
                            <a:schemeClr val="dk1"/>
                          </a:solidFill>
                          <a:latin typeface="Meiryo"/>
                          <a:ea typeface="Meiryo"/>
                          <a:cs typeface="Meiryo"/>
                          <a:sym typeface="Meiryo"/>
                        </a:rPr>
                        <a:t>CHANTO WEB公式Instagramアカウントから配信。ユーザーの関心に合わせた露出が可能</a:t>
                      </a:r>
                      <a:endParaRPr sz="14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 </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2,500～5,400クリック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facebook広告</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eiryo"/>
                        <a:buNone/>
                      </a:pPr>
                      <a:r>
                        <a:rPr lang="ja-JP" sz="1000" u="none" strike="noStrike" cap="none">
                          <a:solidFill>
                            <a:schemeClr val="dk1"/>
                          </a:solidFill>
                          <a:latin typeface="Meiryo"/>
                          <a:ea typeface="Meiryo"/>
                          <a:cs typeface="Meiryo"/>
                          <a:sym typeface="Meiryo"/>
                        </a:rPr>
                        <a:t>CHANTO WEB公式Facebookアカウントからの配信。ユーザーの関心に合わせた露出が可能</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 </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Meiryo"/>
                        <a:buNone/>
                      </a:pPr>
                      <a:r>
                        <a:rPr lang="ja-JP" sz="1000" i="0" u="none" strike="noStrike" cap="none">
                          <a:solidFill>
                            <a:srgbClr val="000000"/>
                          </a:solidFill>
                          <a:latin typeface="Meiryo"/>
                          <a:ea typeface="Meiryo"/>
                          <a:cs typeface="Meiryo"/>
                          <a:sym typeface="Meiryo"/>
                        </a:rPr>
                        <a:t>2,500～5,400クリック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All AboutPrimeAd</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eiryo"/>
                        <a:buNone/>
                      </a:pPr>
                      <a:r>
                        <a:rPr lang="ja-JP" sz="1000" u="none" strike="noStrike" cap="none" dirty="0">
                          <a:solidFill>
                            <a:schemeClr val="dk1"/>
                          </a:solidFill>
                          <a:latin typeface="Meiryo"/>
                          <a:ea typeface="Meiryo"/>
                          <a:cs typeface="Meiryo"/>
                          <a:sym typeface="Meiryo"/>
                        </a:rPr>
                        <a:t>All Aboutと</a:t>
                      </a:r>
                      <a:r>
                        <a:rPr lang="ja-JP" sz="1000" u="none" strike="noStrike" cap="none" dirty="0">
                          <a:solidFill>
                            <a:schemeClr val="dk1"/>
                          </a:solidFill>
                          <a:highlight>
                            <a:srgbClr val="FFFFFF"/>
                          </a:highlight>
                          <a:latin typeface="Meiryo"/>
                          <a:ea typeface="Meiryo"/>
                          <a:cs typeface="Meiryo"/>
                          <a:sym typeface="Meiryo"/>
                        </a:rPr>
                        <a:t>子育てママ/家事/ライフスタイルメディアへ配信可能</a:t>
                      </a:r>
                      <a:endParaRPr sz="1000"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6944クリック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SmartNews広告</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000" u="none" strike="noStrike" cap="none">
                          <a:solidFill>
                            <a:schemeClr val="dk1"/>
                          </a:solidFill>
                          <a:latin typeface="Meiryo"/>
                          <a:ea typeface="Meiryo"/>
                          <a:cs typeface="Meiryo"/>
                          <a:sym typeface="Meiryo"/>
                        </a:rPr>
                        <a:t>国内最大級のキュレーションメディアで配信。男女別、関心別でターゲティングが可能</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8,300～14,100クリック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Otubrain</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eiryo"/>
                        <a:buNone/>
                      </a:pPr>
                      <a:r>
                        <a:rPr lang="ja-JP" sz="1000" u="none" strike="noStrike" cap="none">
                          <a:solidFill>
                            <a:schemeClr val="dk1"/>
                          </a:solidFill>
                          <a:latin typeface="Meiryo"/>
                          <a:ea typeface="Meiryo"/>
                          <a:cs typeface="Meiryo"/>
                          <a:sym typeface="Meiryo"/>
                        </a:rPr>
                        <a:t>大手新聞社等、ポータルサイトを中心としたメディアからの記事への誘導が可能</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5800～11600クリック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popin</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000" u="none" strike="noStrike" cap="none">
                          <a:solidFill>
                            <a:schemeClr val="dk1"/>
                          </a:solidFill>
                          <a:latin typeface="Meiryo"/>
                          <a:ea typeface="Meiryo"/>
                          <a:cs typeface="Meiryo"/>
                          <a:sym typeface="Meiryo"/>
                        </a:rPr>
                        <a:t>百度傘下のネイティブ広告プラットフォーム。独自の読了率計測ツール「READ」でコンテンツの質を可視化</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5800～11600クリック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LOGLY</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コンテンツマッチ型のレコメンド広告。出版社を中心としたメディアへの配信が可能</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5800～11600クリック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craft.</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コンテンツマッチ型の配信が可能なレコメンド広告。出版社を中心としたメディアへの配信が可能</a:t>
                      </a:r>
                      <a:endParaRPr sz="14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5800～11600クリック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chemeClr val="dk1"/>
                          </a:solidFill>
                        </a:rPr>
                        <a:t>NATIVE OCEAN</a:t>
                      </a:r>
                      <a:endParaRPr sz="1000" u="none" strike="noStrike" cap="none">
                        <a:solidFill>
                          <a:schemeClr val="dk1"/>
                        </a:solidFill>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eiryo"/>
                        <a:buNone/>
                      </a:pPr>
                      <a:r>
                        <a:rPr lang="ja-JP" sz="1000" u="none" strike="noStrike" cap="none">
                          <a:solidFill>
                            <a:schemeClr val="dk1"/>
                          </a:solidFill>
                          <a:latin typeface="Meiryo"/>
                          <a:ea typeface="Meiryo"/>
                          <a:cs typeface="Meiryo"/>
                          <a:sym typeface="Meiryo"/>
                        </a:rPr>
                        <a:t>ネイティブ広告プラットフォーム。クリック単価の安さとGoogleアナリティクス連携配信が強み</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chemeClr val="dk1"/>
                          </a:solidFill>
                          <a:latin typeface="Meiryo"/>
                          <a:ea typeface="Meiryo"/>
                          <a:cs typeface="Meiryo"/>
                          <a:sym typeface="Meiryo"/>
                        </a:rPr>
                        <a:t>￥500,000（G)</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dk1"/>
                          </a:solidFill>
                          <a:latin typeface="Meiryo"/>
                          <a:ea typeface="Meiryo"/>
                          <a:cs typeface="Meiryo"/>
                          <a:sym typeface="Meiryo"/>
                        </a:rPr>
                        <a:t>10,000</a:t>
                      </a:r>
                      <a:r>
                        <a:rPr lang="ja-JP" sz="1000" i="0" u="none" strike="noStrike" cap="none" dirty="0">
                          <a:solidFill>
                            <a:srgbClr val="000000"/>
                          </a:solidFill>
                          <a:latin typeface="Meiryo"/>
                          <a:ea typeface="Meiryo"/>
                          <a:cs typeface="Meiryo"/>
                          <a:sym typeface="Meiryo"/>
                        </a:rPr>
                        <a:t>～</a:t>
                      </a:r>
                      <a:r>
                        <a:rPr lang="ja-JP" sz="1000" u="none" strike="noStrike" cap="none" dirty="0">
                          <a:solidFill>
                            <a:schemeClr val="dk1"/>
                          </a:solidFill>
                          <a:latin typeface="Meiryo"/>
                          <a:ea typeface="Meiryo"/>
                          <a:cs typeface="Meiryo"/>
                          <a:sym typeface="Meiryo"/>
                        </a:rPr>
                        <a:t>17,500クリック</a:t>
                      </a:r>
                      <a:endParaRPr sz="1400" u="none" strike="noStrike" cap="none" dirty="0">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
        <p:nvSpPr>
          <p:cNvPr id="1128" name="Google Shape;1128;p8"/>
          <p:cNvSpPr/>
          <p:nvPr/>
        </p:nvSpPr>
        <p:spPr>
          <a:xfrm>
            <a:off x="356350" y="6203410"/>
            <a:ext cx="11246400" cy="10986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※タイアップへの誘導を強化するために外部メディアから誘導を図るオプションメニューです。※広告の配信期間は、タイアップの掲載期間に準じます。</a:t>
            </a:r>
            <a:endParaRPr sz="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※各想定クリック数は保証数値ではございません。時期や商材、配信セグメントによって変動する場合があります。予めご了承ください。</a:t>
            </a:r>
            <a:endParaRPr sz="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※ターゲティングのご要望があれば各案件毎にご相談ください。通常は商材に合わせたターゲティングを作成し配信しています。 </a:t>
            </a:r>
            <a:endParaRPr sz="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※ご要望に応じてカスタマイズ可能です。詳細は営業担当にご相談ください。　</a:t>
            </a:r>
            <a:r>
              <a:rPr lang="ja-JP" sz="800" b="1" i="0" u="none" strike="noStrike" cap="none">
                <a:solidFill>
                  <a:schemeClr val="dk1"/>
                </a:solidFill>
                <a:latin typeface="Meiryo"/>
                <a:ea typeface="Meiryo"/>
                <a:cs typeface="Meiryo"/>
                <a:sym typeface="Meiryo"/>
              </a:rPr>
              <a:t>※ マージン率、スケジュール、シミュレーションに関しては、各営業までお問い合わせください。</a:t>
            </a:r>
            <a:endParaRPr sz="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Times New Roman"/>
              <a:buNone/>
            </a:pPr>
            <a:r>
              <a:rPr lang="ja-JP" sz="800" b="0" i="0" u="none" strike="noStrike" cap="none">
                <a:solidFill>
                  <a:srgbClr val="FF0000"/>
                </a:solidFill>
                <a:latin typeface="Meiryo"/>
                <a:ea typeface="Meiryo"/>
                <a:cs typeface="Meiryo"/>
                <a:sym typeface="Meiryo"/>
              </a:rPr>
              <a:t>※各プラットフォーム毎に審査がございます。審査を通過した案件のみ配信。また 配信開始は審査都合で遅れる可能性がございます。</a:t>
            </a:r>
            <a:r>
              <a:rPr lang="ja-JP" sz="800" b="0" i="0" u="none" strike="noStrike" cap="none">
                <a:solidFill>
                  <a:srgbClr val="000000"/>
                </a:solidFill>
                <a:latin typeface="Meiryo"/>
                <a:ea typeface="Meiryo"/>
                <a:cs typeface="Meiryo"/>
                <a:sym typeface="Meiryo"/>
              </a:rPr>
              <a:t>※ 掲載原稿は編集部が作成します。</a:t>
            </a:r>
            <a:endParaRPr sz="8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Times New Roman"/>
              <a:buNone/>
            </a:pPr>
            <a:r>
              <a:rPr lang="ja-JP" sz="800" b="0" i="0" u="none" strike="noStrike" cap="none">
                <a:solidFill>
                  <a:srgbClr val="000000"/>
                </a:solidFill>
                <a:latin typeface="Meiryo"/>
                <a:ea typeface="Meiryo"/>
                <a:cs typeface="Meiryo"/>
                <a:sym typeface="Meiryo"/>
              </a:rPr>
              <a:t>※運用商品のため、パフォーマンス状況に応じてクリエイティブを差し替えます 。 ※ プラットフォーム側判断で予告なく仕様変更、配信停止、他不具合が起こる可能性がある旨、ご了承いただきご発注をお願いいた します。 </a:t>
            </a:r>
            <a:endParaRPr sz="8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Times New Roman"/>
              <a:buNone/>
            </a:pPr>
            <a:r>
              <a:rPr lang="ja-JP" sz="800" b="0" i="0" u="none" strike="noStrike" cap="none">
                <a:solidFill>
                  <a:srgbClr val="000000"/>
                </a:solidFill>
                <a:latin typeface="Meiryo"/>
                <a:ea typeface="Meiryo"/>
                <a:cs typeface="Meiryo"/>
                <a:sym typeface="Meiryo"/>
              </a:rPr>
              <a:t>※年末年始や年度末、長期休みの前など、PV単価が高騰する場合がございますのでご了承ください。</a:t>
            </a:r>
            <a:endParaRPr sz="800" b="0" i="0" u="none" strike="noStrike" cap="none">
              <a:solidFill>
                <a:srgbClr val="000000"/>
              </a:solidFill>
              <a:latin typeface="Meiryo"/>
              <a:ea typeface="Meiryo"/>
              <a:cs typeface="Meiryo"/>
              <a:sym typeface="Meiryo"/>
            </a:endParaRPr>
          </a:p>
        </p:txBody>
      </p:sp>
      <p:sp>
        <p:nvSpPr>
          <p:cNvPr id="1129" name="Google Shape;1129;p8"/>
          <p:cNvSpPr/>
          <p:nvPr/>
        </p:nvSpPr>
        <p:spPr>
          <a:xfrm>
            <a:off x="140900" y="387175"/>
            <a:ext cx="6838500" cy="22170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rgbClr val="000000"/>
              </a:buClr>
              <a:buSzPts val="1050"/>
              <a:buFont typeface="Arial"/>
              <a:buNone/>
            </a:pPr>
            <a:r>
              <a:rPr lang="ja-JP" sz="1200" b="0" i="0" u="none" strike="noStrike" cap="none">
                <a:solidFill>
                  <a:schemeClr val="dk1"/>
                </a:solidFill>
                <a:latin typeface="Meiryo"/>
                <a:ea typeface="Meiryo"/>
                <a:cs typeface="Meiryo"/>
                <a:sym typeface="Meiryo"/>
              </a:rPr>
              <a:t>制作したタイアップ記事を外部誘導致します。静止画 or 動画、都度シミュレーションします。</a:t>
            </a:r>
            <a:endParaRPr sz="1200" b="0" i="0" u="none" strike="noStrike" cap="none">
              <a:solidFill>
                <a:schemeClr val="dk1"/>
              </a:solidFill>
              <a:latin typeface="Meiryo"/>
              <a:ea typeface="Meiryo"/>
              <a:cs typeface="Meiryo"/>
              <a:sym typeface="Meiryo"/>
            </a:endParaRPr>
          </a:p>
        </p:txBody>
      </p:sp>
      <p:sp>
        <p:nvSpPr>
          <p:cNvPr id="1130" name="Google Shape;1130;p8"/>
          <p:cNvSpPr/>
          <p:nvPr/>
        </p:nvSpPr>
        <p:spPr>
          <a:xfrm>
            <a:off x="125327" y="21750"/>
            <a:ext cx="52338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2000" b="1" i="0" u="none" strike="noStrike" cap="none">
                <a:solidFill>
                  <a:schemeClr val="dk1"/>
                </a:solidFill>
                <a:latin typeface="Meiryo"/>
                <a:ea typeface="Meiryo"/>
                <a:cs typeface="Meiryo"/>
                <a:sym typeface="Meiryo"/>
              </a:rPr>
              <a:t>ディストリビューションメニュー</a:t>
            </a:r>
            <a:endParaRPr sz="1200" b="1" i="0" u="none" strike="noStrike" cap="none">
              <a:solidFill>
                <a:schemeClr val="dk1"/>
              </a:solidFill>
              <a:latin typeface="Meiryo"/>
              <a:ea typeface="Meiryo"/>
              <a:cs typeface="Meiryo"/>
              <a:sym typeface="Meiryo"/>
            </a:endParaRPr>
          </a:p>
        </p:txBody>
      </p:sp>
      <p:pic>
        <p:nvPicPr>
          <p:cNvPr id="1131" name="Google Shape;1131;p8"/>
          <p:cNvPicPr preferRelativeResize="0"/>
          <p:nvPr/>
        </p:nvPicPr>
        <p:blipFill rotWithShape="1">
          <a:blip r:embed="rId3">
            <a:alphaModFix/>
          </a:blip>
          <a:srcRect/>
          <a:stretch/>
        </p:blipFill>
        <p:spPr>
          <a:xfrm>
            <a:off x="12408195" y="103588"/>
            <a:ext cx="927854" cy="4125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45"/>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44</a:t>
            </a:fld>
            <a:endParaRPr/>
          </a:p>
        </p:txBody>
      </p:sp>
      <p:sp>
        <p:nvSpPr>
          <p:cNvPr id="1137" name="Google Shape;1137;p45"/>
          <p:cNvSpPr txBox="1"/>
          <p:nvPr/>
        </p:nvSpPr>
        <p:spPr>
          <a:xfrm>
            <a:off x="693738" y="1395413"/>
            <a:ext cx="1775342"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①　掲載可否のご確認</a:t>
            </a:r>
            <a:endParaRPr sz="1200" b="0" i="0" u="none" strike="noStrike" cap="none">
              <a:solidFill>
                <a:schemeClr val="dk1"/>
              </a:solidFill>
              <a:latin typeface="Meiryo"/>
              <a:ea typeface="Meiryo"/>
              <a:cs typeface="Meiryo"/>
              <a:sym typeface="Meiryo"/>
            </a:endParaRPr>
          </a:p>
        </p:txBody>
      </p:sp>
      <p:sp>
        <p:nvSpPr>
          <p:cNvPr id="1138" name="Google Shape;1138;p45"/>
          <p:cNvSpPr txBox="1"/>
          <p:nvPr/>
        </p:nvSpPr>
        <p:spPr>
          <a:xfrm>
            <a:off x="7704140" y="1401763"/>
            <a:ext cx="2057400" cy="101053"/>
          </a:xfrm>
          <a:prstGeom prst="rect">
            <a:avLst/>
          </a:prstGeom>
          <a:solidFill>
            <a:srgbClr val="FEE599">
              <a:alpha val="73333"/>
            </a:srgbClr>
          </a:solidFill>
          <a:ln w="9525" cap="flat" cmpd="sng">
            <a:solidFill>
              <a:srgbClr val="FEE59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掲載可否確認フォーマット</a:t>
            </a:r>
            <a:endParaRPr sz="1200" b="0" i="0" u="none" strike="noStrike" cap="none">
              <a:solidFill>
                <a:schemeClr val="dk1"/>
              </a:solidFill>
              <a:latin typeface="Meiryo"/>
              <a:ea typeface="Meiryo"/>
              <a:cs typeface="Meiryo"/>
              <a:sym typeface="Meiryo"/>
            </a:endParaRPr>
          </a:p>
        </p:txBody>
      </p:sp>
      <p:sp>
        <p:nvSpPr>
          <p:cNvPr id="1139" name="Google Shape;1139;p45"/>
          <p:cNvSpPr txBox="1"/>
          <p:nvPr/>
        </p:nvSpPr>
        <p:spPr>
          <a:xfrm>
            <a:off x="7672389" y="3529632"/>
            <a:ext cx="2031143" cy="101053"/>
          </a:xfrm>
          <a:prstGeom prst="rect">
            <a:avLst/>
          </a:prstGeom>
          <a:solidFill>
            <a:srgbClr val="FEE599">
              <a:alpha val="73333"/>
            </a:srgbClr>
          </a:solidFill>
          <a:ln w="9525" cap="flat" cmpd="sng">
            <a:solidFill>
              <a:srgbClr val="FEE59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お申し込みフォーマット</a:t>
            </a:r>
            <a:endParaRPr sz="1200" b="0" i="0" u="none" strike="noStrike" cap="none">
              <a:solidFill>
                <a:schemeClr val="dk1"/>
              </a:solidFill>
              <a:latin typeface="Meiryo"/>
              <a:ea typeface="Meiryo"/>
              <a:cs typeface="Meiryo"/>
              <a:sym typeface="Meiryo"/>
            </a:endParaRPr>
          </a:p>
        </p:txBody>
      </p:sp>
      <p:sp>
        <p:nvSpPr>
          <p:cNvPr id="1140" name="Google Shape;1140;p45"/>
          <p:cNvSpPr txBox="1"/>
          <p:nvPr/>
        </p:nvSpPr>
        <p:spPr>
          <a:xfrm>
            <a:off x="693738" y="2557604"/>
            <a:ext cx="1405071"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②　お申し込み</a:t>
            </a:r>
            <a:endParaRPr sz="1200" b="0" i="0" u="none" strike="noStrike" cap="none">
              <a:solidFill>
                <a:schemeClr val="dk1"/>
              </a:solidFill>
              <a:latin typeface="Meiryo"/>
              <a:ea typeface="Meiryo"/>
              <a:cs typeface="Meiryo"/>
              <a:sym typeface="Meiryo"/>
            </a:endParaRPr>
          </a:p>
        </p:txBody>
      </p:sp>
      <p:sp>
        <p:nvSpPr>
          <p:cNvPr id="1141" name="Google Shape;1141;p45"/>
          <p:cNvSpPr txBox="1"/>
          <p:nvPr/>
        </p:nvSpPr>
        <p:spPr>
          <a:xfrm>
            <a:off x="693737" y="3582794"/>
            <a:ext cx="1714135"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③　お申し込み完了</a:t>
            </a:r>
            <a:endParaRPr sz="1200" b="0" i="0" u="none" strike="noStrike" cap="none">
              <a:solidFill>
                <a:schemeClr val="dk1"/>
              </a:solidFill>
              <a:latin typeface="Meiryo"/>
              <a:ea typeface="Meiryo"/>
              <a:cs typeface="Meiryo"/>
              <a:sym typeface="Meiryo"/>
            </a:endParaRPr>
          </a:p>
        </p:txBody>
      </p:sp>
      <p:sp>
        <p:nvSpPr>
          <p:cNvPr id="1142" name="Google Shape;1142;p45"/>
          <p:cNvSpPr txBox="1"/>
          <p:nvPr/>
        </p:nvSpPr>
        <p:spPr>
          <a:xfrm>
            <a:off x="693737" y="4476459"/>
            <a:ext cx="1908923"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④クリエイティブ審査</a:t>
            </a:r>
            <a:endParaRPr sz="1200" b="0" i="0" u="none" strike="noStrike" cap="none">
              <a:solidFill>
                <a:schemeClr val="dk1"/>
              </a:solidFill>
              <a:latin typeface="Meiryo"/>
              <a:ea typeface="Meiryo"/>
              <a:cs typeface="Meiryo"/>
              <a:sym typeface="Meiryo"/>
            </a:endParaRPr>
          </a:p>
        </p:txBody>
      </p:sp>
      <p:sp>
        <p:nvSpPr>
          <p:cNvPr id="1143" name="Google Shape;1143;p45"/>
          <p:cNvSpPr txBox="1"/>
          <p:nvPr/>
        </p:nvSpPr>
        <p:spPr>
          <a:xfrm>
            <a:off x="690562" y="1550988"/>
            <a:ext cx="4268896" cy="689767"/>
          </a:xfrm>
          <a:prstGeom prst="rect">
            <a:avLst/>
          </a:prstGeom>
          <a:noFill/>
          <a:ln>
            <a:noFill/>
          </a:ln>
        </p:spPr>
        <p:txBody>
          <a:bodyPr spcFirstLastPara="1" wrap="square" lIns="0" tIns="11500" rIns="0" bIns="0" anchor="t" anchorCtr="0">
            <a:noAutofit/>
          </a:bodyPr>
          <a:lstStyle/>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これまでに主婦と生活社とお取引実績のない企業様、 または商材につきましては恐れながら原則掲載可否の 審査を実施させていただきます。（基本都度可否必要）</a:t>
            </a:r>
            <a:endParaRPr sz="1200" b="0" i="0" u="none" strike="noStrike" cap="none">
              <a:solidFill>
                <a:schemeClr val="dk1"/>
              </a:solidFill>
              <a:latin typeface="Meiryo"/>
              <a:ea typeface="Meiryo"/>
              <a:cs typeface="Meiryo"/>
              <a:sym typeface="Meiryo"/>
            </a:endParaRPr>
          </a:p>
        </p:txBody>
      </p:sp>
      <p:sp>
        <p:nvSpPr>
          <p:cNvPr id="1144" name="Google Shape;1144;p45"/>
          <p:cNvSpPr txBox="1"/>
          <p:nvPr/>
        </p:nvSpPr>
        <p:spPr>
          <a:xfrm>
            <a:off x="671512" y="2649012"/>
            <a:ext cx="4176257" cy="458934"/>
          </a:xfrm>
          <a:prstGeom prst="rect">
            <a:avLst/>
          </a:prstGeom>
          <a:noFill/>
          <a:ln>
            <a:noFill/>
          </a:ln>
        </p:spPr>
        <p:txBody>
          <a:bodyPr spcFirstLastPara="1" wrap="square" lIns="0" tIns="11500" rIns="0" bIns="0" anchor="t" anchorCtr="0">
            <a:noAutofit/>
          </a:bodyPr>
          <a:lstStyle/>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弊社指定フォーマットにてメールにてお申し込みください。</a:t>
            </a:r>
            <a:endParaRPr sz="1200" b="0" i="0" u="none" strike="noStrike" cap="none">
              <a:solidFill>
                <a:schemeClr val="dk1"/>
              </a:solidFill>
              <a:latin typeface="Meiryo"/>
              <a:ea typeface="Meiryo"/>
              <a:cs typeface="Meiryo"/>
              <a:sym typeface="Meiryo"/>
            </a:endParaRPr>
          </a:p>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（右のフォーマット参照）</a:t>
            </a:r>
            <a:endParaRPr sz="1200" b="0" i="0" u="none" strike="noStrike" cap="none">
              <a:solidFill>
                <a:schemeClr val="dk1"/>
              </a:solidFill>
              <a:latin typeface="Meiryo"/>
              <a:ea typeface="Meiryo"/>
              <a:cs typeface="Meiryo"/>
              <a:sym typeface="Meiryo"/>
            </a:endParaRPr>
          </a:p>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お申込み後のキャンセルはご遠慮ください。</a:t>
            </a:r>
            <a:endParaRPr sz="1200" b="0" i="0" u="none" strike="noStrike" cap="none">
              <a:solidFill>
                <a:schemeClr val="dk1"/>
              </a:solidFill>
              <a:latin typeface="Meiryo"/>
              <a:ea typeface="Meiryo"/>
              <a:cs typeface="Meiryo"/>
              <a:sym typeface="Meiryo"/>
            </a:endParaRPr>
          </a:p>
        </p:txBody>
      </p:sp>
      <p:sp>
        <p:nvSpPr>
          <p:cNvPr id="1145" name="Google Shape;1145;p45"/>
          <p:cNvSpPr txBox="1"/>
          <p:nvPr/>
        </p:nvSpPr>
        <p:spPr>
          <a:xfrm>
            <a:off x="668337" y="3676912"/>
            <a:ext cx="4760005" cy="410773"/>
          </a:xfrm>
          <a:prstGeom prst="rect">
            <a:avLst/>
          </a:prstGeom>
          <a:noFill/>
          <a:ln>
            <a:noFill/>
          </a:ln>
        </p:spPr>
        <p:txBody>
          <a:bodyPr spcFirstLastPara="1" wrap="square" lIns="0" tIns="4102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お申し込み後は受領メールを送付いたしますので、受領メール返送をもって正式なお申し込み完了となります。</a:t>
            </a:r>
            <a:endParaRPr sz="1200" b="0" i="0" u="none" strike="noStrike" cap="none">
              <a:solidFill>
                <a:schemeClr val="dk1"/>
              </a:solidFill>
              <a:latin typeface="Meiryo"/>
              <a:ea typeface="Meiryo"/>
              <a:cs typeface="Meiryo"/>
              <a:sym typeface="Meiryo"/>
            </a:endParaRPr>
          </a:p>
        </p:txBody>
      </p:sp>
      <p:sp>
        <p:nvSpPr>
          <p:cNvPr id="1146" name="Google Shape;1146;p45"/>
          <p:cNvSpPr txBox="1"/>
          <p:nvPr/>
        </p:nvSpPr>
        <p:spPr>
          <a:xfrm>
            <a:off x="690563" y="4657434"/>
            <a:ext cx="4753657" cy="920599"/>
          </a:xfrm>
          <a:prstGeom prst="rect">
            <a:avLst/>
          </a:prstGeom>
          <a:noFill/>
          <a:ln>
            <a:noFill/>
          </a:ln>
        </p:spPr>
        <p:txBody>
          <a:bodyPr spcFirstLastPara="1" wrap="square" lIns="0" tIns="11500" rIns="0" bIns="0" anchor="t" anchorCtr="0">
            <a:noAutofit/>
          </a:bodyPr>
          <a:lstStyle/>
          <a:p>
            <a:pPr marL="11113" marR="0" lvl="0" indent="1588" algn="just"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広告クリエイティブ内容によっては弊社判断にて 掲載を見送りさせていただく場合がございます。 </a:t>
            </a:r>
            <a:endParaRPr sz="1200" b="0" i="0" u="none" strike="noStrike" cap="none">
              <a:solidFill>
                <a:schemeClr val="dk1"/>
              </a:solidFill>
              <a:latin typeface="Meiryo"/>
              <a:ea typeface="Meiryo"/>
              <a:cs typeface="Meiryo"/>
              <a:sym typeface="Meiryo"/>
            </a:endParaRPr>
          </a:p>
          <a:p>
            <a:pPr marL="11113" marR="0" lvl="0" indent="1588" algn="just"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内容につきましては事前にご確認いただくことを お勧めいたします。（制作前の場合はラフや企画書などで結構ですので、確認をさせていただきます）</a:t>
            </a:r>
            <a:endParaRPr sz="1200" b="0" i="0" u="none" strike="noStrike" cap="none">
              <a:solidFill>
                <a:schemeClr val="dk1"/>
              </a:solidFill>
              <a:latin typeface="Meiryo"/>
              <a:ea typeface="Meiryo"/>
              <a:cs typeface="Meiryo"/>
              <a:sym typeface="Meiryo"/>
            </a:endParaRPr>
          </a:p>
        </p:txBody>
      </p:sp>
      <p:sp>
        <p:nvSpPr>
          <p:cNvPr id="1147" name="Google Shape;1147;p45"/>
          <p:cNvSpPr/>
          <p:nvPr/>
        </p:nvSpPr>
        <p:spPr>
          <a:xfrm rot="10800000" flipH="1">
            <a:off x="668338" y="1079500"/>
            <a:ext cx="2574925" cy="46038"/>
          </a:xfrm>
          <a:custGeom>
            <a:avLst/>
            <a:gdLst/>
            <a:ahLst/>
            <a:cxnLst/>
            <a:rect l="l" t="t" r="r" b="b"/>
            <a:pathLst>
              <a:path w="1026160" h="46038" extrusionOk="0">
                <a:moveTo>
                  <a:pt x="0" y="0"/>
                </a:moveTo>
                <a:lnTo>
                  <a:pt x="1025994" y="0"/>
                </a:lnTo>
              </a:path>
            </a:pathLst>
          </a:custGeom>
          <a:noFill/>
          <a:ln w="288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48" name="Google Shape;1148;p45"/>
          <p:cNvSpPr/>
          <p:nvPr/>
        </p:nvSpPr>
        <p:spPr>
          <a:xfrm rot="10800000" flipH="1">
            <a:off x="7661277" y="1081088"/>
            <a:ext cx="4205288" cy="46037"/>
          </a:xfrm>
          <a:custGeom>
            <a:avLst/>
            <a:gdLst/>
            <a:ahLst/>
            <a:cxnLst/>
            <a:rect l="l" t="t" r="r" b="b"/>
            <a:pathLst>
              <a:path w="1222375" h="46037" extrusionOk="0">
                <a:moveTo>
                  <a:pt x="0" y="0"/>
                </a:moveTo>
                <a:lnTo>
                  <a:pt x="1222197" y="0"/>
                </a:lnTo>
              </a:path>
            </a:pathLst>
          </a:custGeom>
          <a:noFill/>
          <a:ln w="288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49" name="Google Shape;1149;p45"/>
          <p:cNvSpPr txBox="1"/>
          <p:nvPr/>
        </p:nvSpPr>
        <p:spPr>
          <a:xfrm>
            <a:off x="7687497" y="1563856"/>
            <a:ext cx="5757041" cy="1004818"/>
          </a:xfrm>
          <a:prstGeom prst="rect">
            <a:avLst/>
          </a:prstGeom>
          <a:noFill/>
          <a:ln>
            <a:noFill/>
          </a:ln>
        </p:spPr>
        <p:txBody>
          <a:bodyPr spcFirstLastPara="1" wrap="square" lIns="0" tIns="7307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・広告主様会社名 </a:t>
            </a: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・会社名 概要掲載URL </a:t>
            </a: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・広告掲載商材/サービス名</a:t>
            </a: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・リンク先URL</a:t>
            </a:r>
            <a:endParaRPr sz="1400" b="0" i="0" u="none" strike="noStrike" cap="none">
              <a:solidFill>
                <a:srgbClr val="000000"/>
              </a:solidFill>
              <a:latin typeface="Arial"/>
              <a:ea typeface="Arial"/>
              <a:cs typeface="Arial"/>
              <a:sym typeface="Arial"/>
            </a:endParaRPr>
          </a:p>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・掲載予定時期</a:t>
            </a: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 場合によっては、過去の掲載実績等を 確認させていただくことがございます。</a:t>
            </a:r>
            <a:endParaRPr sz="1200" b="0" i="0" u="none" strike="noStrike" cap="none">
              <a:solidFill>
                <a:srgbClr val="000000"/>
              </a:solidFill>
              <a:latin typeface="Meiryo"/>
              <a:ea typeface="Meiryo"/>
              <a:cs typeface="Meiryo"/>
              <a:sym typeface="Meiryo"/>
            </a:endParaRPr>
          </a:p>
        </p:txBody>
      </p:sp>
      <p:sp>
        <p:nvSpPr>
          <p:cNvPr id="1150" name="Google Shape;1150;p45"/>
          <p:cNvSpPr txBox="1"/>
          <p:nvPr/>
        </p:nvSpPr>
        <p:spPr>
          <a:xfrm>
            <a:off x="7763268" y="3644550"/>
            <a:ext cx="4344985" cy="1528038"/>
          </a:xfrm>
          <a:prstGeom prst="rect">
            <a:avLst/>
          </a:prstGeom>
          <a:noFill/>
          <a:ln>
            <a:noFill/>
          </a:ln>
        </p:spPr>
        <p:txBody>
          <a:bodyPr spcFirstLastPara="1" wrap="square" lIns="0" tIns="7307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・代理店様会社名 </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575"/>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・広告主様会社名・広告内容  ・リンク先URL</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・掲載メニュー  </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・掲載希望期間</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・お申し込み料金　グロス/ネットそれぞれ</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575"/>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・ご請求書発行月</a:t>
            </a:r>
            <a:endParaRPr sz="1200" b="0" i="0" u="none" strike="noStrike" cap="none">
              <a:solidFill>
                <a:schemeClr val="dk1"/>
              </a:solidFill>
              <a:latin typeface="Meiryo"/>
              <a:ea typeface="Meiryo"/>
              <a:cs typeface="Meiryo"/>
              <a:sym typeface="Meiryo"/>
            </a:endParaRPr>
          </a:p>
        </p:txBody>
      </p:sp>
      <p:sp>
        <p:nvSpPr>
          <p:cNvPr id="1151" name="Google Shape;1151;p45"/>
          <p:cNvSpPr txBox="1"/>
          <p:nvPr/>
        </p:nvSpPr>
        <p:spPr>
          <a:xfrm>
            <a:off x="7661276" y="5813868"/>
            <a:ext cx="1869845" cy="188665"/>
          </a:xfrm>
          <a:prstGeom prst="rect">
            <a:avLst/>
          </a:prstGeom>
          <a:solidFill>
            <a:srgbClr val="FEE599">
              <a:alpha val="73333"/>
            </a:srgbClr>
          </a:solidFill>
          <a:ln>
            <a:noFill/>
          </a:ln>
        </p:spPr>
        <p:txBody>
          <a:bodyPr spcFirstLastPara="1" wrap="square" lIns="0" tIns="3950" rIns="0" bIns="0" anchor="t" anchorCtr="0">
            <a:noAutofit/>
          </a:bodyPr>
          <a:lstStyle/>
          <a:p>
            <a:pPr marL="7938"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各種お問い合わせ先</a:t>
            </a:r>
            <a:endParaRPr sz="1200" b="0" i="0" u="none" strike="noStrike" cap="none">
              <a:solidFill>
                <a:schemeClr val="dk1"/>
              </a:solidFill>
              <a:latin typeface="Meiryo"/>
              <a:ea typeface="Meiryo"/>
              <a:cs typeface="Meiryo"/>
              <a:sym typeface="Meiryo"/>
            </a:endParaRPr>
          </a:p>
        </p:txBody>
      </p:sp>
      <p:sp>
        <p:nvSpPr>
          <p:cNvPr id="1152" name="Google Shape;1152;p45"/>
          <p:cNvSpPr/>
          <p:nvPr/>
        </p:nvSpPr>
        <p:spPr>
          <a:xfrm>
            <a:off x="7661276" y="6039292"/>
            <a:ext cx="5600387" cy="45719"/>
          </a:xfrm>
          <a:custGeom>
            <a:avLst/>
            <a:gdLst/>
            <a:ahLst/>
            <a:cxnLst/>
            <a:rect l="l" t="t" r="r" b="b"/>
            <a:pathLst>
              <a:path w="4637405" h="1588" extrusionOk="0">
                <a:moveTo>
                  <a:pt x="0" y="0"/>
                </a:moveTo>
                <a:lnTo>
                  <a:pt x="4636795" y="0"/>
                </a:lnTo>
              </a:path>
            </a:pathLst>
          </a:custGeom>
          <a:noFill/>
          <a:ln w="360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53" name="Google Shape;1153;p45"/>
          <p:cNvSpPr txBox="1"/>
          <p:nvPr/>
        </p:nvSpPr>
        <p:spPr>
          <a:xfrm>
            <a:off x="7656515" y="6182168"/>
            <a:ext cx="1147762" cy="393788"/>
          </a:xfrm>
          <a:prstGeom prst="rect">
            <a:avLst/>
          </a:prstGeom>
          <a:noFill/>
          <a:ln>
            <a:noFill/>
          </a:ln>
        </p:spPr>
        <p:txBody>
          <a:bodyPr spcFirstLastPara="1" wrap="square" lIns="0" tIns="11500"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掲載に関する</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お問い合わせ</a:t>
            </a:r>
            <a:endParaRPr sz="1200" b="0" i="0" u="none" strike="noStrike" cap="none">
              <a:solidFill>
                <a:schemeClr val="dk1"/>
              </a:solidFill>
              <a:latin typeface="Meiryo"/>
              <a:ea typeface="Meiryo"/>
              <a:cs typeface="Meiryo"/>
              <a:sym typeface="Meiryo"/>
            </a:endParaRPr>
          </a:p>
        </p:txBody>
      </p:sp>
      <p:sp>
        <p:nvSpPr>
          <p:cNvPr id="1154" name="Google Shape;1154;p45"/>
          <p:cNvSpPr/>
          <p:nvPr/>
        </p:nvSpPr>
        <p:spPr>
          <a:xfrm rot="10800000" flipH="1">
            <a:off x="7661277" y="7247924"/>
            <a:ext cx="5642589" cy="45719"/>
          </a:xfrm>
          <a:custGeom>
            <a:avLst/>
            <a:gdLst/>
            <a:ahLst/>
            <a:cxnLst/>
            <a:rect l="l" t="t" r="r" b="b"/>
            <a:pathLst>
              <a:path w="4637405" h="1587" extrusionOk="0">
                <a:moveTo>
                  <a:pt x="0" y="0"/>
                </a:moveTo>
                <a:lnTo>
                  <a:pt x="4636795" y="0"/>
                </a:lnTo>
              </a:path>
            </a:pathLst>
          </a:custGeom>
          <a:noFill/>
          <a:ln w="360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iryo"/>
              <a:ea typeface="Meiryo"/>
              <a:cs typeface="Meiryo"/>
              <a:sym typeface="Meiryo"/>
            </a:endParaRPr>
          </a:p>
        </p:txBody>
      </p:sp>
      <p:sp>
        <p:nvSpPr>
          <p:cNvPr id="1155" name="Google Shape;1155;p45"/>
          <p:cNvSpPr/>
          <p:nvPr/>
        </p:nvSpPr>
        <p:spPr>
          <a:xfrm>
            <a:off x="8958265" y="815975"/>
            <a:ext cx="1578294" cy="279180"/>
          </a:xfrm>
          <a:prstGeom prst="rect">
            <a:avLst/>
          </a:prstGeom>
          <a:noFill/>
          <a:ln>
            <a:noFill/>
          </a:ln>
        </p:spPr>
        <p:txBody>
          <a:bodyPr spcFirstLastPara="1" wrap="square" lIns="90000" tIns="46800" rIns="90000" bIns="4680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chemeClr val="dk1"/>
                </a:solidFill>
                <a:latin typeface="Meiryo"/>
                <a:ea typeface="Meiryo"/>
                <a:cs typeface="Meiryo"/>
                <a:sym typeface="Meiryo"/>
              </a:rPr>
              <a:t>ご連絡フォーマット</a:t>
            </a:r>
            <a:endParaRPr sz="1200" b="0" i="0" u="none" strike="noStrike" cap="none">
              <a:solidFill>
                <a:schemeClr val="dk1"/>
              </a:solidFill>
              <a:latin typeface="Meiryo"/>
              <a:ea typeface="Meiryo"/>
              <a:cs typeface="Meiryo"/>
              <a:sym typeface="Meiryo"/>
            </a:endParaRPr>
          </a:p>
        </p:txBody>
      </p:sp>
      <p:sp>
        <p:nvSpPr>
          <p:cNvPr id="1156" name="Google Shape;1156;p45"/>
          <p:cNvSpPr/>
          <p:nvPr/>
        </p:nvSpPr>
        <p:spPr>
          <a:xfrm>
            <a:off x="1198563" y="819150"/>
            <a:ext cx="1270517" cy="279180"/>
          </a:xfrm>
          <a:prstGeom prst="rect">
            <a:avLst/>
          </a:prstGeom>
          <a:noFill/>
          <a:ln>
            <a:noFill/>
          </a:ln>
        </p:spPr>
        <p:txBody>
          <a:bodyPr spcFirstLastPara="1" wrap="square" lIns="90000" tIns="46800" rIns="90000" bIns="4680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chemeClr val="dk1"/>
                </a:solidFill>
                <a:latin typeface="Meiryo"/>
                <a:ea typeface="Meiryo"/>
                <a:cs typeface="Meiryo"/>
                <a:sym typeface="Meiryo"/>
              </a:rPr>
              <a:t>お申し込み手順</a:t>
            </a:r>
            <a:endParaRPr sz="1200" b="0" i="0" u="none" strike="noStrike" cap="none">
              <a:solidFill>
                <a:schemeClr val="dk1"/>
              </a:solidFill>
              <a:latin typeface="Meiryo"/>
              <a:ea typeface="Meiryo"/>
              <a:cs typeface="Meiryo"/>
              <a:sym typeface="Meiryo"/>
            </a:endParaRPr>
          </a:p>
        </p:txBody>
      </p:sp>
      <p:sp>
        <p:nvSpPr>
          <p:cNvPr id="1157" name="Google Shape;1157;p45"/>
          <p:cNvSpPr txBox="1"/>
          <p:nvPr/>
        </p:nvSpPr>
        <p:spPr>
          <a:xfrm>
            <a:off x="7727499" y="6758439"/>
            <a:ext cx="1147763" cy="393788"/>
          </a:xfrm>
          <a:prstGeom prst="rect">
            <a:avLst/>
          </a:prstGeom>
          <a:noFill/>
          <a:ln>
            <a:noFill/>
          </a:ln>
        </p:spPr>
        <p:txBody>
          <a:bodyPr spcFirstLastPara="1" wrap="square" lIns="0" tIns="11500"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アドレス</a:t>
            </a:r>
            <a:endParaRPr sz="1200" b="0" i="0" u="none" strike="noStrike" cap="none">
              <a:solidFill>
                <a:schemeClr val="dk1"/>
              </a:solidFill>
              <a:latin typeface="Meiryo"/>
              <a:ea typeface="Meiryo"/>
              <a:cs typeface="Meiryo"/>
              <a:sym typeface="Meiryo"/>
            </a:endParaRPr>
          </a:p>
        </p:txBody>
      </p:sp>
      <p:sp>
        <p:nvSpPr>
          <p:cNvPr id="1158" name="Google Shape;1158;p45"/>
          <p:cNvSpPr/>
          <p:nvPr/>
        </p:nvSpPr>
        <p:spPr>
          <a:xfrm>
            <a:off x="9043497" y="6224348"/>
            <a:ext cx="52450" cy="792671"/>
          </a:xfrm>
          <a:custGeom>
            <a:avLst/>
            <a:gdLst/>
            <a:ahLst/>
            <a:cxnLst/>
            <a:rect l="l" t="t" r="r" b="b"/>
            <a:pathLst>
              <a:path w="1587" h="241300" extrusionOk="0">
                <a:moveTo>
                  <a:pt x="0" y="0"/>
                </a:moveTo>
                <a:lnTo>
                  <a:pt x="0" y="241198"/>
                </a:lnTo>
              </a:path>
            </a:pathLst>
          </a:custGeom>
          <a:noFill/>
          <a:ln w="9525"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59" name="Google Shape;1159;p45"/>
          <p:cNvSpPr txBox="1"/>
          <p:nvPr/>
        </p:nvSpPr>
        <p:spPr>
          <a:xfrm>
            <a:off x="9240840" y="6182168"/>
            <a:ext cx="2387466"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0" i="0" u="sng" strike="noStrike" cap="none">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kokoku3@mb.shufu.co.jp</a:t>
            </a:r>
            <a:endParaRPr sz="1200" b="0" i="0" u="none" strike="noStrike" cap="none">
              <a:solidFill>
                <a:schemeClr val="dk1"/>
              </a:solidFill>
              <a:latin typeface="Meiryo"/>
              <a:ea typeface="Meiryo"/>
              <a:cs typeface="Meiryo"/>
              <a:sym typeface="Meiryo"/>
            </a:endParaRPr>
          </a:p>
        </p:txBody>
      </p:sp>
      <p:sp>
        <p:nvSpPr>
          <p:cNvPr id="1160" name="Google Shape;1160;p45"/>
          <p:cNvSpPr txBox="1"/>
          <p:nvPr/>
        </p:nvSpPr>
        <p:spPr>
          <a:xfrm>
            <a:off x="9128357" y="6828054"/>
            <a:ext cx="29133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0" i="0" u="sng" strike="noStrike" cap="none">
                <a:solidFill>
                  <a:schemeClr val="dk1"/>
                </a:solidFill>
                <a:latin typeface="Meiryo"/>
                <a:ea typeface="Meiryo"/>
                <a:cs typeface="Meiryo"/>
                <a:sym typeface="Meiryo"/>
              </a:rPr>
              <a:t>御社担当営業メールアドレス</a:t>
            </a:r>
            <a:endParaRPr sz="1200" b="0" i="0" u="none" strike="noStrike" cap="none">
              <a:solidFill>
                <a:schemeClr val="dk1"/>
              </a:solidFill>
              <a:latin typeface="Meiryo"/>
              <a:ea typeface="Meiryo"/>
              <a:cs typeface="Meiryo"/>
              <a:sym typeface="Meiryo"/>
            </a:endParaRPr>
          </a:p>
        </p:txBody>
      </p:sp>
      <p:sp>
        <p:nvSpPr>
          <p:cNvPr id="1161" name="Google Shape;1161;p45"/>
          <p:cNvSpPr txBox="1"/>
          <p:nvPr/>
        </p:nvSpPr>
        <p:spPr>
          <a:xfrm>
            <a:off x="9549832" y="5749399"/>
            <a:ext cx="355656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株式会社 主婦と生活社 メディアビジネス部</a:t>
            </a:r>
            <a:endParaRPr sz="1200" b="0" i="0" u="none" strike="noStrike" cap="none">
              <a:solidFill>
                <a:schemeClr val="dk1"/>
              </a:solidFill>
              <a:latin typeface="Meiryo"/>
              <a:ea typeface="Meiryo"/>
              <a:cs typeface="Meiryo"/>
              <a:sym typeface="Meiryo"/>
            </a:endParaRPr>
          </a:p>
        </p:txBody>
      </p:sp>
      <p:sp>
        <p:nvSpPr>
          <p:cNvPr id="1162" name="Google Shape;1162;p45"/>
          <p:cNvSpPr txBox="1"/>
          <p:nvPr/>
        </p:nvSpPr>
        <p:spPr>
          <a:xfrm>
            <a:off x="11483333" y="6160206"/>
            <a:ext cx="1781506"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TEL　03-3563-5131</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FAX　03-3563-0531</a:t>
            </a:r>
            <a:endParaRPr sz="1200" b="0" i="0" u="none" strike="noStrike" cap="none">
              <a:solidFill>
                <a:schemeClr val="dk1"/>
              </a:solidFill>
              <a:latin typeface="Meiryo"/>
              <a:ea typeface="Meiryo"/>
              <a:cs typeface="Meiryo"/>
              <a:sym typeface="Meiryo"/>
            </a:endParaRPr>
          </a:p>
        </p:txBody>
      </p:sp>
      <p:sp>
        <p:nvSpPr>
          <p:cNvPr id="1163" name="Google Shape;1163;p45"/>
          <p:cNvSpPr txBox="1"/>
          <p:nvPr/>
        </p:nvSpPr>
        <p:spPr>
          <a:xfrm>
            <a:off x="10090325" y="6498850"/>
            <a:ext cx="383700"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a:t>
            </a:r>
            <a:endParaRPr sz="1200" b="0" i="0" u="none" strike="noStrike" cap="none">
              <a:solidFill>
                <a:schemeClr val="dk1"/>
              </a:solidFill>
              <a:latin typeface="Meiryo"/>
              <a:ea typeface="Meiryo"/>
              <a:cs typeface="Meiryo"/>
              <a:sym typeface="Meiryo"/>
            </a:endParaRPr>
          </a:p>
        </p:txBody>
      </p:sp>
      <p:sp>
        <p:nvSpPr>
          <p:cNvPr id="1164" name="Google Shape;1164;p45"/>
          <p:cNvSpPr/>
          <p:nvPr/>
        </p:nvSpPr>
        <p:spPr>
          <a:xfrm>
            <a:off x="48235" y="51435"/>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1165" name="Google Shape;1165;p45"/>
          <p:cNvSpPr/>
          <p:nvPr/>
        </p:nvSpPr>
        <p:spPr>
          <a:xfrm>
            <a:off x="9944" y="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166" name="Google Shape;1166;p45"/>
          <p:cNvSpPr/>
          <p:nvPr/>
        </p:nvSpPr>
        <p:spPr>
          <a:xfrm>
            <a:off x="166894" y="211412"/>
            <a:ext cx="83121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2000" b="1" i="0" u="none" strike="noStrike" cap="none">
                <a:solidFill>
                  <a:schemeClr val="dk1"/>
                </a:solidFill>
                <a:latin typeface="Meiryo"/>
                <a:ea typeface="Meiryo"/>
                <a:cs typeface="Meiryo"/>
                <a:sym typeface="Meiryo"/>
              </a:rPr>
              <a:t>申し込みについて：タイアップ、SNS投稿など</a:t>
            </a:r>
            <a:endParaRPr sz="1200" b="1" i="0" u="none" strike="noStrike" cap="none">
              <a:solidFill>
                <a:schemeClr val="dk1"/>
              </a:solidFill>
              <a:latin typeface="Meiryo"/>
              <a:ea typeface="Meiryo"/>
              <a:cs typeface="Meiryo"/>
              <a:sym typeface="Meiryo"/>
            </a:endParaRPr>
          </a:p>
        </p:txBody>
      </p:sp>
      <p:pic>
        <p:nvPicPr>
          <p:cNvPr id="1167" name="Google Shape;1167;p45"/>
          <p:cNvPicPr preferRelativeResize="0"/>
          <p:nvPr/>
        </p:nvPicPr>
        <p:blipFill rotWithShape="1">
          <a:blip r:embed="rId4">
            <a:alphaModFix/>
          </a:blip>
          <a:srcRect/>
          <a:stretch/>
        </p:blipFill>
        <p:spPr>
          <a:xfrm>
            <a:off x="12366185" y="185920"/>
            <a:ext cx="927854" cy="412525"/>
          </a:xfrm>
          <a:prstGeom prst="rect">
            <a:avLst/>
          </a:prstGeom>
          <a:noFill/>
          <a:ln>
            <a:noFill/>
          </a:ln>
        </p:spPr>
      </p:pic>
      <p:sp>
        <p:nvSpPr>
          <p:cNvPr id="1168" name="Google Shape;1168;p45"/>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chemeClr val="dk1"/>
                </a:solidFill>
                <a:latin typeface="Meiryo"/>
                <a:ea typeface="Meiryo"/>
                <a:cs typeface="Meiryo"/>
                <a:sym typeface="Meiryo"/>
              </a:rPr>
              <a:t>© 2024 SHUFU TO SEIKATSU SHA CO.,LTD. All Rights Reserved.　</a:t>
            </a:r>
            <a:endParaRPr sz="600" b="0" i="0" u="none" strike="noStrike" cap="none">
              <a:solidFill>
                <a:srgbClr val="FF0000"/>
              </a:solidFill>
              <a:latin typeface="Meiryo"/>
              <a:ea typeface="Meiryo"/>
              <a:cs typeface="Meiryo"/>
              <a:sym typeface="Meiry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46"/>
          <p:cNvSpPr/>
          <p:nvPr/>
        </p:nvSpPr>
        <p:spPr>
          <a:xfrm>
            <a:off x="580130" y="2911897"/>
            <a:ext cx="1503335" cy="92990"/>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74" name="Google Shape;1174;p46"/>
          <p:cNvSpPr txBox="1"/>
          <p:nvPr/>
        </p:nvSpPr>
        <p:spPr>
          <a:xfrm>
            <a:off x="580130" y="2798995"/>
            <a:ext cx="677275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②空枠確認</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掲載お申込みの際は、必ず事前に空枠状況をご確認ください。</a:t>
            </a:r>
            <a:endParaRPr sz="1400" b="0" i="0" u="none" strike="noStrike" cap="none">
              <a:solidFill>
                <a:srgbClr val="000000"/>
              </a:solidFill>
              <a:latin typeface="Arial"/>
              <a:ea typeface="Arial"/>
              <a:cs typeface="Arial"/>
              <a:sym typeface="Arial"/>
            </a:endParaRPr>
          </a:p>
        </p:txBody>
      </p:sp>
      <p:sp>
        <p:nvSpPr>
          <p:cNvPr id="1175" name="Google Shape;1175;p46"/>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45</a:t>
            </a:fld>
            <a:endParaRPr/>
          </a:p>
        </p:txBody>
      </p:sp>
      <p:sp>
        <p:nvSpPr>
          <p:cNvPr id="1176" name="Google Shape;1176;p46"/>
          <p:cNvSpPr/>
          <p:nvPr/>
        </p:nvSpPr>
        <p:spPr>
          <a:xfrm>
            <a:off x="48235" y="-590820"/>
            <a:ext cx="13418650" cy="332358"/>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00000"/>
              </a:buClr>
              <a:buSzPts val="1200"/>
              <a:buFont typeface="Arial"/>
              <a:buNone/>
            </a:pPr>
            <a:endParaRPr sz="1400" b="1" i="0" u="sng" strike="noStrike" cap="none">
              <a:solidFill>
                <a:schemeClr val="dk1"/>
              </a:solidFill>
              <a:latin typeface="Meiryo"/>
              <a:ea typeface="Meiryo"/>
              <a:cs typeface="Meiryo"/>
              <a:sym typeface="Meiryo"/>
            </a:endParaRPr>
          </a:p>
        </p:txBody>
      </p:sp>
      <p:sp>
        <p:nvSpPr>
          <p:cNvPr id="1177" name="Google Shape;1177;p46"/>
          <p:cNvSpPr txBox="1"/>
          <p:nvPr/>
        </p:nvSpPr>
        <p:spPr>
          <a:xfrm>
            <a:off x="638437" y="1626103"/>
            <a:ext cx="1775342"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①　掲載可否のご確認</a:t>
            </a:r>
            <a:endParaRPr sz="1200" b="0" i="0" u="none" strike="noStrike" cap="none">
              <a:solidFill>
                <a:schemeClr val="dk1"/>
              </a:solidFill>
              <a:latin typeface="Meiryo"/>
              <a:ea typeface="Meiryo"/>
              <a:cs typeface="Meiryo"/>
              <a:sym typeface="Meiryo"/>
            </a:endParaRPr>
          </a:p>
        </p:txBody>
      </p:sp>
      <p:sp>
        <p:nvSpPr>
          <p:cNvPr id="1178" name="Google Shape;1178;p46"/>
          <p:cNvSpPr txBox="1"/>
          <p:nvPr/>
        </p:nvSpPr>
        <p:spPr>
          <a:xfrm>
            <a:off x="7456098" y="1575705"/>
            <a:ext cx="2031143"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お申し込みフォーマット</a:t>
            </a:r>
            <a:endParaRPr sz="1200" b="0" i="0" u="none" strike="noStrike" cap="none">
              <a:solidFill>
                <a:schemeClr val="dk1"/>
              </a:solidFill>
              <a:latin typeface="Meiryo"/>
              <a:ea typeface="Meiryo"/>
              <a:cs typeface="Meiryo"/>
              <a:sym typeface="Meiryo"/>
            </a:endParaRPr>
          </a:p>
        </p:txBody>
      </p:sp>
      <p:sp>
        <p:nvSpPr>
          <p:cNvPr id="1179" name="Google Shape;1179;p46"/>
          <p:cNvSpPr txBox="1"/>
          <p:nvPr/>
        </p:nvSpPr>
        <p:spPr>
          <a:xfrm>
            <a:off x="638437" y="3702694"/>
            <a:ext cx="1405071"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③　お申し込み</a:t>
            </a:r>
            <a:endParaRPr sz="1200" b="0" i="0" u="none" strike="noStrike" cap="none">
              <a:solidFill>
                <a:schemeClr val="dk1"/>
              </a:solidFill>
              <a:latin typeface="Meiryo"/>
              <a:ea typeface="Meiryo"/>
              <a:cs typeface="Meiryo"/>
              <a:sym typeface="Meiryo"/>
            </a:endParaRPr>
          </a:p>
        </p:txBody>
      </p:sp>
      <p:sp>
        <p:nvSpPr>
          <p:cNvPr id="1180" name="Google Shape;1180;p46"/>
          <p:cNvSpPr txBox="1"/>
          <p:nvPr/>
        </p:nvSpPr>
        <p:spPr>
          <a:xfrm>
            <a:off x="638436" y="4727884"/>
            <a:ext cx="1714135"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④　お申し込み完了</a:t>
            </a:r>
            <a:endParaRPr sz="1200" b="0" i="0" u="none" strike="noStrike" cap="none">
              <a:solidFill>
                <a:schemeClr val="dk1"/>
              </a:solidFill>
              <a:latin typeface="Meiryo"/>
              <a:ea typeface="Meiryo"/>
              <a:cs typeface="Meiryo"/>
              <a:sym typeface="Meiryo"/>
            </a:endParaRPr>
          </a:p>
        </p:txBody>
      </p:sp>
      <p:sp>
        <p:nvSpPr>
          <p:cNvPr id="1181" name="Google Shape;1181;p46"/>
          <p:cNvSpPr txBox="1"/>
          <p:nvPr/>
        </p:nvSpPr>
        <p:spPr>
          <a:xfrm>
            <a:off x="638436" y="5621549"/>
            <a:ext cx="1908923"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⑤クリエイティブ審査</a:t>
            </a:r>
            <a:endParaRPr sz="1200" b="0" i="0" u="none" strike="noStrike" cap="none">
              <a:solidFill>
                <a:schemeClr val="dk1"/>
              </a:solidFill>
              <a:latin typeface="Meiryo"/>
              <a:ea typeface="Meiryo"/>
              <a:cs typeface="Meiryo"/>
              <a:sym typeface="Meiryo"/>
            </a:endParaRPr>
          </a:p>
        </p:txBody>
      </p:sp>
      <p:sp>
        <p:nvSpPr>
          <p:cNvPr id="1182" name="Google Shape;1182;p46"/>
          <p:cNvSpPr txBox="1"/>
          <p:nvPr/>
        </p:nvSpPr>
        <p:spPr>
          <a:xfrm>
            <a:off x="635261" y="1781678"/>
            <a:ext cx="4268896" cy="689767"/>
          </a:xfrm>
          <a:prstGeom prst="rect">
            <a:avLst/>
          </a:prstGeom>
          <a:noFill/>
          <a:ln>
            <a:noFill/>
          </a:ln>
        </p:spPr>
        <p:txBody>
          <a:bodyPr spcFirstLastPara="1" wrap="square" lIns="0" tIns="11500" rIns="0" bIns="0" anchor="t" anchorCtr="0">
            <a:noAutofit/>
          </a:bodyPr>
          <a:lstStyle/>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これまでに主婦と生活社とお取引実績のない企業様、 または商材につきましては恐れながら原則掲載可否の 審査を実施させていただきます。（基本都度可否必要）</a:t>
            </a:r>
            <a:endParaRPr sz="1200" b="0" i="0" u="none" strike="noStrike" cap="none">
              <a:solidFill>
                <a:schemeClr val="dk1"/>
              </a:solidFill>
              <a:latin typeface="Meiryo"/>
              <a:ea typeface="Meiryo"/>
              <a:cs typeface="Meiryo"/>
              <a:sym typeface="Meiryo"/>
            </a:endParaRPr>
          </a:p>
          <a:p>
            <a:pPr marL="11113" marR="0" lvl="0" indent="0" algn="l" rtl="0">
              <a:lnSpc>
                <a:spcPct val="125000"/>
              </a:lnSpc>
              <a:spcBef>
                <a:spcPts val="0"/>
              </a:spcBef>
              <a:spcAft>
                <a:spcPts val="0"/>
              </a:spcAft>
              <a:buClr>
                <a:srgbClr val="000000"/>
              </a:buClr>
              <a:buSzPts val="1200"/>
              <a:buFont typeface="Times New Roman"/>
              <a:buNone/>
            </a:pPr>
            <a:endParaRPr sz="1200" b="0" i="0" u="none" strike="noStrike" cap="none">
              <a:solidFill>
                <a:schemeClr val="dk1"/>
              </a:solidFill>
              <a:latin typeface="Meiryo"/>
              <a:ea typeface="Meiryo"/>
              <a:cs typeface="Meiryo"/>
              <a:sym typeface="Meiryo"/>
            </a:endParaRPr>
          </a:p>
        </p:txBody>
      </p:sp>
      <p:sp>
        <p:nvSpPr>
          <p:cNvPr id="1183" name="Google Shape;1183;p46"/>
          <p:cNvSpPr txBox="1"/>
          <p:nvPr/>
        </p:nvSpPr>
        <p:spPr>
          <a:xfrm>
            <a:off x="616211" y="3794102"/>
            <a:ext cx="4176257" cy="458934"/>
          </a:xfrm>
          <a:prstGeom prst="rect">
            <a:avLst/>
          </a:prstGeom>
          <a:noFill/>
          <a:ln>
            <a:noFill/>
          </a:ln>
        </p:spPr>
        <p:txBody>
          <a:bodyPr spcFirstLastPara="1" wrap="square" lIns="0" tIns="11500" rIns="0" bIns="0" anchor="t" anchorCtr="0">
            <a:noAutofit/>
          </a:bodyPr>
          <a:lstStyle/>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弊社指定フォーマットにてメールにてお申し込みください。</a:t>
            </a:r>
            <a:endParaRPr sz="1200" b="0" i="0" u="none" strike="noStrike" cap="none">
              <a:solidFill>
                <a:schemeClr val="dk1"/>
              </a:solidFill>
              <a:latin typeface="Meiryo"/>
              <a:ea typeface="Meiryo"/>
              <a:cs typeface="Meiryo"/>
              <a:sym typeface="Meiryo"/>
            </a:endParaRPr>
          </a:p>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（右のフォーマット参照）</a:t>
            </a:r>
            <a:endParaRPr sz="1200" b="0" i="0" u="none" strike="noStrike" cap="none">
              <a:solidFill>
                <a:schemeClr val="dk1"/>
              </a:solidFill>
              <a:latin typeface="Meiryo"/>
              <a:ea typeface="Meiryo"/>
              <a:cs typeface="Meiryo"/>
              <a:sym typeface="Meiryo"/>
            </a:endParaRPr>
          </a:p>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お申込み後のキャンセルはご遠慮ください。</a:t>
            </a:r>
            <a:endParaRPr sz="1200" b="0" i="0" u="none" strike="noStrike" cap="none">
              <a:solidFill>
                <a:schemeClr val="dk1"/>
              </a:solidFill>
              <a:latin typeface="Meiryo"/>
              <a:ea typeface="Meiryo"/>
              <a:cs typeface="Meiryo"/>
              <a:sym typeface="Meiryo"/>
            </a:endParaRPr>
          </a:p>
        </p:txBody>
      </p:sp>
      <p:sp>
        <p:nvSpPr>
          <p:cNvPr id="1184" name="Google Shape;1184;p46"/>
          <p:cNvSpPr txBox="1"/>
          <p:nvPr/>
        </p:nvSpPr>
        <p:spPr>
          <a:xfrm>
            <a:off x="613036" y="4822002"/>
            <a:ext cx="4760005" cy="410773"/>
          </a:xfrm>
          <a:prstGeom prst="rect">
            <a:avLst/>
          </a:prstGeom>
          <a:noFill/>
          <a:ln>
            <a:noFill/>
          </a:ln>
        </p:spPr>
        <p:txBody>
          <a:bodyPr spcFirstLastPara="1" wrap="square" lIns="0" tIns="4102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お申し込み後は受領メールを送付いたしますので、受領メール返送をもって正式なお申し込み完了となります。</a:t>
            </a:r>
            <a:endParaRPr sz="1200" b="0" i="0" u="none" strike="noStrike" cap="none">
              <a:solidFill>
                <a:schemeClr val="dk1"/>
              </a:solidFill>
              <a:latin typeface="Meiryo"/>
              <a:ea typeface="Meiryo"/>
              <a:cs typeface="Meiryo"/>
              <a:sym typeface="Meiryo"/>
            </a:endParaRPr>
          </a:p>
        </p:txBody>
      </p:sp>
      <p:sp>
        <p:nvSpPr>
          <p:cNvPr id="1185" name="Google Shape;1185;p46"/>
          <p:cNvSpPr txBox="1"/>
          <p:nvPr/>
        </p:nvSpPr>
        <p:spPr>
          <a:xfrm>
            <a:off x="635262" y="5802524"/>
            <a:ext cx="4753657" cy="920599"/>
          </a:xfrm>
          <a:prstGeom prst="rect">
            <a:avLst/>
          </a:prstGeom>
          <a:noFill/>
          <a:ln>
            <a:noFill/>
          </a:ln>
        </p:spPr>
        <p:txBody>
          <a:bodyPr spcFirstLastPara="1" wrap="square" lIns="0" tIns="11500" rIns="0" bIns="0" anchor="t" anchorCtr="0">
            <a:noAutofit/>
          </a:bodyPr>
          <a:lstStyle/>
          <a:p>
            <a:pPr marL="11113" marR="0" lvl="0" indent="1588" algn="just"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広告クリエイティブ内容によっては弊社判断にて 掲載を見送りさせていただく場合がございます。 </a:t>
            </a:r>
            <a:endParaRPr sz="1200" b="0" i="0" u="none" strike="noStrike" cap="none">
              <a:solidFill>
                <a:schemeClr val="dk1"/>
              </a:solidFill>
              <a:latin typeface="Meiryo"/>
              <a:ea typeface="Meiryo"/>
              <a:cs typeface="Meiryo"/>
              <a:sym typeface="Meiryo"/>
            </a:endParaRPr>
          </a:p>
          <a:p>
            <a:pPr marL="11113" marR="0" lvl="0" indent="1588" algn="just"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内容につきましては事前にご確認いただくことを お勧めいたします。（制作前の場合はラフや企画書などで結構ですので、確認をさせていただきます）</a:t>
            </a:r>
            <a:endParaRPr sz="1200" b="0" i="0" u="none" strike="noStrike" cap="none">
              <a:solidFill>
                <a:schemeClr val="dk1"/>
              </a:solidFill>
              <a:latin typeface="Meiryo"/>
              <a:ea typeface="Meiryo"/>
              <a:cs typeface="Meiryo"/>
              <a:sym typeface="Meiryo"/>
            </a:endParaRPr>
          </a:p>
        </p:txBody>
      </p:sp>
      <p:sp>
        <p:nvSpPr>
          <p:cNvPr id="1186" name="Google Shape;1186;p46"/>
          <p:cNvSpPr/>
          <p:nvPr/>
        </p:nvSpPr>
        <p:spPr>
          <a:xfrm rot="10800000" flipH="1">
            <a:off x="613037" y="1310190"/>
            <a:ext cx="2574925" cy="46038"/>
          </a:xfrm>
          <a:custGeom>
            <a:avLst/>
            <a:gdLst/>
            <a:ahLst/>
            <a:cxnLst/>
            <a:rect l="l" t="t" r="r" b="b"/>
            <a:pathLst>
              <a:path w="1026160" h="46038" extrusionOk="0">
                <a:moveTo>
                  <a:pt x="0" y="0"/>
                </a:moveTo>
                <a:lnTo>
                  <a:pt x="1025994" y="0"/>
                </a:lnTo>
              </a:path>
            </a:pathLst>
          </a:custGeom>
          <a:noFill/>
          <a:ln w="288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87" name="Google Shape;1187;p46"/>
          <p:cNvSpPr/>
          <p:nvPr/>
        </p:nvSpPr>
        <p:spPr>
          <a:xfrm rot="10800000" flipH="1">
            <a:off x="7444986" y="1296921"/>
            <a:ext cx="4205288" cy="46037"/>
          </a:xfrm>
          <a:custGeom>
            <a:avLst/>
            <a:gdLst/>
            <a:ahLst/>
            <a:cxnLst/>
            <a:rect l="l" t="t" r="r" b="b"/>
            <a:pathLst>
              <a:path w="1222375" h="46037" extrusionOk="0">
                <a:moveTo>
                  <a:pt x="0" y="0"/>
                </a:moveTo>
                <a:lnTo>
                  <a:pt x="1222197" y="0"/>
                </a:lnTo>
              </a:path>
            </a:pathLst>
          </a:custGeom>
          <a:noFill/>
          <a:ln w="288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88" name="Google Shape;1188;p46"/>
          <p:cNvSpPr txBox="1"/>
          <p:nvPr/>
        </p:nvSpPr>
        <p:spPr>
          <a:xfrm>
            <a:off x="7546977" y="1690623"/>
            <a:ext cx="4344985" cy="1528038"/>
          </a:xfrm>
          <a:prstGeom prst="rect">
            <a:avLst/>
          </a:prstGeom>
          <a:noFill/>
          <a:ln>
            <a:noFill/>
          </a:ln>
        </p:spPr>
        <p:txBody>
          <a:bodyPr spcFirstLastPara="1" wrap="square" lIns="0" tIns="7307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・代理店様会社名 </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575"/>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・広告主様会社名・広告内容  ・リンク先URL</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・掲載メニュー  </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・掲載希望期間　7日or21日。開始希望日</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・お申し込み料金　グロス/ネットそれぞれ</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・素材（jpg）　サイズ等はメニュー参照</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575"/>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・ご請求書発行月</a:t>
            </a:r>
            <a:endParaRPr sz="1200" b="0" i="0" u="none" strike="noStrike" cap="none">
              <a:solidFill>
                <a:schemeClr val="dk1"/>
              </a:solidFill>
              <a:latin typeface="Meiryo"/>
              <a:ea typeface="Meiryo"/>
              <a:cs typeface="Meiryo"/>
              <a:sym typeface="Meiryo"/>
            </a:endParaRPr>
          </a:p>
        </p:txBody>
      </p:sp>
      <p:sp>
        <p:nvSpPr>
          <p:cNvPr id="1189" name="Google Shape;1189;p46"/>
          <p:cNvSpPr txBox="1"/>
          <p:nvPr/>
        </p:nvSpPr>
        <p:spPr>
          <a:xfrm>
            <a:off x="7460859" y="5351843"/>
            <a:ext cx="1869845" cy="188665"/>
          </a:xfrm>
          <a:prstGeom prst="rect">
            <a:avLst/>
          </a:prstGeom>
          <a:solidFill>
            <a:srgbClr val="FEE599">
              <a:alpha val="73333"/>
            </a:srgbClr>
          </a:solidFill>
          <a:ln>
            <a:noFill/>
          </a:ln>
        </p:spPr>
        <p:txBody>
          <a:bodyPr spcFirstLastPara="1" wrap="square" lIns="0" tIns="3950" rIns="0" bIns="0" anchor="t" anchorCtr="0">
            <a:noAutofit/>
          </a:bodyPr>
          <a:lstStyle/>
          <a:p>
            <a:pPr marL="7938"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各種お問い合わせ先</a:t>
            </a:r>
            <a:endParaRPr sz="1200" b="0" i="0" u="none" strike="noStrike" cap="none">
              <a:solidFill>
                <a:schemeClr val="dk1"/>
              </a:solidFill>
              <a:latin typeface="Meiryo"/>
              <a:ea typeface="Meiryo"/>
              <a:cs typeface="Meiryo"/>
              <a:sym typeface="Meiryo"/>
            </a:endParaRPr>
          </a:p>
        </p:txBody>
      </p:sp>
      <p:sp>
        <p:nvSpPr>
          <p:cNvPr id="1190" name="Google Shape;1190;p46"/>
          <p:cNvSpPr/>
          <p:nvPr/>
        </p:nvSpPr>
        <p:spPr>
          <a:xfrm>
            <a:off x="7460859" y="5577267"/>
            <a:ext cx="5600387" cy="45719"/>
          </a:xfrm>
          <a:custGeom>
            <a:avLst/>
            <a:gdLst/>
            <a:ahLst/>
            <a:cxnLst/>
            <a:rect l="l" t="t" r="r" b="b"/>
            <a:pathLst>
              <a:path w="4637405" h="1588" extrusionOk="0">
                <a:moveTo>
                  <a:pt x="0" y="0"/>
                </a:moveTo>
                <a:lnTo>
                  <a:pt x="4636795" y="0"/>
                </a:lnTo>
              </a:path>
            </a:pathLst>
          </a:custGeom>
          <a:noFill/>
          <a:ln w="360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91" name="Google Shape;1191;p46"/>
          <p:cNvSpPr txBox="1"/>
          <p:nvPr/>
        </p:nvSpPr>
        <p:spPr>
          <a:xfrm>
            <a:off x="7456098" y="5720143"/>
            <a:ext cx="1147762" cy="393788"/>
          </a:xfrm>
          <a:prstGeom prst="rect">
            <a:avLst/>
          </a:prstGeom>
          <a:noFill/>
          <a:ln>
            <a:noFill/>
          </a:ln>
        </p:spPr>
        <p:txBody>
          <a:bodyPr spcFirstLastPara="1" wrap="square" lIns="0" tIns="11500"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掲載に関する</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お問い合わせ</a:t>
            </a:r>
            <a:endParaRPr sz="1200" b="0" i="0" u="none" strike="noStrike" cap="none">
              <a:solidFill>
                <a:schemeClr val="dk1"/>
              </a:solidFill>
              <a:latin typeface="Meiryo"/>
              <a:ea typeface="Meiryo"/>
              <a:cs typeface="Meiryo"/>
              <a:sym typeface="Meiryo"/>
            </a:endParaRPr>
          </a:p>
        </p:txBody>
      </p:sp>
      <p:sp>
        <p:nvSpPr>
          <p:cNvPr id="1192" name="Google Shape;1192;p46"/>
          <p:cNvSpPr/>
          <p:nvPr/>
        </p:nvSpPr>
        <p:spPr>
          <a:xfrm rot="10800000" flipH="1">
            <a:off x="7460860" y="6785899"/>
            <a:ext cx="5642589" cy="45719"/>
          </a:xfrm>
          <a:custGeom>
            <a:avLst/>
            <a:gdLst/>
            <a:ahLst/>
            <a:cxnLst/>
            <a:rect l="l" t="t" r="r" b="b"/>
            <a:pathLst>
              <a:path w="4637405" h="1587" extrusionOk="0">
                <a:moveTo>
                  <a:pt x="0" y="0"/>
                </a:moveTo>
                <a:lnTo>
                  <a:pt x="4636795" y="0"/>
                </a:lnTo>
              </a:path>
            </a:pathLst>
          </a:custGeom>
          <a:noFill/>
          <a:ln w="360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93" name="Google Shape;1193;p46"/>
          <p:cNvSpPr/>
          <p:nvPr/>
        </p:nvSpPr>
        <p:spPr>
          <a:xfrm>
            <a:off x="8741974" y="1031808"/>
            <a:ext cx="1578294" cy="279180"/>
          </a:xfrm>
          <a:prstGeom prst="rect">
            <a:avLst/>
          </a:prstGeom>
          <a:noFill/>
          <a:ln>
            <a:noFill/>
          </a:ln>
        </p:spPr>
        <p:txBody>
          <a:bodyPr spcFirstLastPara="1" wrap="square" lIns="90000" tIns="46800" rIns="90000" bIns="4680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chemeClr val="dk1"/>
                </a:solidFill>
                <a:latin typeface="Meiryo"/>
                <a:ea typeface="Meiryo"/>
                <a:cs typeface="Meiryo"/>
                <a:sym typeface="Meiryo"/>
              </a:rPr>
              <a:t>ご連絡フォーマット</a:t>
            </a:r>
            <a:endParaRPr sz="1200" b="0" i="0" u="none" strike="noStrike" cap="none">
              <a:solidFill>
                <a:schemeClr val="dk1"/>
              </a:solidFill>
              <a:latin typeface="Meiryo"/>
              <a:ea typeface="Meiryo"/>
              <a:cs typeface="Meiryo"/>
              <a:sym typeface="Meiryo"/>
            </a:endParaRPr>
          </a:p>
        </p:txBody>
      </p:sp>
      <p:sp>
        <p:nvSpPr>
          <p:cNvPr id="1194" name="Google Shape;1194;p46"/>
          <p:cNvSpPr/>
          <p:nvPr/>
        </p:nvSpPr>
        <p:spPr>
          <a:xfrm>
            <a:off x="797106" y="1049840"/>
            <a:ext cx="1859796" cy="296728"/>
          </a:xfrm>
          <a:prstGeom prst="rect">
            <a:avLst/>
          </a:prstGeom>
          <a:noFill/>
          <a:ln>
            <a:noFill/>
          </a:ln>
        </p:spPr>
        <p:txBody>
          <a:bodyPr spcFirstLastPara="1" wrap="square" lIns="90000" tIns="46800" rIns="90000" bIns="4680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chemeClr val="dk1"/>
                </a:solidFill>
                <a:latin typeface="Meiryo"/>
                <a:ea typeface="Meiryo"/>
                <a:cs typeface="Meiryo"/>
                <a:sym typeface="Meiryo"/>
              </a:rPr>
              <a:t>バナーお申し込み手順</a:t>
            </a:r>
            <a:endParaRPr sz="1200" b="0" i="0" u="none" strike="noStrike" cap="none">
              <a:solidFill>
                <a:schemeClr val="dk1"/>
              </a:solidFill>
              <a:latin typeface="Meiryo"/>
              <a:ea typeface="Meiryo"/>
              <a:cs typeface="Meiryo"/>
              <a:sym typeface="Meiryo"/>
            </a:endParaRPr>
          </a:p>
        </p:txBody>
      </p:sp>
      <p:sp>
        <p:nvSpPr>
          <p:cNvPr id="1195" name="Google Shape;1195;p46"/>
          <p:cNvSpPr txBox="1"/>
          <p:nvPr/>
        </p:nvSpPr>
        <p:spPr>
          <a:xfrm>
            <a:off x="7527082" y="6296414"/>
            <a:ext cx="1147763" cy="393788"/>
          </a:xfrm>
          <a:prstGeom prst="rect">
            <a:avLst/>
          </a:prstGeom>
          <a:noFill/>
          <a:ln>
            <a:noFill/>
          </a:ln>
        </p:spPr>
        <p:txBody>
          <a:bodyPr spcFirstLastPara="1" wrap="square" lIns="0" tIns="11500"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アドレス</a:t>
            </a:r>
            <a:endParaRPr sz="1200" b="0" i="0" u="none" strike="noStrike" cap="none">
              <a:solidFill>
                <a:schemeClr val="dk1"/>
              </a:solidFill>
              <a:latin typeface="Meiryo"/>
              <a:ea typeface="Meiryo"/>
              <a:cs typeface="Meiryo"/>
              <a:sym typeface="Meiryo"/>
            </a:endParaRPr>
          </a:p>
        </p:txBody>
      </p:sp>
      <p:sp>
        <p:nvSpPr>
          <p:cNvPr id="1196" name="Google Shape;1196;p46"/>
          <p:cNvSpPr/>
          <p:nvPr/>
        </p:nvSpPr>
        <p:spPr>
          <a:xfrm>
            <a:off x="8843080" y="5762323"/>
            <a:ext cx="52450" cy="792671"/>
          </a:xfrm>
          <a:custGeom>
            <a:avLst/>
            <a:gdLst/>
            <a:ahLst/>
            <a:cxnLst/>
            <a:rect l="l" t="t" r="r" b="b"/>
            <a:pathLst>
              <a:path w="1587" h="241300" extrusionOk="0">
                <a:moveTo>
                  <a:pt x="0" y="0"/>
                </a:moveTo>
                <a:lnTo>
                  <a:pt x="0" y="241198"/>
                </a:lnTo>
              </a:path>
            </a:pathLst>
          </a:custGeom>
          <a:noFill/>
          <a:ln w="9525"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97" name="Google Shape;1197;p46"/>
          <p:cNvSpPr txBox="1"/>
          <p:nvPr/>
        </p:nvSpPr>
        <p:spPr>
          <a:xfrm>
            <a:off x="9040423" y="5720143"/>
            <a:ext cx="2387466"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0" i="0" u="sng" strike="noStrike" cap="none">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kokoku3@mb.shufu.co.jp</a:t>
            </a:r>
            <a:endParaRPr sz="1200" b="0" i="0" u="none" strike="noStrike" cap="none">
              <a:solidFill>
                <a:schemeClr val="dk1"/>
              </a:solidFill>
              <a:latin typeface="Meiryo"/>
              <a:ea typeface="Meiryo"/>
              <a:cs typeface="Meiryo"/>
              <a:sym typeface="Meiryo"/>
            </a:endParaRPr>
          </a:p>
        </p:txBody>
      </p:sp>
      <p:sp>
        <p:nvSpPr>
          <p:cNvPr id="1198" name="Google Shape;1198;p46"/>
          <p:cNvSpPr txBox="1"/>
          <p:nvPr/>
        </p:nvSpPr>
        <p:spPr>
          <a:xfrm>
            <a:off x="8927940" y="6366029"/>
            <a:ext cx="29133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0" i="0" u="sng" strike="noStrike" cap="none">
                <a:solidFill>
                  <a:schemeClr val="dk1"/>
                </a:solidFill>
                <a:latin typeface="Meiryo"/>
                <a:ea typeface="Meiryo"/>
                <a:cs typeface="Meiryo"/>
                <a:sym typeface="Meiryo"/>
              </a:rPr>
              <a:t>御社担当営業メールアドレス</a:t>
            </a:r>
            <a:endParaRPr sz="1200" b="0" i="0" u="none" strike="noStrike" cap="none">
              <a:solidFill>
                <a:schemeClr val="dk1"/>
              </a:solidFill>
              <a:latin typeface="Meiryo"/>
              <a:ea typeface="Meiryo"/>
              <a:cs typeface="Meiryo"/>
              <a:sym typeface="Meiryo"/>
            </a:endParaRPr>
          </a:p>
        </p:txBody>
      </p:sp>
      <p:sp>
        <p:nvSpPr>
          <p:cNvPr id="1199" name="Google Shape;1199;p46"/>
          <p:cNvSpPr txBox="1"/>
          <p:nvPr/>
        </p:nvSpPr>
        <p:spPr>
          <a:xfrm>
            <a:off x="9349415" y="5287374"/>
            <a:ext cx="355656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株式会社 主婦と生活社 メディアビジネス部</a:t>
            </a:r>
            <a:endParaRPr sz="1200" b="0" i="0" u="none" strike="noStrike" cap="none">
              <a:solidFill>
                <a:schemeClr val="dk1"/>
              </a:solidFill>
              <a:latin typeface="Meiryo"/>
              <a:ea typeface="Meiryo"/>
              <a:cs typeface="Meiryo"/>
              <a:sym typeface="Meiryo"/>
            </a:endParaRPr>
          </a:p>
        </p:txBody>
      </p:sp>
      <p:sp>
        <p:nvSpPr>
          <p:cNvPr id="1200" name="Google Shape;1200;p46"/>
          <p:cNvSpPr txBox="1"/>
          <p:nvPr/>
        </p:nvSpPr>
        <p:spPr>
          <a:xfrm>
            <a:off x="11282916" y="5698181"/>
            <a:ext cx="1781506"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TEL　03-3563-5131</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FAX　03-3563-0531</a:t>
            </a:r>
            <a:endParaRPr sz="1200" b="0" i="0" u="none" strike="noStrike" cap="none">
              <a:solidFill>
                <a:schemeClr val="dk1"/>
              </a:solidFill>
              <a:latin typeface="Meiryo"/>
              <a:ea typeface="Meiryo"/>
              <a:cs typeface="Meiryo"/>
              <a:sym typeface="Meiryo"/>
            </a:endParaRPr>
          </a:p>
        </p:txBody>
      </p:sp>
      <p:sp>
        <p:nvSpPr>
          <p:cNvPr id="1201" name="Google Shape;1201;p46"/>
          <p:cNvSpPr txBox="1"/>
          <p:nvPr/>
        </p:nvSpPr>
        <p:spPr>
          <a:xfrm>
            <a:off x="9889908" y="6036825"/>
            <a:ext cx="383700"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a:t>
            </a:r>
            <a:endParaRPr sz="1200" b="0" i="0" u="none" strike="noStrike" cap="none">
              <a:solidFill>
                <a:schemeClr val="dk1"/>
              </a:solidFill>
              <a:latin typeface="Meiryo"/>
              <a:ea typeface="Meiryo"/>
              <a:cs typeface="Meiryo"/>
              <a:sym typeface="Meiryo"/>
            </a:endParaRPr>
          </a:p>
        </p:txBody>
      </p:sp>
      <p:sp>
        <p:nvSpPr>
          <p:cNvPr id="1202" name="Google Shape;1202;p46"/>
          <p:cNvSpPr/>
          <p:nvPr/>
        </p:nvSpPr>
        <p:spPr>
          <a:xfrm>
            <a:off x="48235" y="51435"/>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1203" name="Google Shape;1203;p46"/>
          <p:cNvSpPr/>
          <p:nvPr/>
        </p:nvSpPr>
        <p:spPr>
          <a:xfrm>
            <a:off x="9944" y="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l"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204" name="Google Shape;1204;p46"/>
          <p:cNvSpPr/>
          <p:nvPr/>
        </p:nvSpPr>
        <p:spPr>
          <a:xfrm>
            <a:off x="154194" y="174007"/>
            <a:ext cx="8312217" cy="391627"/>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2000" b="1" i="0" u="none" strike="noStrike" cap="none">
                <a:solidFill>
                  <a:schemeClr val="dk1"/>
                </a:solidFill>
                <a:latin typeface="Meiryo"/>
                <a:ea typeface="Meiryo"/>
                <a:cs typeface="Meiryo"/>
                <a:sym typeface="Meiryo"/>
              </a:rPr>
              <a:t>申し込みについて：バナー</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p:txBody>
      </p:sp>
      <p:pic>
        <p:nvPicPr>
          <p:cNvPr id="1205" name="Google Shape;1205;p46"/>
          <p:cNvPicPr preferRelativeResize="0"/>
          <p:nvPr/>
        </p:nvPicPr>
        <p:blipFill rotWithShape="1">
          <a:blip r:embed="rId4">
            <a:alphaModFix/>
          </a:blip>
          <a:srcRect/>
          <a:stretch/>
        </p:blipFill>
        <p:spPr>
          <a:xfrm>
            <a:off x="12366185" y="185920"/>
            <a:ext cx="927854" cy="412525"/>
          </a:xfrm>
          <a:prstGeom prst="rect">
            <a:avLst/>
          </a:prstGeom>
          <a:noFill/>
          <a:ln>
            <a:noFill/>
          </a:ln>
        </p:spPr>
      </p:pic>
      <p:sp>
        <p:nvSpPr>
          <p:cNvPr id="1206" name="Google Shape;1206;p46"/>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chemeClr val="dk1"/>
                </a:solidFill>
                <a:latin typeface="Meiryo"/>
                <a:ea typeface="Meiryo"/>
                <a:cs typeface="Meiryo"/>
                <a:sym typeface="Meiryo"/>
              </a:rPr>
              <a:t>© 2024 SHUFU TO SEIKATSU SHA CO.,LTD. All Rights Reserved.　</a:t>
            </a:r>
            <a:endParaRPr sz="600" b="0" i="0" u="none" strike="noStrike" cap="none">
              <a:solidFill>
                <a:srgbClr val="FF0000"/>
              </a:solidFill>
              <a:latin typeface="Meiryo"/>
              <a:ea typeface="Meiryo"/>
              <a:cs typeface="Meiryo"/>
              <a:sym typeface="Meiry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47"/>
          <p:cNvSpPr txBox="1"/>
          <p:nvPr/>
        </p:nvSpPr>
        <p:spPr>
          <a:xfrm>
            <a:off x="525950" y="1109677"/>
            <a:ext cx="13837750" cy="5617811"/>
          </a:xfrm>
          <a:prstGeom prst="rect">
            <a:avLst/>
          </a:prstGeom>
          <a:noFill/>
          <a:ln>
            <a:noFill/>
          </a:ln>
        </p:spPr>
        <p:txBody>
          <a:bodyPr spcFirstLastPara="1" wrap="square" lIns="0" tIns="1650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◆販売している広告について、各商品の料金、枠数、在庫、仕様は予告なく変更される可能性がございますのでお申し込み前に必ずご確認ください。</a:t>
            </a:r>
            <a:endParaRPr sz="1200" b="0" i="0" u="none" strike="noStrike" cap="none" dirty="0">
              <a:solidFill>
                <a:schemeClr val="dk1"/>
              </a:solidFill>
              <a:latin typeface="Meiryo"/>
              <a:ea typeface="Meiryo"/>
              <a:cs typeface="Meiryo"/>
              <a:sym typeface="Meiryo"/>
            </a:endParaRPr>
          </a:p>
          <a:p>
            <a:pPr marL="0" marR="134937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◆掲載可否および原稿につきましては、事前に弊社規定に基づき確認させていただきます。尚、掲載可否につきまして 弊社の基準と判断により回答いたします。</a:t>
            </a:r>
            <a:endParaRPr sz="1200" b="0" i="0" u="none" strike="noStrike" cap="none" dirty="0">
              <a:solidFill>
                <a:schemeClr val="dk1"/>
              </a:solidFill>
              <a:latin typeface="Meiryo"/>
              <a:ea typeface="Meiryo"/>
              <a:cs typeface="Meiryo"/>
              <a:sym typeface="Meiryo"/>
            </a:endParaRPr>
          </a:p>
          <a:p>
            <a:pPr marL="0" marR="134937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可否判断の結果に対する理由については回答することはできかねます。また内容、ジャンルによっては掲載をお断りさせていただく場合がございます。</a:t>
            </a:r>
            <a:endParaRPr sz="1200" b="0" i="0" u="none" strike="noStrike" cap="none" dirty="0">
              <a:solidFill>
                <a:schemeClr val="dk1"/>
              </a:solidFill>
              <a:latin typeface="Meiryo"/>
              <a:ea typeface="Meiryo"/>
              <a:cs typeface="Meiryo"/>
              <a:sym typeface="Meiryo"/>
            </a:endParaRPr>
          </a:p>
          <a:p>
            <a:pPr marL="0" marR="125285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◆広告主および広告取扱い代理店は、広告内容について第三者の権利を侵害していないことおよび記載内容に係わる財産権のすべてにつき権利処理が完了していることを</a:t>
            </a:r>
            <a:endParaRPr sz="1200" b="0" i="0" u="none" strike="noStrike" cap="none" dirty="0">
              <a:solidFill>
                <a:schemeClr val="dk1"/>
              </a:solidFill>
              <a:latin typeface="Meiryo"/>
              <a:ea typeface="Meiryo"/>
              <a:cs typeface="Meiryo"/>
              <a:sym typeface="Meiryo"/>
            </a:endParaRPr>
          </a:p>
          <a:p>
            <a:pPr marL="0" marR="125285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弊社に対して保証するものとします。</a:t>
            </a:r>
            <a:endParaRPr sz="1200" b="0" i="0" u="none" strike="noStrike" cap="none" dirty="0">
              <a:solidFill>
                <a:schemeClr val="dk1"/>
              </a:solidFill>
              <a:latin typeface="Meiryo"/>
              <a:ea typeface="Meiryo"/>
              <a:cs typeface="Meiryo"/>
              <a:sym typeface="Meiryo"/>
            </a:endParaRPr>
          </a:p>
          <a:p>
            <a:pPr marL="0" marR="170815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◆記載の想定インプレッション数、想定PV数、想定クリック数は過去実績数値をもとに算出したものであり、 保証されるものではありませんので予めご了承ください。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◆競合・同載の調整はいたしませんので予めご了承ください。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◆入稿審査において、当社からの変更の要請が広告主および広告取り扱い代理店に受け入れていただけなかった場合、または期日までに変更を行わない場合、</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当社はお申込に基づく債務を履行する義務を免れるものとします。ただし、当社は当該広告掲載を行うことができなかった期間の広告料金を申込者である</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広告主および広告取り扱い代理店に対して請求することができるものとします　</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◆申込受領後、広告主様のご都合で広告掲載のキャンセル、あるいは日程変更をする場合、広告料金(掲載費、製作費)に対して下記の料率で違約金をいただきます。</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--掲載開始日の 20営業日前まで：広告料金の50％。10営業日前～当日、掲載後：広告料金の100%</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◆広告の掲載中において、下記の場合当社は当該広告掲載を停止することができるものとし、弊社は広告不掲載の一切の責を負わないものとします。</a:t>
            </a:r>
            <a:endParaRPr sz="1200" b="0" i="0" u="none" strike="noStrike" cap="none" dirty="0">
              <a:solidFill>
                <a:schemeClr val="dk1"/>
              </a:solidFill>
              <a:latin typeface="Meiryo"/>
              <a:ea typeface="Meiryo"/>
              <a:cs typeface="Meiryo"/>
              <a:sym typeface="Meiryo"/>
            </a:endParaRPr>
          </a:p>
          <a:p>
            <a:pPr marL="12700" marR="1250950" lvl="0" indent="95885"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--当該広告からのリンク自体が無効であったり、リンク先のサイトに不具合が発生した場合、またはリンク先を当社に 無断で入稿時と異なるものに変更した場合</a:t>
            </a:r>
            <a:endParaRPr sz="1200" b="0" i="0" u="none" strike="noStrike" cap="none" dirty="0">
              <a:solidFill>
                <a:schemeClr val="dk1"/>
              </a:solidFill>
              <a:latin typeface="Meiryo"/>
              <a:ea typeface="Meiryo"/>
              <a:cs typeface="Meiryo"/>
              <a:sym typeface="Meiryo"/>
            </a:endParaRPr>
          </a:p>
          <a:p>
            <a:pPr marL="12700" marR="866775" lvl="0" indent="95885"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--広告主と暴力団等反社会的勢力との関係が発覚したり、事件や訴訟問題への関与が発覚した場合など、第三者の権利を侵害、 または第三者の迷惑にになると当社が判断した場合</a:t>
            </a:r>
            <a:endParaRPr sz="1200" b="0" i="0" u="none" strike="noStrike" cap="none" dirty="0">
              <a:solidFill>
                <a:schemeClr val="dk1"/>
              </a:solidFill>
              <a:latin typeface="Meiryo"/>
              <a:ea typeface="Meiryo"/>
              <a:cs typeface="Meiryo"/>
              <a:sym typeface="Meiryo"/>
            </a:endParaRPr>
          </a:p>
          <a:p>
            <a:pPr marL="108585" marR="0" lvl="0" indent="0" algn="l" rtl="0">
              <a:lnSpc>
                <a:spcPct val="100000"/>
              </a:lnSpc>
              <a:spcBef>
                <a:spcPts val="20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--弊社に広告掲載を提供する提携先が、広告やリンク先内容が不適切であると弊社や提携先が判断した場合</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◆第三者の知的財産権、肖像権その他いかなる権利も侵害するものでなく、かつ、合法的なものであることをそれぞれ保証していただきます。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また、ユーザー保護の観点より、ユーザーからのクレーム等が発生した場合、弊社が掲載承諾した広告に対して 修正、および掲載中止をさせていただく場合がございます。</a:t>
            </a:r>
            <a:endParaRPr sz="1200" b="0" i="0" u="none" strike="noStrike" cap="none" dirty="0">
              <a:solidFill>
                <a:schemeClr val="dk1"/>
              </a:solidFill>
              <a:latin typeface="Meiryo"/>
              <a:ea typeface="Meiryo"/>
              <a:cs typeface="Meiryo"/>
              <a:sym typeface="Meiryo"/>
            </a:endParaRPr>
          </a:p>
          <a:p>
            <a:pPr marL="0" marR="38862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◆第三者からの弊社に対して広告に関連して損害お被ったという請求がなされた場合は広告主および広告取扱い代理店の責任と負担において 解決するものとします。</a:t>
            </a:r>
            <a:endParaRPr sz="1200" b="0" i="0" u="none" strike="noStrike" cap="none" dirty="0">
              <a:solidFill>
                <a:schemeClr val="dk1"/>
              </a:solidFill>
              <a:latin typeface="Meiryo"/>
              <a:ea typeface="Meiryo"/>
              <a:cs typeface="Meiryo"/>
              <a:sym typeface="Meiryo"/>
            </a:endParaRPr>
          </a:p>
          <a:p>
            <a:pPr marL="0" marR="38862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ただし、当該損害が当社および媒体運営会社の責に帰すべき事由に起因する場合はこの限りではありません。</a:t>
            </a:r>
            <a:endParaRPr sz="1200" b="0" i="0" u="none" strike="noStrike" cap="none" dirty="0">
              <a:solidFill>
                <a:schemeClr val="dk1"/>
              </a:solidFill>
              <a:latin typeface="Meiryo"/>
              <a:ea typeface="Meiryo"/>
              <a:cs typeface="Meiryo"/>
              <a:sym typeface="Meiryo"/>
            </a:endParaRPr>
          </a:p>
          <a:p>
            <a:pPr marL="0" marR="581025" lvl="0" indent="0" algn="just"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◆停電、通信回線の事故、天災等の不可抗力、通信事業者の不履行、インターネットインフラその他サーバー等のシステム上の不具合、 緊急メンテナンス・保守点検の発生など、</a:t>
            </a:r>
            <a:endParaRPr sz="1200" b="0" i="0" u="none" strike="noStrike" cap="none" dirty="0">
              <a:solidFill>
                <a:schemeClr val="dk1"/>
              </a:solidFill>
              <a:latin typeface="Meiryo"/>
              <a:ea typeface="Meiryo"/>
              <a:cs typeface="Meiryo"/>
              <a:sym typeface="Meiryo"/>
            </a:endParaRPr>
          </a:p>
          <a:p>
            <a:pPr marL="0" marR="581025" lvl="0" indent="0" algn="just"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弊社および主婦と生活社の責に帰すべき事由以外の原因により、弊社がお申込みに基づく全て または一部を履行できなかった場合、弊社は当該不履行の責を問われないものとします。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◆掲載終了日時を定めていない記事広告は、掲載開始日より1年間のホスティングを行い、それ以降のホスティングを保証するものではありません。</a:t>
            </a:r>
            <a:endParaRPr sz="1200" b="0" i="0" u="none" strike="noStrike" cap="none" dirty="0">
              <a:solidFill>
                <a:schemeClr val="dk1"/>
              </a:solidFill>
              <a:latin typeface="Meiryo"/>
              <a:ea typeface="Meiryo"/>
              <a:cs typeface="Meiryo"/>
              <a:sym typeface="Meiryo"/>
            </a:endParaRPr>
          </a:p>
          <a:p>
            <a:pPr marL="0" marR="134937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◆広告掲載の実施結果報告書の数値は、弊社が使用している計測ツールによる計測数値になりますため広告主および広告取扱い代理店での計測数値と相違がある場合がございます。</a:t>
            </a:r>
            <a:endParaRPr sz="1200" b="0" i="0" u="none" strike="noStrike" cap="none" dirty="0">
              <a:solidFill>
                <a:schemeClr val="dk1"/>
              </a:solidFill>
              <a:latin typeface="Meiryo"/>
              <a:ea typeface="Meiryo"/>
              <a:cs typeface="Meiryo"/>
              <a:sym typeface="Meiryo"/>
            </a:endParaRPr>
          </a:p>
          <a:p>
            <a:pPr marL="0" marR="1349375" lvl="0" indent="0" algn="l" rtl="0">
              <a:lnSpc>
                <a:spcPct val="10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◆全画面広告は、タイアップ広告の前に関しても掲出予定です</a:t>
            </a:r>
            <a:endParaRPr sz="1200" b="1"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◆広告掲載につきまして、「掲載事例」として使用させていただくことがございます。予めご了承ください。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◆お申し込みについては、必ずメールにて営業に連絡するようにお願いします。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◆停電、通信回線の事故、天災等の不可抗力、通信事業者の不履行、インターネットインフラ、第三者の定める規約変更や仕様変更</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（FacebookやInstagramなどの外部サービスに関するもの）、 その他サーバー等のシステム上の不具合、緊急メンテナンスの発生など主婦と生活社の 責に帰すべき事由以外の</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原因により広告掲載契約に基づく債務の全部または一部を履行できなかった場合、主婦と生活社はその責を問われないものとし、当該履行については、当該原因の影響とみなされる</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範囲まで義務を免除されるものとします。</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000000"/>
              </a:buClr>
              <a:buSzPts val="1200"/>
              <a:buFont typeface="Arial"/>
              <a:buNone/>
            </a:pPr>
            <a:endParaRPr sz="1200" b="0" i="0" u="none" strike="noStrike" cap="none" dirty="0">
              <a:solidFill>
                <a:schemeClr val="dk1"/>
              </a:solidFill>
              <a:latin typeface="Meiryo"/>
              <a:ea typeface="Meiryo"/>
              <a:cs typeface="Meiryo"/>
              <a:sym typeface="Meiryo"/>
            </a:endParaRPr>
          </a:p>
        </p:txBody>
      </p:sp>
      <p:sp>
        <p:nvSpPr>
          <p:cNvPr id="1212" name="Google Shape;1212;p47"/>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46</a:t>
            </a:fld>
            <a:endParaRPr/>
          </a:p>
        </p:txBody>
      </p:sp>
      <p:sp>
        <p:nvSpPr>
          <p:cNvPr id="1213" name="Google Shape;1213;p47"/>
          <p:cNvSpPr/>
          <p:nvPr/>
        </p:nvSpPr>
        <p:spPr>
          <a:xfrm>
            <a:off x="48235" y="51435"/>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1214" name="Google Shape;1214;p47"/>
          <p:cNvSpPr/>
          <p:nvPr/>
        </p:nvSpPr>
        <p:spPr>
          <a:xfrm>
            <a:off x="-24117" y="51435"/>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l"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215" name="Google Shape;1215;p47"/>
          <p:cNvSpPr/>
          <p:nvPr/>
        </p:nvSpPr>
        <p:spPr>
          <a:xfrm>
            <a:off x="128176" y="186375"/>
            <a:ext cx="8312217" cy="391627"/>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2000" b="1" i="0" u="none" strike="noStrike" cap="none">
                <a:solidFill>
                  <a:schemeClr val="dk1"/>
                </a:solidFill>
                <a:latin typeface="Meiryo"/>
                <a:ea typeface="Meiryo"/>
                <a:cs typeface="Meiryo"/>
                <a:sym typeface="Meiryo"/>
              </a:rPr>
              <a:t>掲載確認事項</a:t>
            </a:r>
            <a:endParaRPr sz="1200" b="1" i="0" u="none" strike="noStrike" cap="none">
              <a:solidFill>
                <a:schemeClr val="dk1"/>
              </a:solidFill>
              <a:latin typeface="Meiryo"/>
              <a:ea typeface="Meiryo"/>
              <a:cs typeface="Meiryo"/>
              <a:sym typeface="Meiryo"/>
            </a:endParaRPr>
          </a:p>
        </p:txBody>
      </p:sp>
      <p:pic>
        <p:nvPicPr>
          <p:cNvPr id="1216" name="Google Shape;1216;p47"/>
          <p:cNvPicPr preferRelativeResize="0"/>
          <p:nvPr/>
        </p:nvPicPr>
        <p:blipFill rotWithShape="1">
          <a:blip r:embed="rId3">
            <a:alphaModFix/>
          </a:blip>
          <a:srcRect/>
          <a:stretch/>
        </p:blipFill>
        <p:spPr>
          <a:xfrm>
            <a:off x="12340167" y="198288"/>
            <a:ext cx="927854" cy="412525"/>
          </a:xfrm>
          <a:prstGeom prst="rect">
            <a:avLst/>
          </a:prstGeom>
          <a:noFill/>
          <a:ln>
            <a:noFill/>
          </a:ln>
        </p:spPr>
      </p:pic>
      <p:sp>
        <p:nvSpPr>
          <p:cNvPr id="1217" name="Google Shape;1217;p47"/>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chemeClr val="dk1"/>
                </a:solidFill>
                <a:latin typeface="Meiryo"/>
                <a:ea typeface="Meiryo"/>
                <a:cs typeface="Meiryo"/>
                <a:sym typeface="Meiryo"/>
              </a:rPr>
              <a:t>© 2024 SHUFU TO SEIKATSU SHA CO.,LTD. All Rights Reserved.　</a:t>
            </a:r>
            <a:endParaRPr sz="600" b="0" i="0" u="none" strike="noStrike" cap="none">
              <a:solidFill>
                <a:srgbClr val="FF0000"/>
              </a:solidFill>
              <a:latin typeface="Meiryo"/>
              <a:ea typeface="Meiryo"/>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四角形: 角を丸くする 78">
            <a:extLst>
              <a:ext uri="{FF2B5EF4-FFF2-40B4-BE49-F238E27FC236}">
                <a16:creationId xmlns:a16="http://schemas.microsoft.com/office/drawing/2014/main" id="{C416052B-FED9-848E-C92C-747FA1F9A264}"/>
              </a:ext>
            </a:extLst>
          </p:cNvPr>
          <p:cNvSpPr/>
          <p:nvPr/>
        </p:nvSpPr>
        <p:spPr>
          <a:xfrm>
            <a:off x="3463541" y="4547800"/>
            <a:ext cx="9549462" cy="2813949"/>
          </a:xfrm>
          <a:prstGeom prst="roundRect">
            <a:avLst/>
          </a:prstGeom>
          <a:noFill/>
          <a:ln w="28575">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4" name="Google Shape;496;p1">
            <a:extLst>
              <a:ext uri="{FF2B5EF4-FFF2-40B4-BE49-F238E27FC236}">
                <a16:creationId xmlns:a16="http://schemas.microsoft.com/office/drawing/2014/main" id="{7D239994-520C-9BD1-D478-6454644868A6}"/>
              </a:ext>
            </a:extLst>
          </p:cNvPr>
          <p:cNvGraphicFramePr/>
          <p:nvPr>
            <p:extLst>
              <p:ext uri="{D42A27DB-BD31-4B8C-83A1-F6EECF244321}">
                <p14:modId xmlns:p14="http://schemas.microsoft.com/office/powerpoint/2010/main" val="1880721564"/>
              </p:ext>
            </p:extLst>
          </p:nvPr>
        </p:nvGraphicFramePr>
        <p:xfrm>
          <a:off x="255397" y="1482925"/>
          <a:ext cx="3086104" cy="2309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Google Shape;492;p1">
            <a:extLst>
              <a:ext uri="{FF2B5EF4-FFF2-40B4-BE49-F238E27FC236}">
                <a16:creationId xmlns:a16="http://schemas.microsoft.com/office/drawing/2014/main" id="{124A69E9-08AA-FFED-7C54-E77C1BD50E7E}"/>
              </a:ext>
            </a:extLst>
          </p:cNvPr>
          <p:cNvGraphicFramePr/>
          <p:nvPr>
            <p:extLst>
              <p:ext uri="{D42A27DB-BD31-4B8C-83A1-F6EECF244321}">
                <p14:modId xmlns:p14="http://schemas.microsoft.com/office/powerpoint/2010/main" val="2813380541"/>
              </p:ext>
            </p:extLst>
          </p:nvPr>
        </p:nvGraphicFramePr>
        <p:xfrm>
          <a:off x="-287319" y="4082741"/>
          <a:ext cx="3750860" cy="28480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Google Shape;488;p1">
            <a:extLst>
              <a:ext uri="{FF2B5EF4-FFF2-40B4-BE49-F238E27FC236}">
                <a16:creationId xmlns:a16="http://schemas.microsoft.com/office/drawing/2014/main" id="{4908F2A1-44AD-BD37-84F9-1DA0CE02F016}"/>
              </a:ext>
            </a:extLst>
          </p:cNvPr>
          <p:cNvGraphicFramePr/>
          <p:nvPr>
            <p:extLst>
              <p:ext uri="{D42A27DB-BD31-4B8C-83A1-F6EECF244321}">
                <p14:modId xmlns:p14="http://schemas.microsoft.com/office/powerpoint/2010/main" val="4121198235"/>
              </p:ext>
            </p:extLst>
          </p:nvPr>
        </p:nvGraphicFramePr>
        <p:xfrm>
          <a:off x="5552658" y="1286208"/>
          <a:ext cx="4663267" cy="22953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Google Shape;497;p1">
            <a:extLst>
              <a:ext uri="{FF2B5EF4-FFF2-40B4-BE49-F238E27FC236}">
                <a16:creationId xmlns:a16="http://schemas.microsoft.com/office/drawing/2014/main" id="{6C8B55A6-ABA6-1D64-7608-30CFA6546990}"/>
              </a:ext>
            </a:extLst>
          </p:cNvPr>
          <p:cNvGraphicFramePr/>
          <p:nvPr>
            <p:extLst>
              <p:ext uri="{D42A27DB-BD31-4B8C-83A1-F6EECF244321}">
                <p14:modId xmlns:p14="http://schemas.microsoft.com/office/powerpoint/2010/main" val="2682687394"/>
              </p:ext>
            </p:extLst>
          </p:nvPr>
        </p:nvGraphicFramePr>
        <p:xfrm>
          <a:off x="2329878" y="1184725"/>
          <a:ext cx="3985295" cy="2295385"/>
        </p:xfrm>
        <a:graphic>
          <a:graphicData uri="http://schemas.openxmlformats.org/drawingml/2006/chart">
            <c:chart xmlns:c="http://schemas.openxmlformats.org/drawingml/2006/chart" xmlns:r="http://schemas.openxmlformats.org/officeDocument/2006/relationships" r:id="rId6"/>
          </a:graphicData>
        </a:graphic>
      </p:graphicFrame>
      <p:sp>
        <p:nvSpPr>
          <p:cNvPr id="38" name="Google Shape;138;p57">
            <a:extLst>
              <a:ext uri="{FF2B5EF4-FFF2-40B4-BE49-F238E27FC236}">
                <a16:creationId xmlns:a16="http://schemas.microsoft.com/office/drawing/2014/main" id="{094C7396-FEE1-405D-126A-46B73C04DB79}"/>
              </a:ext>
            </a:extLst>
          </p:cNvPr>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ja-JP"/>
              <a:t>5</a:t>
            </a:fld>
            <a:endParaRPr/>
          </a:p>
        </p:txBody>
      </p:sp>
      <p:sp>
        <p:nvSpPr>
          <p:cNvPr id="39" name="Google Shape;139;p57">
            <a:extLst>
              <a:ext uri="{FF2B5EF4-FFF2-40B4-BE49-F238E27FC236}">
                <a16:creationId xmlns:a16="http://schemas.microsoft.com/office/drawing/2014/main" id="{91F58650-0855-E15A-639E-C19CBB46CA75}"/>
              </a:ext>
            </a:extLst>
          </p:cNvPr>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40" name="Google Shape;140;p57">
            <a:extLst>
              <a:ext uri="{FF2B5EF4-FFF2-40B4-BE49-F238E27FC236}">
                <a16:creationId xmlns:a16="http://schemas.microsoft.com/office/drawing/2014/main" id="{19888B12-308A-9D1F-080F-0358756C2B15}"/>
              </a:ext>
            </a:extLst>
          </p:cNvPr>
          <p:cNvSpPr txBox="1"/>
          <p:nvPr/>
        </p:nvSpPr>
        <p:spPr>
          <a:xfrm>
            <a:off x="-4564" y="277515"/>
            <a:ext cx="1054101" cy="179536"/>
          </a:xfrm>
          <a:prstGeom prst="rect">
            <a:avLst/>
          </a:prstGeom>
          <a:noFill/>
          <a:ln>
            <a:noFill/>
          </a:ln>
        </p:spPr>
        <p:txBody>
          <a:bodyPr spcFirstLastPara="1" wrap="square" lIns="0" tIns="12700" rIns="0" bIns="0" anchor="t" anchorCtr="0">
            <a:spAutoFit/>
          </a:bodyPr>
          <a:lstStyle/>
          <a:p>
            <a:pPr marL="12700" marR="0" lvl="0" indent="0" algn="ctr" rtl="0">
              <a:lnSpc>
                <a:spcPct val="13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CHANTOとは</a:t>
            </a:r>
            <a:endParaRPr sz="1000" b="1" i="0" u="none" strike="noStrike" cap="none">
              <a:solidFill>
                <a:schemeClr val="lt1"/>
              </a:solidFill>
              <a:latin typeface="Meiryo"/>
              <a:ea typeface="Meiryo"/>
              <a:cs typeface="Meiryo"/>
              <a:sym typeface="Meiryo"/>
            </a:endParaRPr>
          </a:p>
        </p:txBody>
      </p:sp>
      <p:sp>
        <p:nvSpPr>
          <p:cNvPr id="42" name="Google Shape;142;p57">
            <a:extLst>
              <a:ext uri="{FF2B5EF4-FFF2-40B4-BE49-F238E27FC236}">
                <a16:creationId xmlns:a16="http://schemas.microsoft.com/office/drawing/2014/main" id="{18B967D6-DD09-A6DC-AA96-B2249062A932}"/>
              </a:ext>
            </a:extLst>
          </p:cNvPr>
          <p:cNvSpPr txBox="1"/>
          <p:nvPr/>
        </p:nvSpPr>
        <p:spPr>
          <a:xfrm>
            <a:off x="3771901" y="5932049"/>
            <a:ext cx="34425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Meiryo"/>
              <a:buNone/>
            </a:pPr>
            <a:r>
              <a:rPr lang="ja-JP" sz="1200" b="1" i="0" u="none" strike="noStrike" cap="none" dirty="0">
                <a:solidFill>
                  <a:srgbClr val="000000"/>
                </a:solidFill>
                <a:latin typeface="Meiryo"/>
                <a:ea typeface="Meiryo"/>
                <a:cs typeface="Meiryo"/>
                <a:sym typeface="Meiryo"/>
              </a:rPr>
              <a:t>石岡綾香（32歳）</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職種：大手製薬メーカー営業職</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住まい：神奈川県横浜市</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世帯年収：1400万円</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家族：夫（会社員）、子ども（4歳、2歳）</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住まい：持ち家（戸建て）</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車の所有：なし</a:t>
            </a:r>
            <a:endParaRPr sz="1600" dirty="0">
              <a:solidFill>
                <a:schemeClr val="dk1"/>
              </a:solidFill>
              <a:latin typeface="Arial"/>
              <a:ea typeface="Arial"/>
              <a:cs typeface="Arial"/>
              <a:sym typeface="Arial"/>
            </a:endParaRPr>
          </a:p>
        </p:txBody>
      </p:sp>
      <p:sp>
        <p:nvSpPr>
          <p:cNvPr id="43" name="Google Shape;143;p57">
            <a:extLst>
              <a:ext uri="{FF2B5EF4-FFF2-40B4-BE49-F238E27FC236}">
                <a16:creationId xmlns:a16="http://schemas.microsoft.com/office/drawing/2014/main" id="{8E85A344-15BF-58DF-3E34-667ED6E4A59B}"/>
              </a:ext>
            </a:extLst>
          </p:cNvPr>
          <p:cNvSpPr txBox="1"/>
          <p:nvPr/>
        </p:nvSpPr>
        <p:spPr>
          <a:xfrm>
            <a:off x="6956303" y="5954774"/>
            <a:ext cx="34026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Meiryo"/>
              <a:buNone/>
            </a:pPr>
            <a:r>
              <a:rPr lang="ja-JP" sz="1200" b="1" i="0" u="none" strike="noStrike" cap="none" dirty="0">
                <a:solidFill>
                  <a:srgbClr val="000000"/>
                </a:solidFill>
                <a:latin typeface="Meiryo"/>
                <a:ea typeface="Meiryo"/>
                <a:cs typeface="Meiryo"/>
                <a:sym typeface="Meiryo"/>
              </a:rPr>
              <a:t>安田真希（36歳）</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職種：看護師</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住まい：千葉県流山市</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世帯年収：900万円</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家族：夫（会社員）、子ども（9歳、6歳）</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住まい：持ち家（マンション）</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車の所有：あり</a:t>
            </a:r>
            <a:endParaRPr sz="1600" dirty="0">
              <a:solidFill>
                <a:schemeClr val="dk1"/>
              </a:solidFill>
              <a:latin typeface="Arial"/>
              <a:ea typeface="Arial"/>
              <a:cs typeface="Arial"/>
              <a:sym typeface="Arial"/>
            </a:endParaRPr>
          </a:p>
        </p:txBody>
      </p:sp>
      <p:sp>
        <p:nvSpPr>
          <p:cNvPr id="44" name="Google Shape;144;p57">
            <a:extLst>
              <a:ext uri="{FF2B5EF4-FFF2-40B4-BE49-F238E27FC236}">
                <a16:creationId xmlns:a16="http://schemas.microsoft.com/office/drawing/2014/main" id="{67C88853-2D92-E251-9800-07A543768F15}"/>
              </a:ext>
            </a:extLst>
          </p:cNvPr>
          <p:cNvSpPr txBox="1"/>
          <p:nvPr/>
        </p:nvSpPr>
        <p:spPr>
          <a:xfrm>
            <a:off x="10254935" y="6008774"/>
            <a:ext cx="3066900" cy="127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Meiryo"/>
              <a:buNone/>
            </a:pPr>
            <a:r>
              <a:rPr lang="ja-JP" sz="1100" b="1" i="0" u="none" strike="noStrike" cap="none" dirty="0">
                <a:solidFill>
                  <a:srgbClr val="000000"/>
                </a:solidFill>
                <a:latin typeface="Meiryo"/>
                <a:ea typeface="Meiryo"/>
                <a:cs typeface="Meiryo"/>
                <a:sym typeface="Meiryo"/>
              </a:rPr>
              <a:t>菊池のぞみ（41歳）</a:t>
            </a:r>
            <a:endParaRPr sz="1100" b="1"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100" b="0" i="0" u="none" strike="noStrike" cap="none" dirty="0">
                <a:solidFill>
                  <a:srgbClr val="000000"/>
                </a:solidFill>
                <a:latin typeface="Meiryo"/>
                <a:ea typeface="Meiryo"/>
                <a:cs typeface="Meiryo"/>
                <a:sym typeface="Meiryo"/>
              </a:rPr>
              <a:t>職種：アパレルマーケティング職</a:t>
            </a:r>
            <a:endParaRPr sz="11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100" b="0" i="0" u="none" strike="noStrike" cap="none" dirty="0">
                <a:solidFill>
                  <a:srgbClr val="000000"/>
                </a:solidFill>
                <a:latin typeface="Meiryo"/>
                <a:ea typeface="Meiryo"/>
                <a:cs typeface="Meiryo"/>
                <a:sym typeface="Meiryo"/>
              </a:rPr>
              <a:t>住まい：東京都江東区</a:t>
            </a:r>
            <a:endParaRPr sz="11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100" b="0" i="0" u="none" strike="noStrike" cap="none" dirty="0">
                <a:solidFill>
                  <a:srgbClr val="000000"/>
                </a:solidFill>
                <a:latin typeface="Meiryo"/>
                <a:ea typeface="Meiryo"/>
                <a:cs typeface="Meiryo"/>
                <a:sym typeface="Meiryo"/>
              </a:rPr>
              <a:t>世帯年収：1600万円</a:t>
            </a:r>
            <a:endParaRPr sz="11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100" b="0" i="0" u="none" strike="noStrike" cap="none" dirty="0">
                <a:solidFill>
                  <a:srgbClr val="000000"/>
                </a:solidFill>
                <a:latin typeface="Meiryo"/>
                <a:ea typeface="Meiryo"/>
                <a:cs typeface="Meiryo"/>
                <a:sym typeface="Meiryo"/>
              </a:rPr>
              <a:t>家族：夫（自営業）、子ども（12歳）</a:t>
            </a:r>
            <a:endParaRPr sz="11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100" b="0" i="0" u="none" strike="noStrike" cap="none" dirty="0">
                <a:solidFill>
                  <a:srgbClr val="000000"/>
                </a:solidFill>
                <a:latin typeface="Meiryo"/>
                <a:ea typeface="Meiryo"/>
                <a:cs typeface="Meiryo"/>
                <a:sym typeface="Meiryo"/>
              </a:rPr>
              <a:t>住まい：持ち家（マンション）</a:t>
            </a:r>
            <a:endParaRPr sz="11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100" b="0" i="0" u="none" strike="noStrike" cap="none" dirty="0">
                <a:solidFill>
                  <a:srgbClr val="000000"/>
                </a:solidFill>
                <a:latin typeface="Meiryo"/>
                <a:ea typeface="Meiryo"/>
                <a:cs typeface="Meiryo"/>
                <a:sym typeface="Meiryo"/>
              </a:rPr>
              <a:t>車の所有：あり</a:t>
            </a:r>
            <a:endParaRPr sz="1500" dirty="0">
              <a:solidFill>
                <a:schemeClr val="dk1"/>
              </a:solidFill>
              <a:latin typeface="Arial"/>
              <a:ea typeface="Arial"/>
              <a:cs typeface="Arial"/>
              <a:sym typeface="Arial"/>
            </a:endParaRPr>
          </a:p>
        </p:txBody>
      </p:sp>
      <p:pic>
        <p:nvPicPr>
          <p:cNvPr id="45" name="Google Shape;145;p57">
            <a:extLst>
              <a:ext uri="{FF2B5EF4-FFF2-40B4-BE49-F238E27FC236}">
                <a16:creationId xmlns:a16="http://schemas.microsoft.com/office/drawing/2014/main" id="{AA7E225E-4EA0-2AD3-93A6-602D8F52DB79}"/>
              </a:ext>
            </a:extLst>
          </p:cNvPr>
          <p:cNvPicPr preferRelativeResize="0">
            <a:picLocks noChangeAspect="1"/>
          </p:cNvPicPr>
          <p:nvPr/>
        </p:nvPicPr>
        <p:blipFill rotWithShape="1">
          <a:blip r:embed="rId7" cstate="email">
            <a:alphaModFix/>
            <a:extLst>
              <a:ext uri="{28A0092B-C50C-407E-A947-70E740481C1C}">
                <a14:useLocalDpi xmlns:a14="http://schemas.microsoft.com/office/drawing/2010/main"/>
              </a:ext>
            </a:extLst>
          </a:blip>
          <a:srcRect/>
          <a:stretch/>
        </p:blipFill>
        <p:spPr>
          <a:xfrm>
            <a:off x="3882313" y="4941990"/>
            <a:ext cx="1388061" cy="989946"/>
          </a:xfrm>
          <a:prstGeom prst="rect">
            <a:avLst/>
          </a:prstGeom>
          <a:noFill/>
          <a:ln>
            <a:noFill/>
          </a:ln>
        </p:spPr>
      </p:pic>
      <p:pic>
        <p:nvPicPr>
          <p:cNvPr id="46" name="Google Shape;146;p57">
            <a:extLst>
              <a:ext uri="{FF2B5EF4-FFF2-40B4-BE49-F238E27FC236}">
                <a16:creationId xmlns:a16="http://schemas.microsoft.com/office/drawing/2014/main" id="{A1FAE366-4006-7462-219A-910C7484625D}"/>
              </a:ext>
            </a:extLst>
          </p:cNvPr>
          <p:cNvPicPr preferRelativeResize="0">
            <a:picLocks noChangeAspect="1"/>
          </p:cNvPicPr>
          <p:nvPr/>
        </p:nvPicPr>
        <p:blipFill rotWithShape="1">
          <a:blip r:embed="rId8" cstate="email">
            <a:alphaModFix/>
            <a:extLst>
              <a:ext uri="{28A0092B-C50C-407E-A947-70E740481C1C}">
                <a14:useLocalDpi xmlns:a14="http://schemas.microsoft.com/office/drawing/2010/main"/>
              </a:ext>
            </a:extLst>
          </a:blip>
          <a:srcRect/>
          <a:stretch/>
        </p:blipFill>
        <p:spPr>
          <a:xfrm>
            <a:off x="7077209" y="4934566"/>
            <a:ext cx="1398472" cy="997370"/>
          </a:xfrm>
          <a:prstGeom prst="rect">
            <a:avLst/>
          </a:prstGeom>
          <a:noFill/>
          <a:ln>
            <a:noFill/>
          </a:ln>
        </p:spPr>
      </p:pic>
      <p:pic>
        <p:nvPicPr>
          <p:cNvPr id="47" name="Google Shape;147;p57">
            <a:extLst>
              <a:ext uri="{FF2B5EF4-FFF2-40B4-BE49-F238E27FC236}">
                <a16:creationId xmlns:a16="http://schemas.microsoft.com/office/drawing/2014/main" id="{4DECDE73-22DF-2B2A-7B1F-DEF02CE39652}"/>
              </a:ext>
            </a:extLst>
          </p:cNvPr>
          <p:cNvPicPr preferRelativeResize="0">
            <a:picLocks noChangeAspect="1"/>
          </p:cNvPicPr>
          <p:nvPr/>
        </p:nvPicPr>
        <p:blipFill rotWithShape="1">
          <a:blip r:embed="rId9" cstate="email">
            <a:alphaModFix/>
            <a:extLst>
              <a:ext uri="{28A0092B-C50C-407E-A947-70E740481C1C}">
                <a14:useLocalDpi xmlns:a14="http://schemas.microsoft.com/office/drawing/2010/main"/>
              </a:ext>
            </a:extLst>
          </a:blip>
          <a:srcRect/>
          <a:stretch/>
        </p:blipFill>
        <p:spPr>
          <a:xfrm>
            <a:off x="10330151" y="4967441"/>
            <a:ext cx="1384074" cy="987107"/>
          </a:xfrm>
          <a:prstGeom prst="rect">
            <a:avLst/>
          </a:prstGeom>
          <a:noFill/>
          <a:ln>
            <a:noFill/>
          </a:ln>
        </p:spPr>
      </p:pic>
      <p:sp>
        <p:nvSpPr>
          <p:cNvPr id="48" name="Google Shape;148;p57">
            <a:extLst>
              <a:ext uri="{FF2B5EF4-FFF2-40B4-BE49-F238E27FC236}">
                <a16:creationId xmlns:a16="http://schemas.microsoft.com/office/drawing/2014/main" id="{3CE31942-E086-DE45-C913-7777EA4E4F0A}"/>
              </a:ext>
            </a:extLst>
          </p:cNvPr>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49" name="Google Shape;149;p57">
            <a:extLst>
              <a:ext uri="{FF2B5EF4-FFF2-40B4-BE49-F238E27FC236}">
                <a16:creationId xmlns:a16="http://schemas.microsoft.com/office/drawing/2014/main" id="{D0B73554-D188-EE27-B1CF-1FB7C66F3216}"/>
              </a:ext>
            </a:extLst>
          </p:cNvPr>
          <p:cNvSpPr txBox="1"/>
          <p:nvPr/>
        </p:nvSpPr>
        <p:spPr>
          <a:xfrm>
            <a:off x="6956683" y="3625175"/>
            <a:ext cx="2048719" cy="417174"/>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rgbClr val="000000"/>
                </a:solidFill>
                <a:highlight>
                  <a:srgbClr val="FFFFFF"/>
                </a:highlight>
                <a:latin typeface="Meiryo"/>
                <a:ea typeface="Meiryo"/>
                <a:cs typeface="Meiryo"/>
                <a:sym typeface="Meiryo"/>
              </a:rPr>
              <a:t>共働き</a:t>
            </a:r>
            <a:r>
              <a:rPr lang="ja-JP" sz="1200" b="0" i="0" u="none" strike="noStrike" cap="none" dirty="0">
                <a:solidFill>
                  <a:schemeClr val="dk1"/>
                </a:solidFill>
                <a:highlight>
                  <a:srgbClr val="FFFFFF"/>
                </a:highlight>
                <a:latin typeface="Meiryo"/>
                <a:ea typeface="Meiryo"/>
                <a:cs typeface="Meiryo"/>
                <a:sym typeface="Meiryo"/>
              </a:rPr>
              <a:t>のなかでも都市部の正社員が多く、世帯年収は</a:t>
            </a:r>
            <a:r>
              <a:rPr lang="ja-JP" sz="1200" b="1" i="0" u="none" strike="noStrike" cap="none" dirty="0">
                <a:solidFill>
                  <a:srgbClr val="FF0000"/>
                </a:solidFill>
                <a:highlight>
                  <a:srgbClr val="FFFFFF"/>
                </a:highlight>
                <a:latin typeface="Meiryo"/>
                <a:ea typeface="Meiryo"/>
                <a:cs typeface="Meiryo"/>
                <a:sym typeface="Meiryo"/>
              </a:rPr>
              <a:t>800万円以上が半数以上</a:t>
            </a:r>
            <a:r>
              <a:rPr lang="ja-JP" sz="1200" dirty="0">
                <a:solidFill>
                  <a:schemeClr val="dk1"/>
                </a:solidFill>
                <a:highlight>
                  <a:srgbClr val="FFFFFF"/>
                </a:highlight>
                <a:latin typeface="Meiryo"/>
                <a:ea typeface="Meiryo"/>
                <a:cs typeface="Meiryo"/>
                <a:sym typeface="Meiryo"/>
              </a:rPr>
              <a:t>。</a:t>
            </a:r>
            <a:endParaRPr sz="1200" b="0" i="0" u="none" strike="noStrike" cap="none" dirty="0">
              <a:solidFill>
                <a:schemeClr val="dk1"/>
              </a:solidFill>
              <a:highlight>
                <a:srgbClr val="FFFFFF"/>
              </a:highlight>
              <a:latin typeface="Meiryo"/>
              <a:ea typeface="Meiryo"/>
              <a:cs typeface="Meiryo"/>
              <a:sym typeface="Meiryo"/>
            </a:endParaRPr>
          </a:p>
        </p:txBody>
      </p:sp>
      <p:sp>
        <p:nvSpPr>
          <p:cNvPr id="50" name="Google Shape;150;p57">
            <a:extLst>
              <a:ext uri="{FF2B5EF4-FFF2-40B4-BE49-F238E27FC236}">
                <a16:creationId xmlns:a16="http://schemas.microsoft.com/office/drawing/2014/main" id="{0D2885A6-8930-0CA8-6C76-E5F3E77FD5B0}"/>
              </a:ext>
            </a:extLst>
          </p:cNvPr>
          <p:cNvSpPr txBox="1"/>
          <p:nvPr/>
        </p:nvSpPr>
        <p:spPr>
          <a:xfrm>
            <a:off x="3555198" y="3554521"/>
            <a:ext cx="2271617" cy="380655"/>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rgbClr val="FF0000"/>
                </a:solidFill>
                <a:highlight>
                  <a:srgbClr val="FFFFFF"/>
                </a:highlight>
                <a:latin typeface="Meiryo"/>
                <a:ea typeface="Meiryo"/>
                <a:cs typeface="Meiryo"/>
                <a:sym typeface="Meiryo"/>
              </a:rPr>
              <a:t>共働き</a:t>
            </a:r>
            <a:r>
              <a:rPr lang="ja-JP" sz="1200" b="0" i="0" u="none" strike="noStrike" cap="none" dirty="0">
                <a:solidFill>
                  <a:schemeClr val="dk1"/>
                </a:solidFill>
                <a:highlight>
                  <a:srgbClr val="FFFFFF"/>
                </a:highlight>
                <a:latin typeface="Meiryo"/>
                <a:ea typeface="Meiryo"/>
                <a:cs typeface="Meiryo"/>
                <a:sym typeface="Meiryo"/>
              </a:rPr>
              <a:t>特有の課題は復職後に生じるため、年代のボリュームゾーンは</a:t>
            </a:r>
            <a:r>
              <a:rPr lang="ja-JP" sz="1200" b="1" i="0" u="none" strike="noStrike" cap="none" dirty="0">
                <a:solidFill>
                  <a:srgbClr val="FF0000"/>
                </a:solidFill>
                <a:highlight>
                  <a:srgbClr val="FFFFFF"/>
                </a:highlight>
                <a:latin typeface="Meiryo"/>
                <a:ea typeface="Meiryo"/>
                <a:cs typeface="Meiryo"/>
                <a:sym typeface="Meiryo"/>
              </a:rPr>
              <a:t>30-40代</a:t>
            </a:r>
            <a:r>
              <a:rPr lang="ja-JP" sz="1200" dirty="0">
                <a:solidFill>
                  <a:schemeClr val="dk1"/>
                </a:solidFill>
                <a:highlight>
                  <a:srgbClr val="FFFFFF"/>
                </a:highlight>
                <a:latin typeface="Meiryo"/>
                <a:ea typeface="Meiryo"/>
                <a:cs typeface="Meiryo"/>
                <a:sym typeface="Meiryo"/>
              </a:rPr>
              <a:t>。</a:t>
            </a:r>
            <a:endParaRPr sz="1200" b="0" i="0" u="none" strike="noStrike" cap="none" dirty="0">
              <a:solidFill>
                <a:schemeClr val="dk1"/>
              </a:solidFill>
              <a:highlight>
                <a:srgbClr val="FFFFFF"/>
              </a:highlight>
              <a:latin typeface="Meiryo"/>
              <a:ea typeface="Meiryo"/>
              <a:cs typeface="Meiryo"/>
              <a:sym typeface="Meiryo"/>
            </a:endParaRPr>
          </a:p>
        </p:txBody>
      </p:sp>
      <p:sp>
        <p:nvSpPr>
          <p:cNvPr id="51" name="Google Shape;151;p57">
            <a:extLst>
              <a:ext uri="{FF2B5EF4-FFF2-40B4-BE49-F238E27FC236}">
                <a16:creationId xmlns:a16="http://schemas.microsoft.com/office/drawing/2014/main" id="{F9383929-E65E-B554-61B2-528D432D875D}"/>
              </a:ext>
            </a:extLst>
          </p:cNvPr>
          <p:cNvSpPr txBox="1"/>
          <p:nvPr/>
        </p:nvSpPr>
        <p:spPr>
          <a:xfrm>
            <a:off x="312466" y="3515294"/>
            <a:ext cx="1838418" cy="539659"/>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050" b="1" i="0" u="none" strike="noStrike" cap="none" dirty="0">
                <a:solidFill>
                  <a:srgbClr val="000000"/>
                </a:solidFill>
                <a:highlight>
                  <a:srgbClr val="FFFFFF"/>
                </a:highlight>
                <a:latin typeface="Meiryo"/>
                <a:ea typeface="Meiryo"/>
                <a:cs typeface="Meiryo"/>
                <a:sym typeface="Meiryo"/>
              </a:rPr>
              <a:t>共働き向け</a:t>
            </a:r>
            <a:r>
              <a:rPr lang="ja-JP" sz="1050" b="0" i="0" u="none" strike="noStrike" cap="none" dirty="0">
                <a:solidFill>
                  <a:schemeClr val="dk1"/>
                </a:solidFill>
                <a:highlight>
                  <a:srgbClr val="FFFFFF"/>
                </a:highlight>
                <a:latin typeface="Meiryo"/>
                <a:ea typeface="Meiryo"/>
                <a:cs typeface="Meiryo"/>
                <a:sym typeface="Meiryo"/>
              </a:rPr>
              <a:t>のコンテンツが多いため、家庭意識</a:t>
            </a:r>
            <a:r>
              <a:rPr lang="ja-JP" sz="1050" dirty="0">
                <a:solidFill>
                  <a:schemeClr val="dk1"/>
                </a:solidFill>
                <a:highlight>
                  <a:srgbClr val="FFFFFF"/>
                </a:highlight>
                <a:latin typeface="Meiryo"/>
                <a:ea typeface="Meiryo"/>
                <a:cs typeface="Meiryo"/>
                <a:sym typeface="Meiryo"/>
              </a:rPr>
              <a:t>の</a:t>
            </a:r>
            <a:r>
              <a:rPr lang="ja-JP" sz="1050" b="0" i="0" u="none" strike="noStrike" cap="none" dirty="0">
                <a:solidFill>
                  <a:schemeClr val="dk1"/>
                </a:solidFill>
                <a:highlight>
                  <a:srgbClr val="FFFFFF"/>
                </a:highlight>
                <a:latin typeface="Meiryo"/>
                <a:ea typeface="Meiryo"/>
                <a:cs typeface="Meiryo"/>
                <a:sym typeface="Meiryo"/>
              </a:rPr>
              <a:t>高い</a:t>
            </a:r>
            <a:r>
              <a:rPr lang="ja-JP" sz="1050" b="1" i="0" u="none" strike="noStrike" cap="none" dirty="0">
                <a:solidFill>
                  <a:srgbClr val="FF0000"/>
                </a:solidFill>
                <a:highlight>
                  <a:srgbClr val="FFFFFF"/>
                </a:highlight>
                <a:latin typeface="Meiryo"/>
                <a:ea typeface="Meiryo"/>
                <a:cs typeface="Meiryo"/>
                <a:sym typeface="Meiryo"/>
              </a:rPr>
              <a:t>男性読者（夫）が4割</a:t>
            </a:r>
            <a:r>
              <a:rPr lang="ja-JP" sz="1050" b="0" i="0" u="none" strike="noStrike" cap="none" dirty="0">
                <a:solidFill>
                  <a:srgbClr val="000000"/>
                </a:solidFill>
                <a:highlight>
                  <a:srgbClr val="FFFFFF"/>
                </a:highlight>
                <a:latin typeface="Meiryo"/>
                <a:ea typeface="Meiryo"/>
                <a:cs typeface="Meiryo"/>
                <a:sym typeface="Meiryo"/>
              </a:rPr>
              <a:t>。</a:t>
            </a:r>
            <a:endParaRPr sz="1050" b="0" i="0" u="none" strike="noStrike" cap="none" dirty="0">
              <a:solidFill>
                <a:srgbClr val="000000"/>
              </a:solidFill>
              <a:highlight>
                <a:srgbClr val="FFFFFF"/>
              </a:highlight>
              <a:latin typeface="Meiryo"/>
              <a:ea typeface="Meiryo"/>
              <a:cs typeface="Meiryo"/>
              <a:sym typeface="Meiryo"/>
            </a:endParaRPr>
          </a:p>
        </p:txBody>
      </p:sp>
      <p:sp>
        <p:nvSpPr>
          <p:cNvPr id="52" name="Google Shape;154;p57">
            <a:extLst>
              <a:ext uri="{FF2B5EF4-FFF2-40B4-BE49-F238E27FC236}">
                <a16:creationId xmlns:a16="http://schemas.microsoft.com/office/drawing/2014/main" id="{06A2432A-2E4B-48CA-B2D8-C057AC677929}"/>
              </a:ext>
            </a:extLst>
          </p:cNvPr>
          <p:cNvSpPr txBox="1"/>
          <p:nvPr/>
        </p:nvSpPr>
        <p:spPr>
          <a:xfrm>
            <a:off x="745833" y="2207672"/>
            <a:ext cx="10521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1600" b="1" i="0" u="none" strike="noStrike" cap="none" dirty="0">
                <a:solidFill>
                  <a:srgbClr val="000000"/>
                </a:solidFill>
                <a:latin typeface="メイリオ" panose="020B0604030504040204" pitchFamily="50" charset="-128"/>
                <a:ea typeface="メイリオ" panose="020B0604030504040204" pitchFamily="50" charset="-128"/>
                <a:sym typeface="Arial"/>
              </a:rPr>
              <a:t>性別</a:t>
            </a:r>
            <a:endParaRPr sz="1800" dirty="0">
              <a:solidFill>
                <a:schemeClr val="dk1"/>
              </a:solidFill>
              <a:latin typeface="メイリオ" panose="020B0604030504040204" pitchFamily="50" charset="-128"/>
              <a:ea typeface="メイリオ" panose="020B0604030504040204" pitchFamily="50" charset="-128"/>
              <a:sym typeface="Arial"/>
            </a:endParaRPr>
          </a:p>
        </p:txBody>
      </p:sp>
      <p:sp>
        <p:nvSpPr>
          <p:cNvPr id="53" name="Google Shape;157;p57">
            <a:extLst>
              <a:ext uri="{FF2B5EF4-FFF2-40B4-BE49-F238E27FC236}">
                <a16:creationId xmlns:a16="http://schemas.microsoft.com/office/drawing/2014/main" id="{83167420-7A47-86C5-FCBB-6DA342F5ED7F}"/>
              </a:ext>
            </a:extLst>
          </p:cNvPr>
          <p:cNvSpPr txBox="1"/>
          <p:nvPr/>
        </p:nvSpPr>
        <p:spPr>
          <a:xfrm>
            <a:off x="7358241" y="2265474"/>
            <a:ext cx="10521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1600" b="1" i="0" u="none" strike="noStrike" cap="none" dirty="0">
                <a:solidFill>
                  <a:srgbClr val="000000"/>
                </a:solidFill>
                <a:latin typeface="メイリオ" panose="020B0604030504040204" pitchFamily="50" charset="-128"/>
                <a:ea typeface="メイリオ" panose="020B0604030504040204" pitchFamily="50" charset="-128"/>
                <a:sym typeface="Arial"/>
              </a:rPr>
              <a:t>年収</a:t>
            </a:r>
            <a:endParaRPr sz="1800" dirty="0">
              <a:solidFill>
                <a:schemeClr val="dk1"/>
              </a:solidFill>
              <a:latin typeface="メイリオ" panose="020B0604030504040204" pitchFamily="50" charset="-128"/>
              <a:ea typeface="メイリオ" panose="020B0604030504040204" pitchFamily="50" charset="-128"/>
              <a:sym typeface="Arial"/>
            </a:endParaRPr>
          </a:p>
        </p:txBody>
      </p:sp>
      <p:sp>
        <p:nvSpPr>
          <p:cNvPr id="54" name="Google Shape;158;p57">
            <a:extLst>
              <a:ext uri="{FF2B5EF4-FFF2-40B4-BE49-F238E27FC236}">
                <a16:creationId xmlns:a16="http://schemas.microsoft.com/office/drawing/2014/main" id="{862BF2F5-EBA5-EF43-E69F-2F66041DCD04}"/>
              </a:ext>
            </a:extLst>
          </p:cNvPr>
          <p:cNvSpPr txBox="1"/>
          <p:nvPr/>
        </p:nvSpPr>
        <p:spPr>
          <a:xfrm>
            <a:off x="3796476" y="2202448"/>
            <a:ext cx="1052098"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altLang="en-US" sz="1600" b="1" i="0" u="none" strike="noStrike" cap="none" dirty="0">
                <a:solidFill>
                  <a:srgbClr val="000000"/>
                </a:solidFill>
                <a:latin typeface="メイリオ" panose="020B0604030504040204" pitchFamily="50" charset="-128"/>
                <a:ea typeface="メイリオ" panose="020B0604030504040204" pitchFamily="50" charset="-128"/>
                <a:sym typeface="Arial"/>
              </a:rPr>
              <a:t>読者の</a:t>
            </a:r>
            <a:endParaRPr lang="en-US" altLang="ja-JP" sz="1600" b="1" i="0" u="none" strike="noStrike" cap="none" dirty="0">
              <a:solidFill>
                <a:srgbClr val="000000"/>
              </a:solidFill>
              <a:latin typeface="メイリオ" panose="020B0604030504040204" pitchFamily="50" charset="-128"/>
              <a:ea typeface="メイリオ" panose="020B0604030504040204" pitchFamily="50" charset="-128"/>
              <a:sym typeface="Arial"/>
            </a:endParaRPr>
          </a:p>
          <a:p>
            <a:pPr marL="0" marR="0" lvl="0" indent="0" algn="ctr" rtl="0">
              <a:lnSpc>
                <a:spcPct val="100000"/>
              </a:lnSpc>
              <a:spcBef>
                <a:spcPts val="0"/>
              </a:spcBef>
              <a:spcAft>
                <a:spcPts val="0"/>
              </a:spcAft>
              <a:buClr>
                <a:srgbClr val="000000"/>
              </a:buClr>
              <a:buSzPts val="2000"/>
              <a:buFont typeface="Arial"/>
              <a:buNone/>
            </a:pPr>
            <a:r>
              <a:rPr lang="ja-JP" sz="1600" b="1" i="0" u="none" strike="noStrike" cap="none" dirty="0">
                <a:solidFill>
                  <a:srgbClr val="000000"/>
                </a:solidFill>
                <a:latin typeface="メイリオ" panose="020B0604030504040204" pitchFamily="50" charset="-128"/>
                <a:ea typeface="メイリオ" panose="020B0604030504040204" pitchFamily="50" charset="-128"/>
                <a:sym typeface="Arial"/>
              </a:rPr>
              <a:t>年齢</a:t>
            </a:r>
            <a:endParaRPr sz="1800" dirty="0">
              <a:solidFill>
                <a:schemeClr val="dk1"/>
              </a:solidFill>
              <a:latin typeface="メイリオ" panose="020B0604030504040204" pitchFamily="50" charset="-128"/>
              <a:ea typeface="メイリオ" panose="020B0604030504040204" pitchFamily="50" charset="-128"/>
              <a:sym typeface="Arial"/>
            </a:endParaRPr>
          </a:p>
        </p:txBody>
      </p:sp>
      <p:sp>
        <p:nvSpPr>
          <p:cNvPr id="55" name="Google Shape;159;p57">
            <a:extLst>
              <a:ext uri="{FF2B5EF4-FFF2-40B4-BE49-F238E27FC236}">
                <a16:creationId xmlns:a16="http://schemas.microsoft.com/office/drawing/2014/main" id="{B2886655-4888-3635-A12F-9DDA23C113BB}"/>
              </a:ext>
            </a:extLst>
          </p:cNvPr>
          <p:cNvSpPr/>
          <p:nvPr/>
        </p:nvSpPr>
        <p:spPr>
          <a:xfrm>
            <a:off x="5529572" y="4400235"/>
            <a:ext cx="5417400" cy="391500"/>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b="1" dirty="0">
                <a:solidFill>
                  <a:schemeClr val="lt1"/>
                </a:solidFill>
                <a:latin typeface="Meiryo"/>
                <a:ea typeface="Meiryo"/>
                <a:cs typeface="Meiryo"/>
                <a:sym typeface="Meiryo"/>
              </a:rPr>
              <a:t>ペルソナ：３タイプのファミリー像</a:t>
            </a:r>
            <a:endParaRPr sz="400" b="1" dirty="0">
              <a:solidFill>
                <a:schemeClr val="lt1"/>
              </a:solidFill>
              <a:latin typeface="Meiryo"/>
              <a:ea typeface="Meiryo"/>
              <a:cs typeface="Meiryo"/>
              <a:sym typeface="Meiryo"/>
            </a:endParaRPr>
          </a:p>
        </p:txBody>
      </p:sp>
      <p:sp>
        <p:nvSpPr>
          <p:cNvPr id="56" name="Google Shape;160;p57">
            <a:extLst>
              <a:ext uri="{FF2B5EF4-FFF2-40B4-BE49-F238E27FC236}">
                <a16:creationId xmlns:a16="http://schemas.microsoft.com/office/drawing/2014/main" id="{8A87569D-F352-98EB-1236-F24C2363D3AC}"/>
              </a:ext>
            </a:extLst>
          </p:cNvPr>
          <p:cNvSpPr/>
          <p:nvPr/>
        </p:nvSpPr>
        <p:spPr>
          <a:xfrm>
            <a:off x="1484035" y="74551"/>
            <a:ext cx="10287300" cy="39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400" b="1">
                <a:solidFill>
                  <a:srgbClr val="000000"/>
                </a:solidFill>
                <a:latin typeface="Meiryo"/>
                <a:ea typeface="Meiryo"/>
                <a:cs typeface="Meiryo"/>
                <a:sym typeface="Meiryo"/>
              </a:rPr>
              <a:t>共働き・正社員・フルタイムが多く、世帯年収1,000万円以上が4割</a:t>
            </a:r>
            <a:endParaRPr sz="2400" b="1">
              <a:solidFill>
                <a:srgbClr val="000000"/>
              </a:solidFill>
              <a:latin typeface="Meiryo"/>
              <a:ea typeface="Meiryo"/>
              <a:cs typeface="Meiryo"/>
              <a:sym typeface="Meiryo"/>
            </a:endParaRPr>
          </a:p>
        </p:txBody>
      </p:sp>
      <p:sp>
        <p:nvSpPr>
          <p:cNvPr id="57" name="Google Shape;161;p57">
            <a:extLst>
              <a:ext uri="{FF2B5EF4-FFF2-40B4-BE49-F238E27FC236}">
                <a16:creationId xmlns:a16="http://schemas.microsoft.com/office/drawing/2014/main" id="{C5B06FB5-A2E3-C22D-C186-6830EC7DF385}"/>
              </a:ext>
            </a:extLst>
          </p:cNvPr>
          <p:cNvSpPr/>
          <p:nvPr/>
        </p:nvSpPr>
        <p:spPr>
          <a:xfrm>
            <a:off x="1484015" y="420698"/>
            <a:ext cx="8685600" cy="31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a:solidFill>
                  <a:schemeClr val="dk1"/>
                </a:solidFill>
                <a:latin typeface="Arial"/>
                <a:ea typeface="Arial"/>
                <a:cs typeface="Arial"/>
                <a:sym typeface="Arial"/>
              </a:rPr>
              <a:t>仕事と家庭の両立が大変！お金はあるけど時間がない！という課題を抱えた読者です</a:t>
            </a:r>
            <a:endParaRPr/>
          </a:p>
        </p:txBody>
      </p:sp>
      <p:sp>
        <p:nvSpPr>
          <p:cNvPr id="58" name="Google Shape;163;p57">
            <a:extLst>
              <a:ext uri="{FF2B5EF4-FFF2-40B4-BE49-F238E27FC236}">
                <a16:creationId xmlns:a16="http://schemas.microsoft.com/office/drawing/2014/main" id="{29C59847-CB68-345F-7BEC-83487C23EEB3}"/>
              </a:ext>
            </a:extLst>
          </p:cNvPr>
          <p:cNvSpPr txBox="1"/>
          <p:nvPr/>
        </p:nvSpPr>
        <p:spPr>
          <a:xfrm>
            <a:off x="192226" y="5475930"/>
            <a:ext cx="28134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b="1" i="0" u="none" strike="noStrike" cap="none" dirty="0">
                <a:solidFill>
                  <a:srgbClr val="000000"/>
                </a:solidFill>
                <a:latin typeface="Meiryo"/>
                <a:ea typeface="Meiryo"/>
                <a:cs typeface="Meiryo"/>
                <a:sym typeface="Meiryo"/>
              </a:rPr>
              <a:t>納得してから</a:t>
            </a:r>
            <a:endParaRPr b="1" i="0" u="none" strike="noStrike" cap="none" dirty="0">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b="1" i="0" u="none" strike="noStrike" cap="none" dirty="0">
                <a:solidFill>
                  <a:srgbClr val="000000"/>
                </a:solidFill>
                <a:latin typeface="Meiryo"/>
                <a:ea typeface="Meiryo"/>
                <a:cs typeface="Meiryo"/>
                <a:sym typeface="Meiryo"/>
              </a:rPr>
              <a:t>行動したい</a:t>
            </a:r>
            <a:endParaRPr sz="1800" dirty="0">
              <a:solidFill>
                <a:schemeClr val="dk1"/>
              </a:solidFill>
              <a:latin typeface="Arial"/>
              <a:ea typeface="Arial"/>
              <a:cs typeface="Arial"/>
              <a:sym typeface="Arial"/>
            </a:endParaRPr>
          </a:p>
        </p:txBody>
      </p:sp>
      <p:sp>
        <p:nvSpPr>
          <p:cNvPr id="59" name="Google Shape;164;p57">
            <a:extLst>
              <a:ext uri="{FF2B5EF4-FFF2-40B4-BE49-F238E27FC236}">
                <a16:creationId xmlns:a16="http://schemas.microsoft.com/office/drawing/2014/main" id="{DCE5D4E7-2920-3C02-25A0-46B1E92C195F}"/>
              </a:ext>
            </a:extLst>
          </p:cNvPr>
          <p:cNvSpPr txBox="1"/>
          <p:nvPr/>
        </p:nvSpPr>
        <p:spPr>
          <a:xfrm>
            <a:off x="686572" y="6751631"/>
            <a:ext cx="2187226" cy="552502"/>
          </a:xfrm>
          <a:prstGeom prst="rect">
            <a:avLst/>
          </a:prstGeom>
          <a:noFill/>
          <a:ln>
            <a:noFill/>
          </a:ln>
        </p:spPr>
        <p:txBody>
          <a:bodyPr spcFirstLastPara="1" wrap="square" lIns="82925" tIns="82925" rIns="82925" bIns="82925" anchor="t" anchorCtr="0">
            <a:noAutofit/>
          </a:bodyPr>
          <a:lstStyle>
            <a:defPPr marR="0" lvl="0" algn="l" rtl="0">
              <a:lnSpc>
                <a:spcPct val="100000"/>
              </a:lnSpc>
              <a:spcBef>
                <a:spcPts val="0"/>
              </a:spcBef>
              <a:spcAft>
                <a:spcPts val="0"/>
              </a:spcAft>
            </a:defPPr>
            <a:lvl1pPr marL="0" indent="0">
              <a:buSzPts val="1200"/>
              <a:buNone/>
              <a:defRPr sz="1200" b="1">
                <a:solidFill>
                  <a:srgbClr val="FF0000"/>
                </a:solidFill>
                <a:highlight>
                  <a:srgbClr val="FFFFFF"/>
                </a:highlight>
                <a:latin typeface="Meiryo"/>
                <a:ea typeface="Meiryo"/>
                <a:cs typeface="Meiryo"/>
              </a:defRPr>
            </a:lvl1pPr>
          </a:lstStyle>
          <a:p>
            <a:r>
              <a:rPr lang="ja-JP" altLang="en-US" b="0" dirty="0">
                <a:solidFill>
                  <a:schemeClr val="tx1"/>
                </a:solidFill>
                <a:sym typeface="Meiryo"/>
              </a:rPr>
              <a:t>記事をきっかけに情報収集や</a:t>
            </a:r>
            <a:endParaRPr lang="en-US" altLang="ja-JP" b="0" dirty="0">
              <a:solidFill>
                <a:schemeClr val="tx1"/>
              </a:solidFill>
              <a:sym typeface="Meiryo"/>
            </a:endParaRPr>
          </a:p>
          <a:p>
            <a:r>
              <a:rPr lang="ja-JP" altLang="en-US" b="0" dirty="0">
                <a:solidFill>
                  <a:schemeClr val="tx1"/>
                </a:solidFill>
                <a:sym typeface="Meiryo"/>
              </a:rPr>
              <a:t>購買に至った</a:t>
            </a:r>
            <a:r>
              <a:rPr lang="ja-JP" altLang="en-US" dirty="0">
                <a:sym typeface="Meiryo"/>
              </a:rPr>
              <a:t>読者が </a:t>
            </a:r>
            <a:r>
              <a:rPr lang="en-US" altLang="ja-JP" dirty="0">
                <a:sym typeface="Meiryo"/>
              </a:rPr>
              <a:t>9</a:t>
            </a:r>
            <a:r>
              <a:rPr lang="ja-JP" altLang="en-US" dirty="0">
                <a:sym typeface="Meiryo"/>
              </a:rPr>
              <a:t>割</a:t>
            </a:r>
            <a:endParaRPr dirty="0">
              <a:sym typeface="Meiryo"/>
            </a:endParaRPr>
          </a:p>
        </p:txBody>
      </p:sp>
      <p:pic>
        <p:nvPicPr>
          <p:cNvPr id="60" name="Google Shape;165;p57">
            <a:extLst>
              <a:ext uri="{FF2B5EF4-FFF2-40B4-BE49-F238E27FC236}">
                <a16:creationId xmlns:a16="http://schemas.microsoft.com/office/drawing/2014/main" id="{7B05C0C7-79E2-1801-0A30-52B246AC7C91}"/>
              </a:ext>
            </a:extLst>
          </p:cNvPr>
          <p:cNvPicPr preferRelativeResize="0"/>
          <p:nvPr/>
        </p:nvPicPr>
        <p:blipFill rotWithShape="1">
          <a:blip r:embed="rId10">
            <a:alphaModFix/>
          </a:blip>
          <a:srcRect/>
          <a:stretch/>
        </p:blipFill>
        <p:spPr>
          <a:xfrm>
            <a:off x="12315709" y="201100"/>
            <a:ext cx="927854" cy="412525"/>
          </a:xfrm>
          <a:prstGeom prst="rect">
            <a:avLst/>
          </a:prstGeom>
          <a:noFill/>
          <a:ln>
            <a:noFill/>
          </a:ln>
        </p:spPr>
      </p:pic>
      <p:sp>
        <p:nvSpPr>
          <p:cNvPr id="61" name="Google Shape;166;p57">
            <a:extLst>
              <a:ext uri="{FF2B5EF4-FFF2-40B4-BE49-F238E27FC236}">
                <a16:creationId xmlns:a16="http://schemas.microsoft.com/office/drawing/2014/main" id="{28D65573-F24F-A62A-B17C-F265A6EDAC99}"/>
              </a:ext>
            </a:extLst>
          </p:cNvPr>
          <p:cNvSpPr txBox="1"/>
          <p:nvPr/>
        </p:nvSpPr>
        <p:spPr>
          <a:xfrm>
            <a:off x="217973" y="990938"/>
            <a:ext cx="71673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Meiryo"/>
              <a:buNone/>
            </a:pPr>
            <a:r>
              <a:rPr lang="ja-JP" sz="1200" dirty="0">
                <a:latin typeface="Meiryo"/>
                <a:ea typeface="Meiryo"/>
                <a:cs typeface="Meiryo"/>
                <a:sym typeface="Meiryo"/>
              </a:rPr>
              <a:t>読者の家族像については、子供有り88%、既婚94%、共働き78%、関東在住62%となっています。</a:t>
            </a:r>
            <a:endParaRPr sz="1200" dirty="0">
              <a:latin typeface="Meiryo"/>
              <a:ea typeface="Meiryo"/>
              <a:cs typeface="Meiryo"/>
              <a:sym typeface="Meiryo"/>
            </a:endParaRPr>
          </a:p>
        </p:txBody>
      </p:sp>
      <p:sp>
        <p:nvSpPr>
          <p:cNvPr id="62" name="Google Shape;168;p57">
            <a:extLst>
              <a:ext uri="{FF2B5EF4-FFF2-40B4-BE49-F238E27FC236}">
                <a16:creationId xmlns:a16="http://schemas.microsoft.com/office/drawing/2014/main" id="{62EC06C4-6626-1528-FC90-520246599570}"/>
              </a:ext>
            </a:extLst>
          </p:cNvPr>
          <p:cNvSpPr txBox="1"/>
          <p:nvPr/>
        </p:nvSpPr>
        <p:spPr>
          <a:xfrm>
            <a:off x="141773" y="142475"/>
            <a:ext cx="1214100" cy="52320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solidFill>
                  <a:schemeClr val="lt1"/>
                </a:solidFill>
                <a:latin typeface="Meiryo"/>
                <a:ea typeface="Meiryo"/>
                <a:cs typeface="Meiryo"/>
                <a:sym typeface="Meiryo"/>
              </a:rPr>
              <a:t>読者</a:t>
            </a:r>
            <a:endParaRPr>
              <a:solidFill>
                <a:schemeClr val="lt1"/>
              </a:solidFill>
              <a:latin typeface="Meiryo"/>
              <a:ea typeface="Meiryo"/>
              <a:cs typeface="Meiryo"/>
              <a:sym typeface="Meiryo"/>
            </a:endParaRPr>
          </a:p>
          <a:p>
            <a:pPr marL="0" marR="0" lvl="0" indent="0" algn="ctr" rtl="0">
              <a:spcBef>
                <a:spcPts val="0"/>
              </a:spcBef>
              <a:spcAft>
                <a:spcPts val="0"/>
              </a:spcAft>
              <a:buNone/>
            </a:pPr>
            <a:r>
              <a:rPr lang="ja-JP">
                <a:solidFill>
                  <a:schemeClr val="lt1"/>
                </a:solidFill>
                <a:latin typeface="Meiryo"/>
                <a:ea typeface="Meiryo"/>
                <a:cs typeface="Meiryo"/>
                <a:sym typeface="Meiryo"/>
              </a:rPr>
              <a:t>データ</a:t>
            </a:r>
            <a:endParaRPr>
              <a:solidFill>
                <a:schemeClr val="lt1"/>
              </a:solidFill>
              <a:latin typeface="Meiryo"/>
              <a:ea typeface="Meiryo"/>
              <a:cs typeface="Meiryo"/>
              <a:sym typeface="Meiryo"/>
            </a:endParaRPr>
          </a:p>
        </p:txBody>
      </p:sp>
      <p:graphicFrame>
        <p:nvGraphicFramePr>
          <p:cNvPr id="70" name="グラフ 69">
            <a:extLst>
              <a:ext uri="{FF2B5EF4-FFF2-40B4-BE49-F238E27FC236}">
                <a16:creationId xmlns:a16="http://schemas.microsoft.com/office/drawing/2014/main" id="{323A2220-4EF9-2CA6-3253-963C9A5C8716}"/>
              </a:ext>
            </a:extLst>
          </p:cNvPr>
          <p:cNvGraphicFramePr>
            <a:graphicFrameLocks/>
          </p:cNvGraphicFramePr>
          <p:nvPr>
            <p:extLst>
              <p:ext uri="{D42A27DB-BD31-4B8C-83A1-F6EECF244321}">
                <p14:modId xmlns:p14="http://schemas.microsoft.com/office/powerpoint/2010/main" val="3864454476"/>
              </p:ext>
            </p:extLst>
          </p:nvPr>
        </p:nvGraphicFramePr>
        <p:xfrm>
          <a:off x="-608686" y="1241745"/>
          <a:ext cx="3750860" cy="22492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2" name="グラフ 71">
            <a:extLst>
              <a:ext uri="{FF2B5EF4-FFF2-40B4-BE49-F238E27FC236}">
                <a16:creationId xmlns:a16="http://schemas.microsoft.com/office/drawing/2014/main" id="{7652F984-41C8-AFEA-2CBB-48DEDF5D5D8D}"/>
              </a:ext>
            </a:extLst>
          </p:cNvPr>
          <p:cNvGraphicFramePr>
            <a:graphicFrameLocks/>
          </p:cNvGraphicFramePr>
          <p:nvPr>
            <p:extLst>
              <p:ext uri="{D42A27DB-BD31-4B8C-83A1-F6EECF244321}">
                <p14:modId xmlns:p14="http://schemas.microsoft.com/office/powerpoint/2010/main" val="929665649"/>
              </p:ext>
            </p:extLst>
          </p:nvPr>
        </p:nvGraphicFramePr>
        <p:xfrm>
          <a:off x="9943070" y="1211797"/>
          <a:ext cx="3493968" cy="2356738"/>
        </p:xfrm>
        <a:graphic>
          <a:graphicData uri="http://schemas.openxmlformats.org/drawingml/2006/chart">
            <c:chart xmlns:c="http://schemas.openxmlformats.org/drawingml/2006/chart" xmlns:r="http://schemas.openxmlformats.org/officeDocument/2006/relationships" r:id="rId12"/>
          </a:graphicData>
        </a:graphic>
      </p:graphicFrame>
      <p:sp>
        <p:nvSpPr>
          <p:cNvPr id="73" name="Google Shape;158;p57">
            <a:extLst>
              <a:ext uri="{FF2B5EF4-FFF2-40B4-BE49-F238E27FC236}">
                <a16:creationId xmlns:a16="http://schemas.microsoft.com/office/drawing/2014/main" id="{D8B5D070-D7E7-7592-32E3-9219DD99B2E2}"/>
              </a:ext>
            </a:extLst>
          </p:cNvPr>
          <p:cNvSpPr txBox="1"/>
          <p:nvPr/>
        </p:nvSpPr>
        <p:spPr>
          <a:xfrm>
            <a:off x="11164004" y="2097798"/>
            <a:ext cx="10521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altLang="en-US" sz="1600" b="1" dirty="0">
                <a:latin typeface="メイリオ" panose="020B0604030504040204" pitchFamily="50" charset="-128"/>
                <a:ea typeface="メイリオ" panose="020B0604030504040204" pitchFamily="50" charset="-128"/>
              </a:rPr>
              <a:t>子どもの年齢</a:t>
            </a:r>
            <a:endParaRPr sz="1800" dirty="0">
              <a:solidFill>
                <a:schemeClr val="dk1"/>
              </a:solidFill>
              <a:latin typeface="メイリオ" panose="020B0604030504040204" pitchFamily="50" charset="-128"/>
              <a:ea typeface="メイリオ" panose="020B0604030504040204" pitchFamily="50" charset="-128"/>
              <a:sym typeface="Arial"/>
            </a:endParaRPr>
          </a:p>
        </p:txBody>
      </p:sp>
      <p:sp>
        <p:nvSpPr>
          <p:cNvPr id="74" name="Google Shape;150;p57">
            <a:extLst>
              <a:ext uri="{FF2B5EF4-FFF2-40B4-BE49-F238E27FC236}">
                <a16:creationId xmlns:a16="http://schemas.microsoft.com/office/drawing/2014/main" id="{4C0254B9-ED0F-DDFE-4F81-813821A76DC7}"/>
              </a:ext>
            </a:extLst>
          </p:cNvPr>
          <p:cNvSpPr txBox="1"/>
          <p:nvPr/>
        </p:nvSpPr>
        <p:spPr>
          <a:xfrm>
            <a:off x="10730269" y="3628652"/>
            <a:ext cx="2192424" cy="519555"/>
          </a:xfrm>
          <a:prstGeom prst="rect">
            <a:avLst/>
          </a:prstGeom>
          <a:noFill/>
          <a:ln>
            <a:noFill/>
          </a:ln>
        </p:spPr>
        <p:txBody>
          <a:bodyPr spcFirstLastPara="1" wrap="square" lIns="82925" tIns="82925" rIns="82925" bIns="82925" anchor="t" anchorCtr="0">
            <a:noAutofit/>
          </a:bodyPr>
          <a:lstStyle>
            <a:defPPr marR="0" lvl="0" algn="l" rtl="0">
              <a:lnSpc>
                <a:spcPct val="100000"/>
              </a:lnSpc>
              <a:spcBef>
                <a:spcPts val="0"/>
              </a:spcBef>
              <a:spcAft>
                <a:spcPts val="0"/>
              </a:spcAft>
            </a:defPPr>
            <a:lvl1pPr marL="0" indent="0">
              <a:buSzPts val="1200"/>
              <a:buNone/>
              <a:defRPr sz="1200" b="1">
                <a:highlight>
                  <a:srgbClr val="FFFFFF"/>
                </a:highlight>
                <a:latin typeface="Meiryo"/>
                <a:ea typeface="Meiryo"/>
                <a:cs typeface="Meiryo"/>
              </a:defRPr>
            </a:lvl1pPr>
          </a:lstStyle>
          <a:p>
            <a:r>
              <a:rPr lang="ja-JP" altLang="en-US" dirty="0">
                <a:solidFill>
                  <a:srgbClr val="FF0000"/>
                </a:solidFill>
                <a:sym typeface="Meiryo"/>
              </a:rPr>
              <a:t>未就学児が</a:t>
            </a:r>
            <a:r>
              <a:rPr lang="en-US" altLang="ja-JP" dirty="0">
                <a:solidFill>
                  <a:srgbClr val="FF0000"/>
                </a:solidFill>
                <a:sym typeface="Meiryo"/>
              </a:rPr>
              <a:t>5</a:t>
            </a:r>
            <a:r>
              <a:rPr lang="ja-JP" altLang="en-US" dirty="0">
                <a:solidFill>
                  <a:srgbClr val="FF0000"/>
                </a:solidFill>
                <a:sym typeface="Meiryo"/>
              </a:rPr>
              <a:t>割</a:t>
            </a:r>
            <a:r>
              <a:rPr lang="ja-JP" altLang="en-US" b="0" dirty="0">
                <a:sym typeface="Meiryo"/>
              </a:rPr>
              <a:t>、小学生が</a:t>
            </a:r>
            <a:r>
              <a:rPr lang="en-US" altLang="ja-JP" b="0" dirty="0">
                <a:sym typeface="Meiryo"/>
              </a:rPr>
              <a:t>4</a:t>
            </a:r>
            <a:r>
              <a:rPr lang="ja-JP" altLang="en-US" b="0" dirty="0">
                <a:sym typeface="Meiryo"/>
              </a:rPr>
              <a:t>割。子どもの人数は</a:t>
            </a:r>
            <a:r>
              <a:rPr lang="en-US" altLang="ja-JP" b="0" dirty="0">
                <a:sym typeface="Meiryo"/>
              </a:rPr>
              <a:t>2</a:t>
            </a:r>
            <a:r>
              <a:rPr lang="ja-JP" altLang="en-US" b="0" dirty="0">
                <a:sym typeface="Meiryo"/>
              </a:rPr>
              <a:t>人という回答が最多で</a:t>
            </a:r>
            <a:r>
              <a:rPr lang="en-US" altLang="ja-JP" b="0" dirty="0">
                <a:sym typeface="Meiryo"/>
              </a:rPr>
              <a:t>46%</a:t>
            </a:r>
            <a:r>
              <a:rPr lang="ja-JP" altLang="en-US" b="0" dirty="0">
                <a:sym typeface="Meiryo"/>
              </a:rPr>
              <a:t>。</a:t>
            </a:r>
            <a:endParaRPr lang="en-US" altLang="ja-JP" b="0" dirty="0">
              <a:sym typeface="Meiryo"/>
            </a:endParaRPr>
          </a:p>
          <a:p>
            <a:endParaRPr dirty="0">
              <a:sym typeface="Meiryo"/>
            </a:endParaRPr>
          </a:p>
        </p:txBody>
      </p:sp>
    </p:spTree>
    <p:extLst>
      <p:ext uri="{BB962C8B-B14F-4D97-AF65-F5344CB8AC3E}">
        <p14:creationId xmlns:p14="http://schemas.microsoft.com/office/powerpoint/2010/main" val="318157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txBox="1"/>
          <p:nvPr/>
        </p:nvSpPr>
        <p:spPr>
          <a:xfrm>
            <a:off x="5829534" y="543128"/>
            <a:ext cx="1752000" cy="369600"/>
          </a:xfrm>
          <a:prstGeom prst="rect">
            <a:avLst/>
          </a:prstGeom>
          <a:noFill/>
          <a:ln>
            <a:noFill/>
          </a:ln>
        </p:spPr>
        <p:txBody>
          <a:bodyPr spcFirstLastPara="1" wrap="square" lIns="82925" tIns="82925" rIns="82925" bIns="829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FF"/>
              </a:highlight>
              <a:latin typeface="Meiryo"/>
              <a:ea typeface="Meiryo"/>
              <a:cs typeface="Meiryo"/>
              <a:sym typeface="Meiryo"/>
            </a:endParaRPr>
          </a:p>
        </p:txBody>
      </p:sp>
      <p:cxnSp>
        <p:nvCxnSpPr>
          <p:cNvPr id="164" name="Google Shape;164;p9"/>
          <p:cNvCxnSpPr/>
          <p:nvPr/>
        </p:nvCxnSpPr>
        <p:spPr>
          <a:xfrm>
            <a:off x="5829534" y="543128"/>
            <a:ext cx="1752000" cy="0"/>
          </a:xfrm>
          <a:prstGeom prst="straightConnector1">
            <a:avLst/>
          </a:prstGeom>
          <a:noFill/>
          <a:ln w="9525" cap="flat" cmpd="sng">
            <a:solidFill>
              <a:srgbClr val="000000"/>
            </a:solidFill>
            <a:prstDash val="solid"/>
            <a:miter lim="800000"/>
            <a:headEnd type="none" w="sm" len="sm"/>
            <a:tailEnd type="none" w="sm" len="sm"/>
          </a:ln>
        </p:spPr>
      </p:cxnSp>
      <p:sp>
        <p:nvSpPr>
          <p:cNvPr id="165" name="Google Shape;165;p9"/>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166" name="Google Shape;166;p9"/>
          <p:cNvSpPr/>
          <p:nvPr/>
        </p:nvSpPr>
        <p:spPr>
          <a:xfrm>
            <a:off x="6939125" y="5978875"/>
            <a:ext cx="5794200" cy="1224000"/>
          </a:xfrm>
          <a:prstGeom prst="roundRect">
            <a:avLst>
              <a:gd name="adj" fmla="val 7777"/>
            </a:avLst>
          </a:prstGeom>
          <a:solidFill>
            <a:schemeClr val="lt1"/>
          </a:solidFill>
          <a:ln w="12700" cap="flat" cmpd="sng">
            <a:solidFill>
              <a:srgbClr val="0099C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67" name="Google Shape;167;p9"/>
          <p:cNvSpPr txBox="1"/>
          <p:nvPr/>
        </p:nvSpPr>
        <p:spPr>
          <a:xfrm>
            <a:off x="7357225" y="6349700"/>
            <a:ext cx="5376000" cy="554100"/>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アンケート調査、グループインタビュー、座談会、商品モニター</a:t>
            </a:r>
            <a:endParaRPr sz="1200" b="1" i="0" u="none" strike="noStrike" cap="none">
              <a:solidFill>
                <a:srgbClr val="000000"/>
              </a:solidFill>
              <a:latin typeface="Meiryo"/>
              <a:ea typeface="Meiryo"/>
              <a:cs typeface="Meiryo"/>
              <a:sym typeface="Meiryo"/>
            </a:endParaRPr>
          </a:p>
          <a:p>
            <a:pPr marL="285750" marR="0" lvl="0" indent="-285750" algn="l"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サンプリング、イベント参加、タイアップ記事起用　など</a:t>
            </a:r>
            <a:endParaRPr sz="2000" b="1" i="0" u="none" strike="noStrike" cap="none">
              <a:solidFill>
                <a:srgbClr val="000000"/>
              </a:solidFill>
              <a:latin typeface="Meiryo"/>
              <a:ea typeface="Meiryo"/>
              <a:cs typeface="Meiryo"/>
              <a:sym typeface="Meiryo"/>
            </a:endParaRPr>
          </a:p>
        </p:txBody>
      </p:sp>
      <p:sp>
        <p:nvSpPr>
          <p:cNvPr id="168" name="Google Shape;168;p9"/>
          <p:cNvSpPr txBox="1"/>
          <p:nvPr/>
        </p:nvSpPr>
        <p:spPr>
          <a:xfrm>
            <a:off x="2436293" y="1442125"/>
            <a:ext cx="435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横山かおりさん</a:t>
            </a:r>
            <a:r>
              <a:rPr lang="ja-JP" sz="1400" b="1" i="0" u="none" strike="noStrike" cap="none">
                <a:solidFill>
                  <a:schemeClr val="dk1"/>
                </a:solidFill>
                <a:latin typeface="Meiryo"/>
                <a:ea typeface="Meiryo"/>
                <a:cs typeface="Meiryo"/>
                <a:sym typeface="Meiryo"/>
              </a:rPr>
              <a:t>（</a:t>
            </a:r>
            <a:r>
              <a:rPr lang="ja-JP" sz="1400" b="1" i="0" u="none" strike="noStrike" cap="none">
                <a:solidFill>
                  <a:srgbClr val="000000"/>
                </a:solidFill>
                <a:latin typeface="Meiryo"/>
                <a:ea typeface="Meiryo"/>
                <a:cs typeface="Meiryo"/>
                <a:sym typeface="Meiryo"/>
              </a:rPr>
              <a:t>美容系接客業</a:t>
            </a:r>
            <a:r>
              <a:rPr lang="ja-JP" sz="1400" b="1" i="0" u="none" strike="noStrike" cap="none">
                <a:solidFill>
                  <a:schemeClr val="dk1"/>
                </a:solidFill>
                <a:latin typeface="Meiryo"/>
                <a:ea typeface="Meiryo"/>
                <a:cs typeface="Meiryo"/>
                <a:sym typeface="Meiryo"/>
              </a:rPr>
              <a:t>）</a:t>
            </a:r>
            <a:endParaRPr sz="1400" b="1" i="0" u="none" strike="noStrike" cap="none">
              <a:solidFill>
                <a:schemeClr val="dk1"/>
              </a:solidFill>
              <a:latin typeface="Meiryo"/>
              <a:ea typeface="Meiryo"/>
              <a:cs typeface="Meiryo"/>
              <a:sym typeface="Meiryo"/>
            </a:endParaRPr>
          </a:p>
        </p:txBody>
      </p:sp>
      <p:pic>
        <p:nvPicPr>
          <p:cNvPr id="169" name="Google Shape;169;p9"/>
          <p:cNvPicPr preferRelativeResize="0"/>
          <p:nvPr/>
        </p:nvPicPr>
        <p:blipFill rotWithShape="1">
          <a:blip r:embed="rId3" cstate="email">
            <a:alphaModFix/>
            <a:extLst>
              <a:ext uri="{28A0092B-C50C-407E-A947-70E740481C1C}">
                <a14:useLocalDpi xmlns:a14="http://schemas.microsoft.com/office/drawing/2010/main"/>
              </a:ext>
            </a:extLst>
          </a:blip>
          <a:srcRect r="-1286"/>
          <a:stretch/>
        </p:blipFill>
        <p:spPr>
          <a:xfrm>
            <a:off x="497455" y="3288590"/>
            <a:ext cx="1678800" cy="1649400"/>
          </a:xfrm>
          <a:prstGeom prst="ellipse">
            <a:avLst/>
          </a:prstGeom>
          <a:noFill/>
          <a:ln>
            <a:noFill/>
          </a:ln>
          <a:effectLst>
            <a:outerShdw blurRad="381000" dist="292100" dir="5400000" sx="-80000" sy="-18000" rotWithShape="0">
              <a:srgbClr val="000000">
                <a:alpha val="20784"/>
              </a:srgbClr>
            </a:outerShdw>
          </a:effectLst>
        </p:spPr>
      </p:pic>
      <p:pic>
        <p:nvPicPr>
          <p:cNvPr id="170" name="Google Shape;170;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0801" y="1038460"/>
            <a:ext cx="1785000" cy="1740300"/>
          </a:xfrm>
          <a:prstGeom prst="ellipse">
            <a:avLst/>
          </a:prstGeom>
          <a:noFill/>
          <a:ln>
            <a:noFill/>
          </a:ln>
          <a:effectLst>
            <a:outerShdw blurRad="381000" dist="292100" dir="5400000" sx="-80000" sy="-18000" rotWithShape="0">
              <a:srgbClr val="000000">
                <a:alpha val="20784"/>
              </a:srgbClr>
            </a:outerShdw>
          </a:effectLst>
        </p:spPr>
      </p:pic>
      <p:pic>
        <p:nvPicPr>
          <p:cNvPr id="171" name="Google Shape;171;p9"/>
          <p:cNvPicPr preferRelativeResize="0"/>
          <p:nvPr/>
        </p:nvPicPr>
        <p:blipFill rotWithShape="1">
          <a:blip r:embed="rId5" cstate="email">
            <a:alphaModFix/>
            <a:extLst>
              <a:ext uri="{28A0092B-C50C-407E-A947-70E740481C1C}">
                <a14:useLocalDpi xmlns:a14="http://schemas.microsoft.com/office/drawing/2010/main"/>
              </a:ext>
            </a:extLst>
          </a:blip>
          <a:srcRect r="-2246"/>
          <a:stretch/>
        </p:blipFill>
        <p:spPr>
          <a:xfrm>
            <a:off x="460490" y="5399115"/>
            <a:ext cx="1693800" cy="1664100"/>
          </a:xfrm>
          <a:prstGeom prst="ellipse">
            <a:avLst/>
          </a:prstGeom>
          <a:noFill/>
          <a:ln>
            <a:noFill/>
          </a:ln>
          <a:effectLst>
            <a:outerShdw blurRad="381000" dist="292100" dir="5400000" sx="-80000" sy="-18000" rotWithShape="0">
              <a:srgbClr val="000000">
                <a:alpha val="20784"/>
              </a:srgbClr>
            </a:outerShdw>
          </a:effectLst>
        </p:spPr>
      </p:pic>
      <p:sp>
        <p:nvSpPr>
          <p:cNvPr id="172" name="Google Shape;172;p9"/>
          <p:cNvSpPr txBox="1"/>
          <p:nvPr/>
        </p:nvSpPr>
        <p:spPr>
          <a:xfrm>
            <a:off x="2436293" y="3707393"/>
            <a:ext cx="3755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加治友理</a:t>
            </a:r>
            <a:r>
              <a:rPr lang="ja-JP" sz="1400" b="1" i="0" u="none" strike="noStrike" cap="none">
                <a:solidFill>
                  <a:schemeClr val="dk1"/>
                </a:solidFill>
                <a:latin typeface="Meiryo"/>
                <a:ea typeface="Meiryo"/>
                <a:cs typeface="Meiryo"/>
                <a:sym typeface="Meiryo"/>
              </a:rPr>
              <a:t>さん（音楽関連）</a:t>
            </a:r>
            <a:endParaRPr sz="1400" b="1" i="0" u="none" strike="noStrike" cap="none">
              <a:solidFill>
                <a:schemeClr val="dk1"/>
              </a:solidFill>
              <a:latin typeface="Meiryo"/>
              <a:ea typeface="Meiryo"/>
              <a:cs typeface="Meiryo"/>
              <a:sym typeface="Meiryo"/>
            </a:endParaRPr>
          </a:p>
        </p:txBody>
      </p:sp>
      <p:sp>
        <p:nvSpPr>
          <p:cNvPr id="173" name="Google Shape;173;p9"/>
          <p:cNvSpPr txBox="1"/>
          <p:nvPr/>
        </p:nvSpPr>
        <p:spPr>
          <a:xfrm>
            <a:off x="2426218" y="5720622"/>
            <a:ext cx="3963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松村ひとみさん（フィットネス関連）</a:t>
            </a:r>
            <a:endParaRPr sz="1400" b="1" i="0" u="none" strike="noStrike" cap="none">
              <a:solidFill>
                <a:srgbClr val="000000"/>
              </a:solidFill>
              <a:latin typeface="Meiryo"/>
              <a:ea typeface="Meiryo"/>
              <a:cs typeface="Meiryo"/>
              <a:sym typeface="Meiryo"/>
            </a:endParaRPr>
          </a:p>
        </p:txBody>
      </p:sp>
      <p:sp>
        <p:nvSpPr>
          <p:cNvPr id="174" name="Google Shape;174;p9"/>
          <p:cNvSpPr/>
          <p:nvPr/>
        </p:nvSpPr>
        <p:spPr>
          <a:xfrm>
            <a:off x="2436292" y="1036278"/>
            <a:ext cx="2685900" cy="3102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美容・健康</a:t>
            </a:r>
            <a:endParaRPr sz="1400" b="0" i="0" u="none" strike="noStrike" cap="none">
              <a:solidFill>
                <a:srgbClr val="000000"/>
              </a:solidFill>
              <a:latin typeface="Arial"/>
              <a:ea typeface="Arial"/>
              <a:cs typeface="Arial"/>
              <a:sym typeface="Arial"/>
            </a:endParaRPr>
          </a:p>
        </p:txBody>
      </p:sp>
      <p:sp>
        <p:nvSpPr>
          <p:cNvPr id="175" name="Google Shape;175;p9"/>
          <p:cNvSpPr/>
          <p:nvPr/>
        </p:nvSpPr>
        <p:spPr>
          <a:xfrm>
            <a:off x="2436292" y="3299934"/>
            <a:ext cx="2685900" cy="3102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美容・健康</a:t>
            </a:r>
            <a:endParaRPr sz="1400" b="0" i="0" u="none" strike="noStrike" cap="none">
              <a:solidFill>
                <a:srgbClr val="000000"/>
              </a:solidFill>
              <a:latin typeface="Arial"/>
              <a:ea typeface="Arial"/>
              <a:cs typeface="Arial"/>
              <a:sym typeface="Arial"/>
            </a:endParaRPr>
          </a:p>
        </p:txBody>
      </p:sp>
      <p:sp>
        <p:nvSpPr>
          <p:cNvPr id="176" name="Google Shape;176;p9"/>
          <p:cNvSpPr/>
          <p:nvPr/>
        </p:nvSpPr>
        <p:spPr>
          <a:xfrm>
            <a:off x="2436292" y="5340635"/>
            <a:ext cx="2685900" cy="3048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健康・スポーツ</a:t>
            </a:r>
            <a:endParaRPr sz="1400" b="0" i="0" u="none" strike="noStrike" cap="none">
              <a:solidFill>
                <a:srgbClr val="000000"/>
              </a:solidFill>
              <a:latin typeface="Arial"/>
              <a:ea typeface="Arial"/>
              <a:cs typeface="Arial"/>
              <a:sym typeface="Arial"/>
            </a:endParaRPr>
          </a:p>
        </p:txBody>
      </p:sp>
      <p:pic>
        <p:nvPicPr>
          <p:cNvPr id="177" name="Google Shape;177;p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505216">
            <a:off x="6833055" y="1033256"/>
            <a:ext cx="1784435" cy="1750650"/>
          </a:xfrm>
          <a:prstGeom prst="ellipse">
            <a:avLst/>
          </a:prstGeom>
          <a:noFill/>
          <a:ln>
            <a:noFill/>
          </a:ln>
          <a:effectLst>
            <a:outerShdw blurRad="381000" dist="292100" dir="5400000" sx="-80000" sy="-18000" rotWithShape="0">
              <a:srgbClr val="000000">
                <a:alpha val="20784"/>
              </a:srgbClr>
            </a:outerShdw>
          </a:effectLst>
        </p:spPr>
      </p:pic>
      <p:sp>
        <p:nvSpPr>
          <p:cNvPr id="178" name="Google Shape;178;p9"/>
          <p:cNvSpPr txBox="1"/>
          <p:nvPr/>
        </p:nvSpPr>
        <p:spPr>
          <a:xfrm>
            <a:off x="8922472" y="1490101"/>
            <a:ext cx="3527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戸田星紗</a:t>
            </a:r>
            <a:r>
              <a:rPr lang="ja-JP" sz="1400" b="1" i="0" u="none" strike="noStrike" cap="none">
                <a:solidFill>
                  <a:schemeClr val="dk1"/>
                </a:solidFill>
                <a:latin typeface="Meiryo"/>
                <a:ea typeface="Meiryo"/>
                <a:cs typeface="Meiryo"/>
                <a:sym typeface="Meiryo"/>
              </a:rPr>
              <a:t>さん（飲食関連）</a:t>
            </a:r>
            <a:endParaRPr sz="1400" b="1" i="0" u="none" strike="noStrike" cap="none">
              <a:solidFill>
                <a:schemeClr val="dk1"/>
              </a:solidFill>
              <a:latin typeface="Meiryo"/>
              <a:ea typeface="Meiryo"/>
              <a:cs typeface="Meiryo"/>
              <a:sym typeface="Meiryo"/>
            </a:endParaRPr>
          </a:p>
        </p:txBody>
      </p:sp>
      <p:sp>
        <p:nvSpPr>
          <p:cNvPr id="179" name="Google Shape;179;p9"/>
          <p:cNvSpPr/>
          <p:nvPr/>
        </p:nvSpPr>
        <p:spPr>
          <a:xfrm>
            <a:off x="8945239" y="1026527"/>
            <a:ext cx="3123000" cy="3102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料理・スイーツ</a:t>
            </a:r>
            <a:endParaRPr sz="1400" b="0" i="0" u="none" strike="noStrike" cap="none">
              <a:solidFill>
                <a:srgbClr val="000000"/>
              </a:solidFill>
              <a:latin typeface="Arial"/>
              <a:ea typeface="Arial"/>
              <a:cs typeface="Arial"/>
              <a:sym typeface="Arial"/>
            </a:endParaRPr>
          </a:p>
        </p:txBody>
      </p:sp>
      <p:pic>
        <p:nvPicPr>
          <p:cNvPr id="180" name="Google Shape;180;p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939099" y="3281237"/>
            <a:ext cx="1678800" cy="1649400"/>
          </a:xfrm>
          <a:prstGeom prst="ellipse">
            <a:avLst/>
          </a:prstGeom>
          <a:noFill/>
          <a:ln>
            <a:noFill/>
          </a:ln>
          <a:effectLst>
            <a:outerShdw blurRad="381000" dist="292100" dir="5400000" sx="-80000" sy="-18000" rotWithShape="0">
              <a:srgbClr val="000000">
                <a:alpha val="20784"/>
              </a:srgbClr>
            </a:outerShdw>
          </a:effectLst>
        </p:spPr>
      </p:pic>
      <p:sp>
        <p:nvSpPr>
          <p:cNvPr id="181" name="Google Shape;181;p9"/>
          <p:cNvSpPr txBox="1"/>
          <p:nvPr/>
        </p:nvSpPr>
        <p:spPr>
          <a:xfrm>
            <a:off x="8922472" y="3734984"/>
            <a:ext cx="4031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ナヲ</a:t>
            </a:r>
            <a:r>
              <a:rPr lang="ja-JP" sz="1400" b="1" i="0" u="none" strike="noStrike" cap="none">
                <a:solidFill>
                  <a:schemeClr val="dk1"/>
                </a:solidFill>
                <a:latin typeface="Meiryo"/>
                <a:ea typeface="Meiryo"/>
                <a:cs typeface="Meiryo"/>
                <a:sym typeface="Meiryo"/>
              </a:rPr>
              <a:t>さん（SNS事業）</a:t>
            </a:r>
            <a:endParaRPr sz="1400" b="1" i="0" u="none" strike="noStrike" cap="none">
              <a:solidFill>
                <a:schemeClr val="dk1"/>
              </a:solidFill>
              <a:latin typeface="Meiryo"/>
              <a:ea typeface="Meiryo"/>
              <a:cs typeface="Meiryo"/>
              <a:sym typeface="Meiryo"/>
            </a:endParaRPr>
          </a:p>
        </p:txBody>
      </p:sp>
      <p:sp>
        <p:nvSpPr>
          <p:cNvPr id="182" name="Google Shape;182;p9"/>
          <p:cNvSpPr/>
          <p:nvPr/>
        </p:nvSpPr>
        <p:spPr>
          <a:xfrm>
            <a:off x="8945239" y="3271417"/>
            <a:ext cx="3123000" cy="3102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料理</a:t>
            </a:r>
            <a:endParaRPr sz="1400" b="0" i="0" u="none" strike="noStrike" cap="none">
              <a:solidFill>
                <a:srgbClr val="000000"/>
              </a:solidFill>
              <a:latin typeface="Arial"/>
              <a:ea typeface="Arial"/>
              <a:cs typeface="Arial"/>
              <a:sym typeface="Arial"/>
            </a:endParaRPr>
          </a:p>
        </p:txBody>
      </p:sp>
      <p:sp>
        <p:nvSpPr>
          <p:cNvPr id="183" name="Google Shape;183;p9"/>
          <p:cNvSpPr txBox="1"/>
          <p:nvPr/>
        </p:nvSpPr>
        <p:spPr>
          <a:xfrm>
            <a:off x="2436290" y="3968687"/>
            <a:ext cx="4165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ヴィオラ奏者であり、2児の母。CHANTO WEBの中でも特に美容情報に関することには敏感で、得意な事は美容アイテム探し！</a:t>
            </a:r>
            <a:endParaRPr sz="1200" b="0" i="0" u="none" strike="noStrike" cap="none">
              <a:solidFill>
                <a:schemeClr val="dk1"/>
              </a:solidFill>
              <a:latin typeface="Meiryo"/>
              <a:ea typeface="Meiryo"/>
              <a:cs typeface="Meiryo"/>
              <a:sym typeface="Meiryo"/>
            </a:endParaRPr>
          </a:p>
        </p:txBody>
      </p:sp>
      <p:sp>
        <p:nvSpPr>
          <p:cNvPr id="184" name="Google Shape;184;p9"/>
          <p:cNvSpPr txBox="1"/>
          <p:nvPr/>
        </p:nvSpPr>
        <p:spPr>
          <a:xfrm>
            <a:off x="2436283" y="6005796"/>
            <a:ext cx="39639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小学生の女の子を持つ1児の母。</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体を動かすことが好きで、趣味はダンス！</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ワーママの忙しさに悩みながらもCHANTO WEBで</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情報収集しながら、子育てに奮闘中</a:t>
            </a:r>
            <a:r>
              <a:rPr lang="ja-JP" sz="1400" b="0" i="0" u="none" strike="noStrike" cap="none">
                <a:solidFill>
                  <a:srgbClr val="000000"/>
                </a:solidFill>
                <a:latin typeface="Meiryo"/>
                <a:ea typeface="Meiryo"/>
                <a:cs typeface="Meiryo"/>
                <a:sym typeface="Meiryo"/>
              </a:rPr>
              <a:t>。</a:t>
            </a:r>
            <a:endParaRPr sz="1400" b="0" i="0" u="none" strike="noStrike" cap="none">
              <a:solidFill>
                <a:srgbClr val="000000"/>
              </a:solidFill>
              <a:latin typeface="Arial"/>
              <a:ea typeface="Arial"/>
              <a:cs typeface="Arial"/>
              <a:sym typeface="Arial"/>
            </a:endParaRPr>
          </a:p>
        </p:txBody>
      </p:sp>
      <p:sp>
        <p:nvSpPr>
          <p:cNvPr id="185" name="Google Shape;185;p9"/>
          <p:cNvSpPr txBox="1"/>
          <p:nvPr/>
        </p:nvSpPr>
        <p:spPr>
          <a:xfrm>
            <a:off x="2436283" y="1746745"/>
            <a:ext cx="3963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2児の母。</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美容・健康に関することへの感度が非常に高い。</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フリーモデルとして活躍されることも！</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楽しみながら日々のエイジングケアに励み中。</a:t>
            </a:r>
            <a:endParaRPr sz="1200" b="0" i="0" u="none" strike="noStrike" cap="none">
              <a:solidFill>
                <a:srgbClr val="000000"/>
              </a:solidFill>
              <a:latin typeface="Meiryo"/>
              <a:ea typeface="Meiryo"/>
              <a:cs typeface="Meiryo"/>
              <a:sym typeface="Meiryo"/>
            </a:endParaRPr>
          </a:p>
        </p:txBody>
      </p:sp>
      <p:sp>
        <p:nvSpPr>
          <p:cNvPr id="186" name="Google Shape;186;p9"/>
          <p:cNvSpPr txBox="1"/>
          <p:nvPr/>
        </p:nvSpPr>
        <p:spPr>
          <a:xfrm>
            <a:off x="8923483" y="1840295"/>
            <a:ext cx="3963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日々グルテンフリーのおやつを作るお菓子作家で、小・中学生のお子さんを育てる2児の母。</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アレンジおやつや料理をはじめ、冷蔵庫掃除も得意。</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親子ワークショップ・食育講座など多方面で活躍中！</a:t>
            </a:r>
            <a:endParaRPr sz="1200" b="0" i="0" u="none" strike="noStrike" cap="none">
              <a:solidFill>
                <a:srgbClr val="000000"/>
              </a:solidFill>
              <a:latin typeface="Meiryo"/>
              <a:ea typeface="Meiryo"/>
              <a:cs typeface="Meiryo"/>
              <a:sym typeface="Meiryo"/>
            </a:endParaRPr>
          </a:p>
        </p:txBody>
      </p:sp>
      <p:sp>
        <p:nvSpPr>
          <p:cNvPr id="187" name="Google Shape;187;p9"/>
          <p:cNvSpPr txBox="1"/>
          <p:nvPr/>
        </p:nvSpPr>
        <p:spPr>
          <a:xfrm>
            <a:off x="8923483" y="4069821"/>
            <a:ext cx="3963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『北海道天塩町公認 インスタグラマー』として</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活動している2児の母。インスタグラムのフォロワーは6.5万人で投稿内容は料理に関するものが多く、</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得意料理はスパイスカレーや郷土料理など。</a:t>
            </a:r>
            <a:endParaRPr sz="1200" b="0" i="0" u="none" strike="noStrike" cap="none">
              <a:solidFill>
                <a:srgbClr val="000000"/>
              </a:solidFill>
              <a:latin typeface="Meiryo"/>
              <a:ea typeface="Meiryo"/>
              <a:cs typeface="Meiryo"/>
              <a:sym typeface="Meiryo"/>
            </a:endParaRPr>
          </a:p>
        </p:txBody>
      </p:sp>
      <p:pic>
        <p:nvPicPr>
          <p:cNvPr id="188" name="Google Shape;188;p9"/>
          <p:cNvPicPr preferRelativeResize="0"/>
          <p:nvPr/>
        </p:nvPicPr>
        <p:blipFill rotWithShape="1">
          <a:blip r:embed="rId8">
            <a:alphaModFix/>
          </a:blip>
          <a:srcRect/>
          <a:stretch/>
        </p:blipFill>
        <p:spPr>
          <a:xfrm>
            <a:off x="2983215" y="2610186"/>
            <a:ext cx="417413" cy="417413"/>
          </a:xfrm>
          <a:prstGeom prst="rect">
            <a:avLst/>
          </a:prstGeom>
          <a:noFill/>
          <a:ln>
            <a:noFill/>
          </a:ln>
        </p:spPr>
      </p:pic>
      <p:pic>
        <p:nvPicPr>
          <p:cNvPr id="189" name="Google Shape;189;p9"/>
          <p:cNvPicPr preferRelativeResize="0"/>
          <p:nvPr/>
        </p:nvPicPr>
        <p:blipFill rotWithShape="1">
          <a:blip r:embed="rId8">
            <a:alphaModFix/>
          </a:blip>
          <a:srcRect/>
          <a:stretch/>
        </p:blipFill>
        <p:spPr>
          <a:xfrm>
            <a:off x="2512190" y="4666550"/>
            <a:ext cx="417413" cy="417413"/>
          </a:xfrm>
          <a:prstGeom prst="rect">
            <a:avLst/>
          </a:prstGeom>
          <a:noFill/>
          <a:ln>
            <a:noFill/>
          </a:ln>
        </p:spPr>
      </p:pic>
      <p:pic>
        <p:nvPicPr>
          <p:cNvPr id="190" name="Google Shape;190;p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512199" y="6904369"/>
            <a:ext cx="417412" cy="410106"/>
          </a:xfrm>
          <a:prstGeom prst="rect">
            <a:avLst/>
          </a:prstGeom>
          <a:noFill/>
          <a:ln>
            <a:noFill/>
          </a:ln>
        </p:spPr>
      </p:pic>
      <p:pic>
        <p:nvPicPr>
          <p:cNvPr id="191" name="Google Shape;191;p9"/>
          <p:cNvPicPr preferRelativeResize="0"/>
          <p:nvPr/>
        </p:nvPicPr>
        <p:blipFill rotWithShape="1">
          <a:blip r:embed="rId8">
            <a:alphaModFix/>
          </a:blip>
          <a:srcRect/>
          <a:stretch/>
        </p:blipFill>
        <p:spPr>
          <a:xfrm>
            <a:off x="9008593" y="2713705"/>
            <a:ext cx="417413" cy="417413"/>
          </a:xfrm>
          <a:prstGeom prst="rect">
            <a:avLst/>
          </a:prstGeom>
          <a:noFill/>
          <a:ln>
            <a:noFill/>
          </a:ln>
        </p:spPr>
      </p:pic>
      <p:pic>
        <p:nvPicPr>
          <p:cNvPr id="192" name="Google Shape;192;p9"/>
          <p:cNvPicPr preferRelativeResize="0"/>
          <p:nvPr/>
        </p:nvPicPr>
        <p:blipFill rotWithShape="1">
          <a:blip r:embed="rId8">
            <a:alphaModFix/>
          </a:blip>
          <a:srcRect/>
          <a:stretch/>
        </p:blipFill>
        <p:spPr>
          <a:xfrm>
            <a:off x="9008590" y="4927879"/>
            <a:ext cx="417413" cy="417413"/>
          </a:xfrm>
          <a:prstGeom prst="rect">
            <a:avLst/>
          </a:prstGeom>
          <a:noFill/>
          <a:ln>
            <a:noFill/>
          </a:ln>
        </p:spPr>
      </p:pic>
      <p:sp>
        <p:nvSpPr>
          <p:cNvPr id="193" name="Google Shape;193;p9"/>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94" name="Google Shape;194;p9"/>
          <p:cNvSpPr/>
          <p:nvPr/>
        </p:nvSpPr>
        <p:spPr>
          <a:xfrm>
            <a:off x="1516875" y="190380"/>
            <a:ext cx="100725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dk1"/>
                </a:solidFill>
                <a:latin typeface="Meiryo"/>
                <a:ea typeface="Meiryo"/>
                <a:cs typeface="Meiryo"/>
                <a:sym typeface="Meiryo"/>
              </a:rPr>
              <a:t>CHANTO読者組織『CHAN友（ちゃんとも）』2,000人以上の活動</a:t>
            </a:r>
            <a:endParaRPr sz="2400" b="1" i="0" u="none" strike="noStrike" cap="none">
              <a:solidFill>
                <a:srgbClr val="000000"/>
              </a:solidFill>
              <a:highlight>
                <a:srgbClr val="FFFFFF"/>
              </a:highlight>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Meiryo"/>
              <a:ea typeface="Meiryo"/>
              <a:cs typeface="Meiryo"/>
              <a:sym typeface="Meiryo"/>
            </a:endParaRPr>
          </a:p>
        </p:txBody>
      </p:sp>
      <p:pic>
        <p:nvPicPr>
          <p:cNvPr id="195" name="Google Shape;195;p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512209" y="2628346"/>
            <a:ext cx="381087" cy="381087"/>
          </a:xfrm>
          <a:prstGeom prst="rect">
            <a:avLst/>
          </a:prstGeom>
          <a:noFill/>
          <a:ln>
            <a:noFill/>
          </a:ln>
        </p:spPr>
      </p:pic>
      <p:sp>
        <p:nvSpPr>
          <p:cNvPr id="196" name="Google Shape;196;p9"/>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6</a:t>
            </a:fld>
            <a:endParaRPr/>
          </a:p>
        </p:txBody>
      </p:sp>
      <p:sp>
        <p:nvSpPr>
          <p:cNvPr id="197" name="Google Shape;197;p9"/>
          <p:cNvSpPr/>
          <p:nvPr/>
        </p:nvSpPr>
        <p:spPr>
          <a:xfrm>
            <a:off x="6939100" y="5655200"/>
            <a:ext cx="5794200" cy="417300"/>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ja-JP" sz="1400" b="1" i="0" u="none" strike="noStrike" cap="none">
                <a:solidFill>
                  <a:schemeClr val="lt1"/>
                </a:solidFill>
                <a:latin typeface="Meiryo"/>
                <a:ea typeface="Meiryo"/>
                <a:cs typeface="Meiryo"/>
                <a:sym typeface="Meiryo"/>
              </a:rPr>
              <a:t>CHAN友を活用した企画もご相談可能です</a:t>
            </a:r>
            <a:endParaRPr sz="400" b="1" i="0" u="none" strike="noStrike" cap="none">
              <a:solidFill>
                <a:schemeClr val="lt1"/>
              </a:solidFill>
              <a:latin typeface="Meiryo"/>
              <a:ea typeface="Meiryo"/>
              <a:cs typeface="Meiryo"/>
              <a:sym typeface="Meiryo"/>
            </a:endParaRPr>
          </a:p>
        </p:txBody>
      </p:sp>
      <p:pic>
        <p:nvPicPr>
          <p:cNvPr id="198" name="Google Shape;198;p9"/>
          <p:cNvPicPr preferRelativeResize="0"/>
          <p:nvPr/>
        </p:nvPicPr>
        <p:blipFill rotWithShape="1">
          <a:blip r:embed="rId10">
            <a:alphaModFix/>
          </a:blip>
          <a:srcRect/>
          <a:stretch/>
        </p:blipFill>
        <p:spPr>
          <a:xfrm>
            <a:off x="12315709" y="201100"/>
            <a:ext cx="927854" cy="412525"/>
          </a:xfrm>
          <a:prstGeom prst="rect">
            <a:avLst/>
          </a:prstGeom>
          <a:noFill/>
          <a:ln>
            <a:noFill/>
          </a:ln>
        </p:spPr>
      </p:pic>
      <p:sp>
        <p:nvSpPr>
          <p:cNvPr id="199" name="Google Shape;199;p9"/>
          <p:cNvSpPr txBox="1"/>
          <p:nvPr/>
        </p:nvSpPr>
        <p:spPr>
          <a:xfrm>
            <a:off x="141773" y="142475"/>
            <a:ext cx="1214100" cy="52320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読者</a:t>
            </a:r>
            <a:endParaRPr sz="1400" b="0" i="0" u="none" strike="noStrike" cap="none">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組織</a:t>
            </a:r>
            <a:endParaRPr sz="1400" b="0" i="0" u="none" strike="noStrike" cap="none">
              <a:solidFill>
                <a:schemeClr val="lt1"/>
              </a:solidFill>
              <a:latin typeface="Meiryo"/>
              <a:ea typeface="Meiryo"/>
              <a:cs typeface="Meiryo"/>
              <a:sym typeface="Meiry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7</a:t>
            </a:fld>
            <a:endParaRPr/>
          </a:p>
        </p:txBody>
      </p:sp>
      <p:sp>
        <p:nvSpPr>
          <p:cNvPr id="205" name="Google Shape;205;p4"/>
          <p:cNvSpPr/>
          <p:nvPr/>
        </p:nvSpPr>
        <p:spPr>
          <a:xfrm>
            <a:off x="48235" y="51435"/>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206" name="Google Shape;206;p4"/>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207" name="Google Shape;207;p4"/>
          <p:cNvSpPr txBox="1"/>
          <p:nvPr/>
        </p:nvSpPr>
        <p:spPr>
          <a:xfrm>
            <a:off x="143198" y="145763"/>
            <a:ext cx="1214100" cy="52320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執筆陣</a:t>
            </a:r>
            <a:endParaRPr sz="1400" b="0" i="0" u="none" strike="noStrike" cap="none">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紹介</a:t>
            </a:r>
            <a:endParaRPr sz="1400" b="0" i="0" u="none" strike="noStrike" cap="none">
              <a:solidFill>
                <a:schemeClr val="lt1"/>
              </a:solidFill>
              <a:latin typeface="Meiryo"/>
              <a:ea typeface="Meiryo"/>
              <a:cs typeface="Meiryo"/>
              <a:sym typeface="Meiryo"/>
            </a:endParaRPr>
          </a:p>
        </p:txBody>
      </p:sp>
      <p:sp>
        <p:nvSpPr>
          <p:cNvPr id="208" name="Google Shape;208;p4"/>
          <p:cNvSpPr/>
          <p:nvPr/>
        </p:nvSpPr>
        <p:spPr>
          <a:xfrm>
            <a:off x="1562100" y="210179"/>
            <a:ext cx="10262400" cy="391500"/>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i="0" u="none" strike="noStrike" cap="none">
                <a:solidFill>
                  <a:schemeClr val="dk1"/>
                </a:solidFill>
                <a:latin typeface="Meiryo"/>
                <a:ea typeface="Meiryo"/>
                <a:cs typeface="Meiryo"/>
                <a:sym typeface="Meiryo"/>
              </a:rPr>
              <a:t>各分野の専門家をタイアップに起用。コンテンツに信頼性を与えます</a:t>
            </a:r>
            <a:endParaRPr sz="1600" b="1" i="0" u="none" strike="noStrike" cap="none">
              <a:solidFill>
                <a:schemeClr val="dk1"/>
              </a:solidFill>
              <a:latin typeface="Meiryo"/>
              <a:ea typeface="Meiryo"/>
              <a:cs typeface="Meiryo"/>
              <a:sym typeface="Meiryo"/>
            </a:endParaRPr>
          </a:p>
        </p:txBody>
      </p:sp>
      <p:sp>
        <p:nvSpPr>
          <p:cNvPr id="209" name="Google Shape;209;p4"/>
          <p:cNvSpPr txBox="1"/>
          <p:nvPr/>
        </p:nvSpPr>
        <p:spPr>
          <a:xfrm>
            <a:off x="9141635" y="6559954"/>
            <a:ext cx="4879285" cy="553917"/>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その他、多数　</a:t>
            </a:r>
            <a:endParaRPr sz="12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※こちらの方が必ずアサインできるとは限りません</a:t>
            </a:r>
            <a:endParaRPr sz="1200" b="0" i="0" u="none" strike="noStrike" cap="none">
              <a:solidFill>
                <a:srgbClr val="000000"/>
              </a:solidFill>
              <a:latin typeface="Meiryo"/>
              <a:ea typeface="Meiryo"/>
              <a:cs typeface="Meiryo"/>
              <a:sym typeface="Meiryo"/>
            </a:endParaRPr>
          </a:p>
        </p:txBody>
      </p:sp>
      <p:grpSp>
        <p:nvGrpSpPr>
          <p:cNvPr id="210" name="Google Shape;210;p4"/>
          <p:cNvGrpSpPr/>
          <p:nvPr/>
        </p:nvGrpSpPr>
        <p:grpSpPr>
          <a:xfrm>
            <a:off x="822852" y="1065671"/>
            <a:ext cx="5378656" cy="2038493"/>
            <a:chOff x="1219644" y="1051644"/>
            <a:chExt cx="5378656" cy="2131055"/>
          </a:xfrm>
        </p:grpSpPr>
        <p:sp>
          <p:nvSpPr>
            <p:cNvPr id="211" name="Google Shape;211;p4"/>
            <p:cNvSpPr txBox="1"/>
            <p:nvPr/>
          </p:nvSpPr>
          <p:spPr>
            <a:xfrm>
              <a:off x="1219644" y="1582301"/>
              <a:ext cx="5378656" cy="1600398"/>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・横山光昭氏</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（ファイナンシャル・プランナー）</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・塚越菜々子氏</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（ファイナンシャル・プランナー）</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p:txBody>
        </p:sp>
        <p:pic>
          <p:nvPicPr>
            <p:cNvPr id="212" name="Google Shape;212;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31290" y="1690693"/>
              <a:ext cx="2089712" cy="686512"/>
            </a:xfrm>
            <a:prstGeom prst="rect">
              <a:avLst/>
            </a:prstGeom>
            <a:noFill/>
            <a:ln w="9525" cap="flat" cmpd="sng">
              <a:solidFill>
                <a:schemeClr val="dk1"/>
              </a:solidFill>
              <a:prstDash val="solid"/>
              <a:round/>
              <a:headEnd type="none" w="sm" len="sm"/>
              <a:tailEnd type="none" w="sm" len="sm"/>
            </a:ln>
          </p:spPr>
        </p:pic>
        <p:sp>
          <p:nvSpPr>
            <p:cNvPr id="213" name="Google Shape;213;p4"/>
            <p:cNvSpPr/>
            <p:nvPr/>
          </p:nvSpPr>
          <p:spPr>
            <a:xfrm>
              <a:off x="1219644" y="1051644"/>
              <a:ext cx="1708463" cy="507693"/>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マネー</a:t>
              </a:r>
              <a:endParaRPr sz="1800" b="1" i="0" u="none" strike="noStrike" cap="none">
                <a:solidFill>
                  <a:schemeClr val="lt1"/>
                </a:solidFill>
                <a:latin typeface="Meiryo"/>
                <a:ea typeface="Meiryo"/>
                <a:cs typeface="Meiryo"/>
                <a:sym typeface="Meiryo"/>
              </a:endParaRPr>
            </a:p>
          </p:txBody>
        </p:sp>
      </p:grpSp>
      <p:grpSp>
        <p:nvGrpSpPr>
          <p:cNvPr id="214" name="Google Shape;214;p4"/>
          <p:cNvGrpSpPr/>
          <p:nvPr/>
        </p:nvGrpSpPr>
        <p:grpSpPr>
          <a:xfrm>
            <a:off x="836554" y="3325806"/>
            <a:ext cx="5378656" cy="2035761"/>
            <a:chOff x="7895378" y="1119904"/>
            <a:chExt cx="5378656" cy="2131055"/>
          </a:xfrm>
        </p:grpSpPr>
        <p:sp>
          <p:nvSpPr>
            <p:cNvPr id="215" name="Google Shape;215;p4"/>
            <p:cNvSpPr txBox="1"/>
            <p:nvPr/>
          </p:nvSpPr>
          <p:spPr>
            <a:xfrm>
              <a:off x="7895378" y="1650561"/>
              <a:ext cx="5378656" cy="1600398"/>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・おふみ氏</a:t>
              </a:r>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（イラストレーター／</a:t>
              </a:r>
              <a:r>
                <a:rPr lang="ja-JP" sz="1400" b="0" i="0" u="none" strike="noStrike" cap="none">
                  <a:solidFill>
                    <a:srgbClr val="333333"/>
                  </a:solidFill>
                  <a:latin typeface="Meiryo"/>
                  <a:ea typeface="Meiryo"/>
                  <a:cs typeface="Meiryo"/>
                  <a:sym typeface="Meiryo"/>
                </a:rPr>
                <a:t>整理収納AD1級）</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・瀧本真奈美氏</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（整理収納コンサルタント）</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p:txBody>
        </p:sp>
        <p:pic>
          <p:nvPicPr>
            <p:cNvPr id="216" name="Google Shape;216;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84674" y="1779121"/>
              <a:ext cx="1961455" cy="696450"/>
            </a:xfrm>
            <a:prstGeom prst="rect">
              <a:avLst/>
            </a:prstGeom>
            <a:noFill/>
            <a:ln w="9525" cap="flat" cmpd="sng">
              <a:solidFill>
                <a:schemeClr val="dk1"/>
              </a:solidFill>
              <a:prstDash val="solid"/>
              <a:round/>
              <a:headEnd type="none" w="sm" len="sm"/>
              <a:tailEnd type="none" w="sm" len="sm"/>
            </a:ln>
          </p:spPr>
        </p:pic>
        <p:sp>
          <p:nvSpPr>
            <p:cNvPr id="217" name="Google Shape;217;p4"/>
            <p:cNvSpPr/>
            <p:nvPr/>
          </p:nvSpPr>
          <p:spPr>
            <a:xfrm>
              <a:off x="7895379" y="1119904"/>
              <a:ext cx="1708463" cy="507693"/>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収納</a:t>
              </a:r>
              <a:endParaRPr sz="1800" b="1" i="0" u="none" strike="noStrike" cap="none">
                <a:solidFill>
                  <a:schemeClr val="lt1"/>
                </a:solidFill>
                <a:latin typeface="Meiryo"/>
                <a:ea typeface="Meiryo"/>
                <a:cs typeface="Meiryo"/>
                <a:sym typeface="Meiryo"/>
              </a:endParaRPr>
            </a:p>
          </p:txBody>
        </p:sp>
      </p:grpSp>
      <p:grpSp>
        <p:nvGrpSpPr>
          <p:cNvPr id="218" name="Google Shape;218;p4"/>
          <p:cNvGrpSpPr/>
          <p:nvPr/>
        </p:nvGrpSpPr>
        <p:grpSpPr>
          <a:xfrm>
            <a:off x="7324931" y="989789"/>
            <a:ext cx="5378656" cy="2119680"/>
            <a:chOff x="7243030" y="1018395"/>
            <a:chExt cx="5378656" cy="2119680"/>
          </a:xfrm>
        </p:grpSpPr>
        <p:sp>
          <p:nvSpPr>
            <p:cNvPr id="219" name="Google Shape;219;p4"/>
            <p:cNvSpPr txBox="1"/>
            <p:nvPr/>
          </p:nvSpPr>
          <p:spPr>
            <a:xfrm>
              <a:off x="7243030" y="1537677"/>
              <a:ext cx="5378656" cy="1600398"/>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・山田英季氏</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（料理研究家）</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・田頭志保氏</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（料理研究家）</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p:txBody>
        </p:sp>
        <p:pic>
          <p:nvPicPr>
            <p:cNvPr id="220" name="Google Shape;220;p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233492" y="1760093"/>
              <a:ext cx="2089712" cy="672357"/>
            </a:xfrm>
            <a:prstGeom prst="rect">
              <a:avLst/>
            </a:prstGeom>
            <a:noFill/>
            <a:ln>
              <a:noFill/>
            </a:ln>
          </p:spPr>
        </p:pic>
        <p:sp>
          <p:nvSpPr>
            <p:cNvPr id="221" name="Google Shape;221;p4"/>
            <p:cNvSpPr/>
            <p:nvPr/>
          </p:nvSpPr>
          <p:spPr>
            <a:xfrm>
              <a:off x="7243031" y="1018395"/>
              <a:ext cx="1708463" cy="507693"/>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料理</a:t>
              </a:r>
              <a:endParaRPr sz="1800" b="1" i="0" u="none" strike="noStrike" cap="none">
                <a:solidFill>
                  <a:schemeClr val="lt1"/>
                </a:solidFill>
                <a:latin typeface="Meiryo"/>
                <a:ea typeface="Meiryo"/>
                <a:cs typeface="Meiryo"/>
                <a:sym typeface="Meiryo"/>
              </a:endParaRPr>
            </a:p>
          </p:txBody>
        </p:sp>
      </p:grpSp>
      <p:grpSp>
        <p:nvGrpSpPr>
          <p:cNvPr id="222" name="Google Shape;222;p4"/>
          <p:cNvGrpSpPr/>
          <p:nvPr/>
        </p:nvGrpSpPr>
        <p:grpSpPr>
          <a:xfrm>
            <a:off x="861812" y="5509218"/>
            <a:ext cx="5378656" cy="1484764"/>
            <a:chOff x="4670996" y="5758777"/>
            <a:chExt cx="5378656" cy="1484764"/>
          </a:xfrm>
        </p:grpSpPr>
        <p:sp>
          <p:nvSpPr>
            <p:cNvPr id="223" name="Google Shape;223;p4"/>
            <p:cNvSpPr/>
            <p:nvPr/>
          </p:nvSpPr>
          <p:spPr>
            <a:xfrm>
              <a:off x="4670997" y="5758777"/>
              <a:ext cx="1708463" cy="507693"/>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医療</a:t>
              </a:r>
              <a:endParaRPr sz="1800" b="1" i="0" u="none" strike="noStrike" cap="none">
                <a:solidFill>
                  <a:schemeClr val="lt1"/>
                </a:solidFill>
                <a:latin typeface="Meiryo"/>
                <a:ea typeface="Meiryo"/>
                <a:cs typeface="Meiryo"/>
                <a:sym typeface="Meiryo"/>
              </a:endParaRPr>
            </a:p>
          </p:txBody>
        </p:sp>
        <p:sp>
          <p:nvSpPr>
            <p:cNvPr id="224" name="Google Shape;224;p4"/>
            <p:cNvSpPr txBox="1"/>
            <p:nvPr/>
          </p:nvSpPr>
          <p:spPr>
            <a:xfrm>
              <a:off x="4670996" y="6289434"/>
              <a:ext cx="5378656" cy="954107"/>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・工藤あき氏</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（医師）</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p:txBody>
        </p:sp>
      </p:grpSp>
      <p:pic>
        <p:nvPicPr>
          <p:cNvPr id="225" name="Google Shape;225;p4"/>
          <p:cNvPicPr preferRelativeResize="0"/>
          <p:nvPr/>
        </p:nvPicPr>
        <p:blipFill rotWithShape="1">
          <a:blip r:embed="rId6">
            <a:alphaModFix/>
          </a:blip>
          <a:srcRect/>
          <a:stretch/>
        </p:blipFill>
        <p:spPr>
          <a:xfrm>
            <a:off x="12315709" y="201100"/>
            <a:ext cx="927854" cy="412525"/>
          </a:xfrm>
          <a:prstGeom prst="rect">
            <a:avLst/>
          </a:prstGeom>
          <a:noFill/>
          <a:ln>
            <a:noFill/>
          </a:ln>
        </p:spPr>
      </p:pic>
      <p:sp>
        <p:nvSpPr>
          <p:cNvPr id="226" name="Google Shape;226;p4"/>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chemeClr val="dk1"/>
                </a:solidFill>
                <a:latin typeface="Meiryo"/>
                <a:ea typeface="Meiryo"/>
                <a:cs typeface="Meiryo"/>
                <a:sym typeface="Meiryo"/>
              </a:rPr>
              <a:t>© 2024 SHUFU TO SEIKATSU SHA CO.,LTD. All Rights Reserved.　</a:t>
            </a:r>
            <a:endParaRPr sz="600" b="0" i="0" u="none" strike="noStrike" cap="none">
              <a:solidFill>
                <a:srgbClr val="FF0000"/>
              </a:solidFill>
              <a:latin typeface="Meiryo"/>
              <a:ea typeface="Meiryo"/>
              <a:cs typeface="Meiryo"/>
              <a:sym typeface="Meiryo"/>
            </a:endParaRPr>
          </a:p>
        </p:txBody>
      </p:sp>
      <p:grpSp>
        <p:nvGrpSpPr>
          <p:cNvPr id="227" name="Google Shape;227;p4"/>
          <p:cNvGrpSpPr/>
          <p:nvPr/>
        </p:nvGrpSpPr>
        <p:grpSpPr>
          <a:xfrm>
            <a:off x="7324931" y="3366750"/>
            <a:ext cx="5378656" cy="2673790"/>
            <a:chOff x="1239368" y="5589314"/>
            <a:chExt cx="5378656" cy="2777385"/>
          </a:xfrm>
        </p:grpSpPr>
        <p:sp>
          <p:nvSpPr>
            <p:cNvPr id="228" name="Google Shape;228;p4"/>
            <p:cNvSpPr txBox="1"/>
            <p:nvPr/>
          </p:nvSpPr>
          <p:spPr>
            <a:xfrm>
              <a:off x="1239368" y="6119970"/>
              <a:ext cx="5378656" cy="2246729"/>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・甘木サカヱ氏</a:t>
              </a:r>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（エッセイスト）</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・小川大介氏</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（教育評論家）</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・横峰沙弥香氏</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（イラストレーター）</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p:txBody>
        </p:sp>
        <p:sp>
          <p:nvSpPr>
            <p:cNvPr id="229" name="Google Shape;229;p4"/>
            <p:cNvSpPr/>
            <p:nvPr/>
          </p:nvSpPr>
          <p:spPr>
            <a:xfrm>
              <a:off x="1239369" y="5589314"/>
              <a:ext cx="1708463" cy="507693"/>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子育て</a:t>
              </a:r>
              <a:endParaRPr sz="1800" b="1" i="0" u="none" strike="noStrike" cap="none">
                <a:solidFill>
                  <a:schemeClr val="lt1"/>
                </a:solidFill>
                <a:latin typeface="Meiryo"/>
                <a:ea typeface="Meiryo"/>
                <a:cs typeface="Meiryo"/>
                <a:sym typeface="Meiryo"/>
              </a:endParaRPr>
            </a:p>
          </p:txBody>
        </p:sp>
        <p:pic>
          <p:nvPicPr>
            <p:cNvPr id="230" name="Google Shape;230;p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231290" y="6406149"/>
              <a:ext cx="2089712" cy="689349"/>
            </a:xfrm>
            <a:prstGeom prst="rect">
              <a:avLst/>
            </a:prstGeom>
            <a:noFill/>
            <a:ln w="9525" cap="flat" cmpd="sng">
              <a:solidFill>
                <a:schemeClr val="dk1"/>
              </a:solidFill>
              <a:prstDash val="solid"/>
              <a:round/>
              <a:headEnd type="none" w="sm" len="sm"/>
              <a:tailEnd type="none" w="sm" len="sm"/>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237" name="Google Shape;237;p7"/>
          <p:cNvSpPr txBox="1"/>
          <p:nvPr/>
        </p:nvSpPr>
        <p:spPr>
          <a:xfrm>
            <a:off x="234137" y="-701280"/>
            <a:ext cx="1054101" cy="179536"/>
          </a:xfrm>
          <a:prstGeom prst="rect">
            <a:avLst/>
          </a:prstGeom>
          <a:noFill/>
          <a:ln>
            <a:noFill/>
          </a:ln>
        </p:spPr>
        <p:txBody>
          <a:bodyPr spcFirstLastPara="1" wrap="square" lIns="0" tIns="12700" rIns="0" bIns="0" anchor="t" anchorCtr="0">
            <a:spAutoFit/>
          </a:bodyPr>
          <a:lstStyle/>
          <a:p>
            <a:pPr marL="12700" marR="0" lvl="0" indent="0" algn="ctr" rtl="0">
              <a:lnSpc>
                <a:spcPct val="13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CHANTOとは</a:t>
            </a:r>
            <a:endParaRPr sz="1000" b="1" i="0" u="none" strike="noStrike" cap="none">
              <a:solidFill>
                <a:schemeClr val="lt1"/>
              </a:solidFill>
              <a:latin typeface="Meiryo"/>
              <a:ea typeface="Meiryo"/>
              <a:cs typeface="Meiryo"/>
              <a:sym typeface="Meiryo"/>
            </a:endParaRPr>
          </a:p>
        </p:txBody>
      </p:sp>
      <p:pic>
        <p:nvPicPr>
          <p:cNvPr id="238" name="Google Shape;238;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29733" y="2861775"/>
            <a:ext cx="3405600" cy="2272502"/>
          </a:xfrm>
          <a:prstGeom prst="rect">
            <a:avLst/>
          </a:prstGeom>
          <a:noFill/>
          <a:ln>
            <a:noFill/>
          </a:ln>
        </p:spPr>
      </p:pic>
      <p:pic>
        <p:nvPicPr>
          <p:cNvPr id="239" name="Google Shape;239;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54591" y="2861775"/>
            <a:ext cx="3405600" cy="2268000"/>
          </a:xfrm>
          <a:prstGeom prst="rect">
            <a:avLst/>
          </a:prstGeom>
          <a:noFill/>
          <a:ln>
            <a:noFill/>
          </a:ln>
        </p:spPr>
      </p:pic>
      <p:sp>
        <p:nvSpPr>
          <p:cNvPr id="240" name="Google Shape;240;p7"/>
          <p:cNvSpPr txBox="1"/>
          <p:nvPr/>
        </p:nvSpPr>
        <p:spPr>
          <a:xfrm>
            <a:off x="4735269" y="2193531"/>
            <a:ext cx="3958500" cy="503700"/>
          </a:xfrm>
          <a:prstGeom prst="rect">
            <a:avLst/>
          </a:prstGeom>
          <a:noFill/>
          <a:ln>
            <a:noFill/>
          </a:ln>
        </p:spPr>
        <p:txBody>
          <a:bodyPr spcFirstLastPara="1" wrap="square" lIns="82925" tIns="82925" rIns="82925" bIns="829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300" b="0" i="0" u="none" strike="noStrike" cap="none">
                <a:solidFill>
                  <a:srgbClr val="000000"/>
                </a:solidFill>
                <a:highlight>
                  <a:srgbClr val="FFFFFF"/>
                </a:highlight>
                <a:latin typeface="Meiryo"/>
                <a:ea typeface="Meiryo"/>
                <a:cs typeface="Meiryo"/>
                <a:sym typeface="Meiryo"/>
              </a:rPr>
              <a:t>コロナ禍で30代男性の家事分担率が向上</a:t>
            </a:r>
            <a:endParaRPr sz="1300" b="0" i="0" u="none" strike="noStrike" cap="none">
              <a:solidFill>
                <a:srgbClr val="000000"/>
              </a:solidFill>
              <a:highlight>
                <a:srgbClr val="FFFFFF"/>
              </a:highlight>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300" b="0" i="0" u="none" strike="noStrike" cap="none">
                <a:solidFill>
                  <a:srgbClr val="000000"/>
                </a:solidFill>
                <a:highlight>
                  <a:srgbClr val="FFFFFF"/>
                </a:highlight>
                <a:latin typeface="Meiryo"/>
                <a:ea typeface="Meiryo"/>
                <a:cs typeface="Meiryo"/>
                <a:sym typeface="Meiryo"/>
              </a:rPr>
              <a:t>「</a:t>
            </a:r>
            <a:r>
              <a:rPr lang="ja-JP" sz="1300" b="1" i="0" u="sng" strike="noStrike" cap="none">
                <a:solidFill>
                  <a:srgbClr val="000000"/>
                </a:solidFill>
                <a:highlight>
                  <a:srgbClr val="FFFFFF"/>
                </a:highlight>
                <a:latin typeface="Meiryo"/>
                <a:ea typeface="Meiryo"/>
                <a:cs typeface="Meiryo"/>
                <a:sym typeface="Meiryo"/>
              </a:rPr>
              <a:t>共倒れ</a:t>
            </a:r>
            <a:r>
              <a:rPr lang="ja-JP" sz="1300" b="0" i="0" u="none" strike="noStrike" cap="none">
                <a:solidFill>
                  <a:srgbClr val="000000"/>
                </a:solidFill>
                <a:highlight>
                  <a:srgbClr val="FFFFFF"/>
                </a:highlight>
                <a:latin typeface="Meiryo"/>
                <a:ea typeface="Meiryo"/>
                <a:cs typeface="Meiryo"/>
                <a:sym typeface="Meiryo"/>
              </a:rPr>
              <a:t>」問題が深刻</a:t>
            </a:r>
            <a:endParaRPr sz="1300" b="0" i="0" u="none" strike="noStrike" cap="none">
              <a:solidFill>
                <a:srgbClr val="000000"/>
              </a:solidFill>
              <a:highlight>
                <a:srgbClr val="FFFFFF"/>
              </a:highlight>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endParaRPr sz="1300" b="0" i="0" u="none" strike="noStrike" cap="none">
              <a:solidFill>
                <a:srgbClr val="000000"/>
              </a:solidFill>
              <a:highlight>
                <a:srgbClr val="FFFFFF"/>
              </a:highlight>
              <a:latin typeface="Meiryo"/>
              <a:ea typeface="Meiryo"/>
              <a:cs typeface="Meiryo"/>
              <a:sym typeface="Meiryo"/>
            </a:endParaRPr>
          </a:p>
        </p:txBody>
      </p:sp>
      <p:sp>
        <p:nvSpPr>
          <p:cNvPr id="241" name="Google Shape;241;p7"/>
          <p:cNvSpPr txBox="1"/>
          <p:nvPr/>
        </p:nvSpPr>
        <p:spPr>
          <a:xfrm>
            <a:off x="4844085" y="5367798"/>
            <a:ext cx="3740700" cy="1052700"/>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tx1"/>
                </a:solidFill>
                <a:highlight>
                  <a:srgbClr val="FFFFFF"/>
                </a:highlight>
                <a:latin typeface="Meiryo"/>
                <a:ea typeface="Meiryo"/>
                <a:cs typeface="Meiryo"/>
                <a:sym typeface="Meiryo"/>
              </a:rPr>
              <a:t>CHANTO総研の最新調査によれば、特に30代前半の共働き夫婦において、夫婦の家事分担が向上。     他方で在宅勤務の影響</a:t>
            </a:r>
            <a:r>
              <a:rPr lang="ja-JP" altLang="en-US" sz="1200" b="0" i="0" u="none" strike="noStrike" cap="none" dirty="0">
                <a:solidFill>
                  <a:schemeClr val="tx1"/>
                </a:solidFill>
                <a:highlight>
                  <a:srgbClr val="FFFFFF"/>
                </a:highlight>
                <a:latin typeface="Meiryo"/>
                <a:ea typeface="Meiryo"/>
                <a:cs typeface="Meiryo"/>
                <a:sym typeface="Meiryo"/>
              </a:rPr>
              <a:t>により</a:t>
            </a:r>
            <a:r>
              <a:rPr lang="ja-JP" sz="1200" b="0" i="0" u="none" strike="noStrike" cap="none" dirty="0">
                <a:solidFill>
                  <a:schemeClr val="tx1"/>
                </a:solidFill>
                <a:highlight>
                  <a:srgbClr val="FFFFFF"/>
                </a:highlight>
                <a:latin typeface="Meiryo"/>
                <a:ea typeface="Meiryo"/>
                <a:cs typeface="Meiryo"/>
                <a:sym typeface="Meiryo"/>
              </a:rPr>
              <a:t>自宅の滞在時間が増え、家事の総量も増加。その結果、家庭内に新たな課題が生まれはじめている。</a:t>
            </a:r>
            <a:endParaRPr sz="1400" b="0" i="0" u="none" strike="noStrike" cap="none" dirty="0">
              <a:solidFill>
                <a:schemeClr val="tx1"/>
              </a:solidFill>
              <a:highlight>
                <a:srgbClr val="FFFFFF"/>
              </a:highlight>
              <a:latin typeface="Meiryo"/>
              <a:ea typeface="Meiryo"/>
              <a:cs typeface="Meiryo"/>
              <a:sym typeface="Meiryo"/>
            </a:endParaRPr>
          </a:p>
        </p:txBody>
      </p:sp>
      <p:sp>
        <p:nvSpPr>
          <p:cNvPr id="242" name="Google Shape;242;p7"/>
          <p:cNvSpPr txBox="1"/>
          <p:nvPr/>
        </p:nvSpPr>
        <p:spPr>
          <a:xfrm>
            <a:off x="832203" y="5362877"/>
            <a:ext cx="3740700" cy="1052700"/>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highlight>
                  <a:srgbClr val="FFFFFF"/>
                </a:highlight>
                <a:latin typeface="Meiryo"/>
                <a:ea typeface="Meiryo"/>
                <a:cs typeface="Meiryo"/>
                <a:sym typeface="Meiryo"/>
              </a:rPr>
              <a:t>出社前提の働き方に変化が生まれたことで、労働時間よりも生産性に対する評価が高まっている。時短勤務による働きにくさが改善される可能性も。一過性のものではなく、文化・制度として定着し、ジェンダーギャップを改善できるかが課題。</a:t>
            </a:r>
            <a:endParaRPr sz="1200" b="0" i="0" u="none" strike="noStrike" cap="none">
              <a:solidFill>
                <a:srgbClr val="000000"/>
              </a:solidFill>
              <a:highlight>
                <a:srgbClr val="FFFFFF"/>
              </a:highlight>
              <a:latin typeface="Meiryo"/>
              <a:ea typeface="Meiryo"/>
              <a:cs typeface="Meiryo"/>
              <a:sym typeface="Meiryo"/>
            </a:endParaRPr>
          </a:p>
        </p:txBody>
      </p:sp>
      <p:sp>
        <p:nvSpPr>
          <p:cNvPr id="243" name="Google Shape;243;p7"/>
          <p:cNvSpPr txBox="1"/>
          <p:nvPr/>
        </p:nvSpPr>
        <p:spPr>
          <a:xfrm>
            <a:off x="9072940" y="5353775"/>
            <a:ext cx="3740700" cy="1052700"/>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highlight>
                  <a:srgbClr val="FFFFFF"/>
                </a:highlight>
                <a:latin typeface="Meiryo"/>
                <a:ea typeface="Meiryo"/>
                <a:cs typeface="Meiryo"/>
                <a:sym typeface="Meiryo"/>
              </a:rPr>
              <a:t>共働き世帯は急増しているが、依然としてロールモデルが不在のなかで自己実現と子育ての両立に悩むケースが。また、家事分担・職場環境改善でママが働きやすい環境が確立されるほど、子どもに関われないジレンマも生じている。</a:t>
            </a:r>
            <a:endParaRPr sz="1400" b="0" i="0" u="none" strike="noStrike" cap="none">
              <a:solidFill>
                <a:srgbClr val="000000"/>
              </a:solidFill>
              <a:highlight>
                <a:srgbClr val="FFFFFF"/>
              </a:highlight>
              <a:latin typeface="Meiryo"/>
              <a:ea typeface="Meiryo"/>
              <a:cs typeface="Meiryo"/>
              <a:sym typeface="Meiryo"/>
            </a:endParaRPr>
          </a:p>
        </p:txBody>
      </p:sp>
      <p:sp>
        <p:nvSpPr>
          <p:cNvPr id="244" name="Google Shape;244;p7"/>
          <p:cNvSpPr txBox="1"/>
          <p:nvPr/>
        </p:nvSpPr>
        <p:spPr>
          <a:xfrm>
            <a:off x="618449" y="2200225"/>
            <a:ext cx="3958500" cy="503700"/>
          </a:xfrm>
          <a:prstGeom prst="rect">
            <a:avLst/>
          </a:prstGeom>
          <a:noFill/>
          <a:ln>
            <a:noFill/>
          </a:ln>
        </p:spPr>
        <p:txBody>
          <a:bodyPr spcFirstLastPara="1" wrap="square" lIns="82925" tIns="82925" rIns="82925" bIns="829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300" b="1" i="0" u="sng" strike="noStrike" cap="none">
                <a:solidFill>
                  <a:srgbClr val="000000"/>
                </a:solidFill>
                <a:highlight>
                  <a:srgbClr val="FFFFFF"/>
                </a:highlight>
                <a:latin typeface="Meiryo"/>
                <a:ea typeface="Meiryo"/>
                <a:cs typeface="Meiryo"/>
                <a:sym typeface="Meiryo"/>
              </a:rPr>
              <a:t>働きづらい職場環境</a:t>
            </a:r>
            <a:r>
              <a:rPr lang="ja-JP" sz="1300" b="0" i="0" u="none" strike="noStrike" cap="none">
                <a:solidFill>
                  <a:srgbClr val="000000"/>
                </a:solidFill>
                <a:highlight>
                  <a:srgbClr val="FFFFFF"/>
                </a:highlight>
                <a:latin typeface="Meiryo"/>
                <a:ea typeface="Meiryo"/>
                <a:cs typeface="Meiryo"/>
                <a:sym typeface="Meiryo"/>
              </a:rPr>
              <a:t>への変化</a:t>
            </a:r>
            <a:endParaRPr sz="1300" b="0" i="0" u="none" strike="noStrike" cap="none">
              <a:solidFill>
                <a:srgbClr val="000000"/>
              </a:solidFill>
              <a:highlight>
                <a:srgbClr val="FFFFFF"/>
              </a:highlight>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300" b="0" i="0" u="none" strike="noStrike" cap="none">
                <a:solidFill>
                  <a:srgbClr val="000000"/>
                </a:solidFill>
                <a:highlight>
                  <a:srgbClr val="FFFFFF"/>
                </a:highlight>
                <a:latin typeface="Meiryo"/>
                <a:ea typeface="Meiryo"/>
                <a:cs typeface="Meiryo"/>
                <a:sym typeface="Meiryo"/>
              </a:rPr>
              <a:t>環境に対応できるかが課題</a:t>
            </a:r>
            <a:endParaRPr sz="1500" b="0" i="0" u="none" strike="noStrike" cap="none">
              <a:solidFill>
                <a:srgbClr val="000000"/>
              </a:solidFill>
              <a:highlight>
                <a:srgbClr val="FFFFFF"/>
              </a:highlight>
              <a:latin typeface="Meiryo"/>
              <a:ea typeface="Meiryo"/>
              <a:cs typeface="Meiryo"/>
              <a:sym typeface="Meiryo"/>
            </a:endParaRPr>
          </a:p>
        </p:txBody>
      </p:sp>
      <p:sp>
        <p:nvSpPr>
          <p:cNvPr id="245" name="Google Shape;245;p7"/>
          <p:cNvSpPr txBox="1"/>
          <p:nvPr/>
        </p:nvSpPr>
        <p:spPr>
          <a:xfrm>
            <a:off x="9153500" y="2200225"/>
            <a:ext cx="3405600" cy="503700"/>
          </a:xfrm>
          <a:prstGeom prst="rect">
            <a:avLst/>
          </a:prstGeom>
          <a:noFill/>
          <a:ln>
            <a:noFill/>
          </a:ln>
        </p:spPr>
        <p:txBody>
          <a:bodyPr spcFirstLastPara="1" wrap="square" lIns="82925" tIns="82925" rIns="82925" bIns="829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300" b="1" i="0" u="sng" strike="noStrike" cap="none">
                <a:solidFill>
                  <a:srgbClr val="000000"/>
                </a:solidFill>
                <a:highlight>
                  <a:srgbClr val="FFFFFF"/>
                </a:highlight>
                <a:latin typeface="Meiryo"/>
                <a:ea typeface="Meiryo"/>
                <a:cs typeface="Meiryo"/>
                <a:sym typeface="Meiryo"/>
              </a:rPr>
              <a:t>ロールモデル不在</a:t>
            </a:r>
            <a:r>
              <a:rPr lang="ja-JP" sz="1300" b="0" i="0" u="none" strike="noStrike" cap="none">
                <a:solidFill>
                  <a:srgbClr val="000000"/>
                </a:solidFill>
                <a:highlight>
                  <a:srgbClr val="FFFFFF"/>
                </a:highlight>
                <a:latin typeface="Meiryo"/>
                <a:ea typeface="Meiryo"/>
                <a:cs typeface="Meiryo"/>
                <a:sym typeface="Meiryo"/>
              </a:rPr>
              <a:t>のなかで</a:t>
            </a:r>
            <a:endParaRPr sz="1300" b="0" i="0" u="none" strike="noStrike" cap="none">
              <a:solidFill>
                <a:srgbClr val="000000"/>
              </a:solidFill>
              <a:highlight>
                <a:srgbClr val="FFFFFF"/>
              </a:highlight>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300" b="0" i="0" u="none" strike="noStrike" cap="none">
                <a:solidFill>
                  <a:srgbClr val="000000"/>
                </a:solidFill>
                <a:highlight>
                  <a:srgbClr val="FFFFFF"/>
                </a:highlight>
                <a:latin typeface="Meiryo"/>
                <a:ea typeface="Meiryo"/>
                <a:cs typeface="Meiryo"/>
                <a:sym typeface="Meiryo"/>
              </a:rPr>
              <a:t>生き方に迷いと戸惑いが</a:t>
            </a:r>
            <a:endParaRPr sz="1300" b="0" i="0" u="none" strike="noStrike" cap="none">
              <a:solidFill>
                <a:srgbClr val="000000"/>
              </a:solidFill>
              <a:highlight>
                <a:srgbClr val="FFFFFF"/>
              </a:highlight>
              <a:latin typeface="Meiryo"/>
              <a:ea typeface="Meiryo"/>
              <a:cs typeface="Meiryo"/>
              <a:sym typeface="Meiryo"/>
            </a:endParaRPr>
          </a:p>
        </p:txBody>
      </p:sp>
      <p:sp>
        <p:nvSpPr>
          <p:cNvPr id="246" name="Google Shape;246;p7"/>
          <p:cNvSpPr/>
          <p:nvPr/>
        </p:nvSpPr>
        <p:spPr>
          <a:xfrm>
            <a:off x="5029727" y="1681500"/>
            <a:ext cx="3409800" cy="385500"/>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生活/家事</a:t>
            </a:r>
            <a:endParaRPr sz="1400" b="1" i="0" u="none" strike="noStrike" cap="none">
              <a:solidFill>
                <a:schemeClr val="lt1"/>
              </a:solidFill>
              <a:latin typeface="Meiryo"/>
              <a:ea typeface="Meiryo"/>
              <a:cs typeface="Meiryo"/>
              <a:sym typeface="Meiryo"/>
            </a:endParaRPr>
          </a:p>
        </p:txBody>
      </p:sp>
      <p:sp>
        <p:nvSpPr>
          <p:cNvPr id="247" name="Google Shape;247;p7"/>
          <p:cNvSpPr/>
          <p:nvPr/>
        </p:nvSpPr>
        <p:spPr>
          <a:xfrm>
            <a:off x="9154601" y="1663425"/>
            <a:ext cx="3404400" cy="385500"/>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母/両立</a:t>
            </a:r>
            <a:endParaRPr sz="1400" b="1" i="0" u="none" strike="noStrike" cap="none">
              <a:solidFill>
                <a:schemeClr val="lt1"/>
              </a:solidFill>
              <a:latin typeface="Meiryo"/>
              <a:ea typeface="Meiryo"/>
              <a:cs typeface="Meiryo"/>
              <a:sym typeface="Meiryo"/>
            </a:endParaRPr>
          </a:p>
        </p:txBody>
      </p:sp>
      <p:sp>
        <p:nvSpPr>
          <p:cNvPr id="248" name="Google Shape;248;p7"/>
          <p:cNvSpPr/>
          <p:nvPr/>
        </p:nvSpPr>
        <p:spPr>
          <a:xfrm>
            <a:off x="932099" y="1707325"/>
            <a:ext cx="3404400" cy="385500"/>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社会/職場</a:t>
            </a:r>
            <a:endParaRPr sz="1400" b="1" i="0" u="none" strike="noStrike" cap="none">
              <a:solidFill>
                <a:schemeClr val="lt1"/>
              </a:solidFill>
              <a:latin typeface="Meiryo"/>
              <a:ea typeface="Meiryo"/>
              <a:cs typeface="Meiryo"/>
              <a:sym typeface="Meiryo"/>
            </a:endParaRPr>
          </a:p>
        </p:txBody>
      </p:sp>
      <p:pic>
        <p:nvPicPr>
          <p:cNvPr id="249" name="Google Shape;249;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32109" y="2851581"/>
            <a:ext cx="3404468" cy="2269078"/>
          </a:xfrm>
          <a:prstGeom prst="rect">
            <a:avLst/>
          </a:prstGeom>
          <a:noFill/>
          <a:ln>
            <a:noFill/>
          </a:ln>
        </p:spPr>
      </p:pic>
      <p:sp>
        <p:nvSpPr>
          <p:cNvPr id="250" name="Google Shape;250;p7"/>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251" name="Google Shape;251;p7"/>
          <p:cNvSpPr/>
          <p:nvPr/>
        </p:nvSpPr>
        <p:spPr>
          <a:xfrm>
            <a:off x="1485900" y="210175"/>
            <a:ext cx="10129800" cy="391500"/>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i="0" u="none" strike="noStrike" cap="none">
                <a:solidFill>
                  <a:schemeClr val="dk1"/>
                </a:solidFill>
                <a:latin typeface="Meiryo"/>
                <a:ea typeface="Meiryo"/>
                <a:cs typeface="Meiryo"/>
                <a:sym typeface="Meiryo"/>
              </a:rPr>
              <a:t>共働き女性やママたちが抱える『課題』</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Meiryo"/>
              <a:ea typeface="Meiryo"/>
              <a:cs typeface="Meiryo"/>
              <a:sym typeface="Meiryo"/>
            </a:endParaRPr>
          </a:p>
        </p:txBody>
      </p:sp>
      <p:sp>
        <p:nvSpPr>
          <p:cNvPr id="252" name="Google Shape;252;p7"/>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8</a:t>
            </a:fld>
            <a:endParaRPr/>
          </a:p>
        </p:txBody>
      </p:sp>
      <p:pic>
        <p:nvPicPr>
          <p:cNvPr id="253" name="Google Shape;253;p7"/>
          <p:cNvPicPr preferRelativeResize="0"/>
          <p:nvPr/>
        </p:nvPicPr>
        <p:blipFill rotWithShape="1">
          <a:blip r:embed="rId6">
            <a:alphaModFix/>
          </a:blip>
          <a:srcRect/>
          <a:stretch/>
        </p:blipFill>
        <p:spPr>
          <a:xfrm>
            <a:off x="12315709" y="201100"/>
            <a:ext cx="927854" cy="412525"/>
          </a:xfrm>
          <a:prstGeom prst="rect">
            <a:avLst/>
          </a:prstGeom>
          <a:noFill/>
          <a:ln>
            <a:noFill/>
          </a:ln>
        </p:spPr>
      </p:pic>
      <p:sp>
        <p:nvSpPr>
          <p:cNvPr id="254" name="Google Shape;254;p7"/>
          <p:cNvSpPr txBox="1"/>
          <p:nvPr/>
        </p:nvSpPr>
        <p:spPr>
          <a:xfrm>
            <a:off x="141773" y="142475"/>
            <a:ext cx="1214100" cy="52320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読者の</a:t>
            </a:r>
            <a:endParaRPr sz="1400" b="0" i="0" u="none" strike="noStrike" cap="none">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課題</a:t>
            </a:r>
            <a:endParaRPr sz="1400" b="0" i="0" u="none" strike="noStrike" cap="none">
              <a:solidFill>
                <a:schemeClr val="lt1"/>
              </a:solidFill>
              <a:latin typeface="Meiryo"/>
              <a:ea typeface="Meiryo"/>
              <a:cs typeface="Meiryo"/>
              <a:sym typeface="Meiry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0"/>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261" name="Google Shape;261;p10"/>
          <p:cNvSpPr txBox="1"/>
          <p:nvPr/>
        </p:nvSpPr>
        <p:spPr>
          <a:xfrm>
            <a:off x="142043" y="362670"/>
            <a:ext cx="1054060" cy="166711"/>
          </a:xfrm>
          <a:prstGeom prst="rect">
            <a:avLst/>
          </a:prstGeom>
          <a:noFill/>
          <a:ln>
            <a:noFill/>
          </a:ln>
        </p:spPr>
        <p:txBody>
          <a:bodyPr spcFirstLastPara="1" wrap="square" lIns="0" tIns="12675" rIns="0" bIns="0" anchor="t" anchorCtr="0">
            <a:spAutoFit/>
          </a:bodyPr>
          <a:lstStyle/>
          <a:p>
            <a:pPr marL="12699"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262" name="Google Shape;262;p10"/>
          <p:cNvSpPr txBox="1"/>
          <p:nvPr/>
        </p:nvSpPr>
        <p:spPr>
          <a:xfrm>
            <a:off x="-52801" y="317104"/>
            <a:ext cx="1054060" cy="179535"/>
          </a:xfrm>
          <a:prstGeom prst="rect">
            <a:avLst/>
          </a:prstGeom>
          <a:noFill/>
          <a:ln>
            <a:noFill/>
          </a:ln>
        </p:spPr>
        <p:txBody>
          <a:bodyPr spcFirstLastPara="1" wrap="square" lIns="0" tIns="12675" rIns="0" bIns="0" anchor="t" anchorCtr="0">
            <a:spAutoFit/>
          </a:bodyPr>
          <a:lstStyle/>
          <a:p>
            <a:pPr marL="12699" marR="0" lvl="0" indent="0" algn="ctr" rtl="0">
              <a:lnSpc>
                <a:spcPct val="13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総研とは</a:t>
            </a:r>
            <a:endParaRPr sz="1000" b="1" i="0" u="none" strike="noStrike" cap="none">
              <a:solidFill>
                <a:schemeClr val="lt1"/>
              </a:solidFill>
              <a:latin typeface="Meiryo"/>
              <a:ea typeface="Meiryo"/>
              <a:cs typeface="Meiryo"/>
              <a:sym typeface="Meiryo"/>
            </a:endParaRPr>
          </a:p>
        </p:txBody>
      </p:sp>
      <p:grpSp>
        <p:nvGrpSpPr>
          <p:cNvPr id="263" name="Google Shape;263;p10"/>
          <p:cNvGrpSpPr/>
          <p:nvPr/>
        </p:nvGrpSpPr>
        <p:grpSpPr>
          <a:xfrm>
            <a:off x="7236275" y="1484911"/>
            <a:ext cx="5911500" cy="5355022"/>
            <a:chOff x="7300412" y="1631274"/>
            <a:chExt cx="5911500" cy="5355022"/>
          </a:xfrm>
        </p:grpSpPr>
        <p:sp>
          <p:nvSpPr>
            <p:cNvPr id="264" name="Google Shape;264;p10"/>
            <p:cNvSpPr txBox="1"/>
            <p:nvPr/>
          </p:nvSpPr>
          <p:spPr>
            <a:xfrm>
              <a:off x="7300412" y="3471551"/>
              <a:ext cx="5911500" cy="8310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highlight>
                    <a:srgbClr val="FFFFFF"/>
                  </a:highlight>
                  <a:latin typeface="Meiryo"/>
                  <a:ea typeface="Meiryo"/>
                  <a:cs typeface="Meiryo"/>
                  <a:sym typeface="Meiryo"/>
                </a:rPr>
                <a:t>企業にはこれまでにない「制度」や「勤務形態」を作り、多様な働き方ができる</a:t>
              </a:r>
              <a:endParaRPr sz="1200" b="0" i="0" u="none" strike="noStrike" cap="none">
                <a:solidFill>
                  <a:srgbClr val="000000"/>
                </a:solidFill>
                <a:highlight>
                  <a:srgbClr val="FFFFFF"/>
                </a:highlight>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highlight>
                    <a:srgbClr val="FFFFFF"/>
                  </a:highlight>
                  <a:latin typeface="Meiryo"/>
                  <a:ea typeface="Meiryo"/>
                  <a:cs typeface="Meiryo"/>
                  <a:sym typeface="Meiryo"/>
                </a:rPr>
                <a:t>環境を整えることが求められています。ワーママの転職活動の情報収集にも</a:t>
              </a:r>
              <a:endParaRPr sz="1200" b="0" i="0" u="none" strike="noStrike" cap="none">
                <a:solidFill>
                  <a:srgbClr val="000000"/>
                </a:solidFill>
                <a:highlight>
                  <a:srgbClr val="FFFFFF"/>
                </a:highlight>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highlight>
                    <a:srgbClr val="FFFFFF"/>
                  </a:highlight>
                  <a:latin typeface="Meiryo"/>
                  <a:ea typeface="Meiryo"/>
                  <a:cs typeface="Meiryo"/>
                  <a:sym typeface="Meiryo"/>
                </a:rPr>
                <a:t>役立つ</a:t>
              </a:r>
              <a:r>
                <a:rPr lang="ja-JP" sz="1200" b="1" i="0" u="none" strike="noStrike" cap="none">
                  <a:solidFill>
                    <a:srgbClr val="000000"/>
                  </a:solidFill>
                  <a:highlight>
                    <a:srgbClr val="FFFFFF"/>
                  </a:highlight>
                  <a:latin typeface="Meiryo"/>
                  <a:ea typeface="Meiryo"/>
                  <a:cs typeface="Meiryo"/>
                  <a:sym typeface="Meiryo"/>
                </a:rPr>
                <a:t>「新しい働き方」を生み出している企業のリアル</a:t>
              </a:r>
              <a:r>
                <a:rPr lang="ja-JP" sz="1200" b="0" i="0" u="none" strike="noStrike" cap="none">
                  <a:solidFill>
                    <a:srgbClr val="000000"/>
                  </a:solidFill>
                  <a:highlight>
                    <a:srgbClr val="FFFFFF"/>
                  </a:highlight>
                  <a:latin typeface="Meiryo"/>
                  <a:ea typeface="Meiryo"/>
                  <a:cs typeface="Meiryo"/>
                  <a:sym typeface="Meiryo"/>
                </a:rPr>
                <a:t>を明らかにしていきます。  </a:t>
              </a:r>
              <a:r>
                <a:rPr lang="ja-JP" sz="1800" b="0" i="0" u="none" strike="noStrike" cap="none">
                  <a:solidFill>
                    <a:srgbClr val="000000"/>
                  </a:solidFill>
                  <a:highlight>
                    <a:srgbClr val="FFFFFF"/>
                  </a:highlight>
                  <a:latin typeface="Meiryo"/>
                  <a:ea typeface="Meiryo"/>
                  <a:cs typeface="Meiryo"/>
                  <a:sym typeface="Meiryo"/>
                </a:rPr>
                <a:t>   </a:t>
              </a:r>
              <a:endParaRPr sz="1400" b="0" i="0" u="none" strike="noStrike" cap="none">
                <a:solidFill>
                  <a:srgbClr val="000000"/>
                </a:solidFill>
                <a:latin typeface="Arial"/>
                <a:ea typeface="Arial"/>
                <a:cs typeface="Arial"/>
                <a:sym typeface="Arial"/>
              </a:endParaRPr>
            </a:p>
          </p:txBody>
        </p:sp>
        <p:pic>
          <p:nvPicPr>
            <p:cNvPr id="265" name="Google Shape;265;p10"/>
            <p:cNvPicPr preferRelativeResize="0"/>
            <p:nvPr/>
          </p:nvPicPr>
          <p:blipFill rotWithShape="1">
            <a:blip r:embed="rId3">
              <a:alphaModFix/>
            </a:blip>
            <a:srcRect/>
            <a:stretch/>
          </p:blipFill>
          <p:spPr>
            <a:xfrm>
              <a:off x="9438383" y="4395465"/>
              <a:ext cx="2060603" cy="1300470"/>
            </a:xfrm>
            <a:prstGeom prst="rect">
              <a:avLst/>
            </a:prstGeom>
            <a:noFill/>
            <a:ln>
              <a:noFill/>
            </a:ln>
          </p:spPr>
        </p:pic>
        <p:pic>
          <p:nvPicPr>
            <p:cNvPr id="266" name="Google Shape;266;p10"/>
            <p:cNvPicPr preferRelativeResize="0"/>
            <p:nvPr/>
          </p:nvPicPr>
          <p:blipFill rotWithShape="1">
            <a:blip r:embed="rId4">
              <a:alphaModFix/>
            </a:blip>
            <a:srcRect/>
            <a:stretch/>
          </p:blipFill>
          <p:spPr>
            <a:xfrm>
              <a:off x="7421337" y="4423231"/>
              <a:ext cx="2034208" cy="1276003"/>
            </a:xfrm>
            <a:prstGeom prst="rect">
              <a:avLst/>
            </a:prstGeom>
            <a:noFill/>
            <a:ln>
              <a:noFill/>
            </a:ln>
          </p:spPr>
        </p:pic>
        <p:pic>
          <p:nvPicPr>
            <p:cNvPr id="267" name="Google Shape;267;p10"/>
            <p:cNvPicPr preferRelativeResize="0"/>
            <p:nvPr/>
          </p:nvPicPr>
          <p:blipFill rotWithShape="1">
            <a:blip r:embed="rId5">
              <a:alphaModFix/>
            </a:blip>
            <a:srcRect/>
            <a:stretch/>
          </p:blipFill>
          <p:spPr>
            <a:xfrm>
              <a:off x="7404721" y="5669865"/>
              <a:ext cx="2073064" cy="1315781"/>
            </a:xfrm>
            <a:prstGeom prst="rect">
              <a:avLst/>
            </a:prstGeom>
            <a:noFill/>
            <a:ln>
              <a:noFill/>
            </a:ln>
          </p:spPr>
        </p:pic>
        <p:pic>
          <p:nvPicPr>
            <p:cNvPr id="268" name="Google Shape;268;p10"/>
            <p:cNvPicPr preferRelativeResize="0"/>
            <p:nvPr/>
          </p:nvPicPr>
          <p:blipFill rotWithShape="1">
            <a:blip r:embed="rId6">
              <a:alphaModFix/>
            </a:blip>
            <a:srcRect/>
            <a:stretch/>
          </p:blipFill>
          <p:spPr>
            <a:xfrm>
              <a:off x="9528128" y="5690340"/>
              <a:ext cx="1940593" cy="1295956"/>
            </a:xfrm>
            <a:prstGeom prst="rect">
              <a:avLst/>
            </a:prstGeom>
            <a:noFill/>
            <a:ln>
              <a:noFill/>
            </a:ln>
          </p:spPr>
        </p:pic>
        <p:sp>
          <p:nvSpPr>
            <p:cNvPr id="269" name="Google Shape;269;p10"/>
            <p:cNvSpPr txBox="1"/>
            <p:nvPr/>
          </p:nvSpPr>
          <p:spPr>
            <a:xfrm>
              <a:off x="11611032" y="5969944"/>
              <a:ext cx="16008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ZOZO様</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アダストリア様</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森永乳業様</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全日本空輸様　    </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                       他</a:t>
              </a:r>
              <a:endParaRPr sz="1400" b="0" i="0" u="none" strike="noStrike" cap="none">
                <a:solidFill>
                  <a:srgbClr val="000000"/>
                </a:solidFill>
                <a:latin typeface="Arial"/>
                <a:ea typeface="Arial"/>
                <a:cs typeface="Arial"/>
                <a:sym typeface="Arial"/>
              </a:endParaRPr>
            </a:p>
          </p:txBody>
        </p:sp>
        <p:pic>
          <p:nvPicPr>
            <p:cNvPr id="270" name="Google Shape;270;p10"/>
            <p:cNvPicPr preferRelativeResize="0"/>
            <p:nvPr/>
          </p:nvPicPr>
          <p:blipFill rotWithShape="1">
            <a:blip r:embed="rId7">
              <a:alphaModFix/>
            </a:blip>
            <a:srcRect/>
            <a:stretch/>
          </p:blipFill>
          <p:spPr>
            <a:xfrm>
              <a:off x="7816757" y="1631274"/>
              <a:ext cx="4878812" cy="1747354"/>
            </a:xfrm>
            <a:prstGeom prst="rect">
              <a:avLst/>
            </a:prstGeom>
            <a:noFill/>
            <a:ln>
              <a:noFill/>
            </a:ln>
          </p:spPr>
        </p:pic>
      </p:grpSp>
      <p:sp>
        <p:nvSpPr>
          <p:cNvPr id="271" name="Google Shape;271;p10"/>
          <p:cNvSpPr txBox="1"/>
          <p:nvPr/>
        </p:nvSpPr>
        <p:spPr>
          <a:xfrm>
            <a:off x="260565" y="7006775"/>
            <a:ext cx="5752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400" b="1" i="0" u="none" strike="noStrike" cap="none" dirty="0">
                <a:solidFill>
                  <a:schemeClr val="dk1"/>
                </a:solidFill>
                <a:latin typeface="Meiryo"/>
                <a:ea typeface="Meiryo"/>
                <a:cs typeface="Meiryo"/>
                <a:sym typeface="Meiryo"/>
              </a:rPr>
              <a:t>※</a:t>
            </a:r>
            <a:r>
              <a:rPr lang="ja-JP" sz="1400" b="1" i="0" u="sng" strike="noStrike" cap="none" dirty="0">
                <a:solidFill>
                  <a:schemeClr val="dk1"/>
                </a:solidFill>
                <a:latin typeface="Meiryo"/>
                <a:ea typeface="Meiryo"/>
                <a:cs typeface="Meiryo"/>
                <a:sym typeface="Meiryo"/>
                <a:hlinkClick r:id="rId8" action="ppaction://hlinksldjump"/>
              </a:rPr>
              <a:t>P</a:t>
            </a:r>
            <a:r>
              <a:rPr lang="en-US" altLang="ja-JP" sz="1400" b="1" i="0" u="sng" strike="noStrike" cap="none" dirty="0">
                <a:solidFill>
                  <a:schemeClr val="dk1"/>
                </a:solidFill>
                <a:latin typeface="Meiryo"/>
                <a:ea typeface="Meiryo"/>
                <a:cs typeface="Meiryo"/>
                <a:sym typeface="Meiryo"/>
                <a:hlinkClick r:id="rId8" action="ppaction://hlinksldjump"/>
              </a:rPr>
              <a:t>27</a:t>
            </a:r>
            <a:r>
              <a:rPr lang="ja-JP" sz="1400" b="1" i="0" u="none" strike="noStrike" cap="none" dirty="0">
                <a:solidFill>
                  <a:schemeClr val="dk1"/>
                </a:solidFill>
                <a:latin typeface="Meiryo"/>
                <a:ea typeface="Meiryo"/>
                <a:cs typeface="Meiryo"/>
                <a:sym typeface="Meiryo"/>
              </a:rPr>
              <a:t>にADメニュー有り</a:t>
            </a:r>
            <a:endParaRPr sz="1400" b="1" i="0" u="none" strike="noStrike" cap="none" dirty="0">
              <a:solidFill>
                <a:schemeClr val="dk1"/>
              </a:solidFill>
              <a:latin typeface="Meiryo"/>
              <a:ea typeface="Meiryo"/>
              <a:cs typeface="Meiryo"/>
              <a:sym typeface="Meiryo"/>
            </a:endParaRPr>
          </a:p>
        </p:txBody>
      </p:sp>
      <p:sp>
        <p:nvSpPr>
          <p:cNvPr id="272" name="Google Shape;272;p10"/>
          <p:cNvSpPr txBox="1"/>
          <p:nvPr/>
        </p:nvSpPr>
        <p:spPr>
          <a:xfrm>
            <a:off x="423423" y="3314705"/>
            <a:ext cx="6230400" cy="5541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highlight>
                  <a:srgbClr val="FFFFFF"/>
                </a:highlight>
                <a:latin typeface="Meiryo"/>
                <a:ea typeface="Meiryo"/>
                <a:cs typeface="Meiryo"/>
                <a:sym typeface="Meiryo"/>
              </a:rPr>
              <a:t>育児、仕事、家事、社会のこと…</a:t>
            </a:r>
            <a:r>
              <a:rPr lang="ja-JP" sz="1200" b="1" i="0" u="none" strike="noStrike" cap="none" dirty="0">
                <a:solidFill>
                  <a:srgbClr val="000000"/>
                </a:solidFill>
                <a:highlight>
                  <a:srgbClr val="FFFFFF"/>
                </a:highlight>
                <a:latin typeface="Meiryo"/>
                <a:ea typeface="Meiryo"/>
                <a:cs typeface="Meiryo"/>
                <a:sym typeface="Meiryo"/>
              </a:rPr>
              <a:t>働くママの気になるインサイトを大調査！</a:t>
            </a:r>
            <a:endParaRPr sz="1200" b="1" i="0" u="none" strike="noStrike" cap="none" dirty="0">
              <a:solidFill>
                <a:srgbClr val="000000"/>
              </a:solidFill>
              <a:highlight>
                <a:srgbClr val="FFFFFF"/>
              </a:highlight>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highlight>
                  <a:srgbClr val="FFFFFF"/>
                </a:highlight>
                <a:latin typeface="Meiryo"/>
                <a:ea typeface="Meiryo"/>
                <a:cs typeface="Meiryo"/>
                <a:sym typeface="Meiryo"/>
              </a:rPr>
              <a:t>私たちが抱えている世の中の課題を顕在化してきます。</a:t>
            </a:r>
            <a:endParaRPr sz="1200" b="0" i="0" u="none" strike="noStrike" cap="none" dirty="0">
              <a:solidFill>
                <a:srgbClr val="000000"/>
              </a:solidFill>
              <a:highlight>
                <a:srgbClr val="FFFFFF"/>
              </a:highlight>
              <a:latin typeface="Meiryo"/>
              <a:ea typeface="Meiryo"/>
              <a:cs typeface="Meiryo"/>
              <a:sym typeface="Meiryo"/>
            </a:endParaRPr>
          </a:p>
        </p:txBody>
      </p:sp>
      <p:sp>
        <p:nvSpPr>
          <p:cNvPr id="273" name="Google Shape;273;p10"/>
          <p:cNvSpPr txBox="1"/>
          <p:nvPr/>
        </p:nvSpPr>
        <p:spPr>
          <a:xfrm>
            <a:off x="3148486" y="6089125"/>
            <a:ext cx="33021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99"/>
              <a:buFont typeface="Arial"/>
              <a:buNone/>
            </a:pPr>
            <a:r>
              <a:rPr lang="ja-JP" sz="799" b="0" i="0" u="sng" strike="noStrike" cap="none">
                <a:solidFill>
                  <a:srgbClr val="000000"/>
                </a:solidFill>
                <a:latin typeface="Meiryo"/>
                <a:ea typeface="Meiryo"/>
                <a:cs typeface="Meiryo"/>
                <a:sym typeface="Meiryo"/>
                <a:hlinkClick r:id="rId9">
                  <a:extLst>
                    <a:ext uri="{A12FA001-AC4F-418D-AE19-62706E023703}">
                      <ahyp:hlinkClr xmlns:ahyp="http://schemas.microsoft.com/office/drawing/2018/hyperlinkcolor" val="tx"/>
                    </a:ext>
                  </a:extLst>
                </a:hlinkClick>
              </a:rPr>
              <a:t>https://chanto.jp.net/souken/</a:t>
            </a:r>
            <a:endParaRPr sz="799" b="0" i="0" u="none" strike="noStrike" cap="none">
              <a:solidFill>
                <a:srgbClr val="000000"/>
              </a:solidFill>
              <a:latin typeface="Meiryo"/>
              <a:ea typeface="Meiryo"/>
              <a:cs typeface="Meiryo"/>
              <a:sym typeface="Meiryo"/>
            </a:endParaRPr>
          </a:p>
        </p:txBody>
      </p:sp>
      <p:pic>
        <p:nvPicPr>
          <p:cNvPr id="274" name="Google Shape;274;p10"/>
          <p:cNvPicPr preferRelativeResize="0"/>
          <p:nvPr/>
        </p:nvPicPr>
        <p:blipFill rotWithShape="1">
          <a:blip r:embed="rId10">
            <a:alphaModFix/>
          </a:blip>
          <a:srcRect/>
          <a:stretch/>
        </p:blipFill>
        <p:spPr>
          <a:xfrm>
            <a:off x="627180" y="1430191"/>
            <a:ext cx="4969265" cy="1794457"/>
          </a:xfrm>
          <a:prstGeom prst="rect">
            <a:avLst/>
          </a:prstGeom>
          <a:noFill/>
          <a:ln>
            <a:noFill/>
          </a:ln>
        </p:spPr>
      </p:pic>
      <p:sp>
        <p:nvSpPr>
          <p:cNvPr id="275" name="Google Shape;275;p10"/>
          <p:cNvSpPr txBox="1"/>
          <p:nvPr/>
        </p:nvSpPr>
        <p:spPr>
          <a:xfrm>
            <a:off x="599222" y="5183419"/>
            <a:ext cx="16584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教育費について</a:t>
            </a:r>
            <a:endParaRPr sz="1400" b="0" i="0" u="none" strike="noStrike" cap="none">
              <a:solidFill>
                <a:srgbClr val="000000"/>
              </a:solidFill>
              <a:latin typeface="Arial"/>
              <a:ea typeface="Arial"/>
              <a:cs typeface="Arial"/>
              <a:sym typeface="Arial"/>
            </a:endParaRPr>
          </a:p>
        </p:txBody>
      </p:sp>
      <p:grpSp>
        <p:nvGrpSpPr>
          <p:cNvPr id="276" name="Google Shape;276;p10"/>
          <p:cNvGrpSpPr/>
          <p:nvPr/>
        </p:nvGrpSpPr>
        <p:grpSpPr>
          <a:xfrm>
            <a:off x="5827128" y="1320653"/>
            <a:ext cx="1575969" cy="5562523"/>
            <a:chOff x="5916357" y="534121"/>
            <a:chExt cx="1677812" cy="5913174"/>
          </a:xfrm>
        </p:grpSpPr>
        <p:cxnSp>
          <p:nvCxnSpPr>
            <p:cNvPr id="277" name="Google Shape;277;p10"/>
            <p:cNvCxnSpPr/>
            <p:nvPr/>
          </p:nvCxnSpPr>
          <p:spPr>
            <a:xfrm>
              <a:off x="6757261" y="1611824"/>
              <a:ext cx="0" cy="4835471"/>
            </a:xfrm>
            <a:prstGeom prst="straightConnector1">
              <a:avLst/>
            </a:prstGeom>
            <a:noFill/>
            <a:ln w="9525" cap="flat" cmpd="sng">
              <a:solidFill>
                <a:schemeClr val="dk1"/>
              </a:solidFill>
              <a:prstDash val="dash"/>
              <a:round/>
              <a:headEnd type="none" w="sm" len="sm"/>
              <a:tailEnd type="none" w="sm" len="sm"/>
            </a:ln>
          </p:spPr>
        </p:cxnSp>
        <p:pic>
          <p:nvPicPr>
            <p:cNvPr id="278" name="Google Shape;278;p10"/>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916357" y="1539731"/>
              <a:ext cx="1677812" cy="340806"/>
            </a:xfrm>
            <a:prstGeom prst="rect">
              <a:avLst/>
            </a:prstGeom>
            <a:noFill/>
            <a:ln>
              <a:noFill/>
            </a:ln>
          </p:spPr>
        </p:pic>
        <p:pic>
          <p:nvPicPr>
            <p:cNvPr id="279" name="Google Shape;279;p10"/>
            <p:cNvPicPr preferRelativeResize="0"/>
            <p:nvPr/>
          </p:nvPicPr>
          <p:blipFill rotWithShape="1">
            <a:blip r:embed="rId12">
              <a:alphaModFix/>
            </a:blip>
            <a:srcRect/>
            <a:stretch/>
          </p:blipFill>
          <p:spPr>
            <a:xfrm>
              <a:off x="6032822" y="534121"/>
              <a:ext cx="1359138" cy="751878"/>
            </a:xfrm>
            <a:prstGeom prst="rect">
              <a:avLst/>
            </a:prstGeom>
            <a:noFill/>
            <a:ln>
              <a:noFill/>
            </a:ln>
          </p:spPr>
        </p:pic>
      </p:grpSp>
      <p:pic>
        <p:nvPicPr>
          <p:cNvPr id="280" name="Google Shape;280;p10"/>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704993" y="4051121"/>
            <a:ext cx="2360979" cy="1597264"/>
          </a:xfrm>
          <a:prstGeom prst="rect">
            <a:avLst/>
          </a:prstGeom>
          <a:solidFill>
            <a:srgbClr val="7CC8C9"/>
          </a:solidFill>
          <a:ln>
            <a:noFill/>
          </a:ln>
        </p:spPr>
      </p:pic>
      <p:pic>
        <p:nvPicPr>
          <p:cNvPr id="281" name="Google Shape;281;p10"/>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3260031" y="4081575"/>
            <a:ext cx="2336428" cy="1539757"/>
          </a:xfrm>
          <a:prstGeom prst="rect">
            <a:avLst/>
          </a:prstGeom>
          <a:noFill/>
          <a:ln>
            <a:noFill/>
          </a:ln>
        </p:spPr>
      </p:pic>
      <p:sp>
        <p:nvSpPr>
          <p:cNvPr id="282" name="Google Shape;282;p10"/>
          <p:cNvSpPr txBox="1"/>
          <p:nvPr/>
        </p:nvSpPr>
        <p:spPr>
          <a:xfrm>
            <a:off x="3652955" y="5715937"/>
            <a:ext cx="2414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ふるさと納税の返礼品について</a:t>
            </a:r>
            <a:endParaRPr sz="1400" b="0" i="0" u="none" strike="noStrike" cap="none">
              <a:solidFill>
                <a:srgbClr val="000000"/>
              </a:solidFill>
              <a:latin typeface="Arial"/>
              <a:ea typeface="Arial"/>
              <a:cs typeface="Arial"/>
              <a:sym typeface="Arial"/>
            </a:endParaRPr>
          </a:p>
        </p:txBody>
      </p:sp>
      <p:sp>
        <p:nvSpPr>
          <p:cNvPr id="283" name="Google Shape;283;p10"/>
          <p:cNvSpPr/>
          <p:nvPr/>
        </p:nvSpPr>
        <p:spPr>
          <a:xfrm>
            <a:off x="1196103" y="181643"/>
            <a:ext cx="9212527" cy="391627"/>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i="0" u="none" strike="noStrike" cap="none">
                <a:solidFill>
                  <a:schemeClr val="dk1"/>
                </a:solidFill>
                <a:latin typeface="Meiryo"/>
                <a:ea typeface="Meiryo"/>
                <a:cs typeface="Meiryo"/>
                <a:sym typeface="Meiryo"/>
              </a:rPr>
              <a:t>　働く女性の生活、働き方を徹底リサーチする『CHANTO総研』</a:t>
            </a:r>
            <a:endParaRPr sz="1600" b="1" i="0" u="none" strike="noStrike" cap="none">
              <a:solidFill>
                <a:schemeClr val="dk1"/>
              </a:solidFill>
              <a:latin typeface="Meiryo"/>
              <a:ea typeface="Meiryo"/>
              <a:cs typeface="Meiryo"/>
              <a:sym typeface="Meiryo"/>
            </a:endParaRPr>
          </a:p>
        </p:txBody>
      </p:sp>
      <p:sp>
        <p:nvSpPr>
          <p:cNvPr id="284" name="Google Shape;284;p10"/>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9</a:t>
            </a:fld>
            <a:endParaRPr/>
          </a:p>
        </p:txBody>
      </p:sp>
      <p:pic>
        <p:nvPicPr>
          <p:cNvPr id="285" name="Google Shape;285;p10"/>
          <p:cNvPicPr preferRelativeResize="0"/>
          <p:nvPr/>
        </p:nvPicPr>
        <p:blipFill rotWithShape="1">
          <a:blip r:embed="rId15">
            <a:alphaModFix/>
          </a:blip>
          <a:srcRect/>
          <a:stretch/>
        </p:blipFill>
        <p:spPr>
          <a:xfrm>
            <a:off x="12315709" y="201100"/>
            <a:ext cx="927854" cy="412525"/>
          </a:xfrm>
          <a:prstGeom prst="rect">
            <a:avLst/>
          </a:prstGeom>
          <a:noFill/>
          <a:ln>
            <a:noFill/>
          </a:ln>
        </p:spPr>
      </p:pic>
      <p:sp>
        <p:nvSpPr>
          <p:cNvPr id="286" name="Google Shape;286;p10"/>
          <p:cNvSpPr txBox="1"/>
          <p:nvPr/>
        </p:nvSpPr>
        <p:spPr>
          <a:xfrm>
            <a:off x="141773" y="142475"/>
            <a:ext cx="1214100" cy="52320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読者</a:t>
            </a:r>
            <a:endParaRPr sz="1400" b="0" i="0" u="none" strike="noStrike" cap="none">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調査機関</a:t>
            </a:r>
            <a:endParaRPr sz="1400" b="0" i="0" u="none" strike="noStrike" cap="none">
              <a:solidFill>
                <a:schemeClr val="lt1"/>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2359</TotalTime>
  <Words>13924</Words>
  <Application>Microsoft Office PowerPoint</Application>
  <PresentationFormat>ユーザー設定</PresentationFormat>
  <Paragraphs>1734</Paragraphs>
  <Slides>46</Slides>
  <Notes>42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46</vt:i4>
      </vt:variant>
    </vt:vector>
  </HeadingPairs>
  <TitlesOfParts>
    <vt:vector size="54" baseType="lpstr">
      <vt:lpstr>Noto Sans Symbols</vt:lpstr>
      <vt:lpstr>メイリオ</vt:lpstr>
      <vt:lpstr>メイリオ</vt:lpstr>
      <vt:lpstr>游ゴシック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紗織</dc:creator>
  <cp:lastModifiedBy>杉木 智子</cp:lastModifiedBy>
  <cp:revision>66</cp:revision>
  <cp:lastPrinted>2024-03-26T04:48:23Z</cp:lastPrinted>
  <dcterms:modified xsi:type="dcterms:W3CDTF">2024-05-29T09:59:37Z</dcterms:modified>
</cp:coreProperties>
</file>