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0" r:id="rId6"/>
    <p:sldId id="261" r:id="rId7"/>
    <p:sldId id="278" r:id="rId8"/>
    <p:sldId id="263" r:id="rId9"/>
    <p:sldId id="264" r:id="rId10"/>
    <p:sldId id="266" r:id="rId11"/>
    <p:sldId id="279" r:id="rId12"/>
    <p:sldId id="267" r:id="rId13"/>
    <p:sldId id="273" r:id="rId14"/>
    <p:sldId id="270" r:id="rId15"/>
    <p:sldId id="275" r:id="rId16"/>
    <p:sldId id="276" r:id="rId17"/>
    <p:sldId id="277" r:id="rId1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3A42"/>
    <a:srgbClr val="FFF2CC"/>
    <a:srgbClr val="FFC000"/>
    <a:srgbClr val="212C6C"/>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9" d="100"/>
          <a:sy n="59" d="100"/>
        </p:scale>
        <p:origin x="96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9632ABA-A4E2-61C4-CD8F-74EDCD5146DC}"/>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C6CC22E-FEB6-6B7E-B26F-9BC673527B69}"/>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CD064733-EA31-4DF5-B5C9-B5766806007A}" type="datetimeFigureOut">
              <a:rPr kumimoji="1" lang="ja-JP" altLang="en-US" smtClean="0"/>
              <a:t>2024/11/27</a:t>
            </a:fld>
            <a:endParaRPr kumimoji="1" lang="ja-JP" altLang="en-US"/>
          </a:p>
        </p:txBody>
      </p:sp>
      <p:sp>
        <p:nvSpPr>
          <p:cNvPr id="4" name="フッター プレースホルダー 3">
            <a:extLst>
              <a:ext uri="{FF2B5EF4-FFF2-40B4-BE49-F238E27FC236}">
                <a16:creationId xmlns:a16="http://schemas.microsoft.com/office/drawing/2014/main" id="{B1693B97-C103-6704-7715-C7B8A81F084F}"/>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BF10B24-1DDB-88B5-64F7-78DEB7E8DEC2}"/>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BCE85FBA-9AEE-4BB1-9B05-4113122B8F46}" type="slidenum">
              <a:rPr kumimoji="1" lang="ja-JP" altLang="en-US" smtClean="0"/>
              <a:t>‹#›</a:t>
            </a:fld>
            <a:endParaRPr kumimoji="1" lang="ja-JP" altLang="en-US"/>
          </a:p>
        </p:txBody>
      </p:sp>
    </p:spTree>
    <p:extLst>
      <p:ext uri="{BB962C8B-B14F-4D97-AF65-F5344CB8AC3E}">
        <p14:creationId xmlns:p14="http://schemas.microsoft.com/office/powerpoint/2010/main" val="42710061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F2BF352-76DC-472B-B29E-01A13F480E65}" type="datetimeFigureOut">
              <a:rPr kumimoji="1" lang="ja-JP" altLang="en-US" smtClean="0"/>
              <a:t>2024/11/27</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5B1763-F13B-43BB-BFB9-C3F0968B9C1E}" type="slidenum">
              <a:rPr kumimoji="1" lang="ja-JP" altLang="en-US" smtClean="0"/>
              <a:t>‹#›</a:t>
            </a:fld>
            <a:endParaRPr kumimoji="1" lang="ja-JP" altLang="en-US"/>
          </a:p>
        </p:txBody>
      </p:sp>
    </p:spTree>
    <p:extLst>
      <p:ext uri="{BB962C8B-B14F-4D97-AF65-F5344CB8AC3E}">
        <p14:creationId xmlns:p14="http://schemas.microsoft.com/office/powerpoint/2010/main" val="17743086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5B1763-F13B-43BB-BFB9-C3F0968B9C1E}" type="slidenum">
              <a:rPr kumimoji="1" lang="ja-JP" altLang="en-US" smtClean="0"/>
              <a:t>2</a:t>
            </a:fld>
            <a:endParaRPr kumimoji="1" lang="ja-JP" altLang="en-US"/>
          </a:p>
        </p:txBody>
      </p:sp>
    </p:spTree>
    <p:extLst>
      <p:ext uri="{BB962C8B-B14F-4D97-AF65-F5344CB8AC3E}">
        <p14:creationId xmlns:p14="http://schemas.microsoft.com/office/powerpoint/2010/main" val="345190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5B1763-F13B-43BB-BFB9-C3F0968B9C1E}" type="slidenum">
              <a:rPr kumimoji="1" lang="ja-JP" altLang="en-US" smtClean="0"/>
              <a:t>3</a:t>
            </a:fld>
            <a:endParaRPr kumimoji="1" lang="ja-JP" altLang="en-US"/>
          </a:p>
        </p:txBody>
      </p:sp>
    </p:spTree>
    <p:extLst>
      <p:ext uri="{BB962C8B-B14F-4D97-AF65-F5344CB8AC3E}">
        <p14:creationId xmlns:p14="http://schemas.microsoft.com/office/powerpoint/2010/main" val="410775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5B1763-F13B-43BB-BFB9-C3F0968B9C1E}" type="slidenum">
              <a:rPr kumimoji="1" lang="ja-JP" altLang="en-US" smtClean="0"/>
              <a:t>4</a:t>
            </a:fld>
            <a:endParaRPr kumimoji="1" lang="ja-JP" altLang="en-US"/>
          </a:p>
        </p:txBody>
      </p:sp>
    </p:spTree>
    <p:extLst>
      <p:ext uri="{BB962C8B-B14F-4D97-AF65-F5344CB8AC3E}">
        <p14:creationId xmlns:p14="http://schemas.microsoft.com/office/powerpoint/2010/main" val="263288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43534-C5D3-031A-2C86-A0CA0C4D7D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D31C0D-487D-A906-828A-489F9D3F46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EF7F729-66A1-C128-3759-69756FF676D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CD57A59-C9BE-526F-1C05-4CE58CC45F6E}"/>
              </a:ext>
            </a:extLst>
          </p:cNvPr>
          <p:cNvSpPr>
            <a:spLocks noGrp="1"/>
          </p:cNvSpPr>
          <p:nvPr>
            <p:ph type="sldNum" sz="quarter" idx="5"/>
          </p:nvPr>
        </p:nvSpPr>
        <p:spPr/>
        <p:txBody>
          <a:bodyPr/>
          <a:lstStyle/>
          <a:p>
            <a:fld id="{775B1763-F13B-43BB-BFB9-C3F0968B9C1E}" type="slidenum">
              <a:rPr kumimoji="1" lang="ja-JP" altLang="en-US" smtClean="0"/>
              <a:t>6</a:t>
            </a:fld>
            <a:endParaRPr kumimoji="1" lang="ja-JP" altLang="en-US"/>
          </a:p>
        </p:txBody>
      </p:sp>
    </p:spTree>
    <p:extLst>
      <p:ext uri="{BB962C8B-B14F-4D97-AF65-F5344CB8AC3E}">
        <p14:creationId xmlns:p14="http://schemas.microsoft.com/office/powerpoint/2010/main" val="19743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5B1763-F13B-43BB-BFB9-C3F0968B9C1E}" type="slidenum">
              <a:rPr kumimoji="1" lang="ja-JP" altLang="en-US" smtClean="0"/>
              <a:t>14</a:t>
            </a:fld>
            <a:endParaRPr kumimoji="1" lang="ja-JP" altLang="en-US"/>
          </a:p>
        </p:txBody>
      </p:sp>
    </p:spTree>
    <p:extLst>
      <p:ext uri="{BB962C8B-B14F-4D97-AF65-F5344CB8AC3E}">
        <p14:creationId xmlns:p14="http://schemas.microsoft.com/office/powerpoint/2010/main" val="1794859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背景グレー">
    <p:bg>
      <p:bgPr>
        <a:solidFill>
          <a:srgbClr val="F3F3F3"/>
        </a:solidFill>
        <a:effectLst/>
      </p:bgPr>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A25425A4-BF67-97D9-25CE-27E6CBA3E4B7}"/>
              </a:ext>
            </a:extLst>
          </p:cNvPr>
          <p:cNvSpPr>
            <a:spLocks noGrp="1"/>
          </p:cNvSpPr>
          <p:nvPr>
            <p:ph type="dt" sz="half" idx="10"/>
          </p:nvPr>
        </p:nvSpPr>
        <p:spPr/>
        <p:txBody>
          <a:bodyPr/>
          <a:lstStyle/>
          <a:p>
            <a:fld id="{5889779C-7622-47E6-BACE-D5B589A9B18F}" type="datetime1">
              <a:rPr kumimoji="1" lang="ja-JP" altLang="en-US" smtClean="0"/>
              <a:t>2024/11/27</a:t>
            </a:fld>
            <a:endParaRPr kumimoji="1" lang="ja-JP" altLang="en-US"/>
          </a:p>
        </p:txBody>
      </p:sp>
      <p:sp>
        <p:nvSpPr>
          <p:cNvPr id="5" name="フッター プレースホルダー 4">
            <a:extLst>
              <a:ext uri="{FF2B5EF4-FFF2-40B4-BE49-F238E27FC236}">
                <a16:creationId xmlns:a16="http://schemas.microsoft.com/office/drawing/2014/main" id="{EEBF4F76-BEFC-F2CC-3BDA-7307950E95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B15FE-CC7F-1D4C-F9A5-19B6E001C31F}"/>
              </a:ext>
            </a:extLst>
          </p:cNvPr>
          <p:cNvSpPr>
            <a:spLocks noGrp="1"/>
          </p:cNvSpPr>
          <p:nvPr>
            <p:ph type="sldNum" sz="quarter" idx="12"/>
          </p:nvPr>
        </p:nvSpPr>
        <p:spPr/>
        <p:txBody>
          <a:bodyPr/>
          <a:lstStyle/>
          <a:p>
            <a:fld id="{0CC46159-1500-406A-A8A7-AEE1AD5A9969}" type="slidenum">
              <a:rPr kumimoji="1" lang="ja-JP" altLang="en-US" smtClean="0"/>
              <a:t>‹#›</a:t>
            </a:fld>
            <a:endParaRPr kumimoji="1" lang="ja-JP" altLang="en-US"/>
          </a:p>
        </p:txBody>
      </p:sp>
      <p:pic>
        <p:nvPicPr>
          <p:cNvPr id="9" name="Google Shape;22;p27">
            <a:extLst>
              <a:ext uri="{FF2B5EF4-FFF2-40B4-BE49-F238E27FC236}">
                <a16:creationId xmlns:a16="http://schemas.microsoft.com/office/drawing/2014/main" id="{0D26F309-8401-F6CB-6A05-4F9E32995E98}"/>
              </a:ext>
            </a:extLst>
          </p:cNvPr>
          <p:cNvPicPr preferRelativeResize="0"/>
          <p:nvPr userDrawn="1"/>
        </p:nvPicPr>
        <p:blipFill rotWithShape="1">
          <a:blip r:embed="rId2">
            <a:alphaModFix/>
          </a:blip>
          <a:srcRect b="24638"/>
          <a:stretch/>
        </p:blipFill>
        <p:spPr>
          <a:xfrm>
            <a:off x="357910" y="167290"/>
            <a:ext cx="1059969" cy="183421"/>
          </a:xfrm>
          <a:prstGeom prst="rect">
            <a:avLst/>
          </a:prstGeom>
          <a:noFill/>
          <a:ln>
            <a:noFill/>
          </a:ln>
        </p:spPr>
      </p:pic>
    </p:spTree>
    <p:extLst>
      <p:ext uri="{BB962C8B-B14F-4D97-AF65-F5344CB8AC3E}">
        <p14:creationId xmlns:p14="http://schemas.microsoft.com/office/powerpoint/2010/main" val="218141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B262DF3-25BD-CB7E-1C50-10DC6290E427}"/>
              </a:ext>
            </a:extLst>
          </p:cNvPr>
          <p:cNvSpPr>
            <a:spLocks noGrp="1"/>
          </p:cNvSpPr>
          <p:nvPr>
            <p:ph type="dt" sz="half" idx="10"/>
          </p:nvPr>
        </p:nvSpPr>
        <p:spPr/>
        <p:txBody>
          <a:bodyPr/>
          <a:lstStyle/>
          <a:p>
            <a:fld id="{7080030A-CE20-409D-B8EB-CA28F4E9E70C}" type="datetime1">
              <a:rPr kumimoji="1" lang="ja-JP" altLang="en-US" smtClean="0"/>
              <a:t>2024/11/27</a:t>
            </a:fld>
            <a:endParaRPr kumimoji="1" lang="ja-JP" altLang="en-US"/>
          </a:p>
        </p:txBody>
      </p:sp>
      <p:sp>
        <p:nvSpPr>
          <p:cNvPr id="3" name="フッター プレースホルダー 2">
            <a:extLst>
              <a:ext uri="{FF2B5EF4-FFF2-40B4-BE49-F238E27FC236}">
                <a16:creationId xmlns:a16="http://schemas.microsoft.com/office/drawing/2014/main" id="{CE6DAECB-DAA4-3E7F-9C99-FB5772AE9AD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A2A9CB0-D773-A4CB-F52F-32908542A0CE}"/>
              </a:ext>
            </a:extLst>
          </p:cNvPr>
          <p:cNvSpPr>
            <a:spLocks noGrp="1"/>
          </p:cNvSpPr>
          <p:nvPr>
            <p:ph type="sldNum" sz="quarter" idx="12"/>
          </p:nvPr>
        </p:nvSpPr>
        <p:spPr/>
        <p:txBody>
          <a:bodyPr/>
          <a:lstStyle/>
          <a:p>
            <a:fld id="{0CC46159-1500-406A-A8A7-AEE1AD5A9969}" type="slidenum">
              <a:rPr kumimoji="1" lang="ja-JP" altLang="en-US" smtClean="0"/>
              <a:t>‹#›</a:t>
            </a:fld>
            <a:endParaRPr kumimoji="1" lang="ja-JP" altLang="en-US"/>
          </a:p>
        </p:txBody>
      </p:sp>
      <p:pic>
        <p:nvPicPr>
          <p:cNvPr id="6" name="Google Shape;22;p27">
            <a:extLst>
              <a:ext uri="{FF2B5EF4-FFF2-40B4-BE49-F238E27FC236}">
                <a16:creationId xmlns:a16="http://schemas.microsoft.com/office/drawing/2014/main" id="{36DB1958-8A7A-5C86-BBD1-79D7FCFD8C4A}"/>
              </a:ext>
            </a:extLst>
          </p:cNvPr>
          <p:cNvPicPr preferRelativeResize="0"/>
          <p:nvPr userDrawn="1"/>
        </p:nvPicPr>
        <p:blipFill rotWithShape="1">
          <a:blip r:embed="rId2">
            <a:alphaModFix/>
          </a:blip>
          <a:srcRect b="24638"/>
          <a:stretch/>
        </p:blipFill>
        <p:spPr>
          <a:xfrm>
            <a:off x="357910" y="167290"/>
            <a:ext cx="1059969" cy="183421"/>
          </a:xfrm>
          <a:prstGeom prst="rect">
            <a:avLst/>
          </a:prstGeom>
          <a:noFill/>
          <a:ln>
            <a:noFill/>
          </a:ln>
        </p:spPr>
      </p:pic>
    </p:spTree>
    <p:extLst>
      <p:ext uri="{BB962C8B-B14F-4D97-AF65-F5344CB8AC3E}">
        <p14:creationId xmlns:p14="http://schemas.microsoft.com/office/powerpoint/2010/main" val="2409623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B262DF3-25BD-CB7E-1C50-10DC6290E427}"/>
              </a:ext>
            </a:extLst>
          </p:cNvPr>
          <p:cNvSpPr>
            <a:spLocks noGrp="1"/>
          </p:cNvSpPr>
          <p:nvPr>
            <p:ph type="dt" sz="half" idx="10"/>
          </p:nvPr>
        </p:nvSpPr>
        <p:spPr/>
        <p:txBody>
          <a:bodyPr/>
          <a:lstStyle/>
          <a:p>
            <a:fld id="{70EC2578-CECE-466F-B0AE-3582C44EBA3C}" type="datetime1">
              <a:rPr kumimoji="1" lang="ja-JP" altLang="en-US" smtClean="0"/>
              <a:t>2024/11/27</a:t>
            </a:fld>
            <a:endParaRPr kumimoji="1" lang="ja-JP" altLang="en-US"/>
          </a:p>
        </p:txBody>
      </p:sp>
      <p:sp>
        <p:nvSpPr>
          <p:cNvPr id="3" name="フッター プレースホルダー 2">
            <a:extLst>
              <a:ext uri="{FF2B5EF4-FFF2-40B4-BE49-F238E27FC236}">
                <a16:creationId xmlns:a16="http://schemas.microsoft.com/office/drawing/2014/main" id="{CE6DAECB-DAA4-3E7F-9C99-FB5772AE9AD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A2A9CB0-D773-A4CB-F52F-32908542A0CE}"/>
              </a:ext>
            </a:extLst>
          </p:cNvPr>
          <p:cNvSpPr>
            <a:spLocks noGrp="1"/>
          </p:cNvSpPr>
          <p:nvPr>
            <p:ph type="sldNum" sz="quarter" idx="12"/>
          </p:nvPr>
        </p:nvSpPr>
        <p:spPr/>
        <p:txBody>
          <a:bodyPr/>
          <a:lstStyle/>
          <a:p>
            <a:fld id="{0CC46159-1500-406A-A8A7-AEE1AD5A9969}" type="slidenum">
              <a:rPr kumimoji="1" lang="ja-JP" altLang="en-US" smtClean="0"/>
              <a:t>‹#›</a:t>
            </a:fld>
            <a:endParaRPr kumimoji="1" lang="ja-JP" altLang="en-US"/>
          </a:p>
        </p:txBody>
      </p:sp>
      <p:pic>
        <p:nvPicPr>
          <p:cNvPr id="7" name="Google Shape;22;p27">
            <a:extLst>
              <a:ext uri="{FF2B5EF4-FFF2-40B4-BE49-F238E27FC236}">
                <a16:creationId xmlns:a16="http://schemas.microsoft.com/office/drawing/2014/main" id="{843BE960-5A13-0073-3114-C95E3C86BC5A}"/>
              </a:ext>
            </a:extLst>
          </p:cNvPr>
          <p:cNvPicPr preferRelativeResize="0"/>
          <p:nvPr userDrawn="1"/>
        </p:nvPicPr>
        <p:blipFill rotWithShape="1">
          <a:blip r:embed="rId2">
            <a:alphaModFix/>
          </a:blip>
          <a:srcRect b="24638"/>
          <a:stretch/>
        </p:blipFill>
        <p:spPr>
          <a:xfrm>
            <a:off x="357910" y="167290"/>
            <a:ext cx="1059969" cy="183421"/>
          </a:xfrm>
          <a:prstGeom prst="rect">
            <a:avLst/>
          </a:prstGeom>
          <a:noFill/>
          <a:ln>
            <a:noFill/>
          </a:ln>
        </p:spPr>
      </p:pic>
      <p:cxnSp>
        <p:nvCxnSpPr>
          <p:cNvPr id="9" name="直線コネクタ 8">
            <a:extLst>
              <a:ext uri="{FF2B5EF4-FFF2-40B4-BE49-F238E27FC236}">
                <a16:creationId xmlns:a16="http://schemas.microsoft.com/office/drawing/2014/main" id="{35EB5202-F374-213D-70FE-4F4D417F9BEC}"/>
              </a:ext>
            </a:extLst>
          </p:cNvPr>
          <p:cNvCxnSpPr>
            <a:cxnSpLocks/>
          </p:cNvCxnSpPr>
          <p:nvPr userDrawn="1"/>
        </p:nvCxnSpPr>
        <p:spPr>
          <a:xfrm>
            <a:off x="1600200" y="128479"/>
            <a:ext cx="0" cy="2619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3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タイトル">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B262DF3-25BD-CB7E-1C50-10DC6290E427}"/>
              </a:ext>
            </a:extLst>
          </p:cNvPr>
          <p:cNvSpPr>
            <a:spLocks noGrp="1"/>
          </p:cNvSpPr>
          <p:nvPr>
            <p:ph type="dt" sz="half" idx="10"/>
          </p:nvPr>
        </p:nvSpPr>
        <p:spPr/>
        <p:txBody>
          <a:bodyPr/>
          <a:lstStyle/>
          <a:p>
            <a:fld id="{BBF386D4-AD35-4B0B-A566-5342AB5E5756}" type="datetime1">
              <a:rPr kumimoji="1" lang="ja-JP" altLang="en-US" smtClean="0"/>
              <a:t>2024/11/27</a:t>
            </a:fld>
            <a:endParaRPr kumimoji="1" lang="ja-JP" altLang="en-US"/>
          </a:p>
        </p:txBody>
      </p:sp>
      <p:sp>
        <p:nvSpPr>
          <p:cNvPr id="3" name="フッター プレースホルダー 2">
            <a:extLst>
              <a:ext uri="{FF2B5EF4-FFF2-40B4-BE49-F238E27FC236}">
                <a16:creationId xmlns:a16="http://schemas.microsoft.com/office/drawing/2014/main" id="{CE6DAECB-DAA4-3E7F-9C99-FB5772AE9AD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A2A9CB0-D773-A4CB-F52F-32908542A0CE}"/>
              </a:ext>
            </a:extLst>
          </p:cNvPr>
          <p:cNvSpPr>
            <a:spLocks noGrp="1"/>
          </p:cNvSpPr>
          <p:nvPr>
            <p:ph type="sldNum" sz="quarter" idx="12"/>
          </p:nvPr>
        </p:nvSpPr>
        <p:spPr/>
        <p:txBody>
          <a:bodyPr/>
          <a:lstStyle/>
          <a:p>
            <a:fld id="{0CC46159-1500-406A-A8A7-AEE1AD5A9969}" type="slidenum">
              <a:rPr kumimoji="1" lang="ja-JP" altLang="en-US" smtClean="0"/>
              <a:t>‹#›</a:t>
            </a:fld>
            <a:endParaRPr kumimoji="1" lang="ja-JP" altLang="en-US"/>
          </a:p>
        </p:txBody>
      </p:sp>
    </p:spTree>
    <p:extLst>
      <p:ext uri="{BB962C8B-B14F-4D97-AF65-F5344CB8AC3E}">
        <p14:creationId xmlns:p14="http://schemas.microsoft.com/office/powerpoint/2010/main" val="1848647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59CC2BB-63D1-DBA9-0A98-963D11BD9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B7B15C-555C-65D1-6361-185A4B592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388E9FD-8ABE-F79C-CE2D-C70CCA038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1D8E3-AF54-4315-B15B-78FFBC13322E}" type="datetime1">
              <a:rPr kumimoji="1" lang="ja-JP" altLang="en-US" smtClean="0"/>
              <a:t>2024/11/27</a:t>
            </a:fld>
            <a:endParaRPr kumimoji="1" lang="ja-JP" altLang="en-US"/>
          </a:p>
        </p:txBody>
      </p:sp>
      <p:sp>
        <p:nvSpPr>
          <p:cNvPr id="5" name="フッター プレースホルダー 4">
            <a:extLst>
              <a:ext uri="{FF2B5EF4-FFF2-40B4-BE49-F238E27FC236}">
                <a16:creationId xmlns:a16="http://schemas.microsoft.com/office/drawing/2014/main" id="{75D1BF43-3F87-448B-5411-CAE89AB323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0849F2D-F0DB-1D34-1378-7C47CB6C3179}"/>
              </a:ext>
            </a:extLst>
          </p:cNvPr>
          <p:cNvSpPr>
            <a:spLocks noGrp="1"/>
          </p:cNvSpPr>
          <p:nvPr>
            <p:ph type="sldNum" sz="quarter" idx="4"/>
          </p:nvPr>
        </p:nvSpPr>
        <p:spPr>
          <a:xfrm>
            <a:off x="9246705" y="63317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46159-1500-406A-A8A7-AEE1AD5A9969}" type="slidenum">
              <a:rPr kumimoji="1" lang="ja-JP" altLang="en-US" smtClean="0"/>
              <a:t>‹#›</a:t>
            </a:fld>
            <a:endParaRPr kumimoji="1" lang="ja-JP" altLang="en-US"/>
          </a:p>
        </p:txBody>
      </p:sp>
    </p:spTree>
    <p:extLst>
      <p:ext uri="{BB962C8B-B14F-4D97-AF65-F5344CB8AC3E}">
        <p14:creationId xmlns:p14="http://schemas.microsoft.com/office/powerpoint/2010/main" val="13712169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5" r:id="rId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jprime.jp/" TargetMode="Externa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6.png"/><Relationship Id="rId3" Type="http://schemas.openxmlformats.org/officeDocument/2006/relationships/hyperlink" Target="https://www.jprime.jp/articles/-/32565" TargetMode="External"/><Relationship Id="rId7" Type="http://schemas.openxmlformats.org/officeDocument/2006/relationships/hyperlink" Target="https://www.jprime.jp/articles/-/32199" TargetMode="External"/><Relationship Id="rId12"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3.xml"/><Relationship Id="rId6" Type="http://schemas.openxmlformats.org/officeDocument/2006/relationships/image" Target="../media/image42.jpg"/><Relationship Id="rId11" Type="http://schemas.openxmlformats.org/officeDocument/2006/relationships/image" Target="../media/image21.png"/><Relationship Id="rId5" Type="http://schemas.openxmlformats.org/officeDocument/2006/relationships/hyperlink" Target="https://www.jprime.jp/articles/-/31763" TargetMode="External"/><Relationship Id="rId15" Type="http://schemas.openxmlformats.org/officeDocument/2006/relationships/image" Target="../media/image48.png"/><Relationship Id="rId10" Type="http://schemas.openxmlformats.org/officeDocument/2006/relationships/hyperlink" Target="https://www.jprime.jp/articles/-/27697" TargetMode="External"/><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4.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hyperlink" Target="https://www.jprime.jp/articles/-/33368" TargetMode="External"/><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hyperlink" Target="https://www.jprime.jp/articles/-/27033" TargetMode="External"/><Relationship Id="rId10" Type="http://schemas.openxmlformats.org/officeDocument/2006/relationships/hyperlink" Target="https://www.jprime.jp/articles/-/25563" TargetMode="External"/><Relationship Id="rId4" Type="http://schemas.openxmlformats.org/officeDocument/2006/relationships/hyperlink" Target="https://www.jprime.jp/articles/-/11183" TargetMode="External"/><Relationship Id="rId9" Type="http://schemas.openxmlformats.org/officeDocument/2006/relationships/hyperlink" Target="https://www.jprime.jp/articles/-/32865" TargetMode="External"/><Relationship Id="rId14" Type="http://schemas.openxmlformats.org/officeDocument/2006/relationships/hyperlink" Target="https://www.jprime.jp/articles/-/26407"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image" Target="../media/image25.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p27">
            <a:extLst>
              <a:ext uri="{FF2B5EF4-FFF2-40B4-BE49-F238E27FC236}">
                <a16:creationId xmlns:a16="http://schemas.microsoft.com/office/drawing/2014/main" id="{2441CB13-892C-C8A5-8B0B-CA968FB01A70}"/>
              </a:ext>
            </a:extLst>
          </p:cNvPr>
          <p:cNvPicPr preferRelativeResize="0"/>
          <p:nvPr/>
        </p:nvPicPr>
        <p:blipFill rotWithShape="1">
          <a:blip r:embed="rId2">
            <a:alphaModFix/>
          </a:blip>
          <a:srcRect b="24638"/>
          <a:stretch/>
        </p:blipFill>
        <p:spPr>
          <a:xfrm>
            <a:off x="3806759" y="2542906"/>
            <a:ext cx="4494767" cy="707083"/>
          </a:xfrm>
          <a:prstGeom prst="rect">
            <a:avLst/>
          </a:prstGeom>
          <a:noFill/>
          <a:ln>
            <a:noFill/>
          </a:ln>
        </p:spPr>
      </p:pic>
      <p:grpSp>
        <p:nvGrpSpPr>
          <p:cNvPr id="10" name="グループ化 9">
            <a:extLst>
              <a:ext uri="{FF2B5EF4-FFF2-40B4-BE49-F238E27FC236}">
                <a16:creationId xmlns:a16="http://schemas.microsoft.com/office/drawing/2014/main" id="{5BAD1A1C-563E-9684-DFD6-DCC31F6674B5}"/>
              </a:ext>
            </a:extLst>
          </p:cNvPr>
          <p:cNvGrpSpPr/>
          <p:nvPr/>
        </p:nvGrpSpPr>
        <p:grpSpPr>
          <a:xfrm>
            <a:off x="3617857" y="3429000"/>
            <a:ext cx="4872570" cy="806040"/>
            <a:chOff x="6437863" y="2935645"/>
            <a:chExt cx="4872570" cy="806040"/>
          </a:xfrm>
        </p:grpSpPr>
        <p:sp>
          <p:nvSpPr>
            <p:cNvPr id="8" name="テキスト ボックス 7">
              <a:extLst>
                <a:ext uri="{FF2B5EF4-FFF2-40B4-BE49-F238E27FC236}">
                  <a16:creationId xmlns:a16="http://schemas.microsoft.com/office/drawing/2014/main" id="{7E5063CE-20DE-A8ED-404E-D2DAC2544EE5}"/>
                </a:ext>
              </a:extLst>
            </p:cNvPr>
            <p:cNvSpPr txBox="1"/>
            <p:nvPr/>
          </p:nvSpPr>
          <p:spPr>
            <a:xfrm>
              <a:off x="6437863" y="2935645"/>
              <a:ext cx="4872570" cy="461665"/>
            </a:xfrm>
            <a:prstGeom prst="rect">
              <a:avLst/>
            </a:prstGeom>
            <a:noFill/>
          </p:spPr>
          <p:txBody>
            <a:bodyPr wrap="square" rtlCol="0">
              <a:spAutoFit/>
            </a:bodyPr>
            <a:lstStyle/>
            <a:p>
              <a:pPr marL="0" marR="0" lvl="0" indent="0" algn="ctr" rtl="0">
                <a:lnSpc>
                  <a:spcPct val="100000"/>
                </a:lnSpc>
                <a:spcBef>
                  <a:spcPts val="0"/>
                </a:spcBef>
                <a:spcAft>
                  <a:spcPts val="0"/>
                </a:spcAft>
                <a:buClr>
                  <a:schemeClr val="dk1"/>
                </a:buClr>
                <a:buSzPts val="2700"/>
                <a:buFont typeface="Meiryo"/>
                <a:buNone/>
              </a:pPr>
              <a:r>
                <a:rPr lang="nl-NL" altLang="ja-JP" sz="2400" b="1" i="0" u="none" strike="noStrike" cap="none" dirty="0">
                  <a:solidFill>
                    <a:schemeClr val="dk1"/>
                  </a:solidFill>
                  <a:latin typeface="+mn-ea"/>
                  <a:ea typeface="+mn-ea"/>
                  <a:cs typeface="Meiryo"/>
                  <a:sym typeface="Meiryo"/>
                </a:rPr>
                <a:t>Media Guide</a:t>
              </a:r>
              <a:r>
                <a:rPr lang="ja-JP" altLang="en-US" sz="2400" b="1" i="0" u="none" strike="noStrike" cap="none" dirty="0">
                  <a:solidFill>
                    <a:schemeClr val="dk1"/>
                  </a:solidFill>
                  <a:latin typeface="+mn-ea"/>
                  <a:ea typeface="+mn-ea"/>
                  <a:cs typeface="Meiryo"/>
                  <a:sym typeface="Meiryo"/>
                </a:rPr>
                <a:t>　</a:t>
              </a:r>
              <a:r>
                <a:rPr lang="nl-NL" altLang="ja-JP" sz="2400" b="1" i="0" u="none" strike="noStrike" cap="none" dirty="0">
                  <a:solidFill>
                    <a:schemeClr val="dk1"/>
                  </a:solidFill>
                  <a:latin typeface="+mn-ea"/>
                  <a:ea typeface="+mn-ea"/>
                  <a:cs typeface="Meiryo"/>
                  <a:sym typeface="Meiryo"/>
                </a:rPr>
                <a:t>202</a:t>
              </a:r>
              <a:r>
                <a:rPr lang="en-US" altLang="ja-JP" sz="2400" b="1" dirty="0">
                  <a:solidFill>
                    <a:schemeClr val="dk1"/>
                  </a:solidFill>
                  <a:latin typeface="+mn-ea"/>
                  <a:cs typeface="Meiryo"/>
                  <a:sym typeface="Meiryo"/>
                </a:rPr>
                <a:t>5</a:t>
              </a:r>
              <a:r>
                <a:rPr lang="nl-NL" altLang="ja-JP" sz="2400" b="1" i="0" u="none" strike="noStrike" cap="none" dirty="0">
                  <a:solidFill>
                    <a:schemeClr val="dk1"/>
                  </a:solidFill>
                  <a:latin typeface="+mn-ea"/>
                  <a:ea typeface="+mn-ea"/>
                  <a:cs typeface="Meiryo"/>
                  <a:sym typeface="Meiryo"/>
                </a:rPr>
                <a:t>.</a:t>
              </a:r>
              <a:r>
                <a:rPr lang="en-US" altLang="ja-JP" sz="2400" b="1" dirty="0">
                  <a:solidFill>
                    <a:schemeClr val="dk1"/>
                  </a:solidFill>
                  <a:latin typeface="+mn-ea"/>
                  <a:cs typeface="Meiryo"/>
                  <a:sym typeface="Meiryo"/>
                </a:rPr>
                <a:t>1</a:t>
              </a:r>
              <a:r>
                <a:rPr lang="nl-NL" altLang="ja-JP" sz="2400" b="1" i="0" u="none" strike="noStrike" cap="none" dirty="0">
                  <a:solidFill>
                    <a:schemeClr val="dk1"/>
                  </a:solidFill>
                  <a:latin typeface="+mn-ea"/>
                  <a:ea typeface="+mn-ea"/>
                  <a:cs typeface="Meiryo"/>
                  <a:sym typeface="Meiryo"/>
                </a:rPr>
                <a:t>-</a:t>
              </a:r>
              <a:r>
                <a:rPr lang="en-US" altLang="ja-JP" sz="2400" b="1" dirty="0">
                  <a:solidFill>
                    <a:schemeClr val="dk1"/>
                  </a:solidFill>
                  <a:latin typeface="+mn-ea"/>
                  <a:cs typeface="Meiryo"/>
                  <a:sym typeface="Meiryo"/>
                </a:rPr>
                <a:t>6</a:t>
              </a:r>
              <a:r>
                <a:rPr lang="nl-NL" altLang="ja-JP" sz="2400" b="1" i="0" u="none" strike="noStrike" cap="none" dirty="0">
                  <a:solidFill>
                    <a:schemeClr val="dk1"/>
                  </a:solidFill>
                  <a:latin typeface="+mn-ea"/>
                  <a:ea typeface="+mn-ea"/>
                  <a:cs typeface="Meiryo"/>
                  <a:sym typeface="Meiryo"/>
                </a:rPr>
                <a:t> vol.1.</a:t>
              </a:r>
              <a:r>
                <a:rPr lang="en-US" altLang="ja-JP" sz="2400" b="1" dirty="0">
                  <a:solidFill>
                    <a:schemeClr val="dk1"/>
                  </a:solidFill>
                  <a:latin typeface="+mn-ea"/>
                  <a:cs typeface="Meiryo"/>
                  <a:sym typeface="Meiryo"/>
                </a:rPr>
                <a:t>0</a:t>
              </a:r>
              <a:endParaRPr lang="nl-NL" altLang="ja-JP" sz="2400" b="1" i="0" u="none" strike="noStrike" cap="none" dirty="0">
                <a:solidFill>
                  <a:schemeClr val="dk1"/>
                </a:solidFill>
                <a:latin typeface="+mn-ea"/>
                <a:ea typeface="+mn-ea"/>
                <a:cs typeface="Meiryo"/>
                <a:sym typeface="Meiryo"/>
              </a:endParaRPr>
            </a:p>
          </p:txBody>
        </p:sp>
        <p:sp>
          <p:nvSpPr>
            <p:cNvPr id="9" name="テキスト ボックス 8">
              <a:extLst>
                <a:ext uri="{FF2B5EF4-FFF2-40B4-BE49-F238E27FC236}">
                  <a16:creationId xmlns:a16="http://schemas.microsoft.com/office/drawing/2014/main" id="{43271FEA-2F83-AA53-1955-C743E4DE2F69}"/>
                </a:ext>
              </a:extLst>
            </p:cNvPr>
            <p:cNvSpPr txBox="1"/>
            <p:nvPr/>
          </p:nvSpPr>
          <p:spPr>
            <a:xfrm>
              <a:off x="6775524" y="3372353"/>
              <a:ext cx="4197249" cy="369332"/>
            </a:xfrm>
            <a:prstGeom prst="rect">
              <a:avLst/>
            </a:prstGeom>
            <a:noFill/>
          </p:spPr>
          <p:txBody>
            <a:bodyPr wrap="square">
              <a:spAutoFit/>
            </a:bodyPr>
            <a:lstStyle/>
            <a:p>
              <a:pPr algn="ctr"/>
              <a:r>
                <a:rPr lang="ja-JP" altLang="en-US" dirty="0">
                  <a:hlinkClick r:id="rId3"/>
                </a:rPr>
                <a:t>https://www.jprime.jp/</a:t>
              </a:r>
              <a:endParaRPr lang="ja-JP" altLang="en-US" dirty="0"/>
            </a:p>
          </p:txBody>
        </p:sp>
      </p:grpSp>
      <p:grpSp>
        <p:nvGrpSpPr>
          <p:cNvPr id="12" name="Google Shape;24;p27">
            <a:extLst>
              <a:ext uri="{FF2B5EF4-FFF2-40B4-BE49-F238E27FC236}">
                <a16:creationId xmlns:a16="http://schemas.microsoft.com/office/drawing/2014/main" id="{687C0213-C440-BE3C-68A1-0CB6598CC09A}"/>
              </a:ext>
            </a:extLst>
          </p:cNvPr>
          <p:cNvGrpSpPr/>
          <p:nvPr/>
        </p:nvGrpSpPr>
        <p:grpSpPr>
          <a:xfrm>
            <a:off x="8776476" y="5665934"/>
            <a:ext cx="3276538" cy="847250"/>
            <a:chOff x="390122" y="5616295"/>
            <a:chExt cx="3276538" cy="847250"/>
          </a:xfrm>
        </p:grpSpPr>
        <p:sp>
          <p:nvSpPr>
            <p:cNvPr id="13" name="Google Shape;25;p27">
              <a:extLst>
                <a:ext uri="{FF2B5EF4-FFF2-40B4-BE49-F238E27FC236}">
                  <a16:creationId xmlns:a16="http://schemas.microsoft.com/office/drawing/2014/main" id="{61748DCB-BBBA-99FB-E2D3-FAE12C4C9B57}"/>
                </a:ext>
              </a:extLst>
            </p:cNvPr>
            <p:cNvSpPr txBox="1"/>
            <p:nvPr/>
          </p:nvSpPr>
          <p:spPr>
            <a:xfrm>
              <a:off x="390122" y="5955713"/>
              <a:ext cx="3276538" cy="5078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83838"/>
                </a:buClr>
                <a:buSzPts val="700"/>
                <a:buFont typeface="Meiryo"/>
                <a:buNone/>
              </a:pPr>
              <a:r>
                <a:rPr lang="ja-JP" sz="700" b="0" i="0" u="none" strike="noStrike" cap="none" dirty="0">
                  <a:solidFill>
                    <a:srgbClr val="383838"/>
                  </a:solidFill>
                  <a:latin typeface="+mn-ea"/>
                  <a:ea typeface="+mn-ea"/>
                  <a:cs typeface="Meiryo"/>
                  <a:sym typeface="Meiryo"/>
                </a:rPr>
                <a:t>媒体運営</a:t>
              </a:r>
              <a:endParaRPr sz="7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chemeClr val="dk1"/>
                </a:buClr>
                <a:buSzPts val="100"/>
                <a:buFont typeface="Arial"/>
                <a:buNone/>
              </a:pPr>
              <a:endParaRPr sz="1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rgbClr val="383838"/>
                </a:buClr>
                <a:buSzPts val="900"/>
                <a:buFont typeface="Meiryo"/>
                <a:buNone/>
              </a:pPr>
              <a:r>
                <a:rPr lang="ja-JP" sz="900" b="0" i="0" u="none" strike="noStrike" cap="none" dirty="0">
                  <a:solidFill>
                    <a:srgbClr val="383838"/>
                  </a:solidFill>
                  <a:latin typeface="+mn-ea"/>
                  <a:ea typeface="+mn-ea"/>
                  <a:cs typeface="Meiryo"/>
                  <a:sym typeface="Meiryo"/>
                </a:rPr>
                <a:t>株式会社主婦と生活社 | SHUFU TO SEIKATSU SHA CO.,LTD</a:t>
              </a:r>
              <a:endParaRPr sz="1400" b="0" i="0" u="none" strike="noStrike" cap="none" dirty="0">
                <a:solidFill>
                  <a:srgbClr val="000000"/>
                </a:solidFill>
                <a:latin typeface="+mn-ea"/>
                <a:ea typeface="+mn-ea"/>
                <a:cs typeface="Arial"/>
                <a:sym typeface="Arial"/>
              </a:endParaRPr>
            </a:p>
            <a:p>
              <a:pPr marL="0" marR="0" lvl="0" indent="0" algn="l" rtl="0">
                <a:lnSpc>
                  <a:spcPct val="100000"/>
                </a:lnSpc>
                <a:spcBef>
                  <a:spcPts val="0"/>
                </a:spcBef>
                <a:spcAft>
                  <a:spcPts val="0"/>
                </a:spcAft>
                <a:buClr>
                  <a:schemeClr val="dk1"/>
                </a:buClr>
                <a:buSzPts val="200"/>
                <a:buFont typeface="Arial"/>
                <a:buNone/>
              </a:pPr>
              <a:endParaRPr sz="2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rgbClr val="383838"/>
                </a:buClr>
                <a:buSzPts val="700"/>
                <a:buFont typeface="Meiryo"/>
                <a:buNone/>
              </a:pPr>
              <a:r>
                <a:rPr lang="ja-JP" sz="700" b="0" i="0" u="none" strike="noStrike" cap="none" dirty="0">
                  <a:solidFill>
                    <a:srgbClr val="383838"/>
                  </a:solidFill>
                  <a:latin typeface="+mn-ea"/>
                  <a:ea typeface="+mn-ea"/>
                  <a:cs typeface="Meiryo"/>
                  <a:sym typeface="Meiryo"/>
                </a:rPr>
                <a:t>東京都中央区京橋3-5-7</a:t>
              </a:r>
              <a:endParaRPr sz="7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rgbClr val="383838"/>
                </a:buClr>
                <a:buSzPts val="700"/>
                <a:buFont typeface="Meiryo"/>
                <a:buNone/>
              </a:pPr>
              <a:r>
                <a:rPr lang="ja-JP" sz="700" b="0" i="0" u="none" strike="noStrike" cap="none" dirty="0">
                  <a:solidFill>
                    <a:srgbClr val="383838"/>
                  </a:solidFill>
                  <a:latin typeface="+mn-ea"/>
                  <a:ea typeface="+mn-ea"/>
                  <a:cs typeface="Meiryo"/>
                  <a:sym typeface="Meiryo"/>
                </a:rPr>
                <a:t>Tel : 03-3563-5131 Mail：</a:t>
              </a:r>
              <a:r>
                <a:rPr lang="en-US" altLang="ja-JP" sz="700" b="0" i="0" u="none" strike="noStrike" cap="none" dirty="0">
                  <a:solidFill>
                    <a:srgbClr val="383838"/>
                  </a:solidFill>
                  <a:latin typeface="+mn-ea"/>
                  <a:ea typeface="+mn-ea"/>
                  <a:cs typeface="Meiryo"/>
                  <a:sym typeface="Meiryo"/>
                </a:rPr>
                <a:t>kokoku3</a:t>
              </a:r>
              <a:r>
                <a:rPr lang="ja-JP" sz="700" b="0" i="0" u="none" strike="noStrike" cap="none" dirty="0">
                  <a:solidFill>
                    <a:srgbClr val="383838"/>
                  </a:solidFill>
                  <a:latin typeface="+mn-ea"/>
                  <a:ea typeface="+mn-ea"/>
                  <a:cs typeface="Meiryo"/>
                  <a:sym typeface="Meiryo"/>
                </a:rPr>
                <a:t>@mb.shufu.co.jp</a:t>
              </a:r>
              <a:endParaRPr sz="700" b="0" i="0" u="none" strike="noStrike" cap="none" dirty="0">
                <a:solidFill>
                  <a:srgbClr val="383838"/>
                </a:solidFill>
                <a:latin typeface="+mn-ea"/>
                <a:ea typeface="+mn-ea"/>
                <a:cs typeface="Meiryo"/>
                <a:sym typeface="Meiryo"/>
              </a:endParaRPr>
            </a:p>
          </p:txBody>
        </p:sp>
        <p:pic>
          <p:nvPicPr>
            <p:cNvPr id="14" name="Google Shape;26;p27">
              <a:extLst>
                <a:ext uri="{FF2B5EF4-FFF2-40B4-BE49-F238E27FC236}">
                  <a16:creationId xmlns:a16="http://schemas.microsoft.com/office/drawing/2014/main" id="{52D71CA9-2514-F6E7-1491-5DAE1D5EA90E}"/>
                </a:ext>
              </a:extLst>
            </p:cNvPr>
            <p:cNvPicPr preferRelativeResize="0"/>
            <p:nvPr/>
          </p:nvPicPr>
          <p:blipFill rotWithShape="1">
            <a:blip r:embed="rId4">
              <a:alphaModFix/>
            </a:blip>
            <a:srcRect/>
            <a:stretch/>
          </p:blipFill>
          <p:spPr>
            <a:xfrm>
              <a:off x="390122" y="5616295"/>
              <a:ext cx="977900" cy="246063"/>
            </a:xfrm>
            <a:prstGeom prst="rect">
              <a:avLst/>
            </a:prstGeom>
            <a:noFill/>
            <a:ln>
              <a:noFill/>
            </a:ln>
          </p:spPr>
        </p:pic>
      </p:grpSp>
    </p:spTree>
    <p:extLst>
      <p:ext uri="{BB962C8B-B14F-4D97-AF65-F5344CB8AC3E}">
        <p14:creationId xmlns:p14="http://schemas.microsoft.com/office/powerpoint/2010/main" val="2669146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5A93-3C60-FA3A-56DE-F9AE52722E49}"/>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873804-9FDB-20D7-D5F1-41E67CA4928C}"/>
              </a:ext>
            </a:extLst>
          </p:cNvPr>
          <p:cNvSpPr txBox="1"/>
          <p:nvPr/>
        </p:nvSpPr>
        <p:spPr>
          <a:xfrm>
            <a:off x="1602844" y="121222"/>
            <a:ext cx="1728185"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②ニュースペイド</a:t>
            </a:r>
          </a:p>
        </p:txBody>
      </p:sp>
      <p:sp>
        <p:nvSpPr>
          <p:cNvPr id="10" name="Google Shape;273;p9">
            <a:extLst>
              <a:ext uri="{FF2B5EF4-FFF2-40B4-BE49-F238E27FC236}">
                <a16:creationId xmlns:a16="http://schemas.microsoft.com/office/drawing/2014/main" id="{DF910E7F-D44C-8AB5-88B7-2B7AA17ADBDF}"/>
              </a:ext>
            </a:extLst>
          </p:cNvPr>
          <p:cNvSpPr txBox="1"/>
          <p:nvPr/>
        </p:nvSpPr>
        <p:spPr>
          <a:xfrm>
            <a:off x="469424" y="1385432"/>
            <a:ext cx="181070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【ヘルスケア】</a:t>
            </a:r>
            <a:endParaRPr dirty="0">
              <a:latin typeface="+mn-ea"/>
            </a:endParaRPr>
          </a:p>
          <a:p>
            <a:pPr marL="0" marR="0" lvl="0" indent="0" algn="ctr" rtl="0">
              <a:spcBef>
                <a:spcPts val="0"/>
              </a:spcBef>
              <a:spcAft>
                <a:spcPts val="0"/>
              </a:spcAft>
              <a:buNone/>
            </a:pPr>
            <a:r>
              <a:rPr lang="ja-JP" altLang="en-US" sz="1100" b="1" i="0" dirty="0">
                <a:solidFill>
                  <a:srgbClr val="222222"/>
                </a:solidFill>
                <a:latin typeface="+mn-ea"/>
                <a:cs typeface="Arial"/>
                <a:sym typeface="Arial"/>
              </a:rPr>
              <a:t>明治</a:t>
            </a:r>
            <a:r>
              <a:rPr lang="ja-JP" sz="1100" b="1" i="0" dirty="0">
                <a:solidFill>
                  <a:srgbClr val="222222"/>
                </a:solidFill>
                <a:latin typeface="+mn-ea"/>
                <a:cs typeface="Arial"/>
                <a:sym typeface="Arial"/>
              </a:rPr>
              <a:t>様</a:t>
            </a:r>
            <a:endParaRPr sz="1100" b="1" dirty="0">
              <a:solidFill>
                <a:schemeClr val="dk1"/>
              </a:solidFill>
              <a:latin typeface="+mn-ea"/>
              <a:cs typeface="Arial"/>
              <a:sym typeface="Arial"/>
            </a:endParaRPr>
          </a:p>
        </p:txBody>
      </p:sp>
      <p:pic>
        <p:nvPicPr>
          <p:cNvPr id="12" name="図 11">
            <a:extLst>
              <a:ext uri="{FF2B5EF4-FFF2-40B4-BE49-F238E27FC236}">
                <a16:creationId xmlns:a16="http://schemas.microsoft.com/office/drawing/2014/main" id="{81CF145F-ACEB-ADFA-C4F6-A01663C28146}"/>
              </a:ext>
            </a:extLst>
          </p:cNvPr>
          <p:cNvPicPr>
            <a:picLocks noChangeAspect="1"/>
          </p:cNvPicPr>
          <p:nvPr/>
        </p:nvPicPr>
        <p:blipFill>
          <a:blip r:embed="rId2"/>
          <a:stretch>
            <a:fillRect/>
          </a:stretch>
        </p:blipFill>
        <p:spPr>
          <a:xfrm>
            <a:off x="395509" y="1816319"/>
            <a:ext cx="1958533" cy="3871161"/>
          </a:xfrm>
          <a:prstGeom prst="rect">
            <a:avLst/>
          </a:prstGeom>
          <a:ln>
            <a:solidFill>
              <a:schemeClr val="tx1"/>
            </a:solidFill>
          </a:ln>
        </p:spPr>
      </p:pic>
      <p:graphicFrame>
        <p:nvGraphicFramePr>
          <p:cNvPr id="15" name="表 14">
            <a:extLst>
              <a:ext uri="{FF2B5EF4-FFF2-40B4-BE49-F238E27FC236}">
                <a16:creationId xmlns:a16="http://schemas.microsoft.com/office/drawing/2014/main" id="{B76D6E00-5195-D3C5-8BA2-B1EB66E5D869}"/>
              </a:ext>
            </a:extLst>
          </p:cNvPr>
          <p:cNvGraphicFramePr>
            <a:graphicFrameLocks noGrp="1"/>
          </p:cNvGraphicFramePr>
          <p:nvPr>
            <p:extLst>
              <p:ext uri="{D42A27DB-BD31-4B8C-83A1-F6EECF244321}">
                <p14:modId xmlns:p14="http://schemas.microsoft.com/office/powerpoint/2010/main" val="1715938593"/>
              </p:ext>
            </p:extLst>
          </p:nvPr>
        </p:nvGraphicFramePr>
        <p:xfrm>
          <a:off x="6008153" y="543326"/>
          <a:ext cx="5744818" cy="5799249"/>
        </p:xfrm>
        <a:graphic>
          <a:graphicData uri="http://schemas.openxmlformats.org/drawingml/2006/table">
            <a:tbl>
              <a:tblPr firstRow="1" bandRow="1">
                <a:tableStyleId>{5C22544A-7EE6-4342-B048-85BDC9FD1C3A}</a:tableStyleId>
              </a:tblPr>
              <a:tblGrid>
                <a:gridCol w="1371734">
                  <a:extLst>
                    <a:ext uri="{9D8B030D-6E8A-4147-A177-3AD203B41FA5}">
                      <a16:colId xmlns:a16="http://schemas.microsoft.com/office/drawing/2014/main" val="1250293845"/>
                    </a:ext>
                  </a:extLst>
                </a:gridCol>
                <a:gridCol w="4373084">
                  <a:extLst>
                    <a:ext uri="{9D8B030D-6E8A-4147-A177-3AD203B41FA5}">
                      <a16:colId xmlns:a16="http://schemas.microsoft.com/office/drawing/2014/main" val="1713823798"/>
                    </a:ext>
                  </a:extLst>
                </a:gridCol>
              </a:tblGrid>
              <a:tr h="569754">
                <a:tc>
                  <a:txBody>
                    <a:bodyPr/>
                    <a:lstStyle/>
                    <a:p>
                      <a:pPr algn="ctr"/>
                      <a:r>
                        <a:rPr kumimoji="1" lang="ja-JP" altLang="en-US" sz="1400" b="1" dirty="0">
                          <a:solidFill>
                            <a:schemeClr val="tx1"/>
                          </a:solidFill>
                        </a:rPr>
                        <a:t>料金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sz="1800" b="1" dirty="0">
                          <a:solidFill>
                            <a:schemeClr val="tx1"/>
                          </a:solidFill>
                        </a:rPr>
                        <a:t>G</a:t>
                      </a:r>
                      <a:r>
                        <a:rPr kumimoji="1" lang="ja-JP" altLang="en-US" sz="1800" b="1" dirty="0">
                          <a:solidFill>
                            <a:schemeClr val="tx1"/>
                          </a:solidFill>
                        </a:rPr>
                        <a:t>￥</a:t>
                      </a:r>
                      <a:r>
                        <a:rPr kumimoji="1" lang="en-US" altLang="ja-JP" sz="1800" b="1" dirty="0">
                          <a:solidFill>
                            <a:schemeClr val="tx1"/>
                          </a:solidFill>
                        </a:rPr>
                        <a:t>500,000</a:t>
                      </a:r>
                    </a:p>
                    <a:p>
                      <a:r>
                        <a:rPr kumimoji="1" lang="ja-JP" altLang="en-US" sz="1200" b="0" dirty="0">
                          <a:solidFill>
                            <a:schemeClr val="tx1"/>
                          </a:solidFill>
                        </a:rPr>
                        <a:t>掲載料</a:t>
                      </a:r>
                      <a:r>
                        <a:rPr kumimoji="1" lang="en-US" altLang="ja-JP" sz="1200" b="0" dirty="0">
                          <a:solidFill>
                            <a:schemeClr val="tx1"/>
                          </a:solidFill>
                        </a:rPr>
                        <a:t>G\500,000</a:t>
                      </a:r>
                      <a:endParaRPr kumimoji="1" lang="ja-JP" altLang="en-US"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742364"/>
                  </a:ext>
                </a:extLst>
              </a:tr>
              <a:tr h="569754">
                <a:tc>
                  <a:txBody>
                    <a:bodyPr/>
                    <a:lstStyle/>
                    <a:p>
                      <a:pPr algn="ctr"/>
                      <a:r>
                        <a:rPr kumimoji="1" lang="ja-JP" altLang="en-US" sz="1400" b="1" dirty="0">
                          <a:solidFill>
                            <a:schemeClr val="tx1"/>
                          </a:solidFill>
                        </a:rPr>
                        <a:t>想定</a:t>
                      </a:r>
                      <a:r>
                        <a:rPr kumimoji="1" lang="en-US" altLang="ja-JP" sz="1400" b="1" dirty="0">
                          <a:solidFill>
                            <a:schemeClr val="tx1"/>
                          </a:solidFill>
                        </a:rPr>
                        <a:t>PV</a:t>
                      </a:r>
                      <a:endParaRPr kumimoji="1" lang="ja-JP" alt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altLang="ja-JP" sz="1800" b="1" u="none" strike="noStrike" cap="none" dirty="0">
                          <a:solidFill>
                            <a:schemeClr val="dk1"/>
                          </a:solidFill>
                          <a:latin typeface="+mn-ea"/>
                          <a:ea typeface="+mn-ea"/>
                          <a:cs typeface="Meiryo"/>
                          <a:sym typeface="Meiryo"/>
                        </a:rPr>
                        <a:t>8,000PV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202116"/>
                  </a:ext>
                </a:extLst>
              </a:tr>
              <a:tr h="901259">
                <a:tc>
                  <a:txBody>
                    <a:bodyPr/>
                    <a:lstStyle/>
                    <a:p>
                      <a:pPr algn="ctr"/>
                      <a:r>
                        <a:rPr kumimoji="1" lang="ja-JP" altLang="en-US" sz="1400" b="1" dirty="0">
                          <a:solidFill>
                            <a:schemeClr val="tx1"/>
                          </a:solidFill>
                        </a:rPr>
                        <a:t>掲載期間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lang="en-US" altLang="ja-JP" sz="1600" b="0" i="0" u="none" strike="noStrike" cap="none" dirty="0">
                          <a:solidFill>
                            <a:schemeClr val="dk1"/>
                          </a:solidFill>
                          <a:effectLst/>
                          <a:latin typeface="+mn-ea"/>
                          <a:ea typeface="+mn-ea"/>
                          <a:cs typeface="Calibri"/>
                          <a:sym typeface="Meiryo"/>
                        </a:rPr>
                        <a:t>30</a:t>
                      </a:r>
                      <a:r>
                        <a:rPr lang="ja-JP" altLang="en-US" sz="1600" b="0" i="0" u="none" strike="noStrike" cap="none" dirty="0">
                          <a:solidFill>
                            <a:schemeClr val="dk1"/>
                          </a:solidFill>
                          <a:effectLst/>
                          <a:latin typeface="+mn-ea"/>
                          <a:ea typeface="+mn-ea"/>
                          <a:cs typeface="Calibri"/>
                          <a:sym typeface="Meiryo"/>
                        </a:rPr>
                        <a:t>日間</a:t>
                      </a:r>
                      <a:endParaRPr lang="en-US" altLang="ja-JP" sz="1600" b="0" i="0" u="none" strike="noStrike" cap="none" dirty="0">
                        <a:solidFill>
                          <a:schemeClr val="dk1"/>
                        </a:solidFill>
                        <a:effectLst/>
                        <a:latin typeface="+mn-ea"/>
                        <a:ea typeface="+mn-ea"/>
                        <a:cs typeface="Calibri"/>
                        <a:sym typeface="Meiryo"/>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lang="ja-JP" altLang="en-US" sz="1200" b="0" i="0" u="none" strike="noStrike" cap="none" dirty="0">
                          <a:solidFill>
                            <a:schemeClr val="dk1"/>
                          </a:solidFill>
                          <a:latin typeface="+mn-ea"/>
                          <a:ea typeface="+mn-ea"/>
                          <a:cs typeface="Meiryo"/>
                          <a:sym typeface="Meiryo"/>
                        </a:rPr>
                        <a:t>トップページからの誘導枠は</a:t>
                      </a:r>
                      <a:r>
                        <a:rPr lang="en-US" altLang="ja-JP" sz="1200" b="0" i="0" u="none" strike="noStrike" cap="none" dirty="0">
                          <a:solidFill>
                            <a:schemeClr val="dk1"/>
                          </a:solidFill>
                          <a:latin typeface="+mn-ea"/>
                          <a:ea typeface="+mn-ea"/>
                          <a:cs typeface="Meiryo"/>
                          <a:sym typeface="Meiryo"/>
                        </a:rPr>
                        <a:t>30</a:t>
                      </a:r>
                      <a:r>
                        <a:rPr lang="ja-JP" altLang="en-US" sz="1200" b="0" i="0" u="none" strike="noStrike" cap="none" dirty="0">
                          <a:solidFill>
                            <a:schemeClr val="dk1"/>
                          </a:solidFill>
                          <a:latin typeface="+mn-ea"/>
                          <a:ea typeface="+mn-ea"/>
                          <a:cs typeface="Meiryo"/>
                          <a:sym typeface="Meiryo"/>
                        </a:rPr>
                        <a:t>日間設置</a:t>
                      </a:r>
                      <a:endParaRPr lang="en-US" altLang="ja-JP" sz="1200" b="0" i="0" u="none" strike="noStrike" cap="none" dirty="0">
                        <a:solidFill>
                          <a:schemeClr val="dk1"/>
                        </a:solidFill>
                        <a:latin typeface="+mn-ea"/>
                        <a:ea typeface="+mn-ea"/>
                        <a:cs typeface="Meiryo"/>
                        <a:sym typeface="Meiryo"/>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lang="en-US" altLang="ja-JP" sz="1200" b="0" i="0" u="none" strike="noStrike" cap="none" dirty="0">
                          <a:solidFill>
                            <a:schemeClr val="dk1"/>
                          </a:solidFill>
                          <a:latin typeface="+mn-ea"/>
                          <a:ea typeface="+mn-ea"/>
                          <a:cs typeface="Meiryo"/>
                          <a:sym typeface="Meiryo"/>
                        </a:rPr>
                        <a:t>150</a:t>
                      </a:r>
                      <a:r>
                        <a:rPr lang="ja-JP" altLang="en-US" sz="1200" b="0" i="0" u="none" strike="noStrike" cap="none" dirty="0">
                          <a:solidFill>
                            <a:schemeClr val="dk1"/>
                          </a:solidFill>
                          <a:latin typeface="+mn-ea"/>
                          <a:ea typeface="+mn-ea"/>
                          <a:cs typeface="Meiryo"/>
                          <a:sym typeface="Meiryo"/>
                        </a:rPr>
                        <a:t>日間アーカイブといたします。</a:t>
                      </a:r>
                      <a:endParaRPr lang="en-US" altLang="ja-JP" sz="1200" b="0" i="0" u="none" strike="noStrike" cap="none" dirty="0">
                        <a:solidFill>
                          <a:schemeClr val="dk1"/>
                        </a:solidFill>
                        <a:latin typeface="+mn-ea"/>
                        <a:ea typeface="+mn-ea"/>
                        <a:cs typeface="Meiryo"/>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12250"/>
                  </a:ext>
                </a:extLst>
              </a:tr>
              <a:tr h="406072">
                <a:tc>
                  <a:txBody>
                    <a:bodyPr/>
                    <a:lstStyle/>
                    <a:p>
                      <a:pPr algn="ctr"/>
                      <a:r>
                        <a:rPr kumimoji="1" lang="ja-JP" altLang="en-US" sz="1400" b="1" dirty="0">
                          <a:solidFill>
                            <a:schemeClr val="tx1"/>
                          </a:solidFill>
                        </a:rPr>
                        <a:t>掲載内容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kumimoji="1" lang="ja-JP" altLang="en-US" sz="1400" dirty="0">
                          <a:solidFill>
                            <a:schemeClr val="tx1"/>
                          </a:solidFill>
                        </a:rPr>
                        <a:t>画像 </a:t>
                      </a:r>
                      <a:r>
                        <a:rPr kumimoji="1" lang="en-US" altLang="ja-JP" sz="1400" dirty="0">
                          <a:solidFill>
                            <a:schemeClr val="tx1"/>
                          </a:solidFill>
                        </a:rPr>
                        <a:t>4</a:t>
                      </a:r>
                      <a:r>
                        <a:rPr kumimoji="1" lang="ja-JP" altLang="en-US" sz="1400" dirty="0">
                          <a:solidFill>
                            <a:schemeClr val="tx1"/>
                          </a:solidFill>
                        </a:rPr>
                        <a:t>点まで＋テキスト</a:t>
                      </a:r>
                      <a:r>
                        <a:rPr kumimoji="1" lang="en-US" altLang="ja-JP" sz="1400" dirty="0">
                          <a:solidFill>
                            <a:schemeClr val="tx1"/>
                          </a:solidFill>
                        </a:rPr>
                        <a:t>(5,000</a:t>
                      </a:r>
                      <a:r>
                        <a:rPr kumimoji="1" lang="ja-JP" altLang="en-US" sz="1400" dirty="0">
                          <a:solidFill>
                            <a:schemeClr val="tx1"/>
                          </a:solidFill>
                        </a:rPr>
                        <a:t>字まで</a:t>
                      </a:r>
                      <a:r>
                        <a:rPr kumimoji="1" lang="en-US" altLang="ja-JP" sz="1400" dirty="0">
                          <a:solidFill>
                            <a:schemeClr val="tx1"/>
                          </a:solidFill>
                        </a:rPr>
                        <a:t>)</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499929"/>
                  </a:ext>
                </a:extLst>
              </a:tr>
              <a:tr h="1065460">
                <a:tc>
                  <a:txBody>
                    <a:bodyPr/>
                    <a:lstStyle/>
                    <a:p>
                      <a:pPr algn="ctr"/>
                      <a:r>
                        <a:rPr kumimoji="1" lang="ja-JP" altLang="en-US" sz="1400" b="1" dirty="0">
                          <a:solidFill>
                            <a:schemeClr val="tx1"/>
                          </a:solidFill>
                        </a:rPr>
                        <a:t>申込み期限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en-US" altLang="ja-JP" sz="1400" dirty="0">
                          <a:solidFill>
                            <a:schemeClr val="tx1"/>
                          </a:solidFill>
                        </a:rPr>
                        <a:t>20</a:t>
                      </a:r>
                      <a:r>
                        <a:rPr kumimoji="1" lang="ja-JP" altLang="en-US" sz="1400" dirty="0">
                          <a:solidFill>
                            <a:schemeClr val="tx1"/>
                          </a:solidFill>
                        </a:rPr>
                        <a:t>営業日前</a:t>
                      </a:r>
                    </a:p>
                    <a:p>
                      <a:pPr marL="0" marR="0" lvl="0" indent="0" algn="l" rtl="0">
                        <a:lnSpc>
                          <a:spcPct val="141176"/>
                        </a:lnSpc>
                        <a:spcBef>
                          <a:spcPts val="0"/>
                        </a:spcBef>
                        <a:spcAft>
                          <a:spcPts val="0"/>
                        </a:spcAft>
                        <a:buClr>
                          <a:schemeClr val="dk1"/>
                        </a:buClr>
                        <a:buSzPts val="850"/>
                        <a:buFont typeface="Meiryo"/>
                        <a:buNone/>
                      </a:pPr>
                      <a:r>
                        <a:rPr lang="en-US" altLang="ja-JP" sz="1200" b="0" i="0" u="none" strike="noStrike" cap="none" dirty="0">
                          <a:solidFill>
                            <a:schemeClr val="dk1"/>
                          </a:solidFill>
                          <a:effectLst/>
                          <a:latin typeface="+mn-ea"/>
                          <a:ea typeface="+mn-ea"/>
                          <a:cs typeface="Calibri"/>
                          <a:sym typeface="Meiryo"/>
                        </a:rPr>
                        <a:t>※</a:t>
                      </a:r>
                      <a:r>
                        <a:rPr lang="ja-JP" altLang="en-US" sz="1200" b="0" i="0" u="none" strike="noStrike" cap="none" dirty="0">
                          <a:solidFill>
                            <a:schemeClr val="dk1"/>
                          </a:solidFill>
                          <a:effectLst/>
                          <a:latin typeface="+mn-ea"/>
                          <a:ea typeface="+mn-ea"/>
                          <a:cs typeface="Calibri"/>
                          <a:sym typeface="Meiryo"/>
                        </a:rPr>
                        <a:t>タイアップ内容やボリューム、ご要望などにより公開開始日を調整させて頂く場合がございます。</a:t>
                      </a:r>
                      <a:endParaRPr lang="en-US" altLang="ja-JP" sz="1200" b="0" i="0" u="none" strike="noStrike" cap="none" dirty="0">
                        <a:solidFill>
                          <a:schemeClr val="dk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4227551"/>
                  </a:ext>
                </a:extLst>
              </a:tr>
              <a:tr h="569754">
                <a:tc>
                  <a:txBody>
                    <a:bodyPr/>
                    <a:lstStyle/>
                    <a:p>
                      <a:pPr algn="ctr"/>
                      <a:r>
                        <a:rPr kumimoji="1" lang="ja-JP" altLang="en-US" sz="1400" b="1" dirty="0">
                          <a:solidFill>
                            <a:schemeClr val="tx1"/>
                          </a:solidFill>
                        </a:rPr>
                        <a:t>リンク数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dk1"/>
                          </a:solidFill>
                          <a:effectLst/>
                          <a:latin typeface="+mn-ea"/>
                          <a:ea typeface="+mn-ea"/>
                          <a:cs typeface="Calibri"/>
                          <a:sym typeface="Meiryo"/>
                        </a:rPr>
                        <a:t>３種まで</a:t>
                      </a:r>
                      <a:r>
                        <a:rPr lang="en-US" altLang="ja-JP" sz="1400" b="0" i="0" u="none" strike="noStrike" cap="none" dirty="0">
                          <a:solidFill>
                            <a:schemeClr val="dk1"/>
                          </a:solidFill>
                          <a:effectLst/>
                          <a:latin typeface="+mn-ea"/>
                          <a:ea typeface="+mn-ea"/>
                          <a:cs typeface="Calibri"/>
                          <a:sym typeface="Meiryo"/>
                        </a:rPr>
                        <a:t>(</a:t>
                      </a:r>
                      <a:r>
                        <a:rPr lang="ja-JP" altLang="en-US" sz="1400" b="0" i="0" u="none" strike="noStrike" cap="none" dirty="0">
                          <a:solidFill>
                            <a:schemeClr val="dk1"/>
                          </a:solidFill>
                          <a:effectLst/>
                          <a:latin typeface="+mn-ea"/>
                          <a:ea typeface="+mn-ea"/>
                          <a:cs typeface="Calibri"/>
                          <a:sym typeface="Meiryo"/>
                        </a:rPr>
                        <a:t>＋</a:t>
                      </a:r>
                      <a:r>
                        <a:rPr lang="en-US" altLang="ja-JP" sz="1400" b="0" i="0" u="none" strike="noStrike" cap="none" dirty="0">
                          <a:solidFill>
                            <a:schemeClr val="dk1"/>
                          </a:solidFill>
                          <a:effectLst/>
                          <a:latin typeface="+mn-ea"/>
                          <a:ea typeface="+mn-ea"/>
                          <a:cs typeface="Calibri"/>
                          <a:sym typeface="Meiryo"/>
                        </a:rPr>
                        <a:t>N \50,000/1</a:t>
                      </a:r>
                      <a:r>
                        <a:rPr lang="ja-JP" altLang="en-US" sz="1400" b="0" i="0" u="none" strike="noStrike" cap="none" dirty="0">
                          <a:solidFill>
                            <a:schemeClr val="dk1"/>
                          </a:solidFill>
                          <a:effectLst/>
                          <a:latin typeface="+mn-ea"/>
                          <a:ea typeface="+mn-ea"/>
                          <a:cs typeface="Calibri"/>
                          <a:sym typeface="Meiryo"/>
                        </a:rPr>
                        <a:t>リンク　</a:t>
                      </a:r>
                      <a:r>
                        <a:rPr lang="en-US" altLang="ja-JP" sz="1400" b="0" i="0" u="none" strike="noStrike" cap="none" dirty="0">
                          <a:solidFill>
                            <a:schemeClr val="dk1"/>
                          </a:solidFill>
                          <a:effectLst/>
                          <a:latin typeface="+mn-ea"/>
                          <a:ea typeface="+mn-ea"/>
                          <a:cs typeface="Calibri"/>
                          <a:sym typeface="Meiryo"/>
                        </a:rPr>
                        <a:t>10</a:t>
                      </a:r>
                      <a:r>
                        <a:rPr lang="ja-JP" altLang="en-US" sz="1400" b="0" i="0" u="none" strike="noStrike" cap="none" dirty="0">
                          <a:solidFill>
                            <a:schemeClr val="dk1"/>
                          </a:solidFill>
                          <a:effectLst/>
                          <a:latin typeface="+mn-ea"/>
                          <a:ea typeface="+mn-ea"/>
                          <a:cs typeface="Calibri"/>
                          <a:sym typeface="Meiryo"/>
                        </a:rPr>
                        <a:t>種まで</a:t>
                      </a:r>
                      <a:r>
                        <a:rPr lang="en-US" altLang="ja-JP" sz="1400" b="0" i="0" u="none" strike="noStrike" cap="none" dirty="0">
                          <a:solidFill>
                            <a:schemeClr val="dk1"/>
                          </a:solidFill>
                          <a:effectLst/>
                          <a:latin typeface="+mn-ea"/>
                          <a:ea typeface="+mn-ea"/>
                          <a:cs typeface="Calibri"/>
                          <a:sym typeface="Meiryo"/>
                        </a:rPr>
                        <a:t>)</a:t>
                      </a:r>
                    </a:p>
                    <a:p>
                      <a:pPr marL="0" marR="0" lvl="0" indent="0" algn="l" rtl="0">
                        <a:lnSpc>
                          <a:spcPct val="141176"/>
                        </a:lnSpc>
                        <a:spcBef>
                          <a:spcPts val="0"/>
                        </a:spcBef>
                        <a:spcAft>
                          <a:spcPts val="0"/>
                        </a:spcAft>
                        <a:buClr>
                          <a:schemeClr val="dk1"/>
                        </a:buClr>
                        <a:buSzPts val="850"/>
                        <a:buFont typeface="Meiryo"/>
                        <a:buNone/>
                      </a:pPr>
                      <a:r>
                        <a:rPr lang="en-US" altLang="ja-JP" sz="1050" b="0" i="0" u="none" strike="noStrike" cap="none" dirty="0">
                          <a:solidFill>
                            <a:schemeClr val="dk1"/>
                          </a:solidFill>
                          <a:effectLst/>
                          <a:latin typeface="+mn-ea"/>
                          <a:ea typeface="+mn-ea"/>
                          <a:cs typeface="Calibri"/>
                          <a:sym typeface="Meiryo"/>
                        </a:rPr>
                        <a:t>※</a:t>
                      </a:r>
                      <a:r>
                        <a:rPr lang="ja-JP" altLang="en-US" sz="1050" b="0" i="0" u="none" strike="noStrike" cap="none" dirty="0">
                          <a:solidFill>
                            <a:schemeClr val="dk1"/>
                          </a:solidFill>
                          <a:effectLst/>
                          <a:latin typeface="+mn-ea"/>
                          <a:ea typeface="+mn-ea"/>
                          <a:cs typeface="Calibri"/>
                          <a:sym typeface="Meiryo"/>
                        </a:rPr>
                        <a:t>数の制限はなし</a:t>
                      </a:r>
                      <a:endParaRPr lang="en-US" altLang="ja-JP" sz="1050" b="0" i="0" u="none" strike="noStrike" cap="none" dirty="0">
                        <a:solidFill>
                          <a:schemeClr val="dk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899090"/>
                  </a:ext>
                </a:extLst>
              </a:tr>
              <a:tr h="569754">
                <a:tc>
                  <a:txBody>
                    <a:bodyPr/>
                    <a:lstStyle/>
                    <a:p>
                      <a:pPr algn="ctr"/>
                      <a:r>
                        <a:rPr kumimoji="1" lang="ja-JP" altLang="en-US" sz="1400" b="1" dirty="0">
                          <a:solidFill>
                            <a:schemeClr val="tx1"/>
                          </a:solidFill>
                        </a:rPr>
                        <a:t>備考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accent1"/>
                          </a:solidFill>
                          <a:effectLst/>
                          <a:latin typeface="+mn-ea"/>
                          <a:ea typeface="+mn-ea"/>
                          <a:cs typeface="Calibri"/>
                          <a:sym typeface="Meiryo"/>
                        </a:rPr>
                        <a:t>原稿確認は１回想定です。</a:t>
                      </a:r>
                      <a:endParaRPr lang="en-US" altLang="ja-JP" sz="1400" b="0" i="0" u="none" strike="noStrike" cap="none" dirty="0">
                        <a:solidFill>
                          <a:schemeClr val="accent1"/>
                        </a:solidFill>
                        <a:effectLst/>
                        <a:latin typeface="+mn-ea"/>
                        <a:ea typeface="+mn-ea"/>
                        <a:cs typeface="Calibri"/>
                        <a:sym typeface="Meiryo"/>
                      </a:endParaRPr>
                    </a:p>
                    <a:p>
                      <a:pPr marL="0" marR="0" lvl="0" indent="0" algn="l" rtl="0">
                        <a:lnSpc>
                          <a:spcPct val="141176"/>
                        </a:lnSpc>
                        <a:spcBef>
                          <a:spcPts val="0"/>
                        </a:spcBef>
                        <a:spcAft>
                          <a:spcPts val="0"/>
                        </a:spcAft>
                        <a:buClr>
                          <a:schemeClr val="dk1"/>
                        </a:buClr>
                        <a:buSzPts val="850"/>
                        <a:buFont typeface="Meiryo"/>
                        <a:buNone/>
                      </a:pPr>
                      <a:r>
                        <a:rPr lang="en-US" altLang="ja-JP" sz="1200" b="0" i="0" u="none" strike="noStrike" cap="none" dirty="0">
                          <a:solidFill>
                            <a:schemeClr val="dk1"/>
                          </a:solidFill>
                          <a:effectLst/>
                          <a:latin typeface="+mn-ea"/>
                          <a:ea typeface="+mn-ea"/>
                          <a:cs typeface="Calibri"/>
                          <a:sym typeface="Meiryo"/>
                        </a:rPr>
                        <a:t>(</a:t>
                      </a:r>
                      <a:r>
                        <a:rPr lang="ja-JP" altLang="en-US" sz="1200" b="0" i="0" u="none" strike="noStrike" cap="none" dirty="0">
                          <a:solidFill>
                            <a:schemeClr val="dk1"/>
                          </a:solidFill>
                          <a:effectLst/>
                          <a:latin typeface="+mn-ea"/>
                          <a:ea typeface="+mn-ea"/>
                          <a:cs typeface="Calibri"/>
                          <a:sym typeface="Meiryo"/>
                        </a:rPr>
                        <a:t>追加料金が発生するケース</a:t>
                      </a:r>
                      <a:r>
                        <a:rPr lang="en-US" altLang="ja-JP" sz="1200" b="0" i="0" u="none" strike="noStrike" cap="none" dirty="0">
                          <a:solidFill>
                            <a:schemeClr val="dk1"/>
                          </a:solidFill>
                          <a:effectLst/>
                          <a:latin typeface="+mn-ea"/>
                          <a:ea typeface="+mn-ea"/>
                          <a:cs typeface="Calibri"/>
                          <a:sym typeface="Meiryo"/>
                        </a:rPr>
                        <a:t>)</a:t>
                      </a:r>
                    </a:p>
                    <a:p>
                      <a:pPr marL="0" marR="0" lvl="0" indent="0" algn="l" rtl="0">
                        <a:lnSpc>
                          <a:spcPct val="141176"/>
                        </a:lnSpc>
                        <a:spcBef>
                          <a:spcPts val="0"/>
                        </a:spcBef>
                        <a:spcAft>
                          <a:spcPts val="0"/>
                        </a:spcAft>
                        <a:buClr>
                          <a:schemeClr val="dk1"/>
                        </a:buClr>
                        <a:buSzPts val="850"/>
                        <a:buFont typeface="Meiryo"/>
                        <a:buNone/>
                      </a:pPr>
                      <a:r>
                        <a:rPr lang="ja-JP" altLang="en-US" sz="1200" b="0" i="0" u="none" strike="noStrike" cap="none" dirty="0">
                          <a:solidFill>
                            <a:schemeClr val="dk1"/>
                          </a:solidFill>
                          <a:effectLst/>
                          <a:latin typeface="+mn-ea"/>
                          <a:ea typeface="+mn-ea"/>
                          <a:cs typeface="Calibri"/>
                          <a:sym typeface="Meiryo"/>
                        </a:rPr>
                        <a:t>・</a:t>
                      </a:r>
                      <a:r>
                        <a:rPr lang="en-US" altLang="ja-JP" sz="1200" b="0" i="0" u="none" strike="noStrike" cap="none" dirty="0">
                          <a:solidFill>
                            <a:schemeClr val="dk1"/>
                          </a:solidFill>
                          <a:effectLst/>
                          <a:latin typeface="+mn-ea"/>
                          <a:ea typeface="+mn-ea"/>
                          <a:cs typeface="Calibri"/>
                          <a:sym typeface="Meiryo"/>
                        </a:rPr>
                        <a:t>2</a:t>
                      </a:r>
                      <a:r>
                        <a:rPr lang="ja-JP" altLang="en-US" sz="1200" b="0" i="0" u="none" strike="noStrike" cap="none" dirty="0">
                          <a:solidFill>
                            <a:schemeClr val="dk1"/>
                          </a:solidFill>
                          <a:effectLst/>
                          <a:latin typeface="+mn-ea"/>
                          <a:ea typeface="+mn-ea"/>
                          <a:cs typeface="Calibri"/>
                          <a:sym typeface="Meiryo"/>
                        </a:rPr>
                        <a:t>回以上の原稿確認</a:t>
                      </a:r>
                      <a:endParaRPr lang="en-US" altLang="ja-JP" sz="1200" b="0" i="0" u="none" strike="noStrike" cap="none" dirty="0">
                        <a:solidFill>
                          <a:schemeClr val="dk1"/>
                        </a:solidFill>
                        <a:effectLst/>
                        <a:latin typeface="+mn-ea"/>
                        <a:ea typeface="+mn-ea"/>
                        <a:cs typeface="Calibri"/>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1200" b="0" i="0" u="none" strike="noStrike" cap="none" dirty="0">
                          <a:solidFill>
                            <a:schemeClr val="dk1"/>
                          </a:solidFill>
                          <a:effectLst/>
                          <a:latin typeface="+mn-ea"/>
                          <a:ea typeface="+mn-ea"/>
                          <a:cs typeface="Calibri"/>
                          <a:sym typeface="Meiryo"/>
                        </a:rPr>
                        <a:t>・持ち込み素材</a:t>
                      </a:r>
                      <a:r>
                        <a:rPr lang="en-US" altLang="ja-JP" sz="1200" b="0" i="0" u="none" strike="noStrike" cap="none" dirty="0">
                          <a:solidFill>
                            <a:schemeClr val="dk1"/>
                          </a:solidFill>
                          <a:effectLst/>
                          <a:latin typeface="+mn-ea"/>
                          <a:ea typeface="+mn-ea"/>
                          <a:cs typeface="Calibri"/>
                          <a:sym typeface="Meiryo"/>
                        </a:rPr>
                        <a:t>(</a:t>
                      </a:r>
                      <a:r>
                        <a:rPr lang="ja-JP" altLang="en-US" sz="1200" b="0" i="0" u="none" strike="noStrike" cap="none" dirty="0">
                          <a:solidFill>
                            <a:schemeClr val="dk1"/>
                          </a:solidFill>
                          <a:effectLst/>
                          <a:latin typeface="+mn-ea"/>
                          <a:ea typeface="+mn-ea"/>
                          <a:cs typeface="Calibri"/>
                          <a:sym typeface="Meiryo"/>
                        </a:rPr>
                        <a:t>原稿・写真など</a:t>
                      </a:r>
                      <a:r>
                        <a:rPr lang="en-US" altLang="ja-JP" sz="1200" b="0" i="0" u="none" strike="noStrike" cap="none" dirty="0">
                          <a:solidFill>
                            <a:schemeClr val="dk1"/>
                          </a:solidFill>
                          <a:effectLst/>
                          <a:latin typeface="+mn-ea"/>
                          <a:ea typeface="+mn-ea"/>
                          <a:cs typeface="Calibri"/>
                          <a:sym typeface="Meiryo"/>
                        </a:rPr>
                        <a:t>)</a:t>
                      </a:r>
                      <a:r>
                        <a:rPr lang="ja-JP" altLang="en-US" sz="1200" b="0" i="0" u="none" strike="noStrike" cap="none" dirty="0">
                          <a:solidFill>
                            <a:schemeClr val="dk1"/>
                          </a:solidFill>
                          <a:effectLst/>
                          <a:latin typeface="+mn-ea"/>
                          <a:ea typeface="+mn-ea"/>
                          <a:cs typeface="Calibri"/>
                          <a:sym typeface="Meiryo"/>
                        </a:rPr>
                        <a:t> の大幅な修正</a:t>
                      </a:r>
                      <a:endParaRPr lang="en-US" altLang="ja-JP" sz="1200" b="0" i="0" u="none" strike="noStrike" cap="none" dirty="0">
                        <a:solidFill>
                          <a:schemeClr val="dk1"/>
                        </a:solidFill>
                        <a:effectLst/>
                        <a:latin typeface="+mn-ea"/>
                        <a:ea typeface="+mn-ea"/>
                        <a:cs typeface="Calibri"/>
                        <a:sym typeface="Meiryo"/>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200" b="1" i="0" u="none" strike="noStrike" kern="1200" baseline="0" dirty="0">
                          <a:solidFill>
                            <a:schemeClr val="accent1"/>
                          </a:solidFill>
                          <a:latin typeface="+mn-lt"/>
                          <a:ea typeface="+mn-ea"/>
                          <a:cs typeface="+mn-cs"/>
                        </a:rPr>
                        <a:t>併せて</a:t>
                      </a:r>
                      <a:r>
                        <a:rPr kumimoji="1" lang="en-US" altLang="ja-JP" sz="1200" b="1" i="0" u="none" strike="noStrike" kern="1200" baseline="0" dirty="0">
                          <a:solidFill>
                            <a:schemeClr val="accent1"/>
                          </a:solidFill>
                          <a:latin typeface="+mn-lt"/>
                          <a:ea typeface="+mn-ea"/>
                          <a:cs typeface="+mn-cs"/>
                        </a:rPr>
                        <a:t>P.</a:t>
                      </a:r>
                      <a:r>
                        <a:rPr kumimoji="1" lang="en-US" altLang="ja-JP" sz="1200" b="1" i="0" u="none" strike="noStrike" kern="1200" baseline="0" dirty="0">
                          <a:solidFill>
                            <a:schemeClr val="accent1"/>
                          </a:solidFill>
                          <a:latin typeface="+mn-lt"/>
                          <a:ea typeface="+mn-ea"/>
                          <a:cs typeface="+mn-cs"/>
                          <a:hlinkClick r:id="rId3" action="ppaction://hlinksldjump"/>
                        </a:rPr>
                        <a:t>7</a:t>
                      </a:r>
                      <a:r>
                        <a:rPr kumimoji="1" lang="ja-JP" altLang="en-US" sz="1200" b="1" i="0" u="none" strike="noStrike" kern="1200" baseline="0" dirty="0">
                          <a:solidFill>
                            <a:schemeClr val="accent1"/>
                          </a:solidFill>
                          <a:latin typeface="+mn-lt"/>
                          <a:ea typeface="+mn-ea"/>
                          <a:cs typeface="+mn-cs"/>
                        </a:rPr>
                        <a:t>の「</a:t>
                      </a:r>
                      <a:r>
                        <a:rPr lang="ja-JP" altLang="en-US" sz="1200" b="1" i="0" u="none" strike="noStrike" cap="none" dirty="0">
                          <a:solidFill>
                            <a:schemeClr val="accent1"/>
                          </a:solidFill>
                          <a:latin typeface="游ゴシック" panose="020B0400000000000000" pitchFamily="50" charset="-128"/>
                          <a:ea typeface="+mn-ea"/>
                          <a:cs typeface="Arial"/>
                          <a:sym typeface="Arial"/>
                        </a:rPr>
                        <a:t>掲載に関しての注意事項</a:t>
                      </a:r>
                      <a:r>
                        <a:rPr kumimoji="1" lang="ja-JP" altLang="en-US" sz="1200" b="1" i="0" u="none" strike="noStrike" kern="1200" baseline="0" dirty="0">
                          <a:solidFill>
                            <a:schemeClr val="accent1"/>
                          </a:solidFill>
                          <a:latin typeface="+mn-lt"/>
                          <a:ea typeface="+mn-ea"/>
                          <a:cs typeface="+mn-cs"/>
                        </a:rPr>
                        <a:t>」を必ずご参照ください。</a:t>
                      </a:r>
                      <a:endParaRPr lang="en-US" altLang="ja-JP" sz="1000" b="1" i="0" u="none" strike="noStrike" cap="none" dirty="0">
                        <a:solidFill>
                          <a:schemeClr val="accent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2835122"/>
                  </a:ext>
                </a:extLst>
              </a:tr>
            </a:tbl>
          </a:graphicData>
        </a:graphic>
      </p:graphicFrame>
      <p:sp>
        <p:nvSpPr>
          <p:cNvPr id="7" name="スライド番号プレースホルダー 6">
            <a:extLst>
              <a:ext uri="{FF2B5EF4-FFF2-40B4-BE49-F238E27FC236}">
                <a16:creationId xmlns:a16="http://schemas.microsoft.com/office/drawing/2014/main" id="{61AB1FB2-74A7-FF23-1C61-26065873C1BC}"/>
              </a:ext>
            </a:extLst>
          </p:cNvPr>
          <p:cNvSpPr>
            <a:spLocks noGrp="1"/>
          </p:cNvSpPr>
          <p:nvPr>
            <p:ph type="sldNum" sz="quarter" idx="12"/>
          </p:nvPr>
        </p:nvSpPr>
        <p:spPr/>
        <p:txBody>
          <a:bodyPr/>
          <a:lstStyle/>
          <a:p>
            <a:fld id="{0CC46159-1500-406A-A8A7-AEE1AD5A9969}" type="slidenum">
              <a:rPr kumimoji="1" lang="ja-JP" altLang="en-US" smtClean="0"/>
              <a:t>9</a:t>
            </a:fld>
            <a:endParaRPr kumimoji="1" lang="ja-JP" altLang="en-US"/>
          </a:p>
        </p:txBody>
      </p:sp>
      <p:sp>
        <p:nvSpPr>
          <p:cNvPr id="4" name="Google Shape;82;p2">
            <a:extLst>
              <a:ext uri="{FF2B5EF4-FFF2-40B4-BE49-F238E27FC236}">
                <a16:creationId xmlns:a16="http://schemas.microsoft.com/office/drawing/2014/main" id="{D53E3A5B-5928-3D3E-88D4-DBCF2E5AE454}"/>
              </a:ext>
            </a:extLst>
          </p:cNvPr>
          <p:cNvSpPr/>
          <p:nvPr/>
        </p:nvSpPr>
        <p:spPr>
          <a:xfrm>
            <a:off x="959265" y="494014"/>
            <a:ext cx="4397828" cy="699964"/>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a:solidFill>
                  <a:schemeClr val="accent1"/>
                </a:solidFill>
                <a:latin typeface="游ゴシック" panose="020B0400000000000000" pitchFamily="50" charset="-128"/>
                <a:ea typeface="游ゴシック" panose="020B0400000000000000" pitchFamily="50" charset="-128"/>
                <a:cs typeface="Arial"/>
                <a:sym typeface="Arial"/>
              </a:rPr>
              <a:t>②ニュースペイド</a:t>
            </a:r>
          </a:p>
        </p:txBody>
      </p:sp>
      <p:grpSp>
        <p:nvGrpSpPr>
          <p:cNvPr id="8" name="グループ化 7">
            <a:extLst>
              <a:ext uri="{FF2B5EF4-FFF2-40B4-BE49-F238E27FC236}">
                <a16:creationId xmlns:a16="http://schemas.microsoft.com/office/drawing/2014/main" id="{481664AF-C192-5B0B-ADEF-7F6A2E029CAC}"/>
              </a:ext>
            </a:extLst>
          </p:cNvPr>
          <p:cNvGrpSpPr/>
          <p:nvPr/>
        </p:nvGrpSpPr>
        <p:grpSpPr>
          <a:xfrm>
            <a:off x="2384522" y="1449215"/>
            <a:ext cx="3513601" cy="5097889"/>
            <a:chOff x="2384522" y="1449215"/>
            <a:chExt cx="3513601" cy="5097889"/>
          </a:xfrm>
        </p:grpSpPr>
        <p:sp>
          <p:nvSpPr>
            <p:cNvPr id="9" name="正方形/長方形 8">
              <a:extLst>
                <a:ext uri="{FF2B5EF4-FFF2-40B4-BE49-F238E27FC236}">
                  <a16:creationId xmlns:a16="http://schemas.microsoft.com/office/drawing/2014/main" id="{B5F381DB-B6E5-0C3C-16A3-336884264580}"/>
                </a:ext>
              </a:extLst>
            </p:cNvPr>
            <p:cNvSpPr/>
            <p:nvPr/>
          </p:nvSpPr>
          <p:spPr>
            <a:xfrm>
              <a:off x="2532353" y="1616439"/>
              <a:ext cx="3365770" cy="4930665"/>
            </a:xfrm>
            <a:prstGeom prst="rect">
              <a:avLst/>
            </a:prstGeom>
            <a:solidFill>
              <a:schemeClr val="accent1">
                <a:lumMod val="20000"/>
                <a:lumOff val="80000"/>
                <a:alpha val="40000"/>
              </a:schemeClr>
            </a:solidFill>
            <a:ln>
              <a:solidFill>
                <a:srgbClr val="F3F3F3">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端子 10">
              <a:extLst>
                <a:ext uri="{FF2B5EF4-FFF2-40B4-BE49-F238E27FC236}">
                  <a16:creationId xmlns:a16="http://schemas.microsoft.com/office/drawing/2014/main" id="{9FCE6316-0E62-9438-55AA-BEB5352EF4AF}"/>
                </a:ext>
              </a:extLst>
            </p:cNvPr>
            <p:cNvSpPr/>
            <p:nvPr/>
          </p:nvSpPr>
          <p:spPr>
            <a:xfrm>
              <a:off x="3586821" y="1449215"/>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誘導枠</a:t>
              </a:r>
              <a:endParaRPr kumimoji="1" lang="ja-JP" altLang="en-US" sz="1400" b="1" dirty="0"/>
            </a:p>
          </p:txBody>
        </p:sp>
        <p:grpSp>
          <p:nvGrpSpPr>
            <p:cNvPr id="13" name="グループ化 12">
              <a:extLst>
                <a:ext uri="{FF2B5EF4-FFF2-40B4-BE49-F238E27FC236}">
                  <a16:creationId xmlns:a16="http://schemas.microsoft.com/office/drawing/2014/main" id="{48B85939-FAF5-D9FB-4001-2725EB10B732}"/>
                </a:ext>
              </a:extLst>
            </p:cNvPr>
            <p:cNvGrpSpPr/>
            <p:nvPr/>
          </p:nvGrpSpPr>
          <p:grpSpPr>
            <a:xfrm>
              <a:off x="2719060" y="2073226"/>
              <a:ext cx="1141626" cy="4364224"/>
              <a:chOff x="2760703" y="2073226"/>
              <a:chExt cx="1141626" cy="4364224"/>
            </a:xfrm>
          </p:grpSpPr>
          <p:pic>
            <p:nvPicPr>
              <p:cNvPr id="28" name="図 27">
                <a:extLst>
                  <a:ext uri="{FF2B5EF4-FFF2-40B4-BE49-F238E27FC236}">
                    <a16:creationId xmlns:a16="http://schemas.microsoft.com/office/drawing/2014/main" id="{A229E49E-E87C-1EE3-415F-F7831F734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703" y="2073226"/>
                <a:ext cx="1141626" cy="4364224"/>
              </a:xfrm>
              <a:prstGeom prst="rect">
                <a:avLst/>
              </a:prstGeom>
              <a:ln w="6350">
                <a:solidFill>
                  <a:schemeClr val="tx1"/>
                </a:solidFill>
              </a:ln>
            </p:spPr>
          </p:pic>
          <p:sp>
            <p:nvSpPr>
              <p:cNvPr id="29" name="正方形/長方形 28">
                <a:extLst>
                  <a:ext uri="{FF2B5EF4-FFF2-40B4-BE49-F238E27FC236}">
                    <a16:creationId xmlns:a16="http://schemas.microsoft.com/office/drawing/2014/main" id="{0E4E07D4-D64C-253B-79DF-3AB150FF0558}"/>
                  </a:ext>
                </a:extLst>
              </p:cNvPr>
              <p:cNvSpPr/>
              <p:nvPr/>
            </p:nvSpPr>
            <p:spPr>
              <a:xfrm>
                <a:off x="2806065" y="4861560"/>
                <a:ext cx="695326" cy="483870"/>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1FC299D-AC3E-73F9-402C-8187CAEF3250}"/>
                  </a:ext>
                </a:extLst>
              </p:cNvPr>
              <p:cNvSpPr/>
              <p:nvPr/>
            </p:nvSpPr>
            <p:spPr>
              <a:xfrm>
                <a:off x="3508376" y="3649980"/>
                <a:ext cx="295274" cy="716280"/>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E05A53A-6A84-20A1-CA83-850B43073E1F}"/>
                  </a:ext>
                </a:extLst>
              </p:cNvPr>
              <p:cNvSpPr/>
              <p:nvPr/>
            </p:nvSpPr>
            <p:spPr>
              <a:xfrm>
                <a:off x="3518536" y="5851747"/>
                <a:ext cx="295274" cy="333788"/>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Google Shape;273;p9">
              <a:extLst>
                <a:ext uri="{FF2B5EF4-FFF2-40B4-BE49-F238E27FC236}">
                  <a16:creationId xmlns:a16="http://schemas.microsoft.com/office/drawing/2014/main" id="{BF92F66B-A72B-6C84-BC53-17B00A89C43B}"/>
                </a:ext>
              </a:extLst>
            </p:cNvPr>
            <p:cNvSpPr txBox="1"/>
            <p:nvPr/>
          </p:nvSpPr>
          <p:spPr>
            <a:xfrm>
              <a:off x="2384522" y="1791354"/>
              <a:ext cx="1810702"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a:t>
              </a:r>
              <a:r>
                <a:rPr lang="en-US" altLang="ja-JP" sz="1100" b="1" dirty="0">
                  <a:solidFill>
                    <a:srgbClr val="222222"/>
                  </a:solidFill>
                  <a:latin typeface="+mn-ea"/>
                  <a:cs typeface="Arial"/>
                  <a:sym typeface="Arial"/>
                </a:rPr>
                <a:t>PC</a:t>
              </a:r>
              <a:r>
                <a:rPr lang="ja-JP" sz="1100" b="1" i="0" dirty="0">
                  <a:solidFill>
                    <a:srgbClr val="222222"/>
                  </a:solidFill>
                  <a:latin typeface="+mn-ea"/>
                  <a:cs typeface="Arial"/>
                  <a:sym typeface="Arial"/>
                </a:rPr>
                <a:t>】</a:t>
              </a:r>
              <a:endParaRPr dirty="0">
                <a:latin typeface="+mn-ea"/>
              </a:endParaRPr>
            </a:p>
          </p:txBody>
        </p:sp>
        <p:pic>
          <p:nvPicPr>
            <p:cNvPr id="16" name="図 15">
              <a:extLst>
                <a:ext uri="{FF2B5EF4-FFF2-40B4-BE49-F238E27FC236}">
                  <a16:creationId xmlns:a16="http://schemas.microsoft.com/office/drawing/2014/main" id="{78008562-A7FC-9259-3F18-3987B91E8F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085" y="2052924"/>
              <a:ext cx="1029320" cy="1361250"/>
            </a:xfrm>
            <a:prstGeom prst="rect">
              <a:avLst/>
            </a:prstGeom>
          </p:spPr>
        </p:pic>
        <p:pic>
          <p:nvPicPr>
            <p:cNvPr id="17" name="図 16">
              <a:extLst>
                <a:ext uri="{FF2B5EF4-FFF2-40B4-BE49-F238E27FC236}">
                  <a16:creationId xmlns:a16="http://schemas.microsoft.com/office/drawing/2014/main" id="{F25A068F-08CC-6160-3418-E331EB2B3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976" y="3680460"/>
              <a:ext cx="856219" cy="2003387"/>
            </a:xfrm>
            <a:prstGeom prst="rect">
              <a:avLst/>
            </a:prstGeom>
          </p:spPr>
        </p:pic>
        <p:pic>
          <p:nvPicPr>
            <p:cNvPr id="20" name="図 19">
              <a:extLst>
                <a:ext uri="{FF2B5EF4-FFF2-40B4-BE49-F238E27FC236}">
                  <a16:creationId xmlns:a16="http://schemas.microsoft.com/office/drawing/2014/main" id="{9FF4AFBC-C23D-6AF9-3EA0-9BA04D218C37}"/>
                </a:ext>
              </a:extLst>
            </p:cNvPr>
            <p:cNvPicPr>
              <a:picLocks noChangeAspect="1"/>
            </p:cNvPicPr>
            <p:nvPr/>
          </p:nvPicPr>
          <p:blipFill>
            <a:blip r:embed="rId7">
              <a:extLst>
                <a:ext uri="{28A0092B-C50C-407E-A947-70E740481C1C}">
                  <a14:useLocalDpi xmlns:a14="http://schemas.microsoft.com/office/drawing/2010/main" val="0"/>
                </a:ext>
              </a:extLst>
            </a:blip>
            <a:srcRect t="5531" b="8947"/>
            <a:stretch/>
          </p:blipFill>
          <p:spPr>
            <a:xfrm>
              <a:off x="4047412" y="3680460"/>
              <a:ext cx="834492" cy="1544462"/>
            </a:xfrm>
            <a:prstGeom prst="rect">
              <a:avLst/>
            </a:prstGeom>
            <a:ln w="6350">
              <a:solidFill>
                <a:schemeClr val="tx1"/>
              </a:solidFill>
            </a:ln>
          </p:spPr>
        </p:pic>
        <p:sp>
          <p:nvSpPr>
            <p:cNvPr id="21" name="Google Shape;273;p9">
              <a:extLst>
                <a:ext uri="{FF2B5EF4-FFF2-40B4-BE49-F238E27FC236}">
                  <a16:creationId xmlns:a16="http://schemas.microsoft.com/office/drawing/2014/main" id="{3D42F617-B748-C8FB-B935-47B80F6A0AC6}"/>
                </a:ext>
              </a:extLst>
            </p:cNvPr>
            <p:cNvSpPr txBox="1"/>
            <p:nvPr/>
          </p:nvSpPr>
          <p:spPr>
            <a:xfrm>
              <a:off x="3655316" y="1786527"/>
              <a:ext cx="1810702"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a:t>
              </a:r>
              <a:r>
                <a:rPr lang="en-US" altLang="ja-JP" sz="1100" b="1" i="0" dirty="0">
                  <a:solidFill>
                    <a:srgbClr val="222222"/>
                  </a:solidFill>
                  <a:latin typeface="+mn-ea"/>
                  <a:cs typeface="Arial"/>
                  <a:sym typeface="Arial"/>
                </a:rPr>
                <a:t>SP</a:t>
              </a:r>
              <a:r>
                <a:rPr lang="ja-JP" sz="1100" b="1" i="0" dirty="0">
                  <a:solidFill>
                    <a:srgbClr val="222222"/>
                  </a:solidFill>
                  <a:latin typeface="+mn-ea"/>
                  <a:cs typeface="Arial"/>
                  <a:sym typeface="Arial"/>
                </a:rPr>
                <a:t>】</a:t>
              </a:r>
              <a:endParaRPr dirty="0">
                <a:latin typeface="+mn-ea"/>
              </a:endParaRPr>
            </a:p>
          </p:txBody>
        </p:sp>
        <p:sp>
          <p:nvSpPr>
            <p:cNvPr id="22" name="正方形/長方形 21">
              <a:extLst>
                <a:ext uri="{FF2B5EF4-FFF2-40B4-BE49-F238E27FC236}">
                  <a16:creationId xmlns:a16="http://schemas.microsoft.com/office/drawing/2014/main" id="{E5BFAF54-1BE4-ECF2-AFCC-847A9E7D0778}"/>
                </a:ext>
              </a:extLst>
            </p:cNvPr>
            <p:cNvSpPr/>
            <p:nvPr/>
          </p:nvSpPr>
          <p:spPr>
            <a:xfrm>
              <a:off x="4195224" y="2198370"/>
              <a:ext cx="180561" cy="810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6F76467-9659-D573-545A-282E5F5BB2D6}"/>
                </a:ext>
              </a:extLst>
            </p:cNvPr>
            <p:cNvSpPr/>
            <p:nvPr/>
          </p:nvSpPr>
          <p:spPr>
            <a:xfrm>
              <a:off x="4410076" y="2198370"/>
              <a:ext cx="153760" cy="810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A4F217F0-0739-359A-32B4-0E5C80CF3213}"/>
                </a:ext>
              </a:extLst>
            </p:cNvPr>
            <p:cNvCxnSpPr>
              <a:cxnSpLocks/>
            </p:cNvCxnSpPr>
            <p:nvPr/>
          </p:nvCxnSpPr>
          <p:spPr>
            <a:xfrm>
              <a:off x="4367420" y="2279465"/>
              <a:ext cx="0" cy="14009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コネクタ: カギ線 24">
              <a:extLst>
                <a:ext uri="{FF2B5EF4-FFF2-40B4-BE49-F238E27FC236}">
                  <a16:creationId xmlns:a16="http://schemas.microsoft.com/office/drawing/2014/main" id="{BFD133AA-FBC9-6156-EEA1-DA9B1C779E6F}"/>
                </a:ext>
              </a:extLst>
            </p:cNvPr>
            <p:cNvCxnSpPr>
              <a:cxnSpLocks/>
              <a:stCxn id="23" idx="3"/>
              <a:endCxn id="17" idx="0"/>
            </p:cNvCxnSpPr>
            <p:nvPr/>
          </p:nvCxnSpPr>
          <p:spPr>
            <a:xfrm>
              <a:off x="4563836" y="2238918"/>
              <a:ext cx="857250" cy="144154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4268DC12-C009-55CC-81F3-C83CF9A8786E}"/>
                </a:ext>
              </a:extLst>
            </p:cNvPr>
            <p:cNvSpPr/>
            <p:nvPr/>
          </p:nvSpPr>
          <p:spPr>
            <a:xfrm>
              <a:off x="4070241" y="4975859"/>
              <a:ext cx="793224" cy="226695"/>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51C04053-3C4F-19AD-6C99-170F7843F25D}"/>
                </a:ext>
              </a:extLst>
            </p:cNvPr>
            <p:cNvSpPr/>
            <p:nvPr/>
          </p:nvSpPr>
          <p:spPr>
            <a:xfrm>
              <a:off x="5011296" y="4781549"/>
              <a:ext cx="806401" cy="281941"/>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08959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57644-8156-3D01-8523-E2FF990B43AE}"/>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73FF90F-45ED-D43D-C7F5-F246F4FB5764}"/>
              </a:ext>
            </a:extLst>
          </p:cNvPr>
          <p:cNvSpPr/>
          <p:nvPr/>
        </p:nvSpPr>
        <p:spPr>
          <a:xfrm>
            <a:off x="1" y="482263"/>
            <a:ext cx="12191999" cy="6375737"/>
          </a:xfrm>
          <a:prstGeom prst="rect">
            <a:avLst/>
          </a:prstGeom>
          <a:solidFill>
            <a:schemeClr val="accent1">
              <a:lumMod val="20000"/>
              <a:lumOff val="80000"/>
              <a:alpha val="40000"/>
            </a:schemeClr>
          </a:solidFill>
          <a:ln>
            <a:solidFill>
              <a:srgbClr val="F3F3F3">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1E2B858-7ABE-9414-A80E-DB109BBDAB6A}"/>
              </a:ext>
            </a:extLst>
          </p:cNvPr>
          <p:cNvSpPr txBox="1"/>
          <p:nvPr/>
        </p:nvSpPr>
        <p:spPr>
          <a:xfrm>
            <a:off x="1287158" y="121220"/>
            <a:ext cx="2348671"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タイアップ事例</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4" name="スライド番号プレースホルダー 3">
            <a:extLst>
              <a:ext uri="{FF2B5EF4-FFF2-40B4-BE49-F238E27FC236}">
                <a16:creationId xmlns:a16="http://schemas.microsoft.com/office/drawing/2014/main" id="{C76F70BA-BED0-D99C-7D97-F303BC4EA466}"/>
              </a:ext>
            </a:extLst>
          </p:cNvPr>
          <p:cNvSpPr>
            <a:spLocks noGrp="1"/>
          </p:cNvSpPr>
          <p:nvPr>
            <p:ph type="sldNum" sz="quarter" idx="12"/>
          </p:nvPr>
        </p:nvSpPr>
        <p:spPr/>
        <p:txBody>
          <a:bodyPr/>
          <a:lstStyle/>
          <a:p>
            <a:fld id="{0CC46159-1500-406A-A8A7-AEE1AD5A9969}" type="slidenum">
              <a:rPr kumimoji="1" lang="ja-JP" altLang="en-US" smtClean="0"/>
              <a:t>10</a:t>
            </a:fld>
            <a:endParaRPr kumimoji="1" lang="ja-JP" altLang="en-US"/>
          </a:p>
        </p:txBody>
      </p:sp>
      <p:grpSp>
        <p:nvGrpSpPr>
          <p:cNvPr id="11" name="グループ化 10">
            <a:extLst>
              <a:ext uri="{FF2B5EF4-FFF2-40B4-BE49-F238E27FC236}">
                <a16:creationId xmlns:a16="http://schemas.microsoft.com/office/drawing/2014/main" id="{DB7C17B0-4030-8580-F7F1-094D35DA56E5}"/>
              </a:ext>
            </a:extLst>
          </p:cNvPr>
          <p:cNvGrpSpPr/>
          <p:nvPr/>
        </p:nvGrpSpPr>
        <p:grpSpPr>
          <a:xfrm>
            <a:off x="2959316" y="667122"/>
            <a:ext cx="1725018" cy="5762293"/>
            <a:chOff x="612707" y="569485"/>
            <a:chExt cx="1725018" cy="5762293"/>
          </a:xfrm>
        </p:grpSpPr>
        <p:pic>
          <p:nvPicPr>
            <p:cNvPr id="12" name="図 11">
              <a:extLst>
                <a:ext uri="{FF2B5EF4-FFF2-40B4-BE49-F238E27FC236}">
                  <a16:creationId xmlns:a16="http://schemas.microsoft.com/office/drawing/2014/main" id="{9761F337-52B8-C476-6DB8-8DDF2965D9C8}"/>
                </a:ext>
              </a:extLst>
            </p:cNvPr>
            <p:cNvPicPr>
              <a:picLocks noChangeAspect="1"/>
            </p:cNvPicPr>
            <p:nvPr/>
          </p:nvPicPr>
          <p:blipFill>
            <a:blip r:embed="rId2">
              <a:extLst>
                <a:ext uri="{28A0092B-C50C-407E-A947-70E740481C1C}">
                  <a14:useLocalDpi xmlns:a14="http://schemas.microsoft.com/office/drawing/2010/main" val="0"/>
                </a:ext>
              </a:extLst>
            </a:blip>
            <a:srcRect b="8061"/>
            <a:stretch/>
          </p:blipFill>
          <p:spPr>
            <a:xfrm>
              <a:off x="879639" y="1120944"/>
              <a:ext cx="1191155" cy="5210834"/>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7A861A65-5D68-4351-36CC-14A14AF17B50}"/>
                </a:ext>
              </a:extLst>
            </p:cNvPr>
            <p:cNvSpPr txBox="1"/>
            <p:nvPr/>
          </p:nvSpPr>
          <p:spPr>
            <a:xfrm>
              <a:off x="931877" y="569485"/>
              <a:ext cx="1086679" cy="230832"/>
            </a:xfrm>
            <a:prstGeom prst="rect">
              <a:avLst/>
            </a:prstGeom>
            <a:noFill/>
            <a:ln w="19050">
              <a:noFill/>
            </a:ln>
          </p:spPr>
          <p:txBody>
            <a:bodyPr wrap="square" rtlCol="0">
              <a:spAutoFit/>
            </a:bodyPr>
            <a:lstStyle/>
            <a:p>
              <a:pPr algn="ctr"/>
              <a:r>
                <a:rPr kumimoji="1" lang="ja-JP" altLang="en-US" sz="900" b="1" dirty="0"/>
                <a:t>株式会社明治様</a:t>
              </a:r>
            </a:p>
          </p:txBody>
        </p:sp>
        <p:sp>
          <p:nvSpPr>
            <p:cNvPr id="23" name="テキスト ボックス 22">
              <a:extLst>
                <a:ext uri="{FF2B5EF4-FFF2-40B4-BE49-F238E27FC236}">
                  <a16:creationId xmlns:a16="http://schemas.microsoft.com/office/drawing/2014/main" id="{AB39AADD-8E95-B229-5BC7-831BBB640CD6}"/>
                </a:ext>
              </a:extLst>
            </p:cNvPr>
            <p:cNvSpPr txBox="1"/>
            <p:nvPr/>
          </p:nvSpPr>
          <p:spPr>
            <a:xfrm>
              <a:off x="612707" y="898055"/>
              <a:ext cx="1725018" cy="276999"/>
            </a:xfrm>
            <a:prstGeom prst="rect">
              <a:avLst/>
            </a:prstGeom>
            <a:noFill/>
          </p:spPr>
          <p:txBody>
            <a:bodyPr wrap="square">
              <a:spAutoFit/>
            </a:bodyPr>
            <a:lstStyle/>
            <a:p>
              <a:pPr algn="ctr"/>
              <a:r>
                <a:rPr lang="en-US" altLang="ja-JP" sz="600" dirty="0">
                  <a:hlinkClick r:id="rId3"/>
                </a:rPr>
                <a:t>https://www.jprime.jp/articles/-/32565</a:t>
              </a:r>
              <a:endParaRPr lang="en-US" altLang="ja-JP" sz="600" dirty="0"/>
            </a:p>
            <a:p>
              <a:pPr algn="ctr"/>
              <a:endParaRPr lang="en-US" altLang="ja-JP" sz="600" dirty="0"/>
            </a:p>
          </p:txBody>
        </p:sp>
      </p:grpSp>
      <p:grpSp>
        <p:nvGrpSpPr>
          <p:cNvPr id="16" name="グループ化 15">
            <a:extLst>
              <a:ext uri="{FF2B5EF4-FFF2-40B4-BE49-F238E27FC236}">
                <a16:creationId xmlns:a16="http://schemas.microsoft.com/office/drawing/2014/main" id="{C0CB70AC-F396-96A9-B6AB-780EF3033696}"/>
              </a:ext>
            </a:extLst>
          </p:cNvPr>
          <p:cNvGrpSpPr/>
          <p:nvPr/>
        </p:nvGrpSpPr>
        <p:grpSpPr>
          <a:xfrm>
            <a:off x="391502" y="667122"/>
            <a:ext cx="1903384" cy="5773225"/>
            <a:chOff x="2912341" y="500235"/>
            <a:chExt cx="1903384" cy="5773225"/>
          </a:xfrm>
        </p:grpSpPr>
        <p:pic>
          <p:nvPicPr>
            <p:cNvPr id="10" name="図 9">
              <a:extLst>
                <a:ext uri="{FF2B5EF4-FFF2-40B4-BE49-F238E27FC236}">
                  <a16:creationId xmlns:a16="http://schemas.microsoft.com/office/drawing/2014/main" id="{6FC742D0-CC0C-1154-05B4-3D319BECB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45" y="1120944"/>
              <a:ext cx="1195054" cy="5152516"/>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E29A9ED4-90BF-6E67-4DCC-9FFD48EDB64E}"/>
                </a:ext>
              </a:extLst>
            </p:cNvPr>
            <p:cNvSpPr txBox="1"/>
            <p:nvPr/>
          </p:nvSpPr>
          <p:spPr>
            <a:xfrm>
              <a:off x="2912341" y="500235"/>
              <a:ext cx="1903384" cy="369332"/>
            </a:xfrm>
            <a:prstGeom prst="rect">
              <a:avLst/>
            </a:prstGeom>
            <a:noFill/>
            <a:ln w="19050">
              <a:noFill/>
            </a:ln>
          </p:spPr>
          <p:txBody>
            <a:bodyPr wrap="square" rtlCol="0">
              <a:spAutoFit/>
            </a:bodyPr>
            <a:lstStyle/>
            <a:p>
              <a:pPr algn="ctr"/>
              <a:r>
                <a:rPr kumimoji="1" lang="ja-JP" altLang="en-US" sz="900" b="1" dirty="0"/>
                <a:t>株式会社</a:t>
              </a:r>
              <a:endParaRPr kumimoji="1" lang="en-US" altLang="ja-JP" sz="900" b="1" dirty="0"/>
            </a:p>
            <a:p>
              <a:pPr algn="ctr"/>
              <a:r>
                <a:rPr kumimoji="1" lang="ja-JP" altLang="en-US" sz="900" b="1" dirty="0"/>
                <a:t>インターネットイニシアティブ様</a:t>
              </a:r>
            </a:p>
          </p:txBody>
        </p:sp>
        <p:sp>
          <p:nvSpPr>
            <p:cNvPr id="22" name="テキスト ボックス 21">
              <a:extLst>
                <a:ext uri="{FF2B5EF4-FFF2-40B4-BE49-F238E27FC236}">
                  <a16:creationId xmlns:a16="http://schemas.microsoft.com/office/drawing/2014/main" id="{46EA0BA9-0E49-3177-FA9E-57E91F4C26C1}"/>
                </a:ext>
              </a:extLst>
            </p:cNvPr>
            <p:cNvSpPr txBox="1"/>
            <p:nvPr/>
          </p:nvSpPr>
          <p:spPr>
            <a:xfrm>
              <a:off x="3045963" y="924749"/>
              <a:ext cx="1725018" cy="276999"/>
            </a:xfrm>
            <a:prstGeom prst="rect">
              <a:avLst/>
            </a:prstGeom>
            <a:noFill/>
          </p:spPr>
          <p:txBody>
            <a:bodyPr wrap="square">
              <a:spAutoFit/>
            </a:bodyPr>
            <a:lstStyle/>
            <a:p>
              <a:pPr algn="ctr"/>
              <a:r>
                <a:rPr lang="en-US" altLang="ja-JP" sz="600" dirty="0">
                  <a:hlinkClick r:id="rId5"/>
                </a:rPr>
                <a:t>https://www.jprime.jp/articles/-/31763</a:t>
              </a:r>
              <a:endParaRPr lang="en-US" altLang="ja-JP" sz="600" dirty="0"/>
            </a:p>
            <a:p>
              <a:pPr algn="ctr"/>
              <a:endParaRPr lang="en-US" altLang="ja-JP" sz="600" dirty="0"/>
            </a:p>
          </p:txBody>
        </p:sp>
      </p:grpSp>
      <p:grpSp>
        <p:nvGrpSpPr>
          <p:cNvPr id="20" name="グループ化 19">
            <a:extLst>
              <a:ext uri="{FF2B5EF4-FFF2-40B4-BE49-F238E27FC236}">
                <a16:creationId xmlns:a16="http://schemas.microsoft.com/office/drawing/2014/main" id="{8C24D0B0-5AE7-DD11-6DFE-4B4D70760E60}"/>
              </a:ext>
            </a:extLst>
          </p:cNvPr>
          <p:cNvGrpSpPr/>
          <p:nvPr/>
        </p:nvGrpSpPr>
        <p:grpSpPr>
          <a:xfrm>
            <a:off x="5291124" y="667122"/>
            <a:ext cx="1903383" cy="5255158"/>
            <a:chOff x="5443426" y="569485"/>
            <a:chExt cx="1903383" cy="5255158"/>
          </a:xfrm>
        </p:grpSpPr>
        <p:pic>
          <p:nvPicPr>
            <p:cNvPr id="8" name="図 7">
              <a:extLst>
                <a:ext uri="{FF2B5EF4-FFF2-40B4-BE49-F238E27FC236}">
                  <a16:creationId xmlns:a16="http://schemas.microsoft.com/office/drawing/2014/main" id="{B0007D85-40AA-5328-2461-1595FFAFF54F}"/>
                </a:ext>
              </a:extLst>
            </p:cNvPr>
            <p:cNvPicPr>
              <a:picLocks noChangeAspect="1"/>
            </p:cNvPicPr>
            <p:nvPr/>
          </p:nvPicPr>
          <p:blipFill>
            <a:blip r:embed="rId6">
              <a:extLst>
                <a:ext uri="{28A0092B-C50C-407E-A947-70E740481C1C}">
                  <a14:useLocalDpi xmlns:a14="http://schemas.microsoft.com/office/drawing/2010/main" val="0"/>
                </a:ext>
              </a:extLst>
            </a:blip>
            <a:srcRect b="17010"/>
            <a:stretch/>
          </p:blipFill>
          <p:spPr>
            <a:xfrm>
              <a:off x="5695615" y="1120944"/>
              <a:ext cx="1399005" cy="4703699"/>
            </a:xfrm>
            <a:prstGeom prst="rect">
              <a:avLst/>
            </a:prstGeom>
            <a:effectLst>
              <a:outerShdw blurRad="50800" dist="38100" dir="2700000" algn="tl" rotWithShape="0">
                <a:prstClr val="black">
                  <a:alpha val="40000"/>
                </a:prstClr>
              </a:outerShdw>
            </a:effectLst>
          </p:spPr>
        </p:pic>
        <p:sp>
          <p:nvSpPr>
            <p:cNvPr id="17" name="テキスト ボックス 16">
              <a:extLst>
                <a:ext uri="{FF2B5EF4-FFF2-40B4-BE49-F238E27FC236}">
                  <a16:creationId xmlns:a16="http://schemas.microsoft.com/office/drawing/2014/main" id="{00142FEB-ACF6-B88D-B314-62F52DCDD037}"/>
                </a:ext>
              </a:extLst>
            </p:cNvPr>
            <p:cNvSpPr txBox="1"/>
            <p:nvPr/>
          </p:nvSpPr>
          <p:spPr>
            <a:xfrm>
              <a:off x="5443426" y="569485"/>
              <a:ext cx="1903383" cy="230832"/>
            </a:xfrm>
            <a:prstGeom prst="rect">
              <a:avLst/>
            </a:prstGeom>
            <a:noFill/>
            <a:ln w="19050">
              <a:noFill/>
            </a:ln>
          </p:spPr>
          <p:txBody>
            <a:bodyPr wrap="square" rtlCol="0">
              <a:spAutoFit/>
            </a:bodyPr>
            <a:lstStyle/>
            <a:p>
              <a:pPr algn="ctr"/>
              <a:r>
                <a:rPr kumimoji="1" lang="ja-JP" altLang="en-US" sz="900" b="1" dirty="0"/>
                <a:t>日本マイクロソフト株式会社様</a:t>
              </a:r>
            </a:p>
          </p:txBody>
        </p:sp>
        <p:sp>
          <p:nvSpPr>
            <p:cNvPr id="27" name="テキスト ボックス 26">
              <a:extLst>
                <a:ext uri="{FF2B5EF4-FFF2-40B4-BE49-F238E27FC236}">
                  <a16:creationId xmlns:a16="http://schemas.microsoft.com/office/drawing/2014/main" id="{36EEEB16-E64E-59EC-F717-AF5DEC8807E9}"/>
                </a:ext>
              </a:extLst>
            </p:cNvPr>
            <p:cNvSpPr txBox="1"/>
            <p:nvPr/>
          </p:nvSpPr>
          <p:spPr>
            <a:xfrm>
              <a:off x="5458019" y="859187"/>
              <a:ext cx="1874196" cy="307777"/>
            </a:xfrm>
            <a:prstGeom prst="rect">
              <a:avLst/>
            </a:prstGeom>
            <a:noFill/>
          </p:spPr>
          <p:txBody>
            <a:bodyPr wrap="square">
              <a:spAutoFit/>
            </a:bodyPr>
            <a:lstStyle/>
            <a:p>
              <a:pPr algn="ctr"/>
              <a:r>
                <a:rPr lang="ja-JP" altLang="en-US" sz="700" dirty="0">
                  <a:hlinkClick r:id="rId7"/>
                </a:rPr>
                <a:t>https://www.jprime.jp/articles/-/32199</a:t>
              </a:r>
              <a:endParaRPr lang="en-US" altLang="ja-JP" sz="700" dirty="0"/>
            </a:p>
            <a:p>
              <a:pPr algn="ctr"/>
              <a:endParaRPr lang="ja-JP" altLang="en-US" sz="700" dirty="0"/>
            </a:p>
          </p:txBody>
        </p:sp>
      </p:grpSp>
      <p:grpSp>
        <p:nvGrpSpPr>
          <p:cNvPr id="19" name="グループ化 18">
            <a:extLst>
              <a:ext uri="{FF2B5EF4-FFF2-40B4-BE49-F238E27FC236}">
                <a16:creationId xmlns:a16="http://schemas.microsoft.com/office/drawing/2014/main" id="{8B4F4BA7-7AD7-87D3-9E82-C11454B15537}"/>
              </a:ext>
            </a:extLst>
          </p:cNvPr>
          <p:cNvGrpSpPr/>
          <p:nvPr/>
        </p:nvGrpSpPr>
        <p:grpSpPr>
          <a:xfrm>
            <a:off x="8039476" y="667122"/>
            <a:ext cx="3720991" cy="5235564"/>
            <a:chOff x="7968356" y="569485"/>
            <a:chExt cx="3720991" cy="5235564"/>
          </a:xfrm>
        </p:grpSpPr>
        <p:pic>
          <p:nvPicPr>
            <p:cNvPr id="6" name="図 5">
              <a:extLst>
                <a:ext uri="{FF2B5EF4-FFF2-40B4-BE49-F238E27FC236}">
                  <a16:creationId xmlns:a16="http://schemas.microsoft.com/office/drawing/2014/main" id="{2D2A8524-77AB-26D2-6BDF-987BFA424F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8356" y="1120944"/>
              <a:ext cx="1493095" cy="4684105"/>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31D154F5-4A94-4A47-2F91-FF1E202E04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0675" y="1495865"/>
              <a:ext cx="1668672" cy="24036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80282269-B1AC-ACEF-C80A-3B9C2C09AA54}"/>
                </a:ext>
              </a:extLst>
            </p:cNvPr>
            <p:cNvSpPr txBox="1"/>
            <p:nvPr/>
          </p:nvSpPr>
          <p:spPr>
            <a:xfrm>
              <a:off x="9057582" y="569485"/>
              <a:ext cx="1542538" cy="230832"/>
            </a:xfrm>
            <a:prstGeom prst="rect">
              <a:avLst/>
            </a:prstGeom>
            <a:noFill/>
          </p:spPr>
          <p:txBody>
            <a:bodyPr wrap="square" rtlCol="0">
              <a:spAutoFit/>
            </a:bodyPr>
            <a:lstStyle/>
            <a:p>
              <a:pPr algn="ctr"/>
              <a:r>
                <a:rPr lang="ja-JP" altLang="en-US" sz="900" b="1" dirty="0"/>
                <a:t>ウェルネス総合研究所</a:t>
              </a:r>
              <a:r>
                <a:rPr kumimoji="1" lang="ja-JP" altLang="en-US" sz="900" b="1" dirty="0"/>
                <a:t>様</a:t>
              </a:r>
            </a:p>
          </p:txBody>
        </p:sp>
        <p:sp>
          <p:nvSpPr>
            <p:cNvPr id="25" name="テキスト ボックス 24">
              <a:extLst>
                <a:ext uri="{FF2B5EF4-FFF2-40B4-BE49-F238E27FC236}">
                  <a16:creationId xmlns:a16="http://schemas.microsoft.com/office/drawing/2014/main" id="{9D217DD1-B8B5-5016-0C18-0061A80F115C}"/>
                </a:ext>
              </a:extLst>
            </p:cNvPr>
            <p:cNvSpPr txBox="1"/>
            <p:nvPr/>
          </p:nvSpPr>
          <p:spPr>
            <a:xfrm>
              <a:off x="8995515" y="815372"/>
              <a:ext cx="1666672" cy="276999"/>
            </a:xfrm>
            <a:prstGeom prst="rect">
              <a:avLst/>
            </a:prstGeom>
            <a:noFill/>
          </p:spPr>
          <p:txBody>
            <a:bodyPr wrap="square">
              <a:spAutoFit/>
            </a:bodyPr>
            <a:lstStyle/>
            <a:p>
              <a:pPr algn="ctr"/>
              <a:r>
                <a:rPr lang="ja-JP" altLang="en-US" sz="600" dirty="0">
                  <a:hlinkClick r:id="rId10"/>
                </a:rPr>
                <a:t>https://www.jprime.jp/articles/-/27697</a:t>
              </a:r>
              <a:endParaRPr lang="en-US" altLang="ja-JP" sz="600" dirty="0"/>
            </a:p>
            <a:p>
              <a:pPr algn="ctr"/>
              <a:endParaRPr lang="ja-JP" altLang="en-US" sz="600" dirty="0"/>
            </a:p>
          </p:txBody>
        </p:sp>
        <p:sp>
          <p:nvSpPr>
            <p:cNvPr id="28" name="矢印: 右 27">
              <a:extLst>
                <a:ext uri="{FF2B5EF4-FFF2-40B4-BE49-F238E27FC236}">
                  <a16:creationId xmlns:a16="http://schemas.microsoft.com/office/drawing/2014/main" id="{E976688A-0360-70B9-BE1D-E7F12A8BB51D}"/>
                </a:ext>
              </a:extLst>
            </p:cNvPr>
            <p:cNvSpPr/>
            <p:nvPr/>
          </p:nvSpPr>
          <p:spPr>
            <a:xfrm>
              <a:off x="9552721" y="2332583"/>
              <a:ext cx="376684" cy="36512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254FD587-B51B-9946-0277-51A68CEF28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1497" y="1208710"/>
              <a:ext cx="205158" cy="209687"/>
            </a:xfrm>
            <a:prstGeom prst="rect">
              <a:avLst/>
            </a:prstGeom>
          </p:spPr>
        </p:pic>
        <p:sp>
          <p:nvSpPr>
            <p:cNvPr id="30" name="テキスト ボックス 29">
              <a:extLst>
                <a:ext uri="{FF2B5EF4-FFF2-40B4-BE49-F238E27FC236}">
                  <a16:creationId xmlns:a16="http://schemas.microsoft.com/office/drawing/2014/main" id="{FEB7DB98-F241-463A-3149-F4BC6B0C4342}"/>
                </a:ext>
              </a:extLst>
            </p:cNvPr>
            <p:cNvSpPr txBox="1"/>
            <p:nvPr/>
          </p:nvSpPr>
          <p:spPr>
            <a:xfrm>
              <a:off x="10283097" y="1175054"/>
              <a:ext cx="1260392" cy="276999"/>
            </a:xfrm>
            <a:prstGeom prst="rect">
              <a:avLst/>
            </a:prstGeom>
            <a:noFill/>
          </p:spPr>
          <p:txBody>
            <a:bodyPr wrap="square" rtlCol="0">
              <a:spAutoFit/>
            </a:bodyPr>
            <a:lstStyle/>
            <a:p>
              <a:pPr algn="ctr"/>
              <a:r>
                <a:rPr kumimoji="1" lang="ja-JP" altLang="en-US" sz="1200" b="1" dirty="0"/>
                <a:t>で記事を拡散</a:t>
              </a:r>
              <a:endParaRPr kumimoji="1" lang="ja-JP" altLang="en-US" b="1" dirty="0"/>
            </a:p>
          </p:txBody>
        </p:sp>
      </p:grpSp>
      <p:pic>
        <p:nvPicPr>
          <p:cNvPr id="24" name="図 23">
            <a:extLst>
              <a:ext uri="{FF2B5EF4-FFF2-40B4-BE49-F238E27FC236}">
                <a16:creationId xmlns:a16="http://schemas.microsoft.com/office/drawing/2014/main" id="{82C965C4-0C3A-B5DA-584F-78DA713540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307" y="5812084"/>
            <a:ext cx="798426" cy="798426"/>
          </a:xfrm>
          <a:prstGeom prst="rect">
            <a:avLst/>
          </a:prstGeom>
        </p:spPr>
      </p:pic>
      <p:pic>
        <p:nvPicPr>
          <p:cNvPr id="31" name="図 30">
            <a:extLst>
              <a:ext uri="{FF2B5EF4-FFF2-40B4-BE49-F238E27FC236}">
                <a16:creationId xmlns:a16="http://schemas.microsoft.com/office/drawing/2014/main" id="{49D5B312-29F0-B13C-75EF-3EC96891F3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3848" y="5812084"/>
            <a:ext cx="798426" cy="798426"/>
          </a:xfrm>
          <a:prstGeom prst="rect">
            <a:avLst/>
          </a:prstGeom>
        </p:spPr>
      </p:pic>
      <p:pic>
        <p:nvPicPr>
          <p:cNvPr id="33" name="図 32">
            <a:extLst>
              <a:ext uri="{FF2B5EF4-FFF2-40B4-BE49-F238E27FC236}">
                <a16:creationId xmlns:a16="http://schemas.microsoft.com/office/drawing/2014/main" id="{56842F2F-4E1C-4D87-CA73-AED7135FC7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5747" y="5812084"/>
            <a:ext cx="798426" cy="798426"/>
          </a:xfrm>
          <a:prstGeom prst="rect">
            <a:avLst/>
          </a:prstGeom>
        </p:spPr>
      </p:pic>
      <p:pic>
        <p:nvPicPr>
          <p:cNvPr id="35" name="図 34">
            <a:extLst>
              <a:ext uri="{FF2B5EF4-FFF2-40B4-BE49-F238E27FC236}">
                <a16:creationId xmlns:a16="http://schemas.microsoft.com/office/drawing/2014/main" id="{517E20F2-490C-5E30-5261-E2302FDD1C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32808" y="5812084"/>
            <a:ext cx="798426" cy="798426"/>
          </a:xfrm>
          <a:prstGeom prst="rect">
            <a:avLst/>
          </a:prstGeom>
        </p:spPr>
      </p:pic>
    </p:spTree>
    <p:extLst>
      <p:ext uri="{BB962C8B-B14F-4D97-AF65-F5344CB8AC3E}">
        <p14:creationId xmlns:p14="http://schemas.microsoft.com/office/powerpoint/2010/main" val="154100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7951E-DA6C-75D5-325B-8E32A0A6852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BE6DDCA-42DE-53F1-22DA-CDC082E7F504}"/>
              </a:ext>
            </a:extLst>
          </p:cNvPr>
          <p:cNvSpPr txBox="1"/>
          <p:nvPr/>
        </p:nvSpPr>
        <p:spPr>
          <a:xfrm>
            <a:off x="1602844" y="121220"/>
            <a:ext cx="1829469"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オプションメニュー</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3" name="表 2">
            <a:extLst>
              <a:ext uri="{FF2B5EF4-FFF2-40B4-BE49-F238E27FC236}">
                <a16:creationId xmlns:a16="http://schemas.microsoft.com/office/drawing/2014/main" id="{273ACD9D-BEB4-8F3B-6F20-ACF535010429}"/>
              </a:ext>
            </a:extLst>
          </p:cNvPr>
          <p:cNvGraphicFramePr>
            <a:graphicFrameLocks noGrp="1"/>
          </p:cNvGraphicFramePr>
          <p:nvPr>
            <p:extLst>
              <p:ext uri="{D42A27DB-BD31-4B8C-83A1-F6EECF244321}">
                <p14:modId xmlns:p14="http://schemas.microsoft.com/office/powerpoint/2010/main" val="1276603492"/>
              </p:ext>
            </p:extLst>
          </p:nvPr>
        </p:nvGraphicFramePr>
        <p:xfrm>
          <a:off x="326571" y="660788"/>
          <a:ext cx="11382919" cy="3472180"/>
        </p:xfrm>
        <a:graphic>
          <a:graphicData uri="http://schemas.openxmlformats.org/drawingml/2006/table">
            <a:tbl>
              <a:tblPr firstRow="1" bandRow="1">
                <a:tableStyleId>{5C22544A-7EE6-4342-B048-85BDC9FD1C3A}</a:tableStyleId>
              </a:tblPr>
              <a:tblGrid>
                <a:gridCol w="386369">
                  <a:extLst>
                    <a:ext uri="{9D8B030D-6E8A-4147-A177-3AD203B41FA5}">
                      <a16:colId xmlns:a16="http://schemas.microsoft.com/office/drawing/2014/main" val="730546267"/>
                    </a:ext>
                  </a:extLst>
                </a:gridCol>
                <a:gridCol w="2301462">
                  <a:extLst>
                    <a:ext uri="{9D8B030D-6E8A-4147-A177-3AD203B41FA5}">
                      <a16:colId xmlns:a16="http://schemas.microsoft.com/office/drawing/2014/main" val="3711503905"/>
                    </a:ext>
                  </a:extLst>
                </a:gridCol>
                <a:gridCol w="888363">
                  <a:extLst>
                    <a:ext uri="{9D8B030D-6E8A-4147-A177-3AD203B41FA5}">
                      <a16:colId xmlns:a16="http://schemas.microsoft.com/office/drawing/2014/main" val="3073947286"/>
                    </a:ext>
                  </a:extLst>
                </a:gridCol>
                <a:gridCol w="821635">
                  <a:extLst>
                    <a:ext uri="{9D8B030D-6E8A-4147-A177-3AD203B41FA5}">
                      <a16:colId xmlns:a16="http://schemas.microsoft.com/office/drawing/2014/main" val="2119261517"/>
                    </a:ext>
                  </a:extLst>
                </a:gridCol>
                <a:gridCol w="1331843">
                  <a:extLst>
                    <a:ext uri="{9D8B030D-6E8A-4147-A177-3AD203B41FA5}">
                      <a16:colId xmlns:a16="http://schemas.microsoft.com/office/drawing/2014/main" val="2693638571"/>
                    </a:ext>
                  </a:extLst>
                </a:gridCol>
                <a:gridCol w="1557131">
                  <a:extLst>
                    <a:ext uri="{9D8B030D-6E8A-4147-A177-3AD203B41FA5}">
                      <a16:colId xmlns:a16="http://schemas.microsoft.com/office/drawing/2014/main" val="3102296708"/>
                    </a:ext>
                  </a:extLst>
                </a:gridCol>
                <a:gridCol w="1033669">
                  <a:extLst>
                    <a:ext uri="{9D8B030D-6E8A-4147-A177-3AD203B41FA5}">
                      <a16:colId xmlns:a16="http://schemas.microsoft.com/office/drawing/2014/main" val="1314788825"/>
                    </a:ext>
                  </a:extLst>
                </a:gridCol>
                <a:gridCol w="834413">
                  <a:extLst>
                    <a:ext uri="{9D8B030D-6E8A-4147-A177-3AD203B41FA5}">
                      <a16:colId xmlns:a16="http://schemas.microsoft.com/office/drawing/2014/main" val="3797330183"/>
                    </a:ext>
                  </a:extLst>
                </a:gridCol>
                <a:gridCol w="1132114">
                  <a:extLst>
                    <a:ext uri="{9D8B030D-6E8A-4147-A177-3AD203B41FA5}">
                      <a16:colId xmlns:a16="http://schemas.microsoft.com/office/drawing/2014/main" val="2590207123"/>
                    </a:ext>
                  </a:extLst>
                </a:gridCol>
                <a:gridCol w="1095920">
                  <a:extLst>
                    <a:ext uri="{9D8B030D-6E8A-4147-A177-3AD203B41FA5}">
                      <a16:colId xmlns:a16="http://schemas.microsoft.com/office/drawing/2014/main" val="1294159948"/>
                    </a:ext>
                  </a:extLst>
                </a:gridCol>
              </a:tblGrid>
              <a:tr h="370840">
                <a:tc>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メニュー名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原稿</a:t>
                      </a:r>
                      <a:endParaRPr kumimoji="1" lang="en-US" altLang="ja-JP" sz="1200" dirty="0">
                        <a:solidFill>
                          <a:schemeClr val="tx1"/>
                        </a:solidFill>
                      </a:endParaRPr>
                    </a:p>
                    <a:p>
                      <a:pPr algn="ctr"/>
                      <a:r>
                        <a:rPr kumimoji="1" lang="ja-JP" altLang="en-US" sz="1200" dirty="0">
                          <a:solidFill>
                            <a:schemeClr val="tx1"/>
                          </a:solidFill>
                        </a:rPr>
                        <a:t>タイプ</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掲載</a:t>
                      </a:r>
                      <a:endParaRPr kumimoji="1" lang="en-US" altLang="ja-JP" sz="1200" dirty="0">
                        <a:solidFill>
                          <a:schemeClr val="tx1"/>
                        </a:solidFill>
                      </a:endParaRPr>
                    </a:p>
                    <a:p>
                      <a:pPr algn="ctr"/>
                      <a:r>
                        <a:rPr kumimoji="1" lang="ja-JP" altLang="en-US" sz="1200" dirty="0">
                          <a:solidFill>
                            <a:schemeClr val="tx1"/>
                          </a:solidFill>
                        </a:rPr>
                        <a:t>期間</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料金</a:t>
                      </a:r>
                      <a:r>
                        <a:rPr kumimoji="1" lang="en-US" altLang="ja-JP" sz="1200" dirty="0">
                          <a:solidFill>
                            <a:schemeClr val="tx1"/>
                          </a:solidFill>
                        </a:rPr>
                        <a:t>(</a:t>
                      </a:r>
                      <a:r>
                        <a:rPr kumimoji="1" lang="ja-JP" altLang="en-US" sz="1200" dirty="0">
                          <a:solidFill>
                            <a:schemeClr val="tx1"/>
                          </a:solidFill>
                        </a:rPr>
                        <a:t>税込</a:t>
                      </a:r>
                      <a:r>
                        <a:rPr kumimoji="1" lang="en-US" altLang="ja-JP" sz="1200" dirty="0">
                          <a:solidFill>
                            <a:schemeClr val="tx1"/>
                          </a:solidFill>
                        </a:rPr>
                        <a:t>)</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掲載内容</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想定</a:t>
                      </a:r>
                      <a:r>
                        <a:rPr kumimoji="1" lang="en-US" altLang="ja-JP" sz="1200" dirty="0">
                          <a:solidFill>
                            <a:schemeClr val="tx1"/>
                          </a:solidFill>
                        </a:rPr>
                        <a:t>PV</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誘導</a:t>
                      </a:r>
                      <a:endParaRPr kumimoji="1" lang="en-US" altLang="ja-JP" sz="1200" dirty="0">
                        <a:solidFill>
                          <a:schemeClr val="tx1"/>
                        </a:solidFill>
                      </a:endParaRPr>
                    </a:p>
                    <a:p>
                      <a:pPr algn="ctr"/>
                      <a:r>
                        <a:rPr kumimoji="1" lang="ja-JP" altLang="en-US" sz="1200" dirty="0">
                          <a:solidFill>
                            <a:schemeClr val="tx1"/>
                          </a:solidFill>
                        </a:rPr>
                        <a:t>リンク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申し込み期限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オリエン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64560534"/>
                  </a:ext>
                </a:extLst>
              </a:tr>
              <a:tr h="370840">
                <a:tc>
                  <a:txBody>
                    <a:bodyPr/>
                    <a:lstStyle/>
                    <a:p>
                      <a:pPr algn="ctr"/>
                      <a:r>
                        <a:rPr kumimoji="1" lang="ja-JP" altLang="en-US" sz="1400" dirty="0">
                          <a:solidFill>
                            <a:schemeClr val="tx1"/>
                          </a:solidFill>
                        </a:rPr>
                        <a:t>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solidFill>
                            <a:schemeClr val="tx1"/>
                          </a:solidFill>
                        </a:rPr>
                        <a:t>主婦と生活社</a:t>
                      </a:r>
                      <a:endParaRPr kumimoji="1" lang="en-US" altLang="ja-JP" sz="1100" dirty="0">
                        <a:solidFill>
                          <a:schemeClr val="tx1"/>
                        </a:solidFill>
                      </a:endParaRPr>
                    </a:p>
                    <a:p>
                      <a:r>
                        <a:rPr kumimoji="1" lang="ja-JP" altLang="en-US" sz="1100" dirty="0">
                          <a:solidFill>
                            <a:schemeClr val="tx1"/>
                          </a:solidFill>
                        </a:rPr>
                        <a:t>アラフォー女性メディアパック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撮影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28</a:t>
                      </a:r>
                      <a:r>
                        <a:rPr kumimoji="1" lang="ja-JP" altLang="en-US" sz="1400" dirty="0">
                          <a:solidFill>
                            <a:schemeClr val="tx1"/>
                          </a:solidFill>
                        </a:rPr>
                        <a:t>日間</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400" b="0" u="none" strike="noStrike" cap="none" dirty="0">
                          <a:solidFill>
                            <a:schemeClr val="tx1"/>
                          </a:solidFill>
                          <a:latin typeface="+mn-ea"/>
                          <a:ea typeface="+mn-ea"/>
                          <a:cs typeface="Meiryo"/>
                          <a:sym typeface="Meiryo"/>
                        </a:rPr>
                        <a:t>G</a:t>
                      </a:r>
                      <a:r>
                        <a:rPr lang="ja-JP" altLang="ja-JP" sz="1400" b="0" u="none" strike="noStrike" cap="none" dirty="0">
                          <a:solidFill>
                            <a:schemeClr val="tx1"/>
                          </a:solidFill>
                          <a:latin typeface="+mn-ea"/>
                          <a:ea typeface="+mn-ea"/>
                          <a:cs typeface="Meiryo"/>
                          <a:sym typeface="Meiryo"/>
                        </a:rPr>
                        <a:t>¥1,000,000</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rPr>
                        <a:t>画像</a:t>
                      </a:r>
                      <a:r>
                        <a:rPr kumimoji="1" lang="en-US" altLang="ja-JP" sz="1050" dirty="0">
                          <a:solidFill>
                            <a:schemeClr val="tx1"/>
                          </a:solidFill>
                        </a:rPr>
                        <a:t>(※)</a:t>
                      </a:r>
                      <a:r>
                        <a:rPr kumimoji="1" lang="ja-JP" altLang="en-US" sz="1050" dirty="0">
                          <a:solidFill>
                            <a:schemeClr val="tx1"/>
                          </a:solidFill>
                        </a:rPr>
                        <a:t>＋テキスト</a:t>
                      </a:r>
                      <a:endParaRPr kumimoji="1" lang="en-US" altLang="ja-JP" sz="1050" dirty="0">
                        <a:solidFill>
                          <a:schemeClr val="tx1"/>
                        </a:solidFill>
                      </a:endParaRPr>
                    </a:p>
                    <a:p>
                      <a:pPr algn="ctr"/>
                      <a:r>
                        <a:rPr kumimoji="1" lang="en-US" altLang="ja-JP" sz="900" dirty="0">
                          <a:solidFill>
                            <a:schemeClr val="tx1"/>
                          </a:solidFill>
                        </a:rPr>
                        <a:t>※</a:t>
                      </a:r>
                      <a:r>
                        <a:rPr kumimoji="1" lang="ja-JP" altLang="en-US" sz="900" dirty="0">
                          <a:solidFill>
                            <a:schemeClr val="tx1"/>
                          </a:solidFill>
                        </a:rPr>
                        <a:t>物撮り</a:t>
                      </a:r>
                      <a:r>
                        <a:rPr kumimoji="1" lang="en-US" altLang="ja-JP" sz="900" dirty="0">
                          <a:solidFill>
                            <a:schemeClr val="tx1"/>
                          </a:solidFill>
                        </a:rPr>
                        <a:t>or </a:t>
                      </a:r>
                      <a:r>
                        <a:rPr kumimoji="1" lang="ja-JP" altLang="en-US" sz="900" dirty="0">
                          <a:solidFill>
                            <a:schemeClr val="tx1"/>
                          </a:solidFill>
                        </a:rPr>
                        <a:t>もらい素材</a:t>
                      </a:r>
                      <a:endParaRPr kumimoji="1" lang="en-US" altLang="ja-JP"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10,000PV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要相談</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20</a:t>
                      </a:r>
                      <a:r>
                        <a:rPr kumimoji="1" lang="ja-JP" altLang="en-US" sz="1400" dirty="0">
                          <a:solidFill>
                            <a:schemeClr val="tx1"/>
                          </a:solidFill>
                        </a:rPr>
                        <a:t>営業日前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要相談</a:t>
                      </a:r>
                      <a:endParaRPr kumimoji="1" lang="en-US" altLang="ja-JP" sz="1400" dirty="0">
                        <a:solidFill>
                          <a:schemeClr val="tx1"/>
                        </a:solidFill>
                      </a:endParaRPr>
                    </a:p>
                    <a:p>
                      <a:pPr algn="ctr"/>
                      <a:r>
                        <a:rPr kumimoji="1" lang="en-US" altLang="ja-JP" sz="1050" dirty="0">
                          <a:solidFill>
                            <a:schemeClr val="tx1"/>
                          </a:solidFill>
                        </a:rPr>
                        <a:t>※</a:t>
                      </a:r>
                      <a:r>
                        <a:rPr kumimoji="1" lang="ja-JP" altLang="en-US" sz="1050" dirty="0">
                          <a:solidFill>
                            <a:schemeClr val="tx1"/>
                          </a:solidFill>
                        </a:rPr>
                        <a:t>オンライン</a:t>
                      </a:r>
                      <a:endParaRPr kumimoji="1" lang="en-US" altLang="ja-JP"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098171"/>
                  </a:ext>
                </a:extLst>
              </a:tr>
              <a:tr h="370840">
                <a:tc gridSpan="10">
                  <a:txBody>
                    <a:bodyPr/>
                    <a:lstStyle/>
                    <a:p>
                      <a:pPr algn="l"/>
                      <a:r>
                        <a:rPr kumimoji="1" lang="ja-JP" altLang="en-US" sz="1400" b="1" dirty="0">
                          <a:solidFill>
                            <a:schemeClr val="tx1"/>
                          </a:solidFill>
                        </a:rPr>
                        <a:t>本誌「週刊女性」組み合わせプラン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l"/>
                      <a:endParaRPr kumimoji="1" lang="ja-JP" alt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9533444"/>
                  </a:ext>
                </a:extLst>
              </a:tr>
              <a:tr h="370840">
                <a:tc>
                  <a:txBody>
                    <a:bodyPr/>
                    <a:lstStyle/>
                    <a:p>
                      <a:pPr algn="ctr"/>
                      <a:endParaRPr kumimoji="1" lang="ja-JP" alt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メニュー名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原稿</a:t>
                      </a:r>
                      <a:endParaRPr kumimoji="1" lang="en-US" altLang="ja-JP" sz="1200" b="1" dirty="0">
                        <a:solidFill>
                          <a:schemeClr val="tx1"/>
                        </a:solidFill>
                      </a:endParaRPr>
                    </a:p>
                    <a:p>
                      <a:pPr algn="ctr"/>
                      <a:r>
                        <a:rPr kumimoji="1" lang="ja-JP" altLang="en-US" sz="1200" b="1" dirty="0">
                          <a:solidFill>
                            <a:schemeClr val="tx1"/>
                          </a:solidFill>
                        </a:rPr>
                        <a:t>タイプ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掲載</a:t>
                      </a:r>
                      <a:endParaRPr kumimoji="1" lang="en-US" altLang="ja-JP" sz="1200" b="1" dirty="0">
                        <a:solidFill>
                          <a:schemeClr val="tx1"/>
                        </a:solidFill>
                      </a:endParaRPr>
                    </a:p>
                    <a:p>
                      <a:pPr algn="ctr"/>
                      <a:r>
                        <a:rPr kumimoji="1" lang="ja-JP" altLang="en-US" sz="1200" b="1" dirty="0">
                          <a:solidFill>
                            <a:schemeClr val="tx1"/>
                          </a:solidFill>
                        </a:rPr>
                        <a:t>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料金</a:t>
                      </a:r>
                      <a:r>
                        <a:rPr kumimoji="1" lang="en-US" altLang="ja-JP" sz="1200" b="1" dirty="0">
                          <a:solidFill>
                            <a:schemeClr val="tx1"/>
                          </a:solidFill>
                        </a:rPr>
                        <a:t>(</a:t>
                      </a:r>
                      <a:r>
                        <a:rPr kumimoji="1" lang="ja-JP" altLang="en-US" sz="1200" b="1" dirty="0">
                          <a:solidFill>
                            <a:schemeClr val="tx1"/>
                          </a:solidFill>
                        </a:rPr>
                        <a:t>税込</a:t>
                      </a:r>
                      <a:r>
                        <a:rPr kumimoji="1" lang="en-US" altLang="ja-JP" sz="1200" b="1" dirty="0">
                          <a:solidFill>
                            <a:schemeClr val="tx1"/>
                          </a:solidFill>
                        </a:rPr>
                        <a:t>)</a:t>
                      </a:r>
                      <a:endParaRPr kumimoji="1" lang="ja-JP" alt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掲載内容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想定</a:t>
                      </a:r>
                      <a:r>
                        <a:rPr kumimoji="1" lang="en-US" altLang="ja-JP" sz="1200" b="1" dirty="0">
                          <a:solidFill>
                            <a:schemeClr val="tx1"/>
                          </a:solidFill>
                        </a:rPr>
                        <a:t>PV</a:t>
                      </a:r>
                      <a:endParaRPr kumimoji="1" lang="ja-JP" alt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a:solidFill>
                            <a:schemeClr val="tx1"/>
                          </a:solidFill>
                        </a:rPr>
                        <a:t>誘導</a:t>
                      </a:r>
                      <a:endParaRPr kumimoji="1" lang="en-US" altLang="ja-JP" sz="1200" b="1">
                        <a:solidFill>
                          <a:schemeClr val="tx1"/>
                        </a:solidFill>
                      </a:endParaRPr>
                    </a:p>
                    <a:p>
                      <a:pPr algn="ctr"/>
                      <a:r>
                        <a:rPr kumimoji="1" lang="ja-JP" altLang="en-US" sz="1200" b="1">
                          <a:solidFill>
                            <a:schemeClr val="tx1"/>
                          </a:solidFill>
                        </a:rPr>
                        <a:t>リンク</a:t>
                      </a:r>
                      <a:endParaRPr kumimoji="1" lang="ja-JP" alt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申し込み期限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b="1" dirty="0">
                          <a:solidFill>
                            <a:schemeClr val="tx1"/>
                          </a:solidFill>
                        </a:rPr>
                        <a:t>オリエン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781563015"/>
                  </a:ext>
                </a:extLst>
              </a:tr>
              <a:tr h="370840">
                <a:tc>
                  <a:txBody>
                    <a:bodyPr/>
                    <a:lstStyle/>
                    <a:p>
                      <a:pPr algn="ctr"/>
                      <a:r>
                        <a:rPr kumimoji="1" lang="ja-JP" altLang="en-US" sz="1400" dirty="0">
                          <a:solidFill>
                            <a:schemeClr val="tx1"/>
                          </a:solidFill>
                        </a:rPr>
                        <a:t>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a:solidFill>
                            <a:schemeClr val="tx1"/>
                          </a:solidFill>
                        </a:rPr>
                        <a:t>編集連載「人間ドキュメント」</a:t>
                      </a:r>
                      <a:endParaRPr kumimoji="1" lang="en-US" altLang="ja-JP" sz="1100" dirty="0">
                        <a:solidFill>
                          <a:schemeClr val="tx1"/>
                        </a:solidFill>
                      </a:endParaRPr>
                    </a:p>
                    <a:p>
                      <a:r>
                        <a:rPr kumimoji="1" lang="ja-JP" altLang="en-US" sz="1100" dirty="0">
                          <a:solidFill>
                            <a:schemeClr val="tx1"/>
                          </a:solidFill>
                        </a:rPr>
                        <a:t>コラボメニュー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撮影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400" b="0" u="none" strike="noStrike" cap="none" dirty="0">
                          <a:solidFill>
                            <a:schemeClr val="tx1"/>
                          </a:solidFill>
                          <a:latin typeface="+mn-ea"/>
                          <a:ea typeface="+mn-ea"/>
                          <a:cs typeface="Meiryo"/>
                          <a:sym typeface="Meiryo"/>
                        </a:rPr>
                        <a:t>G</a:t>
                      </a:r>
                      <a:r>
                        <a:rPr lang="ja-JP" altLang="ja-JP" sz="1400" b="0" u="none" strike="noStrike" cap="none" dirty="0">
                          <a:solidFill>
                            <a:schemeClr val="tx1"/>
                          </a:solidFill>
                          <a:latin typeface="+mn-ea"/>
                          <a:ea typeface="+mn-ea"/>
                          <a:cs typeface="Meiryo"/>
                          <a:sym typeface="Meiryo"/>
                        </a:rPr>
                        <a:t>￥</a:t>
                      </a:r>
                      <a:r>
                        <a:rPr lang="en-US" altLang="ja-JP" sz="1400" b="0" u="none" strike="noStrike" cap="none" dirty="0">
                          <a:solidFill>
                            <a:schemeClr val="tx1"/>
                          </a:solidFill>
                          <a:latin typeface="+mn-ea"/>
                          <a:ea typeface="+mn-ea"/>
                          <a:cs typeface="Meiryo"/>
                          <a:sym typeface="Meiryo"/>
                        </a:rPr>
                        <a:t>2,</a:t>
                      </a:r>
                      <a:r>
                        <a:rPr lang="ja-JP" altLang="ja-JP" sz="1400" b="0" u="none" strike="noStrike" cap="none" dirty="0">
                          <a:solidFill>
                            <a:schemeClr val="tx1"/>
                          </a:solidFill>
                          <a:latin typeface="+mn-ea"/>
                          <a:ea typeface="+mn-ea"/>
                          <a:cs typeface="Meiryo"/>
                          <a:sym typeface="Meiryo"/>
                        </a:rPr>
                        <a:t>500,000</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dirty="0">
                          <a:solidFill>
                            <a:schemeClr val="tx1"/>
                          </a:solidFill>
                        </a:rPr>
                        <a:t>・「週刊女性」本誌</a:t>
                      </a:r>
                      <a:endParaRPr kumimoji="1" lang="en-US" altLang="ja-JP" sz="1050" dirty="0">
                        <a:solidFill>
                          <a:schemeClr val="tx1"/>
                        </a:solidFill>
                      </a:endParaRPr>
                    </a:p>
                    <a:p>
                      <a:pPr algn="l"/>
                      <a:r>
                        <a:rPr kumimoji="1" lang="ja-JP" altLang="en-US" sz="1050" dirty="0">
                          <a:solidFill>
                            <a:schemeClr val="tx1"/>
                          </a:solidFill>
                        </a:rPr>
                        <a:t>　 活版５</a:t>
                      </a:r>
                      <a:r>
                        <a:rPr kumimoji="1" lang="en-US" altLang="ja-JP" sz="1050" dirty="0">
                          <a:solidFill>
                            <a:schemeClr val="tx1"/>
                          </a:solidFill>
                        </a:rPr>
                        <a:t>P</a:t>
                      </a:r>
                    </a:p>
                    <a:p>
                      <a:pPr algn="l"/>
                      <a:r>
                        <a:rPr kumimoji="1" lang="ja-JP" altLang="en-US" sz="1050" dirty="0">
                          <a:solidFill>
                            <a:schemeClr val="tx1"/>
                          </a:solidFill>
                        </a:rPr>
                        <a:t>・「週刊女性</a:t>
                      </a:r>
                      <a:r>
                        <a:rPr kumimoji="1" lang="en-US" altLang="ja-JP" sz="1050" dirty="0">
                          <a:solidFill>
                            <a:schemeClr val="tx1"/>
                          </a:solidFill>
                        </a:rPr>
                        <a:t>PRIME</a:t>
                      </a:r>
                      <a:r>
                        <a:rPr kumimoji="1" lang="ja-JP" altLang="en-US" sz="1050" dirty="0">
                          <a:solidFill>
                            <a:schemeClr val="tx1"/>
                          </a:solidFill>
                        </a:rPr>
                        <a:t>」</a:t>
                      </a:r>
                      <a:endParaRPr kumimoji="1" lang="en-US" altLang="ja-JP" sz="1050" dirty="0">
                        <a:solidFill>
                          <a:schemeClr val="tx1"/>
                        </a:solidFill>
                      </a:endParaRPr>
                    </a:p>
                    <a:p>
                      <a:pPr algn="l"/>
                      <a:r>
                        <a:rPr kumimoji="1" lang="ja-JP" altLang="en-US" sz="1050" dirty="0">
                          <a:solidFill>
                            <a:schemeClr val="tx1"/>
                          </a:solidFill>
                        </a:rPr>
                        <a:t>　 連載ぺージ</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10,000PV</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要相談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45</a:t>
                      </a:r>
                      <a:r>
                        <a:rPr kumimoji="1" lang="ja-JP" altLang="en-US" sz="1400" dirty="0">
                          <a:solidFill>
                            <a:schemeClr val="tx1"/>
                          </a:solidFill>
                        </a:rPr>
                        <a:t>営業日前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b="0">
                          <a:solidFill>
                            <a:schemeClr val="tx1"/>
                          </a:solidFill>
                        </a:rPr>
                        <a:t>40</a:t>
                      </a:r>
                      <a:r>
                        <a:rPr kumimoji="1" lang="ja-JP" altLang="en-US" sz="1400" b="0">
                          <a:solidFill>
                            <a:schemeClr val="tx1"/>
                          </a:solidFill>
                        </a:rPr>
                        <a:t>営業日前</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40789"/>
                  </a:ext>
                </a:extLst>
              </a:tr>
              <a:tr h="370840">
                <a:tc>
                  <a:txBody>
                    <a:bodyPr/>
                    <a:lstStyle/>
                    <a:p>
                      <a:pPr algn="ctr"/>
                      <a:r>
                        <a:rPr kumimoji="1" lang="ja-JP" altLang="en-US" sz="1400" dirty="0">
                          <a:solidFill>
                            <a:schemeClr val="tx1"/>
                          </a:solidFill>
                        </a:rPr>
                        <a:t>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rPr>
                        <a:t>本誌転載</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050" dirty="0">
                          <a:solidFill>
                            <a:schemeClr val="tx1"/>
                          </a:solidFill>
                        </a:rPr>
                        <a:t>WEB</a:t>
                      </a:r>
                      <a:r>
                        <a:rPr kumimoji="1" lang="ja-JP" altLang="en-US" sz="1050" dirty="0">
                          <a:solidFill>
                            <a:schemeClr val="tx1"/>
                          </a:solidFill>
                        </a:rPr>
                        <a:t>記事</a:t>
                      </a:r>
                      <a:endParaRPr kumimoji="1" lang="en-US" altLang="ja-JP" sz="1050" dirty="0">
                        <a:solidFill>
                          <a:schemeClr val="tx1"/>
                        </a:solidFill>
                      </a:endParaRPr>
                    </a:p>
                    <a:p>
                      <a:pPr algn="l"/>
                      <a:r>
                        <a:rPr kumimoji="1" lang="ja-JP" altLang="en-US" sz="1050" dirty="0">
                          <a:solidFill>
                            <a:schemeClr val="tx1"/>
                          </a:solidFill>
                        </a:rPr>
                        <a:t>→本誌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u="none" strike="noStrike" cap="none" dirty="0">
                          <a:solidFill>
                            <a:schemeClr val="tx1"/>
                          </a:solidFill>
                          <a:latin typeface="+mn-ea"/>
                          <a:ea typeface="+mn-ea"/>
                          <a:cs typeface="Meiryo"/>
                          <a:sym typeface="Meiryo"/>
                        </a:rPr>
                        <a:t>G</a:t>
                      </a:r>
                      <a:r>
                        <a:rPr lang="ja-JP" altLang="ja-JP" sz="1400" b="0" u="none" strike="noStrike" cap="none" dirty="0">
                          <a:solidFill>
                            <a:schemeClr val="tx1"/>
                          </a:solidFill>
                          <a:latin typeface="+mn-ea"/>
                          <a:ea typeface="+mn-ea"/>
                          <a:cs typeface="Meiryo"/>
                          <a:sym typeface="Meiryo"/>
                        </a:rPr>
                        <a:t>¥</a:t>
                      </a:r>
                      <a:r>
                        <a:rPr lang="en-US" altLang="ja-JP" sz="1400" b="0" u="none" strike="noStrike" cap="none" dirty="0">
                          <a:solidFill>
                            <a:schemeClr val="tx1"/>
                          </a:solidFill>
                          <a:latin typeface="+mn-ea"/>
                          <a:ea typeface="+mn-ea"/>
                          <a:cs typeface="Meiryo"/>
                          <a:sym typeface="Meiryo"/>
                        </a:rPr>
                        <a:t>5</a:t>
                      </a:r>
                      <a:r>
                        <a:rPr lang="ja-JP" altLang="ja-JP" sz="1400" b="0" u="none" strike="noStrike" cap="none" dirty="0">
                          <a:solidFill>
                            <a:schemeClr val="tx1"/>
                          </a:solidFill>
                          <a:latin typeface="+mn-ea"/>
                          <a:ea typeface="+mn-ea"/>
                          <a:cs typeface="Meiryo"/>
                          <a:sym typeface="Meiryo"/>
                        </a:rPr>
                        <a:t>00,000</a:t>
                      </a:r>
                      <a:endParaRPr lang="en-US" altLang="ja-JP" sz="1400" b="0" u="none" strike="noStrike" cap="none" dirty="0">
                        <a:solidFill>
                          <a:schemeClr val="tx1"/>
                        </a:solidFill>
                        <a:latin typeface="+mn-ea"/>
                        <a:ea typeface="+mn-ea"/>
                        <a:cs typeface="Meiryo"/>
                        <a:sym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strike="noStrike" cap="none" dirty="0">
                          <a:solidFill>
                            <a:schemeClr val="tx1"/>
                          </a:solidFill>
                          <a:latin typeface="+mn-ea"/>
                          <a:ea typeface="+mn-ea"/>
                          <a:sym typeface="Meiryo"/>
                        </a:rPr>
                        <a:t>転載料金</a:t>
                      </a:r>
                      <a:endParaRPr kumimoji="1" lang="ja-JP" altLang="en-US"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dirty="0">
                          <a:solidFill>
                            <a:schemeClr val="tx1"/>
                          </a:solidFill>
                        </a:rPr>
                        <a:t>「週刊女性」本誌</a:t>
                      </a:r>
                    </a:p>
                    <a:p>
                      <a:pPr algn="l"/>
                      <a:r>
                        <a:rPr kumimoji="1" lang="ja-JP" altLang="en-US" sz="1050" dirty="0">
                          <a:solidFill>
                            <a:schemeClr val="tx1"/>
                          </a:solidFill>
                        </a:rPr>
                        <a:t>　４</a:t>
                      </a:r>
                      <a:r>
                        <a:rPr kumimoji="1" lang="en-US" altLang="ja-JP" sz="1050" dirty="0">
                          <a:solidFill>
                            <a:schemeClr val="tx1"/>
                          </a:solidFill>
                        </a:rPr>
                        <a:t>C1P</a:t>
                      </a:r>
                      <a:endParaRPr kumimoji="1" lang="ja-JP" altLang="en-US"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本誌掲載</a:t>
                      </a:r>
                      <a:endParaRPr kumimoji="1" lang="en-US" altLang="ja-JP" sz="1400" dirty="0">
                        <a:solidFill>
                          <a:schemeClr val="tx1"/>
                        </a:solidFill>
                      </a:endParaRPr>
                    </a:p>
                    <a:p>
                      <a:pPr algn="ctr"/>
                      <a:r>
                        <a:rPr kumimoji="1" lang="en-US" altLang="ja-JP" sz="1400" dirty="0">
                          <a:solidFill>
                            <a:schemeClr val="tx1"/>
                          </a:solidFill>
                        </a:rPr>
                        <a:t>30</a:t>
                      </a:r>
                      <a:r>
                        <a:rPr kumimoji="1" lang="ja-JP" altLang="en-US" sz="1400" dirty="0">
                          <a:solidFill>
                            <a:schemeClr val="tx1"/>
                          </a:solidFill>
                        </a:rPr>
                        <a:t>営業日前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a:solidFill>
                            <a:schemeClr val="tx1"/>
                          </a:solidFill>
                        </a:rPr>
                        <a:t>なし</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9761871"/>
                  </a:ext>
                </a:extLst>
              </a:tr>
              <a:tr h="225309">
                <a:tc>
                  <a:txBody>
                    <a:bodyPr/>
                    <a:lstStyle/>
                    <a:p>
                      <a:pPr algn="ctr"/>
                      <a:r>
                        <a:rPr kumimoji="1" lang="ja-JP" altLang="en-US" sz="1400" dirty="0">
                          <a:solidFill>
                            <a:schemeClr val="tx1"/>
                          </a:solidFill>
                        </a:rPr>
                        <a:t>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400" dirty="0">
                          <a:solidFill>
                            <a:schemeClr val="tx1"/>
                          </a:solidFill>
                        </a:rPr>
                        <a:t>WEB</a:t>
                      </a:r>
                      <a:r>
                        <a:rPr kumimoji="1" lang="ja-JP" altLang="en-US" sz="1400" dirty="0">
                          <a:solidFill>
                            <a:schemeClr val="tx1"/>
                          </a:solidFill>
                        </a:rPr>
                        <a:t>転載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dirty="0">
                          <a:solidFill>
                            <a:schemeClr val="tx1"/>
                          </a:solidFill>
                        </a:rPr>
                        <a:t>本誌</a:t>
                      </a:r>
                      <a:endParaRPr kumimoji="1" lang="en-US" altLang="ja-JP" sz="1050" dirty="0">
                        <a:solidFill>
                          <a:schemeClr val="tx1"/>
                        </a:solidFill>
                      </a:endParaRPr>
                    </a:p>
                    <a:p>
                      <a:pPr algn="l"/>
                      <a:r>
                        <a:rPr kumimoji="1" lang="ja-JP" altLang="en-US" sz="1050" dirty="0">
                          <a:solidFill>
                            <a:schemeClr val="tx1"/>
                          </a:solidFill>
                        </a:rPr>
                        <a:t>→</a:t>
                      </a:r>
                      <a:r>
                        <a:rPr kumimoji="1" lang="en-US" altLang="ja-JP" sz="1050" dirty="0">
                          <a:solidFill>
                            <a:schemeClr val="tx1"/>
                          </a:solidFill>
                        </a:rPr>
                        <a:t>WEB</a:t>
                      </a:r>
                      <a:r>
                        <a:rPr kumimoji="1" lang="ja-JP" altLang="en-US" sz="1050" dirty="0">
                          <a:solidFill>
                            <a:schemeClr val="tx1"/>
                          </a:solidFill>
                        </a:rPr>
                        <a:t>記事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30</a:t>
                      </a:r>
                      <a:r>
                        <a:rPr kumimoji="1" lang="ja-JP" altLang="en-US" sz="1400" dirty="0">
                          <a:solidFill>
                            <a:schemeClr val="tx1"/>
                          </a:solidFill>
                        </a:rPr>
                        <a:t>日間</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u="none" strike="noStrike" cap="none" dirty="0">
                          <a:solidFill>
                            <a:schemeClr val="tx1"/>
                          </a:solidFill>
                          <a:latin typeface="+mn-ea"/>
                          <a:ea typeface="+mn-ea"/>
                          <a:cs typeface="Meiryo"/>
                          <a:sym typeface="Meiryo"/>
                        </a:rPr>
                        <a:t>G</a:t>
                      </a:r>
                      <a:r>
                        <a:rPr lang="ja-JP" altLang="ja-JP" sz="1400" b="0" u="none" strike="noStrike" cap="none" dirty="0">
                          <a:solidFill>
                            <a:schemeClr val="tx1"/>
                          </a:solidFill>
                          <a:latin typeface="+mn-ea"/>
                          <a:ea typeface="+mn-ea"/>
                          <a:cs typeface="Meiryo"/>
                          <a:sym typeface="Meiryo"/>
                        </a:rPr>
                        <a:t>¥</a:t>
                      </a:r>
                      <a:r>
                        <a:rPr lang="en-US" altLang="ja-JP" sz="1400" b="0" u="none" strike="noStrike" cap="none" dirty="0">
                          <a:solidFill>
                            <a:schemeClr val="tx1"/>
                          </a:solidFill>
                          <a:latin typeface="+mn-ea"/>
                          <a:ea typeface="+mn-ea"/>
                          <a:cs typeface="Meiryo"/>
                          <a:sym typeface="Meiryo"/>
                        </a:rPr>
                        <a:t>5</a:t>
                      </a:r>
                      <a:r>
                        <a:rPr lang="ja-JP" altLang="ja-JP" sz="1400" b="0" u="none" strike="noStrike" cap="none" dirty="0">
                          <a:solidFill>
                            <a:schemeClr val="tx1"/>
                          </a:solidFill>
                          <a:latin typeface="+mn-ea"/>
                          <a:ea typeface="+mn-ea"/>
                          <a:cs typeface="Meiryo"/>
                          <a:sym typeface="Meiryo"/>
                        </a:rPr>
                        <a:t>00,000</a:t>
                      </a:r>
                      <a:endParaRPr lang="en-US" altLang="ja-JP" sz="1400" b="0" u="none" strike="noStrike" cap="none" dirty="0">
                        <a:solidFill>
                          <a:schemeClr val="tx1"/>
                        </a:solidFill>
                        <a:latin typeface="+mn-ea"/>
                        <a:ea typeface="+mn-ea"/>
                        <a:cs typeface="Meiryo"/>
                        <a:sym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strike="noStrike" cap="none" dirty="0">
                          <a:solidFill>
                            <a:schemeClr val="tx1"/>
                          </a:solidFill>
                          <a:latin typeface="+mn-ea"/>
                          <a:ea typeface="+mn-ea"/>
                          <a:sym typeface="Meiryo"/>
                        </a:rPr>
                        <a:t>転載料金</a:t>
                      </a:r>
                      <a:endParaRPr kumimoji="1" lang="ja-JP" altLang="en-US"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50" dirty="0">
                          <a:solidFill>
                            <a:schemeClr val="tx1"/>
                          </a:solidFill>
                        </a:rPr>
                        <a:t>「週刊女性</a:t>
                      </a:r>
                      <a:r>
                        <a:rPr kumimoji="1" lang="en-US" altLang="ja-JP" sz="1050" dirty="0">
                          <a:solidFill>
                            <a:schemeClr val="tx1"/>
                          </a:solidFill>
                        </a:rPr>
                        <a:t>PRIME</a:t>
                      </a:r>
                      <a:r>
                        <a:rPr kumimoji="1" lang="ja-JP" altLang="en-US" sz="1050" dirty="0">
                          <a:solidFill>
                            <a:schemeClr val="tx1"/>
                          </a:solidFill>
                        </a:rPr>
                        <a:t>」</a:t>
                      </a:r>
                      <a:endParaRPr kumimoji="1" lang="en-US" altLang="ja-JP" sz="1050" dirty="0">
                        <a:solidFill>
                          <a:schemeClr val="tx1"/>
                        </a:solidFill>
                      </a:endParaRPr>
                    </a:p>
                    <a:p>
                      <a:pPr algn="l"/>
                      <a:r>
                        <a:rPr kumimoji="1" lang="ja-JP" altLang="en-US" sz="1050" dirty="0">
                          <a:solidFill>
                            <a:schemeClr val="tx1"/>
                          </a:solidFill>
                        </a:rPr>
                        <a:t>　転載</a:t>
                      </a:r>
                      <a:endParaRPr kumimoji="1" lang="en-US" altLang="ja-JP"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8,000PV</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３種</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25</a:t>
                      </a:r>
                      <a:r>
                        <a:rPr kumimoji="1" lang="ja-JP" altLang="en-US" sz="1400" dirty="0">
                          <a:solidFill>
                            <a:schemeClr val="tx1"/>
                          </a:solidFill>
                        </a:rPr>
                        <a:t>営業日前 </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2917677"/>
                  </a:ext>
                </a:extLst>
              </a:tr>
            </a:tbl>
          </a:graphicData>
        </a:graphic>
      </p:graphicFrame>
      <p:sp>
        <p:nvSpPr>
          <p:cNvPr id="5" name="スライド番号プレースホルダー 4">
            <a:extLst>
              <a:ext uri="{FF2B5EF4-FFF2-40B4-BE49-F238E27FC236}">
                <a16:creationId xmlns:a16="http://schemas.microsoft.com/office/drawing/2014/main" id="{927FBD4C-BEA6-1EA7-D2B1-09837611F3A5}"/>
              </a:ext>
            </a:extLst>
          </p:cNvPr>
          <p:cNvSpPr>
            <a:spLocks noGrp="1"/>
          </p:cNvSpPr>
          <p:nvPr>
            <p:ph type="sldNum" sz="quarter" idx="12"/>
          </p:nvPr>
        </p:nvSpPr>
        <p:spPr/>
        <p:txBody>
          <a:bodyPr/>
          <a:lstStyle/>
          <a:p>
            <a:fld id="{0CC46159-1500-406A-A8A7-AEE1AD5A9969}" type="slidenum">
              <a:rPr kumimoji="1" lang="ja-JP" altLang="en-US" smtClean="0"/>
              <a:t>11</a:t>
            </a:fld>
            <a:endParaRPr kumimoji="1" lang="ja-JP" altLang="en-US"/>
          </a:p>
        </p:txBody>
      </p:sp>
    </p:spTree>
    <p:extLst>
      <p:ext uri="{BB962C8B-B14F-4D97-AF65-F5344CB8AC3E}">
        <p14:creationId xmlns:p14="http://schemas.microsoft.com/office/powerpoint/2010/main" val="537307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9AA672CD-AB74-1E6D-6AC3-2908A9F7FA6E}"/>
              </a:ext>
            </a:extLst>
          </p:cNvPr>
          <p:cNvGraphicFramePr>
            <a:graphicFrameLocks noGrp="1"/>
          </p:cNvGraphicFramePr>
          <p:nvPr>
            <p:extLst>
              <p:ext uri="{D42A27DB-BD31-4B8C-83A1-F6EECF244321}">
                <p14:modId xmlns:p14="http://schemas.microsoft.com/office/powerpoint/2010/main" val="3556042484"/>
              </p:ext>
            </p:extLst>
          </p:nvPr>
        </p:nvGraphicFramePr>
        <p:xfrm>
          <a:off x="397328" y="533308"/>
          <a:ext cx="11397340" cy="5826905"/>
        </p:xfrm>
        <a:graphic>
          <a:graphicData uri="http://schemas.openxmlformats.org/drawingml/2006/table">
            <a:tbl>
              <a:tblPr firstRow="1" bandRow="1">
                <a:tableStyleId>{5C22544A-7EE6-4342-B048-85BDC9FD1C3A}</a:tableStyleId>
              </a:tblPr>
              <a:tblGrid>
                <a:gridCol w="2968723">
                  <a:extLst>
                    <a:ext uri="{9D8B030D-6E8A-4147-A177-3AD203B41FA5}">
                      <a16:colId xmlns:a16="http://schemas.microsoft.com/office/drawing/2014/main" val="1250293845"/>
                    </a:ext>
                  </a:extLst>
                </a:gridCol>
                <a:gridCol w="8428617">
                  <a:extLst>
                    <a:ext uri="{9D8B030D-6E8A-4147-A177-3AD203B41FA5}">
                      <a16:colId xmlns:a16="http://schemas.microsoft.com/office/drawing/2014/main" val="1713823798"/>
                    </a:ext>
                  </a:extLst>
                </a:gridCol>
              </a:tblGrid>
              <a:tr h="456582">
                <a:tc>
                  <a:txBody>
                    <a:bodyPr/>
                    <a:lstStyle/>
                    <a:p>
                      <a:pPr algn="l"/>
                      <a:r>
                        <a:rPr kumimoji="1" lang="ja-JP" altLang="en-US" sz="1400" b="1" dirty="0">
                          <a:solidFill>
                            <a:schemeClr val="tx1"/>
                          </a:solidFill>
                        </a:rPr>
                        <a:t>③、④、⑥メニュー共通注意事項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rPr>
                        <a:t>P.</a:t>
                      </a:r>
                      <a:r>
                        <a:rPr kumimoji="1" lang="en-US" altLang="ja-JP" sz="1400" b="0" dirty="0">
                          <a:solidFill>
                            <a:schemeClr val="tx1"/>
                          </a:solidFill>
                          <a:hlinkClick r:id="rId2" action="ppaction://hlinksldjump"/>
                        </a:rPr>
                        <a:t>7</a:t>
                      </a:r>
                      <a:r>
                        <a:rPr kumimoji="1" lang="ja-JP" altLang="en-US" sz="1400" b="0" dirty="0">
                          <a:solidFill>
                            <a:schemeClr val="tx1"/>
                          </a:solidFill>
                        </a:rPr>
                        <a:t>ご参照ください。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3969135"/>
                  </a:ext>
                </a:extLst>
              </a:tr>
              <a:tr h="456582">
                <a:tc>
                  <a:txBody>
                    <a:bodyPr/>
                    <a:lstStyle/>
                    <a:p>
                      <a:pPr algn="l"/>
                      <a:r>
                        <a:rPr kumimoji="1" lang="ja-JP" altLang="en-US" sz="1400" b="1" dirty="0">
                          <a:solidFill>
                            <a:schemeClr val="tx1"/>
                          </a:solidFill>
                        </a:rPr>
                        <a:t>③主婦と生活社</a:t>
                      </a:r>
                    </a:p>
                    <a:p>
                      <a:pPr algn="l"/>
                      <a:r>
                        <a:rPr kumimoji="1" lang="ja-JP" altLang="en-US" sz="1400" b="1" dirty="0">
                          <a:solidFill>
                            <a:schemeClr val="tx1"/>
                          </a:solidFill>
                        </a:rPr>
                        <a:t>アラフォー女性メディアパック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rPr>
                        <a:t>・主婦と生活社運営の「暮らしとおしゃれの編集室」、「</a:t>
                      </a:r>
                      <a:r>
                        <a:rPr kumimoji="1" lang="en-US" altLang="ja-JP" sz="1400" b="0" dirty="0">
                          <a:solidFill>
                            <a:schemeClr val="tx1"/>
                          </a:solidFill>
                        </a:rPr>
                        <a:t>CHANTO WEB</a:t>
                      </a:r>
                      <a:r>
                        <a:rPr kumimoji="1" lang="ja-JP" altLang="en-US" sz="1400" b="0" dirty="0">
                          <a:solidFill>
                            <a:schemeClr val="tx1"/>
                          </a:solidFill>
                        </a:rPr>
                        <a:t>」、「週刊女性</a:t>
                      </a:r>
                      <a:r>
                        <a:rPr kumimoji="1" lang="en-US" altLang="ja-JP" sz="1400" b="0" dirty="0">
                          <a:solidFill>
                            <a:schemeClr val="tx1"/>
                          </a:solidFill>
                        </a:rPr>
                        <a:t>PRIME</a:t>
                      </a:r>
                      <a:r>
                        <a:rPr kumimoji="1" lang="ja-JP" altLang="en-US" sz="1400" b="0" dirty="0">
                          <a:solidFill>
                            <a:schemeClr val="tx1"/>
                          </a:solidFill>
                        </a:rPr>
                        <a:t>」</a:t>
                      </a:r>
                      <a:endParaRPr kumimoji="1" lang="en-US" altLang="ja-JP" sz="14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rPr>
                        <a:t>　３媒体に掲出し、</a:t>
                      </a:r>
                      <a:r>
                        <a:rPr kumimoji="1" lang="en-US" altLang="ja-JP" sz="1400" b="0" dirty="0">
                          <a:solidFill>
                            <a:schemeClr val="tx1"/>
                          </a:solidFill>
                        </a:rPr>
                        <a:t>3</a:t>
                      </a:r>
                      <a:r>
                        <a:rPr kumimoji="1" lang="ja-JP" altLang="en-US" sz="1400" b="0" dirty="0">
                          <a:solidFill>
                            <a:schemeClr val="tx1"/>
                          </a:solidFill>
                        </a:rPr>
                        <a:t>メディア合計で</a:t>
                      </a:r>
                      <a:r>
                        <a:rPr kumimoji="1" lang="en-US" altLang="ja-JP" sz="1400" b="0" dirty="0">
                          <a:solidFill>
                            <a:schemeClr val="tx1"/>
                          </a:solidFill>
                        </a:rPr>
                        <a:t>10,000PV</a:t>
                      </a:r>
                      <a:r>
                        <a:rPr kumimoji="1" lang="ja-JP" altLang="en-US" sz="1400" b="0" dirty="0">
                          <a:solidFill>
                            <a:schemeClr val="tx1"/>
                          </a:solidFill>
                        </a:rPr>
                        <a:t>想定。</a:t>
                      </a:r>
                      <a:endParaRPr kumimoji="1" lang="en-US" altLang="ja-JP" sz="14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dirty="0">
                          <a:solidFill>
                            <a:schemeClr val="tx1"/>
                          </a:solidFill>
                          <a:latin typeface="游ゴシック" panose="020B0400000000000000" pitchFamily="50" charset="-128"/>
                          <a:ea typeface="+mn-ea"/>
                          <a:cs typeface="Arial"/>
                          <a:sym typeface="Arial"/>
                        </a:rPr>
                        <a:t>　</a:t>
                      </a:r>
                      <a:r>
                        <a:rPr lang="ja-JP" altLang="en-US" sz="1400" b="0" i="0" u="none" strike="noStrike" cap="none" dirty="0">
                          <a:solidFill>
                            <a:schemeClr val="dk1"/>
                          </a:solidFill>
                          <a:latin typeface="游ゴシック" panose="020B0400000000000000" pitchFamily="50" charset="-128"/>
                          <a:ea typeface="+mn-ea"/>
                          <a:cs typeface="Arial"/>
                          <a:sym typeface="Arial"/>
                        </a:rPr>
                        <a:t>複数のメディアで広く女性に訴求できるメニューです</a:t>
                      </a:r>
                      <a:r>
                        <a:rPr kumimoji="1" lang="ja-JP" altLang="en-US" sz="1400" b="0" i="0" u="none" strike="noStrike" cap="none" dirty="0">
                          <a:solidFill>
                            <a:schemeClr val="dk1"/>
                          </a:solidFill>
                          <a:latin typeface="游ゴシック" panose="020B0400000000000000" pitchFamily="50" charset="-128"/>
                          <a:ea typeface="+mn-ea"/>
                          <a:cs typeface="Arial"/>
                          <a:sym typeface="Arial"/>
                        </a:rPr>
                        <a:t>。</a:t>
                      </a:r>
                      <a:endParaRPr kumimoji="1" lang="en-US" altLang="ja-JP" sz="1400" b="0" i="0" u="none" strike="noStrike" cap="none" dirty="0">
                        <a:solidFill>
                          <a:schemeClr val="dk1"/>
                        </a:solidFill>
                        <a:latin typeface="游ゴシック" panose="020B0400000000000000" pitchFamily="50" charset="-128"/>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dirty="0">
                          <a:solidFill>
                            <a:schemeClr val="dk1"/>
                          </a:solidFill>
                          <a:latin typeface="游ゴシック" panose="020B0400000000000000" pitchFamily="50" charset="-128"/>
                          <a:ea typeface="+mn-ea"/>
                          <a:cs typeface="Arial"/>
                          <a:sym typeface="Arial"/>
                        </a:rPr>
                        <a:t>・オリエンを実施する場合は、オンラインでの実施となります。</a:t>
                      </a:r>
                      <a:endParaRPr kumimoji="1" lang="en-US" altLang="ja-JP" sz="1400" b="0" dirty="0">
                        <a:solidFill>
                          <a:schemeClr val="tx1"/>
                        </a:solidFill>
                      </a:endParaRPr>
                    </a:p>
                    <a:p>
                      <a:r>
                        <a:rPr kumimoji="1" lang="ja-JP" altLang="en-US" sz="1400" b="0" dirty="0">
                          <a:solidFill>
                            <a:schemeClr val="tx1"/>
                          </a:solidFill>
                        </a:rPr>
                        <a:t>・記事作成、撮影</a:t>
                      </a:r>
                      <a:r>
                        <a:rPr kumimoji="1" lang="en-US" altLang="ja-JP" sz="1400" b="0" dirty="0">
                          <a:solidFill>
                            <a:schemeClr val="tx1"/>
                          </a:solidFill>
                        </a:rPr>
                        <a:t>(</a:t>
                      </a:r>
                      <a:r>
                        <a:rPr kumimoji="1" lang="ja-JP" altLang="en-US" sz="1400" b="0" dirty="0">
                          <a:solidFill>
                            <a:schemeClr val="tx1"/>
                          </a:solidFill>
                        </a:rPr>
                        <a:t>物撮りのみ</a:t>
                      </a:r>
                      <a:r>
                        <a:rPr kumimoji="1" lang="en-US" altLang="ja-JP" sz="1400" b="0" dirty="0">
                          <a:solidFill>
                            <a:schemeClr val="tx1"/>
                          </a:solidFill>
                        </a:rPr>
                        <a:t>)</a:t>
                      </a:r>
                      <a:r>
                        <a:rPr kumimoji="1" lang="ja-JP" altLang="en-US" sz="1400" b="0" dirty="0">
                          <a:solidFill>
                            <a:schemeClr val="tx1"/>
                          </a:solidFill>
                        </a:rPr>
                        <a:t>は暮らしとおしゃれの編集室編集部員で担当。モデルのアサイン不可。</a:t>
                      </a:r>
                    </a:p>
                    <a:p>
                      <a:pPr marL="0" marR="0" lvl="0" indent="0" algn="l" rtl="0">
                        <a:lnSpc>
                          <a:spcPct val="100000"/>
                        </a:lnSpc>
                        <a:spcBef>
                          <a:spcPts val="0"/>
                        </a:spcBef>
                        <a:spcAft>
                          <a:spcPts val="0"/>
                        </a:spcAft>
                        <a:buNone/>
                      </a:pPr>
                      <a:r>
                        <a:rPr lang="ja-JP" altLang="en-US" sz="1400" u="none" strike="noStrike" cap="none" dirty="0">
                          <a:solidFill>
                            <a:schemeClr val="dk1"/>
                          </a:solidFill>
                          <a:latin typeface="游ゴシック" panose="020B0400000000000000" pitchFamily="50" charset="-128"/>
                          <a:ea typeface="+mn-ea"/>
                          <a:cs typeface="MS Gothic"/>
                          <a:sym typeface="MS Gothic"/>
                        </a:rPr>
                        <a:t>・暮らしとおしゃれの編集室、</a:t>
                      </a:r>
                      <a:r>
                        <a:rPr lang="en-US" altLang="ja-JP" sz="1400" u="none" strike="noStrike" cap="none" dirty="0">
                          <a:solidFill>
                            <a:schemeClr val="dk1"/>
                          </a:solidFill>
                          <a:latin typeface="游ゴシック" panose="020B0400000000000000" pitchFamily="50" charset="-128"/>
                          <a:ea typeface="+mn-ea"/>
                          <a:cs typeface="MS Gothic"/>
                          <a:sym typeface="MS Gothic"/>
                        </a:rPr>
                        <a:t>CHANTO WEB</a:t>
                      </a:r>
                      <a:r>
                        <a:rPr lang="ja-JP" altLang="en-US" sz="1400" u="none" strike="noStrike" cap="none" dirty="0">
                          <a:solidFill>
                            <a:schemeClr val="dk1"/>
                          </a:solidFill>
                          <a:latin typeface="游ゴシック" panose="020B0400000000000000" pitchFamily="50" charset="-128"/>
                          <a:ea typeface="+mn-ea"/>
                          <a:cs typeface="MS Gothic"/>
                          <a:sym typeface="MS Gothic"/>
                        </a:rPr>
                        <a:t>の各種</a:t>
                      </a:r>
                      <a:r>
                        <a:rPr lang="en-US" altLang="ja-JP" sz="1400" u="none" strike="noStrike" cap="none" dirty="0">
                          <a:solidFill>
                            <a:schemeClr val="dk1"/>
                          </a:solidFill>
                          <a:latin typeface="游ゴシック" panose="020B0400000000000000" pitchFamily="50" charset="-128"/>
                          <a:ea typeface="+mn-ea"/>
                          <a:cs typeface="MS Gothic"/>
                          <a:sym typeface="MS Gothic"/>
                        </a:rPr>
                        <a:t>SNS</a:t>
                      </a:r>
                      <a:r>
                        <a:rPr lang="ja-JP" altLang="en-US" sz="1400" u="none" strike="noStrike" cap="none" dirty="0">
                          <a:solidFill>
                            <a:schemeClr val="dk1"/>
                          </a:solidFill>
                          <a:latin typeface="游ゴシック" panose="020B0400000000000000" pitchFamily="50" charset="-128"/>
                          <a:ea typeface="+mn-ea"/>
                          <a:cs typeface="MS Gothic"/>
                          <a:sym typeface="MS Gothic"/>
                        </a:rPr>
                        <a:t>でサービスポストを行います。</a:t>
                      </a:r>
                      <a:endParaRPr lang="en-US" altLang="ja-JP" sz="1400" u="none" strike="noStrike" cap="none" dirty="0">
                        <a:solidFill>
                          <a:schemeClr val="dk1"/>
                        </a:solidFill>
                        <a:latin typeface="游ゴシック" panose="020B0400000000000000" pitchFamily="50" charset="-128"/>
                        <a:ea typeface="+mn-ea"/>
                        <a:cs typeface="MS Gothic"/>
                        <a:sym typeface="MS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u="none" strike="noStrike" cap="none" dirty="0">
                          <a:solidFill>
                            <a:schemeClr val="dk1"/>
                          </a:solidFill>
                          <a:latin typeface="游ゴシック" panose="020B0400000000000000" pitchFamily="50" charset="-128"/>
                          <a:ea typeface="+mn-ea"/>
                          <a:cs typeface="MS Gothic"/>
                          <a:sym typeface="MS Gothic"/>
                        </a:rPr>
                        <a:t>・</a:t>
                      </a:r>
                      <a:r>
                        <a:rPr lang="en-US" altLang="ja-JP" sz="1400" u="none" strike="noStrike" cap="none" dirty="0">
                          <a:solidFill>
                            <a:schemeClr val="dk1"/>
                          </a:solidFill>
                          <a:latin typeface="游ゴシック" panose="020B0400000000000000" pitchFamily="50" charset="-128"/>
                          <a:ea typeface="+mn-ea"/>
                          <a:cs typeface="MS Gothic"/>
                          <a:sym typeface="MS Gothic"/>
                        </a:rPr>
                        <a:t>SNS</a:t>
                      </a:r>
                      <a:r>
                        <a:rPr lang="ja-JP" altLang="en-US" sz="1400" u="none" strike="noStrike" cap="none" dirty="0">
                          <a:solidFill>
                            <a:schemeClr val="dk1"/>
                          </a:solidFill>
                          <a:latin typeface="游ゴシック" panose="020B0400000000000000" pitchFamily="50" charset="-128"/>
                          <a:ea typeface="+mn-ea"/>
                          <a:cs typeface="MS Gothic"/>
                          <a:sym typeface="MS Gothic"/>
                        </a:rPr>
                        <a:t>投稿には</a:t>
                      </a:r>
                      <a:r>
                        <a:rPr lang="en-US" altLang="ja-JP" sz="1400" u="none" strike="noStrike" cap="none" dirty="0">
                          <a:solidFill>
                            <a:schemeClr val="dk1"/>
                          </a:solidFill>
                          <a:latin typeface="游ゴシック" panose="020B0400000000000000" pitchFamily="50" charset="-128"/>
                          <a:ea typeface="+mn-ea"/>
                          <a:cs typeface="MS Gothic"/>
                          <a:sym typeface="MS Gothic"/>
                        </a:rPr>
                        <a:t>『</a:t>
                      </a:r>
                      <a:r>
                        <a:rPr lang="ja-JP" altLang="en-US" sz="1400" u="none" strike="noStrike" cap="none" dirty="0">
                          <a:solidFill>
                            <a:schemeClr val="dk1"/>
                          </a:solidFill>
                          <a:latin typeface="游ゴシック" panose="020B0400000000000000" pitchFamily="50" charset="-128"/>
                          <a:ea typeface="+mn-ea"/>
                          <a:cs typeface="MS Gothic"/>
                          <a:sym typeface="MS Gothic"/>
                        </a:rPr>
                        <a:t>＃</a:t>
                      </a:r>
                      <a:r>
                        <a:rPr lang="en-US" altLang="ja-JP" sz="1400" u="none" strike="noStrike" cap="none" dirty="0">
                          <a:solidFill>
                            <a:schemeClr val="dk1"/>
                          </a:solidFill>
                          <a:latin typeface="游ゴシック" panose="020B0400000000000000" pitchFamily="50" charset="-128"/>
                          <a:ea typeface="+mn-ea"/>
                          <a:cs typeface="MS Gothic"/>
                          <a:sym typeface="MS Gothic"/>
                        </a:rPr>
                        <a:t>PR</a:t>
                      </a:r>
                      <a:r>
                        <a:rPr lang="ja-JP" altLang="en-US" sz="1400" u="none" strike="noStrike" cap="none" dirty="0">
                          <a:solidFill>
                            <a:schemeClr val="dk1"/>
                          </a:solidFill>
                          <a:latin typeface="游ゴシック" panose="020B0400000000000000" pitchFamily="50" charset="-128"/>
                          <a:ea typeface="+mn-ea"/>
                          <a:cs typeface="MS Gothic"/>
                          <a:sym typeface="MS Gothic"/>
                        </a:rPr>
                        <a:t>（大文字） ＃貴社名もしくは</a:t>
                      </a:r>
                      <a:r>
                        <a:rPr lang="en-US" altLang="ja-JP" sz="1400" u="none" strike="noStrike" cap="none" dirty="0">
                          <a:solidFill>
                            <a:schemeClr val="dk1"/>
                          </a:solidFill>
                          <a:latin typeface="游ゴシック" panose="020B0400000000000000" pitchFamily="50" charset="-128"/>
                          <a:ea typeface="+mn-ea"/>
                          <a:cs typeface="MS Gothic"/>
                          <a:sym typeface="MS Gothic"/>
                        </a:rPr>
                        <a:t>『</a:t>
                      </a:r>
                      <a:r>
                        <a:rPr lang="ja-JP" altLang="en-US" sz="1400" u="none" strike="noStrike" cap="none" dirty="0">
                          <a:solidFill>
                            <a:schemeClr val="dk1"/>
                          </a:solidFill>
                          <a:latin typeface="游ゴシック" panose="020B0400000000000000" pitchFamily="50" charset="-128"/>
                          <a:ea typeface="+mn-ea"/>
                          <a:cs typeface="MS Gothic"/>
                          <a:sym typeface="MS Gothic"/>
                        </a:rPr>
                        <a:t>正式なサービス</a:t>
                      </a:r>
                      <a:r>
                        <a:rPr lang="en-US" altLang="ja-JP" sz="1400" u="none" strike="noStrike" cap="none" dirty="0">
                          <a:solidFill>
                            <a:schemeClr val="dk1"/>
                          </a:solidFill>
                          <a:latin typeface="游ゴシック" panose="020B0400000000000000" pitchFamily="50" charset="-128"/>
                          <a:ea typeface="+mn-ea"/>
                          <a:cs typeface="MS Gothic"/>
                          <a:sym typeface="MS Gothic"/>
                        </a:rPr>
                        <a:t>/</a:t>
                      </a:r>
                      <a:r>
                        <a:rPr lang="ja-JP" altLang="en-US" sz="1400" u="none" strike="noStrike" cap="none" dirty="0">
                          <a:solidFill>
                            <a:schemeClr val="dk1"/>
                          </a:solidFill>
                          <a:latin typeface="游ゴシック" panose="020B0400000000000000" pitchFamily="50" charset="-128"/>
                          <a:ea typeface="+mn-ea"/>
                          <a:cs typeface="MS Gothic"/>
                          <a:sym typeface="MS Gothic"/>
                        </a:rPr>
                        <a:t>商品名</a:t>
                      </a:r>
                      <a:r>
                        <a:rPr lang="en-US" altLang="ja-JP" sz="1400" u="none" strike="noStrike" cap="none" dirty="0">
                          <a:solidFill>
                            <a:schemeClr val="dk1"/>
                          </a:solidFill>
                          <a:latin typeface="游ゴシック" panose="020B0400000000000000" pitchFamily="50" charset="-128"/>
                          <a:ea typeface="+mn-ea"/>
                          <a:cs typeface="MS Gothic"/>
                          <a:sym typeface="MS Gothic"/>
                        </a:rPr>
                        <a:t>』</a:t>
                      </a:r>
                      <a:r>
                        <a:rPr lang="ja-JP" altLang="en-US" sz="1400" u="none" strike="noStrike" cap="none" dirty="0">
                          <a:solidFill>
                            <a:schemeClr val="dk1"/>
                          </a:solidFill>
                          <a:latin typeface="游ゴシック" panose="020B0400000000000000" pitchFamily="50" charset="-128"/>
                          <a:ea typeface="+mn-ea"/>
                          <a:cs typeface="MS Gothic"/>
                          <a:sym typeface="MS Gothic"/>
                        </a:rPr>
                        <a:t>の順にて、</a:t>
                      </a:r>
                      <a:endParaRPr lang="en-US" altLang="ja-JP" sz="1400" u="none" strike="noStrike" cap="none" dirty="0">
                        <a:solidFill>
                          <a:schemeClr val="dk1"/>
                        </a:solidFill>
                        <a:latin typeface="游ゴシック" panose="020B0400000000000000" pitchFamily="50" charset="-128"/>
                        <a:ea typeface="+mn-ea"/>
                        <a:cs typeface="MS Gothic"/>
                        <a:sym typeface="MS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u="none" strike="noStrike" cap="none" dirty="0">
                          <a:solidFill>
                            <a:schemeClr val="dk1"/>
                          </a:solidFill>
                          <a:latin typeface="游ゴシック" panose="020B0400000000000000" pitchFamily="50" charset="-128"/>
                          <a:ea typeface="+mn-ea"/>
                          <a:cs typeface="MS Gothic"/>
                          <a:sym typeface="MS Gothic"/>
                        </a:rPr>
                        <a:t>　ハッシュタグ列の冒頭に記載します。</a:t>
                      </a:r>
                      <a:endParaRPr lang="en-US" altLang="ja-JP" sz="1400" u="none" strike="noStrike" cap="none" dirty="0">
                        <a:solidFill>
                          <a:schemeClr val="dk1"/>
                        </a:solidFill>
                        <a:latin typeface="游ゴシック" panose="020B0400000000000000" pitchFamily="50" charset="-128"/>
                        <a:ea typeface="+mn-ea"/>
                        <a:cs typeface="MS Gothic"/>
                        <a:sym typeface="MS Gothic"/>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742364"/>
                  </a:ext>
                </a:extLst>
              </a:tr>
              <a:tr h="624796">
                <a:tc>
                  <a:txBody>
                    <a:bodyPr/>
                    <a:lstStyle/>
                    <a:p>
                      <a:pPr algn="l"/>
                      <a:r>
                        <a:rPr kumimoji="1" lang="ja-JP" altLang="en-US" sz="1400" b="1" dirty="0">
                          <a:solidFill>
                            <a:schemeClr val="tx1"/>
                          </a:solidFill>
                        </a:rPr>
                        <a:t>④編集連載「人間ドキュメント」</a:t>
                      </a:r>
                      <a:endParaRPr kumimoji="1" lang="en-US" altLang="ja-JP" sz="1400" b="1" dirty="0">
                        <a:solidFill>
                          <a:schemeClr val="tx1"/>
                        </a:solidFill>
                      </a:endParaRPr>
                    </a:p>
                    <a:p>
                      <a:pPr algn="l"/>
                      <a:r>
                        <a:rPr kumimoji="1" lang="ja-JP" altLang="en-US" sz="1600" b="1" dirty="0">
                          <a:solidFill>
                            <a:schemeClr val="tx1"/>
                          </a:solidFill>
                        </a:rPr>
                        <a:t>　コラボメニュー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・インタビュー形式の記事で作り手の思いや商品の魅力を伝えることで商品理解を深めることに強みを</a:t>
                      </a:r>
                      <a:endParaRPr kumimoji="1" lang="en-US" altLang="ja-JP" sz="1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　持つメニューです。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tx1"/>
                          </a:solidFill>
                          <a:latin typeface="+mn-lt"/>
                          <a:ea typeface="+mn-ea"/>
                          <a:cs typeface="+mn-cs"/>
                        </a:rPr>
                        <a:t>・本誌、</a:t>
                      </a:r>
                      <a:r>
                        <a:rPr kumimoji="1" lang="en-US" altLang="ja-JP" sz="1400" b="0" i="0" u="none" strike="noStrike" kern="1200" baseline="0" dirty="0">
                          <a:solidFill>
                            <a:schemeClr val="tx1"/>
                          </a:solidFill>
                          <a:latin typeface="+mn-lt"/>
                          <a:ea typeface="+mn-ea"/>
                          <a:cs typeface="+mn-cs"/>
                        </a:rPr>
                        <a:t>WEB</a:t>
                      </a:r>
                      <a:r>
                        <a:rPr kumimoji="1" lang="ja-JP" altLang="en-US" sz="1400" b="0" i="0" u="none" strike="noStrike" kern="1200" baseline="0" dirty="0">
                          <a:solidFill>
                            <a:schemeClr val="tx1"/>
                          </a:solidFill>
                          <a:latin typeface="+mn-lt"/>
                          <a:ea typeface="+mn-ea"/>
                          <a:cs typeface="+mn-cs"/>
                        </a:rPr>
                        <a:t>の両媒体での掲載となります。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202116"/>
                  </a:ext>
                </a:extLst>
              </a:tr>
              <a:tr h="584671">
                <a:tc>
                  <a:txBody>
                    <a:bodyPr/>
                    <a:lstStyle/>
                    <a:p>
                      <a:pPr algn="l"/>
                      <a:r>
                        <a:rPr kumimoji="1" lang="ja-JP" altLang="en-US" sz="1400" b="1" dirty="0">
                          <a:solidFill>
                            <a:schemeClr val="tx1"/>
                          </a:solidFill>
                        </a:rPr>
                        <a:t>⑤本誌転載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b="0" i="0" u="none" strike="noStrike" kern="1200" baseline="0" dirty="0">
                          <a:solidFill>
                            <a:schemeClr val="tx1"/>
                          </a:solidFill>
                          <a:latin typeface="+mn-lt"/>
                          <a:ea typeface="+mn-ea"/>
                          <a:cs typeface="+mn-cs"/>
                        </a:rPr>
                        <a:t>・「週刊女性」本誌読者にも訴求ができるメニューです。</a:t>
                      </a:r>
                      <a:endParaRPr kumimoji="1" lang="en-US" altLang="ja-JP" sz="1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b="1" i="0" u="none" strike="noStrike" kern="1200" baseline="0" dirty="0">
                          <a:solidFill>
                            <a:schemeClr val="tx1"/>
                          </a:solidFill>
                          <a:latin typeface="+mn-lt"/>
                          <a:ea typeface="+mn-ea"/>
                          <a:cs typeface="+mn-cs"/>
                        </a:rPr>
                        <a:t>・過去</a:t>
                      </a:r>
                      <a:r>
                        <a:rPr kumimoji="1" lang="en-US" altLang="ja-JP" sz="1400" b="1" i="0" u="none" strike="noStrike" kern="1200" baseline="0" dirty="0">
                          <a:solidFill>
                            <a:schemeClr val="tx1"/>
                          </a:solidFill>
                          <a:latin typeface="+mn-lt"/>
                          <a:ea typeface="+mn-ea"/>
                          <a:cs typeface="+mn-cs"/>
                        </a:rPr>
                        <a:t>1</a:t>
                      </a:r>
                      <a:r>
                        <a:rPr kumimoji="1" lang="ja-JP" altLang="en-US" sz="1400" b="1" i="0" u="none" strike="noStrike" kern="1200" baseline="0" dirty="0">
                          <a:solidFill>
                            <a:schemeClr val="tx1"/>
                          </a:solidFill>
                          <a:latin typeface="+mn-lt"/>
                          <a:ea typeface="+mn-ea"/>
                          <a:cs typeface="+mn-cs"/>
                        </a:rPr>
                        <a:t>年間週刊女性本誌に出稿実績がないクライアント様に限ります。</a:t>
                      </a: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b="0" i="0" u="none" strike="noStrike" kern="1200" baseline="0" dirty="0">
                          <a:solidFill>
                            <a:schemeClr val="tx1"/>
                          </a:solidFill>
                          <a:latin typeface="+mn-lt"/>
                          <a:ea typeface="+mn-ea"/>
                          <a:cs typeface="+mn-cs"/>
                        </a:rPr>
                        <a:t>・本誌、</a:t>
                      </a:r>
                      <a:r>
                        <a:rPr kumimoji="1" lang="en-US" altLang="ja-JP" sz="1400" b="0" i="0" u="none" strike="noStrike" kern="1200" baseline="0" dirty="0">
                          <a:solidFill>
                            <a:schemeClr val="tx1"/>
                          </a:solidFill>
                          <a:latin typeface="+mn-lt"/>
                          <a:ea typeface="+mn-ea"/>
                          <a:cs typeface="+mn-cs"/>
                        </a:rPr>
                        <a:t>WEB</a:t>
                      </a:r>
                      <a:r>
                        <a:rPr kumimoji="1" lang="ja-JP" altLang="en-US" sz="1400" b="0" i="0" u="none" strike="noStrike" kern="1200" baseline="0" dirty="0">
                          <a:solidFill>
                            <a:schemeClr val="tx1"/>
                          </a:solidFill>
                          <a:latin typeface="+mn-lt"/>
                          <a:ea typeface="+mn-ea"/>
                          <a:cs typeface="+mn-cs"/>
                        </a:rPr>
                        <a:t>の両媒体での掲載となります。</a:t>
                      </a:r>
                      <a:endParaRPr kumimoji="1" lang="en-US" altLang="ja-JP" sz="1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b="0" i="0" u="none" strike="noStrike" kern="1200" baseline="0" dirty="0">
                          <a:solidFill>
                            <a:schemeClr val="tx1"/>
                          </a:solidFill>
                          <a:latin typeface="+mn-lt"/>
                          <a:ea typeface="+mn-ea"/>
                          <a:cs typeface="+mn-cs"/>
                        </a:rPr>
                        <a:t>・</a:t>
                      </a:r>
                      <a:r>
                        <a:rPr kumimoji="1" lang="en-US" altLang="ja-JP" sz="1400" b="0" i="0" u="none" strike="noStrike" kern="1200" baseline="0" dirty="0">
                          <a:solidFill>
                            <a:schemeClr val="tx1"/>
                          </a:solidFill>
                          <a:latin typeface="+mn-lt"/>
                          <a:ea typeface="+mn-ea"/>
                          <a:cs typeface="+mn-cs"/>
                        </a:rPr>
                        <a:t>Web</a:t>
                      </a:r>
                      <a:r>
                        <a:rPr kumimoji="1" lang="ja-JP" altLang="en-US" sz="1400" b="0" i="0" u="none" strike="noStrike" kern="1200" baseline="0" dirty="0">
                          <a:solidFill>
                            <a:schemeClr val="tx1"/>
                          </a:solidFill>
                          <a:latin typeface="+mn-lt"/>
                          <a:ea typeface="+mn-ea"/>
                          <a:cs typeface="+mn-cs"/>
                        </a:rPr>
                        <a:t>タイアップの費用（掲載料・制作費など）は別途です。</a:t>
                      </a:r>
                    </a:p>
                    <a:p>
                      <a:pPr marL="0" marR="0" lvl="0" indent="0" algn="l" rtl="0">
                        <a:lnSpc>
                          <a:spcPct val="141176"/>
                        </a:lnSpc>
                        <a:spcBef>
                          <a:spcPts val="0"/>
                        </a:spcBef>
                        <a:spcAft>
                          <a:spcPts val="0"/>
                        </a:spcAft>
                        <a:buClr>
                          <a:schemeClr val="dk1"/>
                        </a:buClr>
                        <a:buSzPts val="850"/>
                        <a:buFont typeface="Meiryo"/>
                        <a:buNone/>
                      </a:pPr>
                      <a:r>
                        <a:rPr kumimoji="1" lang="ja-JP" altLang="en-US" sz="1400" b="0" i="0" u="none" strike="noStrike" kern="1200" baseline="0" dirty="0">
                          <a:solidFill>
                            <a:schemeClr val="tx1"/>
                          </a:solidFill>
                          <a:latin typeface="+mn-lt"/>
                          <a:ea typeface="+mn-ea"/>
                          <a:cs typeface="+mn-cs"/>
                        </a:rPr>
                        <a:t>・</a:t>
                      </a:r>
                      <a:r>
                        <a:rPr lang="en-US" altLang="ja-JP" sz="1400" u="none" strike="noStrike" cap="none" dirty="0">
                          <a:solidFill>
                            <a:schemeClr val="dk1"/>
                          </a:solidFill>
                          <a:latin typeface="游ゴシック" panose="020B0400000000000000" pitchFamily="50" charset="-128"/>
                          <a:ea typeface="+mn-ea"/>
                          <a:cs typeface="Arial"/>
                          <a:sym typeface="Arial"/>
                        </a:rPr>
                        <a:t>Web</a:t>
                      </a:r>
                      <a:r>
                        <a:rPr lang="ja-JP" altLang="en-US" sz="1400" u="none" strike="noStrike" cap="none" dirty="0">
                          <a:solidFill>
                            <a:schemeClr val="dk1"/>
                          </a:solidFill>
                          <a:latin typeface="游ゴシック" panose="020B0400000000000000" pitchFamily="50" charset="-128"/>
                          <a:ea typeface="+mn-ea"/>
                          <a:cs typeface="Arial"/>
                          <a:sym typeface="Arial"/>
                        </a:rPr>
                        <a:t>タイアップに著名人・タレントを起用の場合、雑誌での２次使用料が別途発生いたします。</a:t>
                      </a:r>
                      <a:endParaRPr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12250"/>
                  </a:ext>
                </a:extLst>
              </a:tr>
              <a:tr h="584671">
                <a:tc>
                  <a:txBody>
                    <a:bodyPr/>
                    <a:lstStyle/>
                    <a:p>
                      <a:pPr algn="l"/>
                      <a:r>
                        <a:rPr kumimoji="1" lang="ja-JP" altLang="en-US" sz="1400" b="1" dirty="0">
                          <a:solidFill>
                            <a:schemeClr val="tx1"/>
                          </a:solidFill>
                        </a:rPr>
                        <a:t>⑥</a:t>
                      </a:r>
                      <a:r>
                        <a:rPr kumimoji="1" lang="en-US" altLang="ja-JP" sz="1400" b="1" dirty="0">
                          <a:solidFill>
                            <a:schemeClr val="tx1"/>
                          </a:solidFill>
                        </a:rPr>
                        <a:t>WEB</a:t>
                      </a:r>
                      <a:r>
                        <a:rPr kumimoji="1" lang="ja-JP" altLang="en-US" sz="1400" b="1" dirty="0">
                          <a:solidFill>
                            <a:schemeClr val="tx1"/>
                          </a:solidFill>
                        </a:rPr>
                        <a:t>転載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b="0" i="0" u="none" strike="noStrike" kern="1200" baseline="0" dirty="0">
                          <a:solidFill>
                            <a:schemeClr val="tx1"/>
                          </a:solidFill>
                          <a:latin typeface="+mn-lt"/>
                          <a:ea typeface="+mn-ea"/>
                          <a:cs typeface="+mn-cs"/>
                        </a:rPr>
                        <a:t>・本誌「週刊女性」だけでなく、</a:t>
                      </a:r>
                      <a:r>
                        <a:rPr kumimoji="1" lang="en-US" altLang="ja-JP" sz="1400" b="0" i="0" u="none" strike="noStrike" kern="1200" baseline="0" dirty="0">
                          <a:solidFill>
                            <a:schemeClr val="tx1"/>
                          </a:solidFill>
                          <a:latin typeface="+mn-lt"/>
                          <a:ea typeface="+mn-ea"/>
                          <a:cs typeface="+mn-cs"/>
                        </a:rPr>
                        <a:t>WEB</a:t>
                      </a:r>
                      <a:r>
                        <a:rPr kumimoji="1" lang="ja-JP" altLang="en-US" sz="1400" b="0" i="0" u="none" strike="noStrike" kern="1200" baseline="0" dirty="0">
                          <a:solidFill>
                            <a:schemeClr val="tx1"/>
                          </a:solidFill>
                          <a:latin typeface="+mn-lt"/>
                          <a:ea typeface="+mn-ea"/>
                          <a:cs typeface="+mn-cs"/>
                        </a:rPr>
                        <a:t>でも配信がしたい方におすすめのメニューです。</a:t>
                      </a:r>
                      <a:endParaRPr kumimoji="1" lang="en-US" altLang="ja-JP" sz="1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b="0" i="0" u="none" strike="noStrike" kern="1200" baseline="0" dirty="0">
                          <a:solidFill>
                            <a:schemeClr val="tx1"/>
                          </a:solidFill>
                          <a:latin typeface="+mn-lt"/>
                          <a:ea typeface="+mn-ea"/>
                          <a:cs typeface="+mn-cs"/>
                        </a:rPr>
                        <a:t>・本誌、</a:t>
                      </a:r>
                      <a:r>
                        <a:rPr kumimoji="1" lang="en-US" altLang="ja-JP" sz="1400" b="0" i="0" u="none" strike="noStrike" kern="1200" baseline="0" dirty="0">
                          <a:solidFill>
                            <a:schemeClr val="tx1"/>
                          </a:solidFill>
                          <a:latin typeface="+mn-lt"/>
                          <a:ea typeface="+mn-ea"/>
                          <a:cs typeface="+mn-cs"/>
                        </a:rPr>
                        <a:t>WEB</a:t>
                      </a:r>
                      <a:r>
                        <a:rPr kumimoji="1" lang="ja-JP" altLang="en-US" sz="1400" b="0" i="0" u="none" strike="noStrike" kern="1200" baseline="0" dirty="0">
                          <a:solidFill>
                            <a:schemeClr val="tx1"/>
                          </a:solidFill>
                          <a:latin typeface="+mn-lt"/>
                          <a:ea typeface="+mn-ea"/>
                          <a:cs typeface="+mn-cs"/>
                        </a:rPr>
                        <a:t>の両媒体での掲載となります。</a:t>
                      </a:r>
                      <a:endParaRPr kumimoji="1" lang="en-US" altLang="ja-JP" sz="1400" b="0" i="0" u="none" strike="noStrike" kern="1200" baseline="0" dirty="0">
                        <a:solidFill>
                          <a:schemeClr val="tx1"/>
                        </a:solidFill>
                        <a:latin typeface="+mn-lt"/>
                        <a:ea typeface="+mn-ea"/>
                        <a:cs typeface="+mn-cs"/>
                      </a:endParaRPr>
                    </a:p>
                    <a:p>
                      <a:pPr marL="0" marR="0" lvl="0" indent="0" algn="l" rtl="0">
                        <a:lnSpc>
                          <a:spcPct val="141176"/>
                        </a:lnSpc>
                        <a:spcBef>
                          <a:spcPts val="0"/>
                        </a:spcBef>
                        <a:spcAft>
                          <a:spcPts val="0"/>
                        </a:spcAft>
                        <a:buClr>
                          <a:schemeClr val="dk1"/>
                        </a:buClr>
                        <a:buSzPts val="850"/>
                        <a:buFont typeface="Meiryo"/>
                        <a:buNone/>
                      </a:pPr>
                      <a:r>
                        <a:rPr lang="ja-JP" altLang="en-US" sz="1400" u="none" strike="noStrike" cap="none" dirty="0">
                          <a:solidFill>
                            <a:schemeClr val="dk1"/>
                          </a:solidFill>
                          <a:latin typeface="+mn-ea"/>
                          <a:ea typeface="+mn-ea"/>
                          <a:cs typeface="Meiryo"/>
                          <a:sym typeface="Meiryo"/>
                        </a:rPr>
                        <a:t>・本誌タイアップの費用（掲載料・制作費など）は別途です。</a:t>
                      </a:r>
                    </a:p>
                    <a:p>
                      <a:pPr marL="0" marR="0" lvl="0" indent="0" algn="l" rtl="0">
                        <a:lnSpc>
                          <a:spcPct val="141176"/>
                        </a:lnSpc>
                        <a:spcBef>
                          <a:spcPts val="0"/>
                        </a:spcBef>
                        <a:spcAft>
                          <a:spcPts val="0"/>
                        </a:spcAft>
                        <a:buClr>
                          <a:schemeClr val="dk1"/>
                        </a:buClr>
                        <a:buSzPts val="850"/>
                        <a:buFont typeface="Meiryo"/>
                        <a:buNone/>
                      </a:pPr>
                      <a:r>
                        <a:rPr lang="ja-JP" altLang="en-US" sz="1400" u="none" strike="noStrike" cap="none" dirty="0">
                          <a:solidFill>
                            <a:schemeClr val="dk1"/>
                          </a:solidFill>
                          <a:latin typeface="+mn-ea"/>
                          <a:ea typeface="+mn-ea"/>
                          <a:cs typeface="Meiryo"/>
                          <a:sym typeface="Meiryo"/>
                        </a:rPr>
                        <a:t>・本誌タイアップに著名人・タレントを起用の場合、</a:t>
                      </a:r>
                      <a:r>
                        <a:rPr lang="en-US" altLang="ja-JP" sz="1400" u="none" strike="noStrike" cap="none" dirty="0">
                          <a:solidFill>
                            <a:schemeClr val="dk1"/>
                          </a:solidFill>
                          <a:latin typeface="+mn-ea"/>
                          <a:ea typeface="+mn-ea"/>
                          <a:cs typeface="Meiryo"/>
                          <a:sym typeface="Meiryo"/>
                        </a:rPr>
                        <a:t>WEB</a:t>
                      </a:r>
                      <a:r>
                        <a:rPr lang="ja-JP" altLang="en-US" sz="1400" u="none" strike="noStrike" cap="none" dirty="0">
                          <a:solidFill>
                            <a:schemeClr val="dk1"/>
                          </a:solidFill>
                          <a:latin typeface="+mn-ea"/>
                          <a:ea typeface="+mn-ea"/>
                          <a:cs typeface="Meiryo"/>
                          <a:sym typeface="Meiryo"/>
                        </a:rPr>
                        <a:t>での２次使用料が別途発生いたします。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09405"/>
                  </a:ext>
                </a:extLst>
              </a:tr>
            </a:tbl>
          </a:graphicData>
        </a:graphic>
      </p:graphicFrame>
      <p:sp>
        <p:nvSpPr>
          <p:cNvPr id="4" name="テキスト ボックス 3">
            <a:extLst>
              <a:ext uri="{FF2B5EF4-FFF2-40B4-BE49-F238E27FC236}">
                <a16:creationId xmlns:a16="http://schemas.microsoft.com/office/drawing/2014/main" id="{DE08A104-7492-9C88-F45E-35C9BEB07CAC}"/>
              </a:ext>
            </a:extLst>
          </p:cNvPr>
          <p:cNvSpPr txBox="1"/>
          <p:nvPr/>
        </p:nvSpPr>
        <p:spPr>
          <a:xfrm>
            <a:off x="1602844" y="121220"/>
            <a:ext cx="3963069"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オプションメニュー </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掲載に関しての注意事項　</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2" name="スライド番号プレースホルダー 1">
            <a:extLst>
              <a:ext uri="{FF2B5EF4-FFF2-40B4-BE49-F238E27FC236}">
                <a16:creationId xmlns:a16="http://schemas.microsoft.com/office/drawing/2014/main" id="{E98D3C69-A832-1000-56F9-B0DF8FF11DC5}"/>
              </a:ext>
            </a:extLst>
          </p:cNvPr>
          <p:cNvSpPr>
            <a:spLocks noGrp="1"/>
          </p:cNvSpPr>
          <p:nvPr>
            <p:ph type="sldNum" sz="quarter" idx="12"/>
          </p:nvPr>
        </p:nvSpPr>
        <p:spPr/>
        <p:txBody>
          <a:bodyPr/>
          <a:lstStyle/>
          <a:p>
            <a:fld id="{0CC46159-1500-406A-A8A7-AEE1AD5A9969}" type="slidenum">
              <a:rPr kumimoji="1" lang="ja-JP" altLang="en-US" smtClean="0"/>
              <a:t>12</a:t>
            </a:fld>
            <a:endParaRPr kumimoji="1" lang="ja-JP" altLang="en-US"/>
          </a:p>
        </p:txBody>
      </p:sp>
    </p:spTree>
    <p:extLst>
      <p:ext uri="{BB962C8B-B14F-4D97-AF65-F5344CB8AC3E}">
        <p14:creationId xmlns:p14="http://schemas.microsoft.com/office/powerpoint/2010/main" val="337624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B05376F-F28F-82AF-EE03-28549FE40135}"/>
              </a:ext>
            </a:extLst>
          </p:cNvPr>
          <p:cNvSpPr txBox="1"/>
          <p:nvPr/>
        </p:nvSpPr>
        <p:spPr>
          <a:xfrm>
            <a:off x="1564532" y="117009"/>
            <a:ext cx="4779117" cy="307777"/>
          </a:xfrm>
          <a:prstGeom prst="rect">
            <a:avLst/>
          </a:prstGeom>
          <a:noFill/>
        </p:spPr>
        <p:txBody>
          <a:bodyPr wrap="square">
            <a:spAutoFit/>
          </a:bodyPr>
          <a:lstStyle/>
          <a:p>
            <a:pPr algn="ctr">
              <a:buClr>
                <a:srgbClr val="000000"/>
              </a:buClr>
              <a:buSzPts val="1000"/>
            </a:pP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オプションメニュー </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タイアップ外部誘導メニュー一覧</a:t>
            </a:r>
          </a:p>
        </p:txBody>
      </p:sp>
      <p:graphicFrame>
        <p:nvGraphicFramePr>
          <p:cNvPr id="2" name="表 1">
            <a:extLst>
              <a:ext uri="{FF2B5EF4-FFF2-40B4-BE49-F238E27FC236}">
                <a16:creationId xmlns:a16="http://schemas.microsoft.com/office/drawing/2014/main" id="{F3D29584-8657-EC02-BF6E-A79FA2A751F2}"/>
              </a:ext>
            </a:extLst>
          </p:cNvPr>
          <p:cNvGraphicFramePr>
            <a:graphicFrameLocks noGrp="1"/>
          </p:cNvGraphicFramePr>
          <p:nvPr>
            <p:extLst>
              <p:ext uri="{D42A27DB-BD31-4B8C-83A1-F6EECF244321}">
                <p14:modId xmlns:p14="http://schemas.microsoft.com/office/powerpoint/2010/main" val="2825194030"/>
              </p:ext>
            </p:extLst>
          </p:nvPr>
        </p:nvGraphicFramePr>
        <p:xfrm>
          <a:off x="344557" y="746168"/>
          <a:ext cx="11522765" cy="3665940"/>
        </p:xfrm>
        <a:graphic>
          <a:graphicData uri="http://schemas.openxmlformats.org/drawingml/2006/table">
            <a:tbl>
              <a:tblPr firstRow="1" bandRow="1">
                <a:tableStyleId>{5C22544A-7EE6-4342-B048-85BDC9FD1C3A}</a:tableStyleId>
              </a:tblPr>
              <a:tblGrid>
                <a:gridCol w="1177235">
                  <a:extLst>
                    <a:ext uri="{9D8B030D-6E8A-4147-A177-3AD203B41FA5}">
                      <a16:colId xmlns:a16="http://schemas.microsoft.com/office/drawing/2014/main" val="1090584374"/>
                    </a:ext>
                  </a:extLst>
                </a:gridCol>
                <a:gridCol w="1177235">
                  <a:extLst>
                    <a:ext uri="{9D8B030D-6E8A-4147-A177-3AD203B41FA5}">
                      <a16:colId xmlns:a16="http://schemas.microsoft.com/office/drawing/2014/main" val="149771314"/>
                    </a:ext>
                  </a:extLst>
                </a:gridCol>
                <a:gridCol w="1177235">
                  <a:extLst>
                    <a:ext uri="{9D8B030D-6E8A-4147-A177-3AD203B41FA5}">
                      <a16:colId xmlns:a16="http://schemas.microsoft.com/office/drawing/2014/main" val="100372265"/>
                    </a:ext>
                  </a:extLst>
                </a:gridCol>
                <a:gridCol w="7991060">
                  <a:extLst>
                    <a:ext uri="{9D8B030D-6E8A-4147-A177-3AD203B41FA5}">
                      <a16:colId xmlns:a16="http://schemas.microsoft.com/office/drawing/2014/main" val="1229439707"/>
                    </a:ext>
                  </a:extLst>
                </a:gridCol>
              </a:tblGrid>
              <a:tr h="370840">
                <a:tc>
                  <a:txBody>
                    <a:bodyPr/>
                    <a:lstStyle/>
                    <a:p>
                      <a:pPr algn="ctr"/>
                      <a:r>
                        <a:rPr kumimoji="1" lang="ja-JP" altLang="en-US" sz="1200" dirty="0">
                          <a:solidFill>
                            <a:schemeClr val="tx1"/>
                          </a:solidFill>
                        </a:rPr>
                        <a:t>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rPr>
                        <a:t>最低出稿金額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想定</a:t>
                      </a:r>
                      <a:endParaRPr kumimoji="1" lang="en-US" altLang="ja-JP" sz="1200" dirty="0">
                        <a:solidFill>
                          <a:schemeClr val="tx1"/>
                        </a:solidFill>
                      </a:endParaRPr>
                    </a:p>
                    <a:p>
                      <a:pPr algn="ctr"/>
                      <a:r>
                        <a:rPr kumimoji="1" lang="ja-JP" altLang="en-US" sz="1200" dirty="0">
                          <a:solidFill>
                            <a:schemeClr val="tx1"/>
                          </a:solidFill>
                        </a:rPr>
                        <a:t>クリック数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ポイント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77830008"/>
                  </a:ext>
                </a:extLst>
              </a:tr>
              <a:tr h="370840">
                <a:tc>
                  <a:txBody>
                    <a:bodyPr/>
                    <a:lstStyle/>
                    <a:p>
                      <a:pPr algn="ctr"/>
                      <a:r>
                        <a:rPr kumimoji="1" lang="en-US" altLang="ja-JP" sz="1100" dirty="0">
                          <a:solidFill>
                            <a:schemeClr val="tx1"/>
                          </a:solidFill>
                        </a:rPr>
                        <a:t>LINE DIGEST SPOT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120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4,500PV</a:t>
                      </a: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000" dirty="0">
                          <a:solidFill>
                            <a:schemeClr val="tx1"/>
                          </a:solidFill>
                        </a:rPr>
                        <a:t>LINE DS </a:t>
                      </a:r>
                      <a:r>
                        <a:rPr kumimoji="1" lang="ja-JP" altLang="en-US" sz="1000" dirty="0">
                          <a:solidFill>
                            <a:schemeClr val="tx1"/>
                          </a:solidFill>
                        </a:rPr>
                        <a:t>アカウントでタイアップ記事のダイジェスト配信</a:t>
                      </a:r>
                      <a:r>
                        <a:rPr kumimoji="1" lang="en-US" altLang="ja-JP" sz="1000" dirty="0">
                          <a:solidFill>
                            <a:schemeClr val="tx1"/>
                          </a:solidFill>
                        </a:rPr>
                        <a:t>(</a:t>
                      </a:r>
                      <a:r>
                        <a:rPr kumimoji="1" lang="ja-JP" altLang="en-US" sz="1000" dirty="0">
                          <a:solidFill>
                            <a:schemeClr val="tx1"/>
                          </a:solidFill>
                        </a:rPr>
                        <a:t>月・水・金</a:t>
                      </a:r>
                      <a:r>
                        <a:rPr kumimoji="1" lang="en-US" altLang="ja-JP" sz="1000" dirty="0">
                          <a:solidFill>
                            <a:schemeClr val="tx1"/>
                          </a:solidFill>
                        </a:rPr>
                        <a:t>)</a:t>
                      </a:r>
                      <a:r>
                        <a:rPr kumimoji="1" lang="ja-JP" altLang="en-US" sz="1000" dirty="0">
                          <a:solidFill>
                            <a:schemeClr val="tx1"/>
                          </a:solidFill>
                        </a:rPr>
                        <a:t>を行います。週刊女性</a:t>
                      </a:r>
                      <a:r>
                        <a:rPr kumimoji="1" lang="en-US" altLang="ja-JP" sz="1000" dirty="0">
                          <a:solidFill>
                            <a:schemeClr val="tx1"/>
                          </a:solidFill>
                        </a:rPr>
                        <a:t>PRIME</a:t>
                      </a:r>
                      <a:r>
                        <a:rPr kumimoji="1" lang="ja-JP" altLang="en-US" sz="1000" dirty="0">
                          <a:solidFill>
                            <a:schemeClr val="tx1"/>
                          </a:solidFill>
                        </a:rPr>
                        <a:t> </a:t>
                      </a:r>
                      <a:r>
                        <a:rPr kumimoji="1" lang="en-US" altLang="ja-JP" sz="1000" dirty="0">
                          <a:solidFill>
                            <a:schemeClr val="tx1"/>
                          </a:solidFill>
                        </a:rPr>
                        <a:t>LINE</a:t>
                      </a:r>
                      <a:r>
                        <a:rPr kumimoji="1" lang="ja-JP" altLang="en-US" sz="1000" dirty="0">
                          <a:solidFill>
                            <a:schemeClr val="tx1"/>
                          </a:solidFill>
                        </a:rPr>
                        <a:t>の友達（登録数約</a:t>
                      </a:r>
                      <a:r>
                        <a:rPr kumimoji="1" lang="en-US" altLang="ja-JP" sz="1000" dirty="0">
                          <a:solidFill>
                            <a:schemeClr val="tx1"/>
                          </a:solidFill>
                        </a:rPr>
                        <a:t>210</a:t>
                      </a:r>
                      <a:r>
                        <a:rPr kumimoji="1" lang="ja-JP" altLang="en-US" sz="1000" dirty="0">
                          <a:solidFill>
                            <a:schemeClr val="tx1"/>
                          </a:solidFill>
                        </a:rPr>
                        <a:t>万人）に対し配信が可能です。</a:t>
                      </a:r>
                    </a:p>
                    <a:p>
                      <a:pPr algn="l"/>
                      <a:r>
                        <a:rPr kumimoji="1" lang="en-US" altLang="ja-JP" sz="1000" dirty="0">
                          <a:solidFill>
                            <a:schemeClr val="tx1"/>
                          </a:solidFill>
                        </a:rPr>
                        <a:t>※ </a:t>
                      </a:r>
                      <a:r>
                        <a:rPr kumimoji="1" lang="ja-JP" altLang="en-US" sz="1000" dirty="0">
                          <a:solidFill>
                            <a:schemeClr val="tx1"/>
                          </a:solidFill>
                        </a:rPr>
                        <a:t>タイアップ記事公開日より中７営業日程度の審査期間をいただきます。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010734"/>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chemeClr val="dk1"/>
                        </a:buClr>
                        <a:buSzPts val="1000"/>
                        <a:buFont typeface="Meiryo"/>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chemeClr val="dk1"/>
                        </a:buClr>
                        <a:buSzPts val="1000"/>
                        <a:buFont typeface="Meiryo"/>
                        <a:buNone/>
                      </a:pPr>
                      <a:r>
                        <a:rPr kumimoji="1" lang="en-US" altLang="ja-JP" sz="1200" b="1" i="0" kern="1200" dirty="0">
                          <a:solidFill>
                            <a:schemeClr val="tx1"/>
                          </a:solidFill>
                          <a:effectLst/>
                          <a:latin typeface="+mn-lt"/>
                          <a:ea typeface="+mn-ea"/>
                          <a:cs typeface="+mn-cs"/>
                        </a:rPr>
                        <a:t>1,600-3,200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dirty="0">
                          <a:solidFill>
                            <a:schemeClr val="tx1"/>
                          </a:solidFill>
                        </a:rPr>
                        <a:t>週刊女性</a:t>
                      </a:r>
                      <a:r>
                        <a:rPr kumimoji="1" lang="en-US" altLang="ja-JP" sz="1000" dirty="0">
                          <a:solidFill>
                            <a:schemeClr val="tx1"/>
                          </a:solidFill>
                        </a:rPr>
                        <a:t>PRIME</a:t>
                      </a:r>
                      <a:r>
                        <a:rPr kumimoji="1" lang="ja-JP" altLang="en-US" sz="1000" dirty="0">
                          <a:solidFill>
                            <a:schemeClr val="tx1"/>
                          </a:solidFill>
                        </a:rPr>
                        <a:t>公式アカウントがポストしたキーワードや、フォローアカウントからターゲティング。ユーザーの関心に合わせた露出が可能。ハッシュタグ列冒頭に</a:t>
                      </a:r>
                      <a:r>
                        <a:rPr kumimoji="1" lang="en-US" altLang="ja-JP" sz="1000" dirty="0">
                          <a:solidFill>
                            <a:schemeClr val="tx1"/>
                          </a:solidFill>
                        </a:rPr>
                        <a:t>『</a:t>
                      </a:r>
                      <a:r>
                        <a:rPr kumimoji="1" lang="ja-JP" altLang="en-US" sz="1000" dirty="0">
                          <a:solidFill>
                            <a:schemeClr val="tx1"/>
                          </a:solidFill>
                        </a:rPr>
                        <a:t>＃</a:t>
                      </a:r>
                      <a:r>
                        <a:rPr kumimoji="1" lang="en-US" altLang="ja-JP" sz="1000" dirty="0">
                          <a:solidFill>
                            <a:schemeClr val="tx1"/>
                          </a:solidFill>
                        </a:rPr>
                        <a:t>PR</a:t>
                      </a:r>
                      <a:r>
                        <a:rPr kumimoji="1" lang="ja-JP" altLang="en-US" sz="1000" dirty="0">
                          <a:solidFill>
                            <a:schemeClr val="tx1"/>
                          </a:solidFill>
                        </a:rPr>
                        <a:t>（大文字） ＃貴社名もしくは正式なサービス</a:t>
                      </a:r>
                      <a:r>
                        <a:rPr kumimoji="1" lang="en-US" altLang="ja-JP" sz="1000" dirty="0">
                          <a:solidFill>
                            <a:schemeClr val="tx1"/>
                          </a:solidFill>
                        </a:rPr>
                        <a:t>/</a:t>
                      </a:r>
                      <a:r>
                        <a:rPr kumimoji="1" lang="ja-JP" altLang="en-US" sz="1000" dirty="0">
                          <a:solidFill>
                            <a:schemeClr val="tx1"/>
                          </a:solidFill>
                        </a:rPr>
                        <a:t>商品名</a:t>
                      </a:r>
                      <a:r>
                        <a:rPr kumimoji="1" lang="en-US" altLang="ja-JP" sz="1000" dirty="0">
                          <a:solidFill>
                            <a:schemeClr val="tx1"/>
                          </a:solidFill>
                        </a:rPr>
                        <a:t>』</a:t>
                      </a:r>
                      <a:r>
                        <a:rPr kumimoji="1" lang="ja-JP" altLang="en-US" sz="1000" dirty="0">
                          <a:solidFill>
                            <a:schemeClr val="tx1"/>
                          </a:solidFill>
                        </a:rPr>
                        <a:t>を記載します。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7926292"/>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dirty="0"/>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200" b="1" i="0" kern="1200" dirty="0">
                          <a:solidFill>
                            <a:schemeClr val="tx1"/>
                          </a:solidFill>
                          <a:effectLst/>
                          <a:latin typeface="+mn-lt"/>
                          <a:ea typeface="+mn-ea"/>
                          <a:cs typeface="+mn-cs"/>
                        </a:rPr>
                        <a:t>5,800-11,600</a:t>
                      </a:r>
                      <a:endParaRPr sz="1200" b="1" dirty="0"/>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dirty="0">
                          <a:solidFill>
                            <a:schemeClr val="tx1"/>
                          </a:solidFill>
                        </a:rPr>
                        <a:t>遷移先のテキスト解析およびカテゴリ単位のコンテンツマッチ型の配信が可能なレコメンド広告。</a:t>
                      </a:r>
                    </a:p>
                    <a:p>
                      <a:pPr algn="l"/>
                      <a:r>
                        <a:rPr kumimoji="1" lang="ja-JP" altLang="en-US" sz="1000" dirty="0">
                          <a:solidFill>
                            <a:schemeClr val="tx1"/>
                          </a:solidFill>
                        </a:rPr>
                        <a:t>タイアップ記事の評価をポップアップアンケートで取得可能。出版社を中心としたメディアへの配信が可能。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6404902"/>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200" b="1" i="0" kern="1200" dirty="0">
                          <a:solidFill>
                            <a:schemeClr val="tx1"/>
                          </a:solidFill>
                          <a:effectLst/>
                          <a:latin typeface="+mn-lt"/>
                          <a:ea typeface="+mn-ea"/>
                          <a:cs typeface="+mn-cs"/>
                        </a:rPr>
                        <a:t>8,300-14,100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000" dirty="0">
                          <a:solidFill>
                            <a:schemeClr val="tx1"/>
                          </a:solidFill>
                        </a:rPr>
                        <a:t>国内最大級のキュレーションメディア、男女別、関心別でターゲティング可能。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695130"/>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5,800-11,600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u="none" strike="noStrike" cap="none" dirty="0">
                          <a:latin typeface="游ゴシック" panose="020B0400000000000000" pitchFamily="50" charset="-128"/>
                          <a:ea typeface="+mn-ea"/>
                          <a:cs typeface="Arial"/>
                          <a:sym typeface="Arial"/>
                        </a:rPr>
                        <a:t>世界最大手、国内最大級のネットワークを保持、大手新聞社等、ポータルサイトを中心としたメディアからの記事への誘導が可能。</a:t>
                      </a:r>
                      <a:endParaRPr lang="ja-JP" altLang="en-US" sz="1400" u="none" strike="noStrike" cap="none" dirty="0">
                        <a:latin typeface="游ゴシック" panose="020B0400000000000000" pitchFamily="50" charset="-128"/>
                        <a:ea typeface="+mn-ea"/>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3964387"/>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5,800-11,600</a:t>
                      </a: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商材やターゲットに合わせ、人気メディアに絞った配信が可能、女性系のメディアや商材に強味。</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0906214"/>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10</a:t>
                      </a:r>
                      <a:r>
                        <a:rPr lang="en-US" sz="1200" b="1" u="none" strike="noStrike" cap="none" dirty="0">
                          <a:latin typeface="游ゴシック" panose="020B0400000000000000" pitchFamily="50" charset="-128"/>
                          <a:ea typeface="游ゴシック" panose="020B0400000000000000" pitchFamily="50" charset="-128"/>
                          <a:cs typeface="Arial"/>
                          <a:sym typeface="Arial"/>
                        </a:rPr>
                        <a:t>,000-</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17</a:t>
                      </a:r>
                      <a:r>
                        <a:rPr lang="en-US" sz="1200" b="1" u="none" strike="noStrike" cap="none" dirty="0">
                          <a:latin typeface="游ゴシック" panose="020B0400000000000000" pitchFamily="50" charset="-128"/>
                          <a:ea typeface="游ゴシック" panose="020B0400000000000000" pitchFamily="50" charset="-128"/>
                          <a:cs typeface="Arial"/>
                          <a:sym typeface="Arial"/>
                        </a:rPr>
                        <a:t>,</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a:t>
                      </a:r>
                      <a:r>
                        <a:rPr lang="en-US" sz="1200" b="1" u="none" strike="noStrike" cap="none" dirty="0">
                          <a:latin typeface="游ゴシック" panose="020B0400000000000000" pitchFamily="50" charset="-128"/>
                          <a:ea typeface="游ゴシック" panose="020B0400000000000000" pitchFamily="50" charset="-128"/>
                          <a:cs typeface="Arial"/>
                          <a:sym typeface="Arial"/>
                        </a:rPr>
                        <a:t>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kumimoji="1" lang="ja-JP" altLang="en-US" sz="1000" b="0" i="0" kern="1200" dirty="0">
                          <a:solidFill>
                            <a:schemeClr val="tx1"/>
                          </a:solidFill>
                          <a:effectLst/>
                          <a:latin typeface="+mn-lt"/>
                          <a:ea typeface="+mn-ea"/>
                          <a:cs typeface="+mn-cs"/>
                        </a:rPr>
                        <a:t>ネイティブ広告プラットフォーム。「</a:t>
                      </a:r>
                      <a:r>
                        <a:rPr kumimoji="1" lang="en-US" altLang="ja-JP" sz="1000" b="0" i="0" kern="1200" dirty="0">
                          <a:solidFill>
                            <a:schemeClr val="tx1"/>
                          </a:solidFill>
                          <a:effectLst/>
                          <a:latin typeface="+mn-lt"/>
                          <a:ea typeface="+mn-ea"/>
                          <a:cs typeface="+mn-cs"/>
                        </a:rPr>
                        <a:t>Outbrain</a:t>
                      </a:r>
                      <a:r>
                        <a:rPr kumimoji="1" lang="ja-JP" altLang="en-US" sz="1000" b="0" i="0" kern="1200" dirty="0">
                          <a:solidFill>
                            <a:schemeClr val="tx1"/>
                          </a:solidFill>
                          <a:effectLst/>
                          <a:latin typeface="+mn-lt"/>
                          <a:ea typeface="+mn-ea"/>
                          <a:cs typeface="+mn-cs"/>
                        </a:rPr>
                        <a:t>」「</a:t>
                      </a:r>
                      <a:r>
                        <a:rPr kumimoji="1" lang="en-US" altLang="ja-JP" sz="1000" b="0" i="0" kern="1200" dirty="0" err="1">
                          <a:solidFill>
                            <a:schemeClr val="tx1"/>
                          </a:solidFill>
                          <a:effectLst/>
                          <a:latin typeface="+mn-lt"/>
                          <a:ea typeface="+mn-ea"/>
                          <a:cs typeface="+mn-cs"/>
                        </a:rPr>
                        <a:t>popIn</a:t>
                      </a:r>
                      <a:r>
                        <a:rPr kumimoji="1" lang="ja-JP" altLang="en-US" sz="1000" b="0" i="0" kern="1200" dirty="0">
                          <a:solidFill>
                            <a:schemeClr val="tx1"/>
                          </a:solidFill>
                          <a:effectLst/>
                          <a:latin typeface="+mn-lt"/>
                          <a:ea typeface="+mn-ea"/>
                          <a:cs typeface="+mn-cs"/>
                        </a:rPr>
                        <a:t>」含めた国内外</a:t>
                      </a:r>
                      <a:r>
                        <a:rPr kumimoji="1" lang="en-US" altLang="ja-JP" sz="1000" b="0" i="0" kern="1200" dirty="0">
                          <a:solidFill>
                            <a:schemeClr val="tx1"/>
                          </a:solidFill>
                          <a:effectLst/>
                          <a:latin typeface="+mn-lt"/>
                          <a:ea typeface="+mn-ea"/>
                          <a:cs typeface="+mn-cs"/>
                        </a:rPr>
                        <a:t>50</a:t>
                      </a:r>
                      <a:r>
                        <a:rPr kumimoji="1" lang="ja-JP" altLang="en-US" sz="1000" b="0" i="0" kern="1200" dirty="0">
                          <a:solidFill>
                            <a:schemeClr val="tx1"/>
                          </a:solidFill>
                          <a:effectLst/>
                          <a:latin typeface="+mn-lt"/>
                          <a:ea typeface="+mn-ea"/>
                          <a:cs typeface="+mn-cs"/>
                        </a:rPr>
                        <a:t>以上のアドネットワークを通じて一括配信が可能。</a:t>
                      </a:r>
                      <a:endParaRPr kumimoji="1" lang="en-US" altLang="ja-JP" sz="1000" b="0" i="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rgbClr val="000000"/>
                        </a:buClr>
                        <a:buSzPts val="1000"/>
                        <a:buFont typeface="Arial"/>
                        <a:buNone/>
                      </a:pPr>
                      <a:r>
                        <a:rPr kumimoji="1" lang="ja-JP" altLang="en-US" sz="1000" b="0" i="0" kern="1200" dirty="0">
                          <a:solidFill>
                            <a:schemeClr val="tx1"/>
                          </a:solidFill>
                          <a:effectLst/>
                          <a:latin typeface="+mn-lt"/>
                          <a:ea typeface="+mn-ea"/>
                          <a:cs typeface="+mn-cs"/>
                        </a:rPr>
                        <a:t>クリック単価の安さと</a:t>
                      </a:r>
                      <a:r>
                        <a:rPr kumimoji="1" lang="en-US" altLang="ja-JP" sz="1000" b="0" i="0" kern="1200" dirty="0">
                          <a:solidFill>
                            <a:schemeClr val="tx1"/>
                          </a:solidFill>
                          <a:effectLst/>
                          <a:latin typeface="+mn-lt"/>
                          <a:ea typeface="+mn-ea"/>
                          <a:cs typeface="+mn-cs"/>
                        </a:rPr>
                        <a:t>Google</a:t>
                      </a:r>
                      <a:r>
                        <a:rPr kumimoji="1" lang="ja-JP" altLang="en-US" sz="1000" b="0" i="0" kern="1200" dirty="0">
                          <a:solidFill>
                            <a:schemeClr val="tx1"/>
                          </a:solidFill>
                          <a:effectLst/>
                          <a:latin typeface="+mn-lt"/>
                          <a:ea typeface="+mn-ea"/>
                          <a:cs typeface="+mn-cs"/>
                        </a:rPr>
                        <a:t>アナリティクス連携配信が強み。</a:t>
                      </a:r>
                      <a:endParaRPr sz="10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173386"/>
                  </a:ext>
                </a:extLst>
              </a:tr>
              <a:tr h="370840">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30,000-35,000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国内最大級のメディア数を誇る「</a:t>
                      </a: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GENIEE SSP</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」を自社保有。出稿時期に左右されず安定したリーチ数、</a:t>
                      </a: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CPC</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単価低減を実現。</a:t>
                      </a:r>
                      <a:endParaRPr lang="en-US" altLang="ja-JP" sz="100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特に女性系商材に相性の良いメディアへの配信に強み。</a:t>
                      </a:r>
                      <a:endParaRPr sz="10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628087"/>
                  </a:ext>
                </a:extLst>
              </a:tr>
            </a:tbl>
          </a:graphicData>
        </a:graphic>
      </p:graphicFrame>
      <p:pic>
        <p:nvPicPr>
          <p:cNvPr id="4" name="Google Shape;527;p19">
            <a:extLst>
              <a:ext uri="{FF2B5EF4-FFF2-40B4-BE49-F238E27FC236}">
                <a16:creationId xmlns:a16="http://schemas.microsoft.com/office/drawing/2014/main" id="{4996541E-E90F-260D-4C94-FD8D53A08FD6}"/>
              </a:ext>
            </a:extLst>
          </p:cNvPr>
          <p:cNvPicPr preferRelativeResize="0"/>
          <p:nvPr/>
        </p:nvPicPr>
        <p:blipFill rotWithShape="1">
          <a:blip r:embed="rId2">
            <a:alphaModFix/>
          </a:blip>
          <a:srcRect t="33385" b="37150"/>
          <a:stretch/>
        </p:blipFill>
        <p:spPr>
          <a:xfrm>
            <a:off x="485268" y="2572835"/>
            <a:ext cx="862118" cy="347875"/>
          </a:xfrm>
          <a:prstGeom prst="rect">
            <a:avLst/>
          </a:prstGeom>
          <a:noFill/>
          <a:ln>
            <a:noFill/>
          </a:ln>
        </p:spPr>
      </p:pic>
      <p:pic>
        <p:nvPicPr>
          <p:cNvPr id="6" name="Google Shape;529;p19">
            <a:extLst>
              <a:ext uri="{FF2B5EF4-FFF2-40B4-BE49-F238E27FC236}">
                <a16:creationId xmlns:a16="http://schemas.microsoft.com/office/drawing/2014/main" id="{861833CD-9604-EF6A-253E-29EA5267BBAC}"/>
              </a:ext>
            </a:extLst>
          </p:cNvPr>
          <p:cNvPicPr preferRelativeResize="0"/>
          <p:nvPr/>
        </p:nvPicPr>
        <p:blipFill rotWithShape="1">
          <a:blip r:embed="rId3">
            <a:alphaModFix/>
          </a:blip>
          <a:srcRect/>
          <a:stretch/>
        </p:blipFill>
        <p:spPr>
          <a:xfrm>
            <a:off x="515449" y="2198137"/>
            <a:ext cx="801757" cy="263901"/>
          </a:xfrm>
          <a:prstGeom prst="rect">
            <a:avLst/>
          </a:prstGeom>
          <a:noFill/>
          <a:ln>
            <a:noFill/>
          </a:ln>
        </p:spPr>
      </p:pic>
      <p:pic>
        <p:nvPicPr>
          <p:cNvPr id="7" name="図 6">
            <a:extLst>
              <a:ext uri="{FF2B5EF4-FFF2-40B4-BE49-F238E27FC236}">
                <a16:creationId xmlns:a16="http://schemas.microsoft.com/office/drawing/2014/main" id="{33858D96-FD07-5289-E60D-9B1AE4A8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381" y="1818192"/>
            <a:ext cx="262641" cy="268440"/>
          </a:xfrm>
          <a:prstGeom prst="rect">
            <a:avLst/>
          </a:prstGeom>
        </p:spPr>
      </p:pic>
      <p:pic>
        <p:nvPicPr>
          <p:cNvPr id="8" name="図 7">
            <a:extLst>
              <a:ext uri="{FF2B5EF4-FFF2-40B4-BE49-F238E27FC236}">
                <a16:creationId xmlns:a16="http://schemas.microsoft.com/office/drawing/2014/main" id="{22F28252-1697-44AF-2A53-011259B3638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685" y="4036771"/>
            <a:ext cx="725521" cy="333740"/>
          </a:xfrm>
          <a:prstGeom prst="rect">
            <a:avLst/>
          </a:prstGeom>
        </p:spPr>
      </p:pic>
      <p:pic>
        <p:nvPicPr>
          <p:cNvPr id="9" name="図 8">
            <a:extLst>
              <a:ext uri="{FF2B5EF4-FFF2-40B4-BE49-F238E27FC236}">
                <a16:creationId xmlns:a16="http://schemas.microsoft.com/office/drawing/2014/main" id="{B1267422-C788-4893-8728-3A1579DDB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64" y="3760786"/>
            <a:ext cx="951363" cy="150327"/>
          </a:xfrm>
          <a:prstGeom prst="rect">
            <a:avLst/>
          </a:prstGeom>
        </p:spPr>
      </p:pic>
      <p:sp>
        <p:nvSpPr>
          <p:cNvPr id="10" name="Google Shape;523;p19">
            <a:extLst>
              <a:ext uri="{FF2B5EF4-FFF2-40B4-BE49-F238E27FC236}">
                <a16:creationId xmlns:a16="http://schemas.microsoft.com/office/drawing/2014/main" id="{2D7D42B1-E623-4E2E-EA12-32FB59B97195}"/>
              </a:ext>
            </a:extLst>
          </p:cNvPr>
          <p:cNvSpPr txBox="1"/>
          <p:nvPr/>
        </p:nvSpPr>
        <p:spPr>
          <a:xfrm>
            <a:off x="344557" y="5145527"/>
            <a:ext cx="11522765" cy="1093248"/>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1250"/>
              <a:buFont typeface="Arial"/>
              <a:buNone/>
            </a:pPr>
            <a:r>
              <a:rPr lang="ja-JP" altLang="en-US" sz="1400" dirty="0">
                <a:solidFill>
                  <a:schemeClr val="dk1"/>
                </a:solidFill>
                <a:latin typeface="游ゴシック" panose="020B0400000000000000" pitchFamily="50" charset="-128"/>
                <a:ea typeface="游ゴシック" panose="020B0400000000000000" pitchFamily="50" charset="-128"/>
                <a:cs typeface="Arial"/>
                <a:sym typeface="Arial"/>
              </a:rPr>
              <a:t>・事前に掲載可否審査が必要となります。</a:t>
            </a:r>
            <a:endParaRPr lang="en-US" altLang="ja-JP" sz="1400" dirty="0">
              <a:solidFill>
                <a:schemeClr val="dk1"/>
              </a:solidFill>
              <a:latin typeface="游ゴシック" panose="020B0400000000000000" pitchFamily="50" charset="-128"/>
              <a:ea typeface="游ゴシック" panose="020B0400000000000000" pitchFamily="50" charset="-128"/>
              <a:cs typeface="Arial"/>
              <a:sym typeface="Arial"/>
            </a:endParaRPr>
          </a:p>
          <a:p>
            <a:pPr marL="12700" marR="0" lvl="0" indent="0" algn="l" rtl="0">
              <a:lnSpc>
                <a:spcPct val="100000"/>
              </a:lnSpc>
              <a:spcBef>
                <a:spcPts val="0"/>
              </a:spcBef>
              <a:spcAft>
                <a:spcPts val="0"/>
              </a:spcAft>
              <a:buClr>
                <a:srgbClr val="000000"/>
              </a:buClr>
              <a:buSzPts val="1250"/>
              <a:buFont typeface="Arial"/>
              <a:buNone/>
            </a:pPr>
            <a:r>
              <a:rPr lang="ja-JP" altLang="en-US" sz="14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各想定クリック数は保証数値ではございません。時期や商材、配信セグメントによって変動する場合があります。予めご了承ください。</a:t>
            </a:r>
          </a:p>
          <a:p>
            <a:pPr marL="12700" marR="0" lvl="0" indent="0" algn="l" rtl="0">
              <a:lnSpc>
                <a:spcPct val="100000"/>
              </a:lnSpc>
              <a:spcBef>
                <a:spcPts val="0"/>
              </a:spcBef>
              <a:spcAft>
                <a:spcPts val="0"/>
              </a:spcAft>
              <a:buClr>
                <a:srgbClr val="000000"/>
              </a:buClr>
              <a:buSzPts val="1250"/>
              <a:buFont typeface="Arial"/>
              <a:buNone/>
            </a:pPr>
            <a:r>
              <a:rPr lang="ja-JP" altLang="en-US" sz="14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マージン率については営業担当にお伺いくださ</a:t>
            </a:r>
            <a:r>
              <a:rPr lang="ja-JP" altLang="en-US" sz="1400" i="0" u="none" strike="noStrike" cap="none" dirty="0">
                <a:latin typeface="游ゴシック" panose="020B0400000000000000" pitchFamily="50" charset="-128"/>
                <a:ea typeface="游ゴシック" panose="020B0400000000000000" pitchFamily="50" charset="-128"/>
                <a:cs typeface="Arial"/>
                <a:sym typeface="Arial"/>
              </a:rPr>
              <a:t>い。</a:t>
            </a:r>
            <a:endParaRPr lang="en-US" altLang="ja-JP" sz="1400" i="0" u="none" strike="noStrike" cap="none" dirty="0">
              <a:latin typeface="游ゴシック" panose="020B0400000000000000" pitchFamily="50" charset="-128"/>
              <a:ea typeface="游ゴシック" panose="020B0400000000000000" pitchFamily="50" charset="-128"/>
              <a:cs typeface="Arial"/>
              <a:sym typeface="Arial"/>
            </a:endParaRPr>
          </a:p>
          <a:p>
            <a:pPr marL="12700" marR="0" lvl="0" indent="0" algn="l" rtl="0">
              <a:lnSpc>
                <a:spcPct val="100000"/>
              </a:lnSpc>
              <a:spcBef>
                <a:spcPts val="0"/>
              </a:spcBef>
              <a:spcAft>
                <a:spcPts val="0"/>
              </a:spcAft>
              <a:buClr>
                <a:srgbClr val="000000"/>
              </a:buClr>
              <a:buSzPts val="1250"/>
              <a:buFont typeface="Arial"/>
              <a:buNone/>
            </a:pPr>
            <a:r>
              <a:rPr lang="ja-JP" altLang="en-US" sz="1400" i="0" u="none" strike="noStrike" cap="none" dirty="0">
                <a:latin typeface="游ゴシック" panose="020B0400000000000000" pitchFamily="50" charset="-128"/>
                <a:ea typeface="游ゴシック" panose="020B0400000000000000" pitchFamily="50" charset="-128"/>
                <a:cs typeface="Arial"/>
                <a:sym typeface="Arial"/>
              </a:rPr>
              <a:t>・広告の開始は、タイアップページの審査の関係で、タイアップ公開から</a:t>
            </a:r>
            <a:r>
              <a:rPr lang="en-US" altLang="ja-JP" sz="1400" i="0" u="none" strike="noStrike" cap="none" dirty="0">
                <a:latin typeface="游ゴシック" panose="020B0400000000000000" pitchFamily="50" charset="-128"/>
                <a:ea typeface="游ゴシック" panose="020B0400000000000000" pitchFamily="50" charset="-128"/>
                <a:cs typeface="Arial"/>
                <a:sym typeface="Arial"/>
              </a:rPr>
              <a:t>3</a:t>
            </a:r>
            <a:r>
              <a:rPr lang="ja-JP" altLang="en-US" sz="1400" i="0" u="none" strike="noStrike" cap="none" dirty="0">
                <a:latin typeface="游ゴシック" panose="020B0400000000000000" pitchFamily="50" charset="-128"/>
                <a:ea typeface="游ゴシック" panose="020B0400000000000000" pitchFamily="50" charset="-128"/>
                <a:cs typeface="Arial"/>
                <a:sym typeface="Arial"/>
              </a:rPr>
              <a:t>営業日程遅れての開始となります。</a:t>
            </a:r>
            <a:endParaRPr lang="en-US" altLang="ja-JP" sz="1400" i="0" u="none" strike="noStrike" cap="none" dirty="0">
              <a:latin typeface="游ゴシック" panose="020B0400000000000000" pitchFamily="50" charset="-128"/>
              <a:ea typeface="游ゴシック" panose="020B0400000000000000" pitchFamily="50" charset="-128"/>
              <a:cs typeface="Arial"/>
              <a:sym typeface="Arial"/>
            </a:endParaRPr>
          </a:p>
          <a:p>
            <a:pPr marL="12700" marR="0" lvl="0" indent="0" algn="l" rtl="0">
              <a:lnSpc>
                <a:spcPct val="100000"/>
              </a:lnSpc>
              <a:spcBef>
                <a:spcPts val="0"/>
              </a:spcBef>
              <a:spcAft>
                <a:spcPts val="0"/>
              </a:spcAft>
              <a:buClr>
                <a:srgbClr val="000000"/>
              </a:buClr>
              <a:buSzPts val="1250"/>
              <a:buFont typeface="Arial"/>
              <a:buNone/>
            </a:pPr>
            <a:r>
              <a:rPr lang="ja-JP" altLang="en-US" sz="14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ご要望に応じてカスタマイズ可能です。詳細は営業担当へお問い合わせください。</a:t>
            </a:r>
          </a:p>
        </p:txBody>
      </p:sp>
      <p:sp>
        <p:nvSpPr>
          <p:cNvPr id="11" name="テキスト ボックス 10">
            <a:extLst>
              <a:ext uri="{FF2B5EF4-FFF2-40B4-BE49-F238E27FC236}">
                <a16:creationId xmlns:a16="http://schemas.microsoft.com/office/drawing/2014/main" id="{1851C5B5-F71E-4132-105B-5DC8F65DA46E}"/>
              </a:ext>
            </a:extLst>
          </p:cNvPr>
          <p:cNvSpPr txBox="1"/>
          <p:nvPr/>
        </p:nvSpPr>
        <p:spPr>
          <a:xfrm>
            <a:off x="344558" y="4744208"/>
            <a:ext cx="1219976" cy="338554"/>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1000"/>
              <a:buFont typeface="Arial"/>
              <a:buNone/>
            </a:pPr>
            <a:r>
              <a:rPr lang="ja-JP" altLang="en-US" sz="16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注意事項</a:t>
            </a:r>
            <a:endParaRPr lang="en-US" altLang="ja-JP" sz="16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3" name="スライド番号プレースホルダー 12">
            <a:extLst>
              <a:ext uri="{FF2B5EF4-FFF2-40B4-BE49-F238E27FC236}">
                <a16:creationId xmlns:a16="http://schemas.microsoft.com/office/drawing/2014/main" id="{0B997173-CD78-810B-F39C-119955AA4D26}"/>
              </a:ext>
            </a:extLst>
          </p:cNvPr>
          <p:cNvSpPr>
            <a:spLocks noGrp="1"/>
          </p:cNvSpPr>
          <p:nvPr>
            <p:ph type="sldNum" sz="quarter" idx="12"/>
          </p:nvPr>
        </p:nvSpPr>
        <p:spPr/>
        <p:txBody>
          <a:bodyPr/>
          <a:lstStyle/>
          <a:p>
            <a:fld id="{0CC46159-1500-406A-A8A7-AEE1AD5A9969}" type="slidenum">
              <a:rPr kumimoji="1" lang="ja-JP" altLang="en-US" smtClean="0"/>
              <a:t>13</a:t>
            </a:fld>
            <a:endParaRPr kumimoji="1" lang="ja-JP" altLang="en-US"/>
          </a:p>
        </p:txBody>
      </p:sp>
      <p:pic>
        <p:nvPicPr>
          <p:cNvPr id="16" name="図 15">
            <a:extLst>
              <a:ext uri="{FF2B5EF4-FFF2-40B4-BE49-F238E27FC236}">
                <a16:creationId xmlns:a16="http://schemas.microsoft.com/office/drawing/2014/main" id="{96707657-5140-0685-5BF2-E28146FBDD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039" y="2968235"/>
            <a:ext cx="920576" cy="335309"/>
          </a:xfrm>
          <a:prstGeom prst="rect">
            <a:avLst/>
          </a:prstGeom>
        </p:spPr>
      </p:pic>
      <p:pic>
        <p:nvPicPr>
          <p:cNvPr id="18" name="図 17">
            <a:extLst>
              <a:ext uri="{FF2B5EF4-FFF2-40B4-BE49-F238E27FC236}">
                <a16:creationId xmlns:a16="http://schemas.microsoft.com/office/drawing/2014/main" id="{DC26F6C2-2D8D-0791-FC2E-410CCFC29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9" y="3225944"/>
            <a:ext cx="920576" cy="341406"/>
          </a:xfrm>
          <a:prstGeom prst="rect">
            <a:avLst/>
          </a:prstGeom>
        </p:spPr>
      </p:pic>
    </p:spTree>
    <p:extLst>
      <p:ext uri="{BB962C8B-B14F-4D97-AF65-F5344CB8AC3E}">
        <p14:creationId xmlns:p14="http://schemas.microsoft.com/office/powerpoint/2010/main" val="1107093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6BC09DAF-319F-BFC7-4C76-E6893F7752DB}"/>
              </a:ext>
            </a:extLst>
          </p:cNvPr>
          <p:cNvGraphicFramePr>
            <a:graphicFrameLocks noGrp="1"/>
          </p:cNvGraphicFramePr>
          <p:nvPr>
            <p:extLst>
              <p:ext uri="{D42A27DB-BD31-4B8C-83A1-F6EECF244321}">
                <p14:modId xmlns:p14="http://schemas.microsoft.com/office/powerpoint/2010/main" val="1551231372"/>
              </p:ext>
            </p:extLst>
          </p:nvPr>
        </p:nvGraphicFramePr>
        <p:xfrm>
          <a:off x="319755" y="517134"/>
          <a:ext cx="11601569" cy="2679515"/>
        </p:xfrm>
        <a:graphic>
          <a:graphicData uri="http://schemas.openxmlformats.org/drawingml/2006/table">
            <a:tbl>
              <a:tblPr firstRow="1" bandRow="1">
                <a:tableStyleId>{5C22544A-7EE6-4342-B048-85BDC9FD1C3A}</a:tableStyleId>
              </a:tblPr>
              <a:tblGrid>
                <a:gridCol w="405218">
                  <a:extLst>
                    <a:ext uri="{9D8B030D-6E8A-4147-A177-3AD203B41FA5}">
                      <a16:colId xmlns:a16="http://schemas.microsoft.com/office/drawing/2014/main" val="1539561856"/>
                    </a:ext>
                  </a:extLst>
                </a:gridCol>
                <a:gridCol w="920472">
                  <a:extLst>
                    <a:ext uri="{9D8B030D-6E8A-4147-A177-3AD203B41FA5}">
                      <a16:colId xmlns:a16="http://schemas.microsoft.com/office/drawing/2014/main" val="626617344"/>
                    </a:ext>
                  </a:extLst>
                </a:gridCol>
                <a:gridCol w="1612325">
                  <a:extLst>
                    <a:ext uri="{9D8B030D-6E8A-4147-A177-3AD203B41FA5}">
                      <a16:colId xmlns:a16="http://schemas.microsoft.com/office/drawing/2014/main" val="3492776710"/>
                    </a:ext>
                  </a:extLst>
                </a:gridCol>
                <a:gridCol w="1038106">
                  <a:extLst>
                    <a:ext uri="{9D8B030D-6E8A-4147-A177-3AD203B41FA5}">
                      <a16:colId xmlns:a16="http://schemas.microsoft.com/office/drawing/2014/main" val="513412683"/>
                    </a:ext>
                  </a:extLst>
                </a:gridCol>
                <a:gridCol w="943927">
                  <a:extLst>
                    <a:ext uri="{9D8B030D-6E8A-4147-A177-3AD203B41FA5}">
                      <a16:colId xmlns:a16="http://schemas.microsoft.com/office/drawing/2014/main" val="2689764017"/>
                    </a:ext>
                  </a:extLst>
                </a:gridCol>
                <a:gridCol w="1436674">
                  <a:extLst>
                    <a:ext uri="{9D8B030D-6E8A-4147-A177-3AD203B41FA5}">
                      <a16:colId xmlns:a16="http://schemas.microsoft.com/office/drawing/2014/main" val="2418514936"/>
                    </a:ext>
                  </a:extLst>
                </a:gridCol>
                <a:gridCol w="984813">
                  <a:extLst>
                    <a:ext uri="{9D8B030D-6E8A-4147-A177-3AD203B41FA5}">
                      <a16:colId xmlns:a16="http://schemas.microsoft.com/office/drawing/2014/main" val="3213327964"/>
                    </a:ext>
                  </a:extLst>
                </a:gridCol>
                <a:gridCol w="1924493">
                  <a:extLst>
                    <a:ext uri="{9D8B030D-6E8A-4147-A177-3AD203B41FA5}">
                      <a16:colId xmlns:a16="http://schemas.microsoft.com/office/drawing/2014/main" val="3803981779"/>
                    </a:ext>
                  </a:extLst>
                </a:gridCol>
                <a:gridCol w="2335541">
                  <a:extLst>
                    <a:ext uri="{9D8B030D-6E8A-4147-A177-3AD203B41FA5}">
                      <a16:colId xmlns:a16="http://schemas.microsoft.com/office/drawing/2014/main" val="271584109"/>
                    </a:ext>
                  </a:extLst>
                </a:gridCol>
              </a:tblGrid>
              <a:tr h="353023">
                <a:tc>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rPr>
                        <a:t>デバイス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メニュー名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掲載形式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掲載期間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料金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想定</a:t>
                      </a:r>
                      <a:r>
                        <a:rPr kumimoji="1" lang="en-US" altLang="ja-JP" sz="1200" dirty="0">
                          <a:solidFill>
                            <a:schemeClr val="tx1"/>
                          </a:solidFill>
                        </a:rPr>
                        <a:t>imp</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掲載枠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広告サイズ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8131138"/>
                  </a:ext>
                </a:extLst>
              </a:tr>
              <a:tr h="353023">
                <a:tc>
                  <a:txBody>
                    <a:bodyPr/>
                    <a:lstStyle/>
                    <a:p>
                      <a:pPr algn="ctr"/>
                      <a:r>
                        <a:rPr kumimoji="1" lang="ja-JP" altLang="en-US" sz="1200" dirty="0">
                          <a:solidFill>
                            <a:schemeClr val="tx1"/>
                          </a:solidFill>
                        </a:rPr>
                        <a:t>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en-US" altLang="ja-JP" sz="1200" dirty="0">
                          <a:solidFill>
                            <a:schemeClr val="tx1"/>
                          </a:solidFill>
                        </a:rPr>
                        <a:t>PC</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ja-JP" altLang="en-US" sz="1200" dirty="0">
                          <a:solidFill>
                            <a:schemeClr val="tx1"/>
                          </a:solidFill>
                        </a:rPr>
                        <a:t>ビルボード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ジャック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1</a:t>
                      </a:r>
                      <a:r>
                        <a:rPr kumimoji="1" lang="ja-JP" altLang="en-US" sz="1200" dirty="0">
                          <a:solidFill>
                            <a:schemeClr val="tx1"/>
                          </a:solidFill>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G¥800,000</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1,000,000</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en-US" altLang="ja-JP" sz="1100" dirty="0">
                          <a:solidFill>
                            <a:schemeClr val="tx1"/>
                          </a:solidFill>
                        </a:rPr>
                        <a:t>TOP/</a:t>
                      </a:r>
                      <a:r>
                        <a:rPr kumimoji="1" lang="ja-JP" altLang="en-US" sz="1100" dirty="0">
                          <a:solidFill>
                            <a:schemeClr val="tx1"/>
                          </a:solidFill>
                        </a:rPr>
                        <a:t>カテゴリ</a:t>
                      </a:r>
                      <a:r>
                        <a:rPr kumimoji="1" lang="en-US" altLang="ja-JP" sz="1100" dirty="0">
                          <a:solidFill>
                            <a:schemeClr val="tx1"/>
                          </a:solidFill>
                        </a:rPr>
                        <a:t>TOP/</a:t>
                      </a:r>
                      <a:r>
                        <a:rPr kumimoji="1" lang="ja-JP" altLang="en-US" sz="1100" dirty="0">
                          <a:solidFill>
                            <a:schemeClr val="tx1"/>
                          </a:solidFill>
                        </a:rPr>
                        <a:t>記事面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en-US" altLang="ja-JP" sz="1200" dirty="0">
                          <a:solidFill>
                            <a:schemeClr val="tx1"/>
                          </a:solidFill>
                        </a:rPr>
                        <a:t>970×250</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859677"/>
                  </a:ext>
                </a:extLst>
              </a:tr>
              <a:tr h="353023">
                <a:tc>
                  <a:txBody>
                    <a:bodyPr/>
                    <a:lstStyle/>
                    <a:p>
                      <a:pPr algn="ctr"/>
                      <a:r>
                        <a:rPr kumimoji="1" lang="ja-JP" altLang="en-US" sz="1200" dirty="0">
                          <a:solidFill>
                            <a:schemeClr val="tx1"/>
                          </a:solidFill>
                        </a:rPr>
                        <a:t>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imp</a:t>
                      </a:r>
                      <a:r>
                        <a:rPr kumimoji="1" lang="ja-JP" altLang="en-US" sz="1200" dirty="0">
                          <a:solidFill>
                            <a:schemeClr val="tx1"/>
                          </a:solidFill>
                        </a:rPr>
                        <a:t>購入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任意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imp</a:t>
                      </a:r>
                      <a:r>
                        <a:rPr kumimoji="1" lang="ja-JP" altLang="en-US" sz="1200" dirty="0">
                          <a:solidFill>
                            <a:schemeClr val="tx1"/>
                          </a:solidFill>
                        </a:rPr>
                        <a:t>数</a:t>
                      </a:r>
                      <a:r>
                        <a:rPr kumimoji="1" lang="en-US" altLang="ja-JP" sz="1200" dirty="0">
                          <a:solidFill>
                            <a:schemeClr val="tx1"/>
                          </a:solidFill>
                        </a:rPr>
                        <a:t>×1</a:t>
                      </a:r>
                      <a:r>
                        <a:rPr kumimoji="1" lang="ja-JP" altLang="en-US" sz="1200" dirty="0">
                          <a:solidFill>
                            <a:schemeClr val="tx1"/>
                          </a:solidFill>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688196897"/>
                  </a:ext>
                </a:extLst>
              </a:tr>
              <a:tr h="353023">
                <a:tc>
                  <a:txBody>
                    <a:bodyPr/>
                    <a:lstStyle/>
                    <a:p>
                      <a:pPr algn="ctr"/>
                      <a:r>
                        <a:rPr kumimoji="1" lang="ja-JP" altLang="en-US" sz="1200" dirty="0">
                          <a:solidFill>
                            <a:schemeClr val="tx1"/>
                          </a:solidFill>
                        </a:rPr>
                        <a:t>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en-US" altLang="ja-JP" sz="1200" dirty="0">
                          <a:solidFill>
                            <a:schemeClr val="tx1"/>
                          </a:solidFill>
                        </a:rPr>
                        <a:t>PC</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kumimoji="1" lang="en-US" altLang="ja-JP" sz="1200" dirty="0">
                          <a:solidFill>
                            <a:schemeClr val="tx1"/>
                          </a:solidFill>
                        </a:rPr>
                        <a:t>1st</a:t>
                      </a:r>
                      <a:r>
                        <a:rPr kumimoji="1" lang="ja-JP" altLang="en-US" sz="1200" dirty="0">
                          <a:solidFill>
                            <a:schemeClr val="tx1"/>
                          </a:solidFill>
                        </a:rPr>
                        <a:t>レクタングル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ジャック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1</a:t>
                      </a:r>
                      <a:r>
                        <a:rPr kumimoji="1" lang="ja-JP" altLang="en-US" sz="1200" dirty="0">
                          <a:solidFill>
                            <a:schemeClr val="tx1"/>
                          </a:solidFill>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G¥600,000</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1,000,000</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TOP/</a:t>
                      </a:r>
                      <a:r>
                        <a:rPr kumimoji="1" lang="ja-JP" altLang="en-US" sz="1100" dirty="0">
                          <a:solidFill>
                            <a:schemeClr val="tx1"/>
                          </a:solidFill>
                        </a:rPr>
                        <a:t>カテゴリ</a:t>
                      </a:r>
                      <a:r>
                        <a:rPr kumimoji="1" lang="en-US" altLang="ja-JP" sz="1100" dirty="0">
                          <a:solidFill>
                            <a:schemeClr val="tx1"/>
                          </a:solidFill>
                        </a:rPr>
                        <a:t>TOP/</a:t>
                      </a:r>
                      <a:r>
                        <a:rPr kumimoji="1" lang="ja-JP" altLang="en-US" sz="1100" dirty="0">
                          <a:solidFill>
                            <a:schemeClr val="tx1"/>
                          </a:solidFill>
                        </a:rPr>
                        <a:t>記事面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300×250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300×600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336×280※</a:t>
                      </a:r>
                      <a:r>
                        <a:rPr kumimoji="1" lang="ja-JP" altLang="en-US" sz="1200" dirty="0">
                          <a:solidFill>
                            <a:schemeClr val="tx1"/>
                          </a:solidFill>
                        </a:rPr>
                        <a:t>推奨</a:t>
                      </a:r>
                      <a:endParaRPr kumimoji="1" lang="en-US" altLang="ja-JP"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8035908"/>
                  </a:ext>
                </a:extLst>
              </a:tr>
              <a:tr h="353023">
                <a:tc>
                  <a:txBody>
                    <a:bodyPr/>
                    <a:lstStyle/>
                    <a:p>
                      <a:pPr algn="ctr"/>
                      <a:r>
                        <a:rPr kumimoji="1" lang="ja-JP" altLang="en-US" sz="1200" dirty="0">
                          <a:solidFill>
                            <a:schemeClr val="tx1"/>
                          </a:solidFill>
                        </a:rPr>
                        <a:t>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imp</a:t>
                      </a:r>
                      <a:r>
                        <a:rPr kumimoji="1" lang="ja-JP" altLang="en-US" sz="1200" dirty="0">
                          <a:solidFill>
                            <a:schemeClr val="tx1"/>
                          </a:solidFill>
                        </a:rPr>
                        <a:t>購入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任意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imp</a:t>
                      </a:r>
                      <a:r>
                        <a:rPr kumimoji="1" lang="ja-JP" altLang="en-US" sz="1200" dirty="0">
                          <a:solidFill>
                            <a:schemeClr val="tx1"/>
                          </a:solidFill>
                        </a:rPr>
                        <a:t>数</a:t>
                      </a:r>
                      <a:r>
                        <a:rPr kumimoji="1" lang="en-US" altLang="ja-JP" sz="1200" dirty="0">
                          <a:solidFill>
                            <a:schemeClr val="tx1"/>
                          </a:solidFill>
                        </a:rPr>
                        <a:t>×0.8</a:t>
                      </a:r>
                      <a:r>
                        <a:rPr kumimoji="1" lang="ja-JP" altLang="en-US" sz="1200" dirty="0">
                          <a:solidFill>
                            <a:schemeClr val="tx1"/>
                          </a:solidFill>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3449625247"/>
                  </a:ext>
                </a:extLst>
              </a:tr>
              <a:tr h="353023">
                <a:tc>
                  <a:txBody>
                    <a:bodyPr/>
                    <a:lstStyle/>
                    <a:p>
                      <a:pPr algn="ctr"/>
                      <a:r>
                        <a:rPr kumimoji="1" lang="ja-JP" altLang="en-US" sz="1200" dirty="0">
                          <a:solidFill>
                            <a:schemeClr val="tx1"/>
                          </a:solidFill>
                        </a:rPr>
                        <a:t>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SP</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dirty="0">
                          <a:solidFill>
                            <a:schemeClr val="tx1"/>
                          </a:solidFill>
                        </a:rPr>
                        <a:t>記事中レクタングル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imp</a:t>
                      </a:r>
                      <a:r>
                        <a:rPr kumimoji="1" lang="ja-JP" altLang="en-US" sz="1200" dirty="0">
                          <a:solidFill>
                            <a:schemeClr val="tx1"/>
                          </a:solidFill>
                        </a:rPr>
                        <a:t>購入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任意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imp</a:t>
                      </a:r>
                      <a:r>
                        <a:rPr kumimoji="1" lang="ja-JP" altLang="en-US" sz="1200" dirty="0">
                          <a:solidFill>
                            <a:schemeClr val="tx1"/>
                          </a:solidFill>
                        </a:rPr>
                        <a:t>数</a:t>
                      </a:r>
                      <a:r>
                        <a:rPr kumimoji="1" lang="en-US" altLang="ja-JP" sz="1200" dirty="0">
                          <a:solidFill>
                            <a:schemeClr val="tx1"/>
                          </a:solidFill>
                        </a:rPr>
                        <a:t>×0.6</a:t>
                      </a:r>
                      <a:r>
                        <a:rPr kumimoji="1" lang="ja-JP" altLang="en-US" sz="1200" dirty="0">
                          <a:solidFill>
                            <a:schemeClr val="tx1"/>
                          </a:solidFill>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dirty="0">
                          <a:solidFill>
                            <a:schemeClr val="tx1"/>
                          </a:solidFill>
                        </a:rPr>
                        <a:t>記事面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320×180</a:t>
                      </a:r>
                      <a:r>
                        <a:rPr kumimoji="1" lang="ja-JP" altLang="en-US" sz="1200" dirty="0">
                          <a:solidFill>
                            <a:schemeClr val="tx1"/>
                          </a:solidFill>
                        </a:rPr>
                        <a:t>、</a:t>
                      </a:r>
                      <a:r>
                        <a:rPr kumimoji="1" lang="en-US" altLang="ja-JP" sz="1200" dirty="0">
                          <a:solidFill>
                            <a:schemeClr val="tx1"/>
                          </a:solidFill>
                        </a:rPr>
                        <a:t>320×100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300×250</a:t>
                      </a:r>
                      <a:r>
                        <a:rPr kumimoji="1" lang="ja-JP" altLang="en-US" sz="1200" dirty="0">
                          <a:solidFill>
                            <a:schemeClr val="tx1"/>
                          </a:solidFill>
                        </a:rPr>
                        <a:t>、</a:t>
                      </a:r>
                      <a:r>
                        <a:rPr kumimoji="1" lang="en-US" altLang="ja-JP" sz="1200" dirty="0">
                          <a:solidFill>
                            <a:schemeClr val="tx1"/>
                          </a:solidFill>
                        </a:rPr>
                        <a:t>336×280※</a:t>
                      </a:r>
                      <a:r>
                        <a:rPr kumimoji="1" lang="ja-JP" altLang="en-US" sz="1200" dirty="0">
                          <a:solidFill>
                            <a:schemeClr val="tx1"/>
                          </a:solidFill>
                        </a:rPr>
                        <a:t>推奨</a:t>
                      </a:r>
                      <a:endParaRPr kumimoji="1" lang="en-US" altLang="ja-JP"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158741"/>
                  </a:ext>
                </a:extLst>
              </a:tr>
              <a:tr h="353023">
                <a:tc>
                  <a:txBody>
                    <a:bodyPr/>
                    <a:lstStyle/>
                    <a:p>
                      <a:pPr algn="ctr"/>
                      <a:r>
                        <a:rPr kumimoji="1" lang="ja-JP" altLang="en-US" sz="1200" dirty="0">
                          <a:solidFill>
                            <a:schemeClr val="tx1"/>
                          </a:solidFill>
                        </a:rPr>
                        <a:t>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SP</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dirty="0">
                          <a:solidFill>
                            <a:schemeClr val="tx1"/>
                          </a:solidFill>
                        </a:rPr>
                        <a:t>記事下レクタングル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imp</a:t>
                      </a:r>
                      <a:r>
                        <a:rPr kumimoji="1" lang="ja-JP" altLang="en-US" sz="1200" dirty="0">
                          <a:solidFill>
                            <a:schemeClr val="tx1"/>
                          </a:solidFill>
                        </a:rPr>
                        <a:t>購入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任意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imp</a:t>
                      </a:r>
                      <a:r>
                        <a:rPr kumimoji="1" lang="ja-JP" altLang="en-US" sz="1200" dirty="0">
                          <a:solidFill>
                            <a:schemeClr val="tx1"/>
                          </a:solidFill>
                        </a:rPr>
                        <a:t>数</a:t>
                      </a:r>
                      <a:r>
                        <a:rPr kumimoji="1" lang="en-US" altLang="ja-JP" sz="1200" dirty="0">
                          <a:solidFill>
                            <a:schemeClr val="tx1"/>
                          </a:solidFill>
                        </a:rPr>
                        <a:t>×0.4</a:t>
                      </a:r>
                      <a:r>
                        <a:rPr kumimoji="1" lang="ja-JP" altLang="en-US" sz="1200" dirty="0">
                          <a:solidFill>
                            <a:schemeClr val="tx1"/>
                          </a:solidFill>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dirty="0">
                          <a:solidFill>
                            <a:schemeClr val="tx1"/>
                          </a:solidFill>
                        </a:rPr>
                        <a:t>記事面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dirty="0">
                          <a:solidFill>
                            <a:schemeClr val="tx1"/>
                          </a:solidFill>
                        </a:rPr>
                        <a:t>320×180</a:t>
                      </a:r>
                      <a:r>
                        <a:rPr kumimoji="1" lang="ja-JP" altLang="en-US" sz="1200" dirty="0">
                          <a:solidFill>
                            <a:schemeClr val="tx1"/>
                          </a:solidFill>
                        </a:rPr>
                        <a:t>、</a:t>
                      </a:r>
                      <a:r>
                        <a:rPr kumimoji="1" lang="en-US" altLang="ja-JP" sz="1200" dirty="0">
                          <a:solidFill>
                            <a:schemeClr val="tx1"/>
                          </a:solidFill>
                        </a:rPr>
                        <a:t>320×100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300×250</a:t>
                      </a:r>
                      <a:r>
                        <a:rPr kumimoji="1" lang="ja-JP" altLang="en-US" sz="1200" dirty="0">
                          <a:solidFill>
                            <a:schemeClr val="tx1"/>
                          </a:solidFill>
                        </a:rPr>
                        <a:t>、</a:t>
                      </a:r>
                      <a:r>
                        <a:rPr kumimoji="1" lang="en-US" altLang="ja-JP" sz="1200" dirty="0">
                          <a:solidFill>
                            <a:schemeClr val="tx1"/>
                          </a:solidFill>
                        </a:rPr>
                        <a:t>336×280※</a:t>
                      </a:r>
                      <a:r>
                        <a:rPr kumimoji="1" lang="ja-JP" altLang="en-US" sz="1200" dirty="0">
                          <a:solidFill>
                            <a:schemeClr val="tx1"/>
                          </a:solidFill>
                        </a:rPr>
                        <a:t>推奨</a:t>
                      </a:r>
                      <a:endParaRPr kumimoji="1" lang="en-US" altLang="ja-JP"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5706128"/>
                  </a:ext>
                </a:extLst>
              </a:tr>
            </a:tbl>
          </a:graphicData>
        </a:graphic>
      </p:graphicFrame>
      <p:sp>
        <p:nvSpPr>
          <p:cNvPr id="3" name="テキスト ボックス 2">
            <a:extLst>
              <a:ext uri="{FF2B5EF4-FFF2-40B4-BE49-F238E27FC236}">
                <a16:creationId xmlns:a16="http://schemas.microsoft.com/office/drawing/2014/main" id="{94BAEE51-B192-026B-55CF-5A66FFE530B2}"/>
              </a:ext>
            </a:extLst>
          </p:cNvPr>
          <p:cNvSpPr txBox="1"/>
          <p:nvPr/>
        </p:nvSpPr>
        <p:spPr>
          <a:xfrm>
            <a:off x="1449375" y="117009"/>
            <a:ext cx="1853705" cy="315800"/>
          </a:xfrm>
          <a:prstGeom prst="rect">
            <a:avLst/>
          </a:prstGeom>
          <a:noFill/>
        </p:spPr>
        <p:txBody>
          <a:bodyPr wrap="square">
            <a:spAutoFit/>
          </a:bodyPr>
          <a:lstStyle/>
          <a:p>
            <a:pPr algn="ctr">
              <a:buClr>
                <a:srgbClr val="000000"/>
              </a:buClr>
              <a:buSzPts val="1000"/>
            </a:pP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純広告メニュー</a:t>
            </a:r>
          </a:p>
        </p:txBody>
      </p:sp>
      <p:grpSp>
        <p:nvGrpSpPr>
          <p:cNvPr id="6" name="Google Shape;555;p21">
            <a:extLst>
              <a:ext uri="{FF2B5EF4-FFF2-40B4-BE49-F238E27FC236}">
                <a16:creationId xmlns:a16="http://schemas.microsoft.com/office/drawing/2014/main" id="{B02BEE8C-30C7-2B88-9E71-9451965C3808}"/>
              </a:ext>
            </a:extLst>
          </p:cNvPr>
          <p:cNvGrpSpPr/>
          <p:nvPr/>
        </p:nvGrpSpPr>
        <p:grpSpPr>
          <a:xfrm>
            <a:off x="242328" y="6555655"/>
            <a:ext cx="3015127" cy="253916"/>
            <a:chOff x="833475" y="5999864"/>
            <a:chExt cx="3015127" cy="253916"/>
          </a:xfrm>
        </p:grpSpPr>
        <p:sp>
          <p:nvSpPr>
            <p:cNvPr id="7" name="Google Shape;556;p21">
              <a:extLst>
                <a:ext uri="{FF2B5EF4-FFF2-40B4-BE49-F238E27FC236}">
                  <a16:creationId xmlns:a16="http://schemas.microsoft.com/office/drawing/2014/main" id="{7FC595E1-ACAF-88D8-9C71-A4B36D5E83E4}"/>
                </a:ext>
              </a:extLst>
            </p:cNvPr>
            <p:cNvSpPr/>
            <p:nvPr/>
          </p:nvSpPr>
          <p:spPr>
            <a:xfrm>
              <a:off x="1550829" y="6057795"/>
              <a:ext cx="658233" cy="1380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Meiryo"/>
                <a:ea typeface="Meiryo"/>
                <a:cs typeface="Meiryo"/>
                <a:sym typeface="Meiryo"/>
              </a:endParaRPr>
            </a:p>
          </p:txBody>
        </p:sp>
        <p:sp>
          <p:nvSpPr>
            <p:cNvPr id="8" name="Google Shape;557;p21">
              <a:extLst>
                <a:ext uri="{FF2B5EF4-FFF2-40B4-BE49-F238E27FC236}">
                  <a16:creationId xmlns:a16="http://schemas.microsoft.com/office/drawing/2014/main" id="{DE4CDDA5-3A96-78D2-43FC-0A5ACC06447F}"/>
                </a:ext>
              </a:extLst>
            </p:cNvPr>
            <p:cNvSpPr txBox="1"/>
            <p:nvPr/>
          </p:nvSpPr>
          <p:spPr>
            <a:xfrm>
              <a:off x="2209062" y="5999864"/>
              <a:ext cx="16395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が</a:t>
              </a:r>
              <a:r>
                <a:rPr lang="ja-JP" altLang="en-US" sz="1050" b="1" dirty="0">
                  <a:solidFill>
                    <a:schemeClr val="dk1"/>
                  </a:solidFill>
                  <a:latin typeface="游ゴシック" panose="020B0400000000000000" pitchFamily="50" charset="-128"/>
                  <a:ea typeface="游ゴシック" panose="020B0400000000000000" pitchFamily="50" charset="-128"/>
                  <a:cs typeface="Arial"/>
                  <a:sym typeface="Arial"/>
                </a:rPr>
                <a:t>掲載</a:t>
              </a: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位置です</a:t>
              </a:r>
              <a:endParaRPr dirty="0"/>
            </a:p>
          </p:txBody>
        </p:sp>
        <p:sp>
          <p:nvSpPr>
            <p:cNvPr id="9" name="Google Shape;558;p21">
              <a:extLst>
                <a:ext uri="{FF2B5EF4-FFF2-40B4-BE49-F238E27FC236}">
                  <a16:creationId xmlns:a16="http://schemas.microsoft.com/office/drawing/2014/main" id="{AB4B63AB-397F-0E95-6E4D-AEAA02A632DF}"/>
                </a:ext>
              </a:extLst>
            </p:cNvPr>
            <p:cNvSpPr txBox="1"/>
            <p:nvPr/>
          </p:nvSpPr>
          <p:spPr>
            <a:xfrm>
              <a:off x="833475" y="5999864"/>
              <a:ext cx="107051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　上記</a:t>
              </a:r>
              <a:endParaRPr dirty="0"/>
            </a:p>
          </p:txBody>
        </p:sp>
      </p:grpSp>
      <p:sp>
        <p:nvSpPr>
          <p:cNvPr id="10" name="テキスト ボックス 9">
            <a:extLst>
              <a:ext uri="{FF2B5EF4-FFF2-40B4-BE49-F238E27FC236}">
                <a16:creationId xmlns:a16="http://schemas.microsoft.com/office/drawing/2014/main" id="{5CD6A15A-A467-D147-3622-99AE45CB8D9A}"/>
              </a:ext>
            </a:extLst>
          </p:cNvPr>
          <p:cNvSpPr txBox="1"/>
          <p:nvPr/>
        </p:nvSpPr>
        <p:spPr>
          <a:xfrm>
            <a:off x="2417932" y="3359335"/>
            <a:ext cx="2346115" cy="261610"/>
          </a:xfrm>
          <a:prstGeom prst="rect">
            <a:avLst/>
          </a:prstGeom>
          <a:noFill/>
        </p:spPr>
        <p:txBody>
          <a:bodyPr wrap="square" rtlCol="0">
            <a:spAutoFit/>
          </a:bodyPr>
          <a:lstStyle/>
          <a:p>
            <a:pPr algn="ctr"/>
            <a:r>
              <a:rPr lang="en-US" altLang="ja-JP" sz="1100" b="1" dirty="0">
                <a:solidFill>
                  <a:srgbClr val="222222"/>
                </a:solidFill>
                <a:latin typeface="游ゴシック" panose="020B0400000000000000" pitchFamily="50" charset="-128"/>
              </a:rPr>
              <a:t>【</a:t>
            </a:r>
            <a:r>
              <a:rPr lang="ja-JP" altLang="en-US" sz="1100" b="1" i="0" dirty="0">
                <a:solidFill>
                  <a:srgbClr val="222222"/>
                </a:solidFill>
                <a:effectLst/>
                <a:latin typeface="游ゴシック" panose="020B0400000000000000" pitchFamily="50" charset="-128"/>
              </a:rPr>
              <a:t>日本たばこ産業株式会社 様</a:t>
            </a:r>
            <a:r>
              <a:rPr lang="en-US" altLang="ja-JP" sz="1100" b="1" i="0" dirty="0">
                <a:solidFill>
                  <a:srgbClr val="222222"/>
                </a:solidFill>
                <a:effectLst/>
                <a:latin typeface="游ゴシック" panose="020B0400000000000000" pitchFamily="50" charset="-128"/>
              </a:rPr>
              <a:t>】</a:t>
            </a:r>
            <a:endParaRPr kumimoji="1" lang="ja-JP" altLang="en-US" sz="1100" b="1" dirty="0"/>
          </a:p>
        </p:txBody>
      </p:sp>
      <p:pic>
        <p:nvPicPr>
          <p:cNvPr id="12" name="図 11">
            <a:extLst>
              <a:ext uri="{FF2B5EF4-FFF2-40B4-BE49-F238E27FC236}">
                <a16:creationId xmlns:a16="http://schemas.microsoft.com/office/drawing/2014/main" id="{C47EE141-C122-1B61-5F55-456B50AE5960}"/>
              </a:ext>
            </a:extLst>
          </p:cNvPr>
          <p:cNvPicPr>
            <a:picLocks noChangeAspect="1"/>
          </p:cNvPicPr>
          <p:nvPr/>
        </p:nvPicPr>
        <p:blipFill rotWithShape="1">
          <a:blip r:embed="rId3">
            <a:extLst>
              <a:ext uri="{28A0092B-C50C-407E-A947-70E740481C1C}">
                <a14:useLocalDpi xmlns:a14="http://schemas.microsoft.com/office/drawing/2010/main" val="0"/>
              </a:ext>
            </a:extLst>
          </a:blip>
          <a:srcRect l="23952" r="27081" b="86085"/>
          <a:stretch/>
        </p:blipFill>
        <p:spPr>
          <a:xfrm>
            <a:off x="1053548" y="4026568"/>
            <a:ext cx="2562207" cy="1914939"/>
          </a:xfrm>
          <a:prstGeom prst="rect">
            <a:avLst/>
          </a:prstGeom>
          <a:ln>
            <a:solidFill>
              <a:schemeClr val="tx1"/>
            </a:solidFill>
          </a:ln>
        </p:spPr>
      </p:pic>
      <p:sp>
        <p:nvSpPr>
          <p:cNvPr id="13" name="正方形/長方形 12">
            <a:extLst>
              <a:ext uri="{FF2B5EF4-FFF2-40B4-BE49-F238E27FC236}">
                <a16:creationId xmlns:a16="http://schemas.microsoft.com/office/drawing/2014/main" id="{B5278D1A-CA9E-AB2E-7A2D-5EFF1CA2B710}"/>
              </a:ext>
            </a:extLst>
          </p:cNvPr>
          <p:cNvSpPr/>
          <p:nvPr/>
        </p:nvSpPr>
        <p:spPr>
          <a:xfrm>
            <a:off x="1417627" y="4283694"/>
            <a:ext cx="2000611" cy="524150"/>
          </a:xfrm>
          <a:prstGeom prst="rect">
            <a:avLst/>
          </a:prstGeom>
          <a:noFill/>
          <a:ln w="57150">
            <a:solidFill>
              <a:srgbClr val="F43A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BF89D2D8-B6C2-7ACD-81B6-7A9C38C0C62A}"/>
              </a:ext>
            </a:extLst>
          </p:cNvPr>
          <p:cNvPicPr>
            <a:picLocks noChangeAspect="1"/>
          </p:cNvPicPr>
          <p:nvPr/>
        </p:nvPicPr>
        <p:blipFill rotWithShape="1">
          <a:blip r:embed="rId4">
            <a:extLst>
              <a:ext uri="{28A0092B-C50C-407E-A947-70E740481C1C}">
                <a14:useLocalDpi xmlns:a14="http://schemas.microsoft.com/office/drawing/2010/main" val="0"/>
              </a:ext>
            </a:extLst>
          </a:blip>
          <a:srcRect b="3078"/>
          <a:stretch/>
        </p:blipFill>
        <p:spPr>
          <a:xfrm>
            <a:off x="3782317" y="4026568"/>
            <a:ext cx="2208492" cy="2765960"/>
          </a:xfrm>
          <a:prstGeom prst="rect">
            <a:avLst/>
          </a:prstGeom>
          <a:ln>
            <a:solidFill>
              <a:schemeClr val="tx1"/>
            </a:solidFill>
          </a:ln>
        </p:spPr>
      </p:pic>
      <p:sp>
        <p:nvSpPr>
          <p:cNvPr id="16" name="正方形/長方形 15">
            <a:extLst>
              <a:ext uri="{FF2B5EF4-FFF2-40B4-BE49-F238E27FC236}">
                <a16:creationId xmlns:a16="http://schemas.microsoft.com/office/drawing/2014/main" id="{AB514800-BFDB-AB38-88F7-D488CD4F41F6}"/>
              </a:ext>
            </a:extLst>
          </p:cNvPr>
          <p:cNvSpPr/>
          <p:nvPr/>
        </p:nvSpPr>
        <p:spPr>
          <a:xfrm>
            <a:off x="5267385" y="5774564"/>
            <a:ext cx="656338" cy="522538"/>
          </a:xfrm>
          <a:prstGeom prst="rect">
            <a:avLst/>
          </a:prstGeom>
          <a:noFill/>
          <a:ln w="57150">
            <a:solidFill>
              <a:srgbClr val="F43A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BD9C04CD-E304-FD49-8959-0668FD0EF030}"/>
              </a:ext>
            </a:extLst>
          </p:cNvPr>
          <p:cNvSpPr txBox="1"/>
          <p:nvPr/>
        </p:nvSpPr>
        <p:spPr>
          <a:xfrm>
            <a:off x="6553139" y="3592094"/>
            <a:ext cx="1125974" cy="253916"/>
          </a:xfrm>
          <a:prstGeom prst="rect">
            <a:avLst/>
          </a:prstGeom>
          <a:noFill/>
        </p:spPr>
        <p:txBody>
          <a:bodyPr wrap="square" rtlCol="0">
            <a:spAutoFit/>
          </a:bodyPr>
          <a:lstStyle/>
          <a:p>
            <a:r>
              <a:rPr lang="ja-JP" altLang="en-US" sz="1050" b="1" dirty="0"/>
              <a:t>▼⑤掲載位置</a:t>
            </a:r>
            <a:endParaRPr kumimoji="1" lang="ja-JP" altLang="en-US" sz="1050" b="1" dirty="0"/>
          </a:p>
        </p:txBody>
      </p:sp>
      <p:sp>
        <p:nvSpPr>
          <p:cNvPr id="18" name="テキスト ボックス 17">
            <a:extLst>
              <a:ext uri="{FF2B5EF4-FFF2-40B4-BE49-F238E27FC236}">
                <a16:creationId xmlns:a16="http://schemas.microsoft.com/office/drawing/2014/main" id="{D72AEFA8-92AF-E08D-B4EA-1B1E8CC8CED2}"/>
              </a:ext>
            </a:extLst>
          </p:cNvPr>
          <p:cNvSpPr txBox="1"/>
          <p:nvPr/>
        </p:nvSpPr>
        <p:spPr>
          <a:xfrm>
            <a:off x="3746550" y="3764958"/>
            <a:ext cx="2208492" cy="261610"/>
          </a:xfrm>
          <a:prstGeom prst="rect">
            <a:avLst/>
          </a:prstGeom>
          <a:noFill/>
        </p:spPr>
        <p:txBody>
          <a:bodyPr wrap="square" rtlCol="0">
            <a:spAutoFit/>
          </a:bodyPr>
          <a:lstStyle/>
          <a:p>
            <a:r>
              <a:rPr lang="ja-JP" altLang="en-US" sz="1050" b="1" dirty="0"/>
              <a:t>▼③、④掲載位置</a:t>
            </a:r>
            <a:endParaRPr kumimoji="1" lang="ja-JP" altLang="en-US" sz="1050" b="1" dirty="0"/>
          </a:p>
        </p:txBody>
      </p:sp>
      <p:sp>
        <p:nvSpPr>
          <p:cNvPr id="19" name="フローチャート: 端子 18">
            <a:extLst>
              <a:ext uri="{FF2B5EF4-FFF2-40B4-BE49-F238E27FC236}">
                <a16:creationId xmlns:a16="http://schemas.microsoft.com/office/drawing/2014/main" id="{2AB8AECF-BB08-52A4-4198-B53C6BF03890}"/>
              </a:ext>
            </a:extLst>
          </p:cNvPr>
          <p:cNvSpPr/>
          <p:nvPr/>
        </p:nvSpPr>
        <p:spPr>
          <a:xfrm>
            <a:off x="492695" y="3247994"/>
            <a:ext cx="1733188"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掲載</a:t>
            </a:r>
            <a:r>
              <a:rPr kumimoji="1" lang="ja-JP" altLang="en-US" sz="1400" b="1" dirty="0"/>
              <a:t>位置</a:t>
            </a:r>
            <a:r>
              <a:rPr kumimoji="1" lang="en-US" altLang="ja-JP" sz="1400" b="1" dirty="0"/>
              <a:t>(PC)</a:t>
            </a:r>
            <a:endParaRPr kumimoji="1" lang="ja-JP" altLang="en-US" sz="1400" b="1" dirty="0"/>
          </a:p>
        </p:txBody>
      </p:sp>
      <p:grpSp>
        <p:nvGrpSpPr>
          <p:cNvPr id="20" name="グループ化 19">
            <a:extLst>
              <a:ext uri="{FF2B5EF4-FFF2-40B4-BE49-F238E27FC236}">
                <a16:creationId xmlns:a16="http://schemas.microsoft.com/office/drawing/2014/main" id="{343604FB-3483-7A66-7D22-E7D47DA503D9}"/>
              </a:ext>
            </a:extLst>
          </p:cNvPr>
          <p:cNvGrpSpPr/>
          <p:nvPr/>
        </p:nvGrpSpPr>
        <p:grpSpPr>
          <a:xfrm>
            <a:off x="6645807" y="3853704"/>
            <a:ext cx="1033305" cy="2882150"/>
            <a:chOff x="3040570" y="2122513"/>
            <a:chExt cx="1541748" cy="4555419"/>
          </a:xfrm>
        </p:grpSpPr>
        <p:pic>
          <p:nvPicPr>
            <p:cNvPr id="21" name="図 20">
              <a:extLst>
                <a:ext uri="{FF2B5EF4-FFF2-40B4-BE49-F238E27FC236}">
                  <a16:creationId xmlns:a16="http://schemas.microsoft.com/office/drawing/2014/main" id="{F5978EAE-B02C-E246-282D-C44B9AC4B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991" y="2122513"/>
              <a:ext cx="1476909" cy="4555419"/>
            </a:xfrm>
            <a:prstGeom prst="rect">
              <a:avLst/>
            </a:prstGeom>
            <a:ln>
              <a:solidFill>
                <a:srgbClr val="757070"/>
              </a:solidFill>
            </a:ln>
          </p:spPr>
        </p:pic>
        <p:sp>
          <p:nvSpPr>
            <p:cNvPr id="22" name="Google Shape;598;p23">
              <a:extLst>
                <a:ext uri="{FF2B5EF4-FFF2-40B4-BE49-F238E27FC236}">
                  <a16:creationId xmlns:a16="http://schemas.microsoft.com/office/drawing/2014/main" id="{FE64C889-FDE8-5A6A-6BA5-030999D8B83D}"/>
                </a:ext>
              </a:extLst>
            </p:cNvPr>
            <p:cNvSpPr txBox="1"/>
            <p:nvPr/>
          </p:nvSpPr>
          <p:spPr>
            <a:xfrm>
              <a:off x="3040570" y="3553656"/>
              <a:ext cx="1541748" cy="5350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solidFill>
                    <a:schemeClr val="bg1"/>
                  </a:solidFill>
                  <a:latin typeface="游ゴシック" panose="020B0400000000000000" pitchFamily="50" charset="-128"/>
                  <a:ea typeface="游ゴシック" panose="020B0400000000000000" pitchFamily="50" charset="-128"/>
                  <a:cs typeface="Arial"/>
                  <a:sym typeface="Arial"/>
                </a:rPr>
                <a:t>掲載</a:t>
              </a:r>
              <a:r>
                <a:rPr lang="ja-JP" sz="1600" b="1" dirty="0">
                  <a:solidFill>
                    <a:schemeClr val="bg1"/>
                  </a:solidFill>
                  <a:latin typeface="游ゴシック" panose="020B0400000000000000" pitchFamily="50" charset="-128"/>
                  <a:ea typeface="游ゴシック" panose="020B0400000000000000" pitchFamily="50" charset="-128"/>
                  <a:cs typeface="Arial"/>
                  <a:sym typeface="Arial"/>
                </a:rPr>
                <a:t>位置</a:t>
              </a:r>
              <a:endParaRPr sz="1800" b="1" dirty="0">
                <a:solidFill>
                  <a:schemeClr val="bg1"/>
                </a:solidFill>
                <a:latin typeface="游ゴシック" panose="020B0400000000000000" pitchFamily="50" charset="-128"/>
                <a:ea typeface="游ゴシック" panose="020B0400000000000000" pitchFamily="50" charset="-128"/>
                <a:cs typeface="Arial"/>
                <a:sym typeface="Arial"/>
              </a:endParaRPr>
            </a:p>
          </p:txBody>
        </p:sp>
        <p:sp>
          <p:nvSpPr>
            <p:cNvPr id="23" name="Google Shape;597;p23">
              <a:extLst>
                <a:ext uri="{FF2B5EF4-FFF2-40B4-BE49-F238E27FC236}">
                  <a16:creationId xmlns:a16="http://schemas.microsoft.com/office/drawing/2014/main" id="{2D66A2E0-77F8-373D-D431-E7551D521470}"/>
                </a:ext>
              </a:extLst>
            </p:cNvPr>
            <p:cNvSpPr/>
            <p:nvPr/>
          </p:nvSpPr>
          <p:spPr>
            <a:xfrm>
              <a:off x="3072991" y="3004457"/>
              <a:ext cx="1476909" cy="1436913"/>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sp>
        <p:nvSpPr>
          <p:cNvPr id="24" name="フローチャート: 端子 23">
            <a:extLst>
              <a:ext uri="{FF2B5EF4-FFF2-40B4-BE49-F238E27FC236}">
                <a16:creationId xmlns:a16="http://schemas.microsoft.com/office/drawing/2014/main" id="{42F777E8-0BCB-6AFF-8611-0F14F8FD6421}"/>
              </a:ext>
            </a:extLst>
          </p:cNvPr>
          <p:cNvSpPr/>
          <p:nvPr/>
        </p:nvSpPr>
        <p:spPr>
          <a:xfrm>
            <a:off x="6316278" y="3247994"/>
            <a:ext cx="1733188"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掲載</a:t>
            </a:r>
            <a:r>
              <a:rPr kumimoji="1" lang="ja-JP" altLang="en-US" sz="1400" b="1" dirty="0"/>
              <a:t>位置</a:t>
            </a:r>
            <a:r>
              <a:rPr kumimoji="1" lang="en-US" altLang="ja-JP" sz="1400" b="1" dirty="0"/>
              <a:t>(SP)</a:t>
            </a:r>
            <a:endParaRPr kumimoji="1" lang="ja-JP" altLang="en-US" sz="1400" b="1" dirty="0"/>
          </a:p>
        </p:txBody>
      </p:sp>
      <p:sp>
        <p:nvSpPr>
          <p:cNvPr id="25" name="テキスト ボックス 24">
            <a:extLst>
              <a:ext uri="{FF2B5EF4-FFF2-40B4-BE49-F238E27FC236}">
                <a16:creationId xmlns:a16="http://schemas.microsoft.com/office/drawing/2014/main" id="{756AAB1C-D92D-687A-62B8-473B15E158EF}"/>
              </a:ext>
            </a:extLst>
          </p:cNvPr>
          <p:cNvSpPr txBox="1"/>
          <p:nvPr/>
        </p:nvSpPr>
        <p:spPr>
          <a:xfrm>
            <a:off x="1056205" y="3760643"/>
            <a:ext cx="2208492" cy="261610"/>
          </a:xfrm>
          <a:prstGeom prst="rect">
            <a:avLst/>
          </a:prstGeom>
          <a:noFill/>
        </p:spPr>
        <p:txBody>
          <a:bodyPr wrap="square" rtlCol="0">
            <a:spAutoFit/>
          </a:bodyPr>
          <a:lstStyle/>
          <a:p>
            <a:r>
              <a:rPr lang="ja-JP" altLang="en-US" sz="1050" b="1" dirty="0"/>
              <a:t>▼①、②掲載位置</a:t>
            </a:r>
            <a:endParaRPr kumimoji="1" lang="ja-JP" altLang="en-US" sz="1050" b="1" dirty="0"/>
          </a:p>
        </p:txBody>
      </p:sp>
      <p:sp>
        <p:nvSpPr>
          <p:cNvPr id="38" name="テキスト ボックス 37">
            <a:extLst>
              <a:ext uri="{FF2B5EF4-FFF2-40B4-BE49-F238E27FC236}">
                <a16:creationId xmlns:a16="http://schemas.microsoft.com/office/drawing/2014/main" id="{AC63C6E7-BADE-FE63-E83E-FA72AB7DFC1F}"/>
              </a:ext>
            </a:extLst>
          </p:cNvPr>
          <p:cNvSpPr txBox="1"/>
          <p:nvPr/>
        </p:nvSpPr>
        <p:spPr>
          <a:xfrm>
            <a:off x="7744134" y="3582440"/>
            <a:ext cx="1125974" cy="253916"/>
          </a:xfrm>
          <a:prstGeom prst="rect">
            <a:avLst/>
          </a:prstGeom>
          <a:noFill/>
        </p:spPr>
        <p:txBody>
          <a:bodyPr wrap="square" rtlCol="0">
            <a:spAutoFit/>
          </a:bodyPr>
          <a:lstStyle/>
          <a:p>
            <a:r>
              <a:rPr lang="ja-JP" altLang="en-US" sz="1050" b="1" dirty="0"/>
              <a:t>▼⑥掲載位置</a:t>
            </a:r>
            <a:endParaRPr kumimoji="1" lang="ja-JP" altLang="en-US" sz="1050" b="1" dirty="0"/>
          </a:p>
        </p:txBody>
      </p:sp>
      <p:sp>
        <p:nvSpPr>
          <p:cNvPr id="5" name="スライド番号プレースホルダー 4">
            <a:extLst>
              <a:ext uri="{FF2B5EF4-FFF2-40B4-BE49-F238E27FC236}">
                <a16:creationId xmlns:a16="http://schemas.microsoft.com/office/drawing/2014/main" id="{0B6A3C42-9FD7-D8EB-63EB-8331B2852293}"/>
              </a:ext>
            </a:extLst>
          </p:cNvPr>
          <p:cNvSpPr>
            <a:spLocks noGrp="1"/>
          </p:cNvSpPr>
          <p:nvPr>
            <p:ph type="sldNum" sz="quarter" idx="12"/>
          </p:nvPr>
        </p:nvSpPr>
        <p:spPr>
          <a:xfrm>
            <a:off x="11582399" y="6400358"/>
            <a:ext cx="407505" cy="365125"/>
          </a:xfrm>
        </p:spPr>
        <p:txBody>
          <a:bodyPr/>
          <a:lstStyle/>
          <a:p>
            <a:fld id="{0CC46159-1500-406A-A8A7-AEE1AD5A9969}" type="slidenum">
              <a:rPr kumimoji="1" lang="ja-JP" altLang="en-US" smtClean="0"/>
              <a:t>14</a:t>
            </a:fld>
            <a:endParaRPr kumimoji="1" lang="ja-JP" altLang="en-US" dirty="0"/>
          </a:p>
        </p:txBody>
      </p:sp>
      <p:pic>
        <p:nvPicPr>
          <p:cNvPr id="31" name="図 30">
            <a:extLst>
              <a:ext uri="{FF2B5EF4-FFF2-40B4-BE49-F238E27FC236}">
                <a16:creationId xmlns:a16="http://schemas.microsoft.com/office/drawing/2014/main" id="{8A7C6F91-C60C-05A3-0962-7F65BC879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984" y="3844050"/>
            <a:ext cx="989849" cy="2882150"/>
          </a:xfrm>
          <a:prstGeom prst="rect">
            <a:avLst/>
          </a:prstGeom>
          <a:ln>
            <a:solidFill>
              <a:srgbClr val="757070"/>
            </a:solidFill>
          </a:ln>
        </p:spPr>
      </p:pic>
      <p:grpSp>
        <p:nvGrpSpPr>
          <p:cNvPr id="28" name="グループ化 27">
            <a:extLst>
              <a:ext uri="{FF2B5EF4-FFF2-40B4-BE49-F238E27FC236}">
                <a16:creationId xmlns:a16="http://schemas.microsoft.com/office/drawing/2014/main" id="{2025F34B-7104-EE64-9737-720D6F979AA8}"/>
              </a:ext>
            </a:extLst>
          </p:cNvPr>
          <p:cNvGrpSpPr/>
          <p:nvPr/>
        </p:nvGrpSpPr>
        <p:grpSpPr>
          <a:xfrm>
            <a:off x="7664224" y="6624008"/>
            <a:ext cx="1285793" cy="167127"/>
            <a:chOff x="293913" y="7322793"/>
            <a:chExt cx="1872343" cy="163080"/>
          </a:xfrm>
        </p:grpSpPr>
        <p:sp>
          <p:nvSpPr>
            <p:cNvPr id="29" name="正方形/長方形 28">
              <a:extLst>
                <a:ext uri="{FF2B5EF4-FFF2-40B4-BE49-F238E27FC236}">
                  <a16:creationId xmlns:a16="http://schemas.microsoft.com/office/drawing/2014/main" id="{353C6C78-6037-F480-D7DA-9778D166D700}"/>
                </a:ext>
              </a:extLst>
            </p:cNvPr>
            <p:cNvSpPr/>
            <p:nvPr/>
          </p:nvSpPr>
          <p:spPr>
            <a:xfrm>
              <a:off x="293913" y="7322793"/>
              <a:ext cx="1872343" cy="163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Google Shape;365;p9">
              <a:extLst>
                <a:ext uri="{FF2B5EF4-FFF2-40B4-BE49-F238E27FC236}">
                  <a16:creationId xmlns:a16="http://schemas.microsoft.com/office/drawing/2014/main" id="{B721AC5C-1DEB-95FF-E442-312C27188226}"/>
                </a:ext>
              </a:extLst>
            </p:cNvPr>
            <p:cNvPicPr preferRelativeResize="0"/>
            <p:nvPr/>
          </p:nvPicPr>
          <p:blipFill rotWithShape="1">
            <a:blip r:embed="rId6">
              <a:alphaModFix/>
            </a:blip>
            <a:srcRect r="36758" b="-11380"/>
            <a:stretch/>
          </p:blipFill>
          <p:spPr>
            <a:xfrm>
              <a:off x="374206" y="7322793"/>
              <a:ext cx="1673346" cy="163080"/>
            </a:xfrm>
            <a:prstGeom prst="rect">
              <a:avLst/>
            </a:prstGeom>
            <a:noFill/>
            <a:ln>
              <a:noFill/>
            </a:ln>
          </p:spPr>
        </p:pic>
      </p:grpSp>
      <p:grpSp>
        <p:nvGrpSpPr>
          <p:cNvPr id="47" name="グループ化 46">
            <a:extLst>
              <a:ext uri="{FF2B5EF4-FFF2-40B4-BE49-F238E27FC236}">
                <a16:creationId xmlns:a16="http://schemas.microsoft.com/office/drawing/2014/main" id="{BF96A34D-99F1-E47A-6FA9-5BD5775D5956}"/>
              </a:ext>
            </a:extLst>
          </p:cNvPr>
          <p:cNvGrpSpPr/>
          <p:nvPr/>
        </p:nvGrpSpPr>
        <p:grpSpPr>
          <a:xfrm>
            <a:off x="8923440" y="3881790"/>
            <a:ext cx="1285793" cy="2895110"/>
            <a:chOff x="10648478" y="3804676"/>
            <a:chExt cx="1285793" cy="2895110"/>
          </a:xfrm>
        </p:grpSpPr>
        <p:grpSp>
          <p:nvGrpSpPr>
            <p:cNvPr id="46" name="グループ化 45">
              <a:extLst>
                <a:ext uri="{FF2B5EF4-FFF2-40B4-BE49-F238E27FC236}">
                  <a16:creationId xmlns:a16="http://schemas.microsoft.com/office/drawing/2014/main" id="{05855D9F-EBA6-E0AB-8964-0C1B574DF58B}"/>
                </a:ext>
              </a:extLst>
            </p:cNvPr>
            <p:cNvGrpSpPr/>
            <p:nvPr/>
          </p:nvGrpSpPr>
          <p:grpSpPr>
            <a:xfrm>
              <a:off x="10648478" y="3804676"/>
              <a:ext cx="1285793" cy="2895110"/>
              <a:chOff x="9946524" y="3752391"/>
              <a:chExt cx="1285793" cy="2895110"/>
            </a:xfrm>
          </p:grpSpPr>
          <p:pic>
            <p:nvPicPr>
              <p:cNvPr id="45" name="図 44">
                <a:extLst>
                  <a:ext uri="{FF2B5EF4-FFF2-40B4-BE49-F238E27FC236}">
                    <a16:creationId xmlns:a16="http://schemas.microsoft.com/office/drawing/2014/main" id="{A60310BB-52B8-A196-93A3-406D8D1BD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2847" y="3785124"/>
                <a:ext cx="1022475" cy="2862377"/>
              </a:xfrm>
              <a:prstGeom prst="rect">
                <a:avLst/>
              </a:prstGeom>
              <a:ln>
                <a:solidFill>
                  <a:schemeClr val="tx1"/>
                </a:solidFill>
              </a:ln>
            </p:spPr>
          </p:pic>
          <p:grpSp>
            <p:nvGrpSpPr>
              <p:cNvPr id="35" name="グループ化 34">
                <a:extLst>
                  <a:ext uri="{FF2B5EF4-FFF2-40B4-BE49-F238E27FC236}">
                    <a16:creationId xmlns:a16="http://schemas.microsoft.com/office/drawing/2014/main" id="{6331D0E1-245F-59C4-AF67-19B195C681A1}"/>
                  </a:ext>
                </a:extLst>
              </p:cNvPr>
              <p:cNvGrpSpPr/>
              <p:nvPr/>
            </p:nvGrpSpPr>
            <p:grpSpPr>
              <a:xfrm>
                <a:off x="9946524" y="3752391"/>
                <a:ext cx="1285793" cy="167131"/>
                <a:chOff x="293913" y="7322793"/>
                <a:chExt cx="1872343" cy="163084"/>
              </a:xfrm>
            </p:grpSpPr>
            <p:sp>
              <p:nvSpPr>
                <p:cNvPr id="36" name="正方形/長方形 35">
                  <a:extLst>
                    <a:ext uri="{FF2B5EF4-FFF2-40B4-BE49-F238E27FC236}">
                      <a16:creationId xmlns:a16="http://schemas.microsoft.com/office/drawing/2014/main" id="{61D4EF89-51FF-026E-6F6A-35DD018B46F9}"/>
                    </a:ext>
                  </a:extLst>
                </p:cNvPr>
                <p:cNvSpPr/>
                <p:nvPr/>
              </p:nvSpPr>
              <p:spPr>
                <a:xfrm>
                  <a:off x="293913" y="7322793"/>
                  <a:ext cx="1872343" cy="163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Google Shape;365;p9">
                  <a:extLst>
                    <a:ext uri="{FF2B5EF4-FFF2-40B4-BE49-F238E27FC236}">
                      <a16:creationId xmlns:a16="http://schemas.microsoft.com/office/drawing/2014/main" id="{D3A6D4E2-AE6F-6381-8153-4BFC87BFED06}"/>
                    </a:ext>
                  </a:extLst>
                </p:cNvPr>
                <p:cNvPicPr preferRelativeResize="0"/>
                <p:nvPr/>
              </p:nvPicPr>
              <p:blipFill rotWithShape="1">
                <a:blip r:embed="rId6">
                  <a:alphaModFix/>
                </a:blip>
                <a:srcRect r="36758" b="-11380"/>
                <a:stretch/>
              </p:blipFill>
              <p:spPr>
                <a:xfrm>
                  <a:off x="374207" y="7322797"/>
                  <a:ext cx="1673346" cy="163080"/>
                </a:xfrm>
                <a:prstGeom prst="rect">
                  <a:avLst/>
                </a:prstGeom>
                <a:noFill/>
                <a:ln>
                  <a:noFill/>
                </a:ln>
              </p:spPr>
            </p:pic>
          </p:grpSp>
        </p:grpSp>
        <p:sp>
          <p:nvSpPr>
            <p:cNvPr id="34" name="テキスト ボックス 33">
              <a:extLst>
                <a:ext uri="{FF2B5EF4-FFF2-40B4-BE49-F238E27FC236}">
                  <a16:creationId xmlns:a16="http://schemas.microsoft.com/office/drawing/2014/main" id="{FBC4F101-F5DE-F883-FCBA-EED125CAD534}"/>
                </a:ext>
              </a:extLst>
            </p:cNvPr>
            <p:cNvSpPr txBox="1"/>
            <p:nvPr/>
          </p:nvSpPr>
          <p:spPr>
            <a:xfrm>
              <a:off x="10925959" y="4920031"/>
              <a:ext cx="649358" cy="646331"/>
            </a:xfrm>
            <a:prstGeom prst="rect">
              <a:avLst/>
            </a:prstGeom>
            <a:noFill/>
          </p:spPr>
          <p:txBody>
            <a:bodyPr wrap="square">
              <a:spAutoFit/>
            </a:bodyPr>
            <a:lstStyle/>
            <a:p>
              <a:pPr marL="0" marR="0" lvl="0" indent="0" algn="ctr" rtl="0">
                <a:spcBef>
                  <a:spcPts val="0"/>
                </a:spcBef>
                <a:spcAft>
                  <a:spcPts val="0"/>
                </a:spcAft>
                <a:buNone/>
              </a:pPr>
              <a:r>
                <a:rPr lang="ja-JP" altLang="en-US" b="1" dirty="0">
                  <a:solidFill>
                    <a:schemeClr val="bg1"/>
                  </a:solidFill>
                  <a:latin typeface="游ゴシック" panose="020B0400000000000000" pitchFamily="50" charset="-128"/>
                  <a:ea typeface="游ゴシック" panose="020B0400000000000000" pitchFamily="50" charset="-128"/>
                  <a:cs typeface="Arial"/>
                  <a:sym typeface="Arial"/>
                </a:rPr>
                <a:t>掲載</a:t>
              </a:r>
              <a:r>
                <a:rPr lang="ja-JP" altLang="en-US" sz="1800" b="1" dirty="0">
                  <a:solidFill>
                    <a:schemeClr val="bg1"/>
                  </a:solidFill>
                  <a:latin typeface="游ゴシック" panose="020B0400000000000000" pitchFamily="50" charset="-128"/>
                  <a:ea typeface="游ゴシック" panose="020B0400000000000000" pitchFamily="50" charset="-128"/>
                  <a:cs typeface="Arial"/>
                  <a:sym typeface="Arial"/>
                </a:rPr>
                <a:t>位置</a:t>
              </a:r>
              <a:endParaRPr lang="ja-JP" altLang="en-US" sz="2000" b="1" dirty="0">
                <a:solidFill>
                  <a:schemeClr val="bg1"/>
                </a:solidFill>
                <a:latin typeface="游ゴシック" panose="020B0400000000000000" pitchFamily="50" charset="-128"/>
                <a:ea typeface="游ゴシック" panose="020B0400000000000000" pitchFamily="50" charset="-128"/>
                <a:cs typeface="Arial"/>
                <a:sym typeface="Arial"/>
              </a:endParaRPr>
            </a:p>
          </p:txBody>
        </p:sp>
      </p:grpSp>
      <p:sp>
        <p:nvSpPr>
          <p:cNvPr id="48" name="Google Shape;597;p23">
            <a:extLst>
              <a:ext uri="{FF2B5EF4-FFF2-40B4-BE49-F238E27FC236}">
                <a16:creationId xmlns:a16="http://schemas.microsoft.com/office/drawing/2014/main" id="{FC4DC41B-3C33-4E65-EA73-0064DEC1162B}"/>
              </a:ext>
            </a:extLst>
          </p:cNvPr>
          <p:cNvSpPr/>
          <p:nvPr/>
        </p:nvSpPr>
        <p:spPr>
          <a:xfrm>
            <a:off x="9111998" y="4918771"/>
            <a:ext cx="842553" cy="750105"/>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pic>
        <p:nvPicPr>
          <p:cNvPr id="58" name="図 57">
            <a:extLst>
              <a:ext uri="{FF2B5EF4-FFF2-40B4-BE49-F238E27FC236}">
                <a16:creationId xmlns:a16="http://schemas.microsoft.com/office/drawing/2014/main" id="{5146CDA5-7F60-91D0-BF46-AEFB69E53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7880" y="4001046"/>
            <a:ext cx="1069581" cy="2779249"/>
          </a:xfrm>
          <a:prstGeom prst="rect">
            <a:avLst/>
          </a:prstGeom>
        </p:spPr>
      </p:pic>
      <p:grpSp>
        <p:nvGrpSpPr>
          <p:cNvPr id="54" name="グループ化 53">
            <a:extLst>
              <a:ext uri="{FF2B5EF4-FFF2-40B4-BE49-F238E27FC236}">
                <a16:creationId xmlns:a16="http://schemas.microsoft.com/office/drawing/2014/main" id="{87FC8CB2-0156-8807-CE05-9F6BFD7B6D97}"/>
              </a:ext>
            </a:extLst>
          </p:cNvPr>
          <p:cNvGrpSpPr/>
          <p:nvPr/>
        </p:nvGrpSpPr>
        <p:grpSpPr>
          <a:xfrm>
            <a:off x="10178561" y="3881790"/>
            <a:ext cx="1285794" cy="186051"/>
            <a:chOff x="10178561" y="3813210"/>
            <a:chExt cx="1285794" cy="186051"/>
          </a:xfrm>
        </p:grpSpPr>
        <p:sp>
          <p:nvSpPr>
            <p:cNvPr id="53" name="正方形/長方形 52">
              <a:extLst>
                <a:ext uri="{FF2B5EF4-FFF2-40B4-BE49-F238E27FC236}">
                  <a16:creationId xmlns:a16="http://schemas.microsoft.com/office/drawing/2014/main" id="{2CFA32CF-38AB-889F-8C28-5E94F48F01A9}"/>
                </a:ext>
              </a:extLst>
            </p:cNvPr>
            <p:cNvSpPr/>
            <p:nvPr/>
          </p:nvSpPr>
          <p:spPr>
            <a:xfrm>
              <a:off x="10178561" y="3813210"/>
              <a:ext cx="1285794" cy="167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Google Shape;365;p9">
              <a:extLst>
                <a:ext uri="{FF2B5EF4-FFF2-40B4-BE49-F238E27FC236}">
                  <a16:creationId xmlns:a16="http://schemas.microsoft.com/office/drawing/2014/main" id="{443167AD-3EB1-8B43-6B6A-E1D4D7C13F91}"/>
                </a:ext>
              </a:extLst>
            </p:cNvPr>
            <p:cNvPicPr preferRelativeResize="0"/>
            <p:nvPr/>
          </p:nvPicPr>
          <p:blipFill rotWithShape="1">
            <a:blip r:embed="rId6">
              <a:alphaModFix/>
            </a:blip>
            <a:srcRect r="36758" b="-11380"/>
            <a:stretch/>
          </p:blipFill>
          <p:spPr>
            <a:xfrm>
              <a:off x="10209233" y="3832134"/>
              <a:ext cx="1149136" cy="167127"/>
            </a:xfrm>
            <a:prstGeom prst="rect">
              <a:avLst/>
            </a:prstGeom>
            <a:noFill/>
            <a:ln>
              <a:noFill/>
            </a:ln>
          </p:spPr>
        </p:pic>
      </p:grpSp>
      <p:sp>
        <p:nvSpPr>
          <p:cNvPr id="75" name="テキスト ボックス 74">
            <a:extLst>
              <a:ext uri="{FF2B5EF4-FFF2-40B4-BE49-F238E27FC236}">
                <a16:creationId xmlns:a16="http://schemas.microsoft.com/office/drawing/2014/main" id="{074CACEC-C5E5-514E-2E38-FDCB49267A4D}"/>
              </a:ext>
            </a:extLst>
          </p:cNvPr>
          <p:cNvSpPr txBox="1"/>
          <p:nvPr/>
        </p:nvSpPr>
        <p:spPr>
          <a:xfrm>
            <a:off x="10496779" y="5800313"/>
            <a:ext cx="649358" cy="646331"/>
          </a:xfrm>
          <a:prstGeom prst="rect">
            <a:avLst/>
          </a:prstGeom>
          <a:noFill/>
        </p:spPr>
        <p:txBody>
          <a:bodyPr wrap="square">
            <a:spAutoFit/>
          </a:bodyPr>
          <a:lstStyle/>
          <a:p>
            <a:pPr marL="0" marR="0" lvl="0" indent="0" algn="ctr" rtl="0">
              <a:spcBef>
                <a:spcPts val="0"/>
              </a:spcBef>
              <a:spcAft>
                <a:spcPts val="0"/>
              </a:spcAft>
              <a:buNone/>
            </a:pPr>
            <a:r>
              <a:rPr lang="ja-JP" altLang="en-US" b="1" dirty="0">
                <a:solidFill>
                  <a:schemeClr val="bg1"/>
                </a:solidFill>
                <a:latin typeface="游ゴシック" panose="020B0400000000000000" pitchFamily="50" charset="-128"/>
                <a:ea typeface="游ゴシック" panose="020B0400000000000000" pitchFamily="50" charset="-128"/>
                <a:cs typeface="Arial"/>
                <a:sym typeface="Arial"/>
              </a:rPr>
              <a:t>掲載</a:t>
            </a:r>
            <a:r>
              <a:rPr lang="ja-JP" altLang="en-US" sz="1800" b="1" dirty="0">
                <a:solidFill>
                  <a:schemeClr val="bg1"/>
                </a:solidFill>
                <a:latin typeface="游ゴシック" panose="020B0400000000000000" pitchFamily="50" charset="-128"/>
                <a:ea typeface="游ゴシック" panose="020B0400000000000000" pitchFamily="50" charset="-128"/>
                <a:cs typeface="Arial"/>
                <a:sym typeface="Arial"/>
              </a:rPr>
              <a:t>位置</a:t>
            </a:r>
            <a:endParaRPr lang="ja-JP" altLang="en-US" sz="2000" b="1" dirty="0">
              <a:solidFill>
                <a:schemeClr val="bg1"/>
              </a:solidFill>
              <a:latin typeface="游ゴシック" panose="020B0400000000000000" pitchFamily="50" charset="-128"/>
              <a:ea typeface="游ゴシック" panose="020B0400000000000000" pitchFamily="50" charset="-128"/>
              <a:cs typeface="Arial"/>
              <a:sym typeface="Arial"/>
            </a:endParaRPr>
          </a:p>
        </p:txBody>
      </p:sp>
      <p:sp>
        <p:nvSpPr>
          <p:cNvPr id="76" name="Google Shape;597;p23">
            <a:extLst>
              <a:ext uri="{FF2B5EF4-FFF2-40B4-BE49-F238E27FC236}">
                <a16:creationId xmlns:a16="http://schemas.microsoft.com/office/drawing/2014/main" id="{D834769A-FD03-206D-80FE-729C2143EED8}"/>
              </a:ext>
            </a:extLst>
          </p:cNvPr>
          <p:cNvSpPr/>
          <p:nvPr/>
        </p:nvSpPr>
        <p:spPr>
          <a:xfrm>
            <a:off x="10362524" y="5721841"/>
            <a:ext cx="874831" cy="767615"/>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77" name="テキスト ボックス 76">
            <a:extLst>
              <a:ext uri="{FF2B5EF4-FFF2-40B4-BE49-F238E27FC236}">
                <a16:creationId xmlns:a16="http://schemas.microsoft.com/office/drawing/2014/main" id="{6B93CAED-01C7-258B-2E1F-B1DC61579811}"/>
              </a:ext>
            </a:extLst>
          </p:cNvPr>
          <p:cNvSpPr txBox="1"/>
          <p:nvPr/>
        </p:nvSpPr>
        <p:spPr>
          <a:xfrm>
            <a:off x="10117112" y="3359335"/>
            <a:ext cx="2037366" cy="507831"/>
          </a:xfrm>
          <a:prstGeom prst="rect">
            <a:avLst/>
          </a:prstGeom>
          <a:noFill/>
        </p:spPr>
        <p:txBody>
          <a:bodyPr wrap="square" rtlCol="0">
            <a:spAutoFit/>
          </a:bodyPr>
          <a:lstStyle/>
          <a:p>
            <a:r>
              <a:rPr kumimoji="1" lang="en-US" altLang="ja-JP" sz="900" b="1" dirty="0"/>
              <a:t>※</a:t>
            </a:r>
            <a:r>
              <a:rPr kumimoji="1" lang="ja-JP" altLang="en-US" sz="900" b="1" dirty="0"/>
              <a:t>記事最終ページは</a:t>
            </a:r>
            <a:endParaRPr kumimoji="1" lang="en-US" altLang="ja-JP" sz="900" b="1" dirty="0"/>
          </a:p>
          <a:p>
            <a:r>
              <a:rPr kumimoji="1" lang="ja-JP" altLang="en-US" sz="900" b="1" dirty="0"/>
              <a:t>　アンケートを箇所があるため</a:t>
            </a:r>
            <a:endParaRPr kumimoji="1" lang="en-US" altLang="ja-JP" sz="900" b="1" dirty="0"/>
          </a:p>
          <a:p>
            <a:r>
              <a:rPr lang="ja-JP" altLang="en-US" sz="900" b="1" dirty="0"/>
              <a:t>　さらに下部となります。</a:t>
            </a:r>
            <a:endParaRPr kumimoji="1" lang="ja-JP" altLang="en-US" sz="900" b="1" dirty="0"/>
          </a:p>
        </p:txBody>
      </p:sp>
    </p:spTree>
    <p:extLst>
      <p:ext uri="{BB962C8B-B14F-4D97-AF65-F5344CB8AC3E}">
        <p14:creationId xmlns:p14="http://schemas.microsoft.com/office/powerpoint/2010/main" val="379775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5C089C3-1698-F1A1-A8B4-6F7E492BC4F5}"/>
              </a:ext>
            </a:extLst>
          </p:cNvPr>
          <p:cNvSpPr txBox="1"/>
          <p:nvPr/>
        </p:nvSpPr>
        <p:spPr>
          <a:xfrm>
            <a:off x="1602845" y="121220"/>
            <a:ext cx="3578756"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純広告</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メニュー </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掲載に関しての注意事項　</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4" name="表 3">
            <a:extLst>
              <a:ext uri="{FF2B5EF4-FFF2-40B4-BE49-F238E27FC236}">
                <a16:creationId xmlns:a16="http://schemas.microsoft.com/office/drawing/2014/main" id="{7ABCAB70-D4C7-8002-7F57-AA926F82AD4A}"/>
              </a:ext>
            </a:extLst>
          </p:cNvPr>
          <p:cNvGraphicFramePr>
            <a:graphicFrameLocks noGrp="1"/>
          </p:cNvGraphicFramePr>
          <p:nvPr>
            <p:extLst>
              <p:ext uri="{D42A27DB-BD31-4B8C-83A1-F6EECF244321}">
                <p14:modId xmlns:p14="http://schemas.microsoft.com/office/powerpoint/2010/main" val="3763198575"/>
              </p:ext>
            </p:extLst>
          </p:nvPr>
        </p:nvGraphicFramePr>
        <p:xfrm>
          <a:off x="397330" y="1050895"/>
          <a:ext cx="11397340" cy="3235960"/>
        </p:xfrm>
        <a:graphic>
          <a:graphicData uri="http://schemas.openxmlformats.org/drawingml/2006/table">
            <a:tbl>
              <a:tblPr firstRow="1" bandRow="1">
                <a:tableStyleId>{5C22544A-7EE6-4342-B048-85BDC9FD1C3A}</a:tableStyleId>
              </a:tblPr>
              <a:tblGrid>
                <a:gridCol w="2721430">
                  <a:extLst>
                    <a:ext uri="{9D8B030D-6E8A-4147-A177-3AD203B41FA5}">
                      <a16:colId xmlns:a16="http://schemas.microsoft.com/office/drawing/2014/main" val="1250293845"/>
                    </a:ext>
                  </a:extLst>
                </a:gridCol>
                <a:gridCol w="8675910">
                  <a:extLst>
                    <a:ext uri="{9D8B030D-6E8A-4147-A177-3AD203B41FA5}">
                      <a16:colId xmlns:a16="http://schemas.microsoft.com/office/drawing/2014/main" val="17138237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全メニュー共通注意事項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dirty="0">
                          <a:solidFill>
                            <a:schemeClr val="tx1"/>
                          </a:solidFill>
                        </a:rPr>
                        <a:t>・掲載可否およびバナー画像につきましては、事前に弊社規定に基づき確認させていただきます。 </a:t>
                      </a:r>
                    </a:p>
                    <a:p>
                      <a:r>
                        <a:rPr kumimoji="1" lang="ja-JP" altLang="en-US" sz="1400" b="0" dirty="0">
                          <a:solidFill>
                            <a:schemeClr val="tx1"/>
                          </a:solidFill>
                        </a:rPr>
                        <a:t>　尚、掲載可否につきまして、当社の基準と判断により回答いたします。</a:t>
                      </a:r>
                      <a:endParaRPr kumimoji="1" lang="en-US" altLang="ja-JP" sz="1400" b="0" dirty="0">
                        <a:solidFill>
                          <a:schemeClr val="tx1"/>
                        </a:solidFill>
                      </a:endParaRPr>
                    </a:p>
                    <a:p>
                      <a:r>
                        <a:rPr kumimoji="1" lang="ja-JP" altLang="en-US" sz="1400" b="0" dirty="0">
                          <a:solidFill>
                            <a:schemeClr val="tx1"/>
                          </a:solidFill>
                        </a:rPr>
                        <a:t>・掲載開始は通常平日</a:t>
                      </a:r>
                      <a:r>
                        <a:rPr kumimoji="1" lang="en-US" altLang="ja-JP" sz="1400" b="0" dirty="0">
                          <a:solidFill>
                            <a:schemeClr val="tx1"/>
                          </a:solidFill>
                        </a:rPr>
                        <a:t>13</a:t>
                      </a:r>
                      <a:r>
                        <a:rPr kumimoji="1" lang="ja-JP" altLang="en-US" sz="1400" b="0" dirty="0">
                          <a:solidFill>
                            <a:schemeClr val="tx1"/>
                          </a:solidFill>
                        </a:rPr>
                        <a:t>時～</a:t>
                      </a:r>
                      <a:r>
                        <a:rPr kumimoji="1" lang="en-US" altLang="ja-JP" sz="1400" b="0" dirty="0">
                          <a:solidFill>
                            <a:schemeClr val="tx1"/>
                          </a:solidFill>
                        </a:rPr>
                        <a:t>16</a:t>
                      </a:r>
                      <a:r>
                        <a:rPr kumimoji="1" lang="ja-JP" altLang="en-US" sz="1400" b="0" dirty="0">
                          <a:solidFill>
                            <a:schemeClr val="tx1"/>
                          </a:solidFill>
                        </a:rPr>
                        <a:t>時。</a:t>
                      </a:r>
                      <a:endParaRPr kumimoji="1" lang="en-US" altLang="ja-JP" sz="1400" b="0" dirty="0">
                        <a:solidFill>
                          <a:schemeClr val="tx1"/>
                        </a:solidFill>
                      </a:endParaRPr>
                    </a:p>
                    <a:p>
                      <a:r>
                        <a:rPr kumimoji="1" lang="ja-JP" altLang="en-US" sz="1400" b="0" dirty="0">
                          <a:solidFill>
                            <a:schemeClr val="tx1"/>
                          </a:solidFill>
                        </a:rPr>
                        <a:t>・掲載希望日の</a:t>
                      </a:r>
                      <a:r>
                        <a:rPr kumimoji="1" lang="en-US" altLang="ja-JP" sz="1400" b="0" dirty="0">
                          <a:solidFill>
                            <a:schemeClr val="tx1"/>
                          </a:solidFill>
                        </a:rPr>
                        <a:t>2</a:t>
                      </a:r>
                      <a:r>
                        <a:rPr kumimoji="1" lang="ja-JP" altLang="en-US" sz="1400" b="0" dirty="0">
                          <a:solidFill>
                            <a:schemeClr val="tx1"/>
                          </a:solidFill>
                        </a:rPr>
                        <a:t>営業日前に素材入稿をお願いします。</a:t>
                      </a:r>
                      <a:endParaRPr kumimoji="1" lang="en-US" altLang="ja-JP" sz="1400" b="0" dirty="0">
                        <a:solidFill>
                          <a:schemeClr val="tx1"/>
                        </a:solidFill>
                      </a:endParaRPr>
                    </a:p>
                    <a:p>
                      <a:r>
                        <a:rPr kumimoji="1" lang="ja-JP" altLang="en-US" sz="1400" b="0" dirty="0">
                          <a:solidFill>
                            <a:schemeClr val="tx1"/>
                          </a:solidFill>
                        </a:rPr>
                        <a:t>・画像形式は</a:t>
                      </a:r>
                      <a:r>
                        <a:rPr kumimoji="1" lang="en-US" altLang="ja-JP" sz="1400" b="0" dirty="0">
                          <a:solidFill>
                            <a:schemeClr val="tx1"/>
                          </a:solidFill>
                        </a:rPr>
                        <a:t>JPG</a:t>
                      </a:r>
                      <a:r>
                        <a:rPr kumimoji="1" lang="ja-JP" altLang="en-US" sz="1400" b="0" dirty="0">
                          <a:solidFill>
                            <a:schemeClr val="tx1"/>
                          </a:solidFill>
                        </a:rPr>
                        <a:t>または</a:t>
                      </a:r>
                      <a:r>
                        <a:rPr kumimoji="1" lang="en-US" altLang="ja-JP" sz="1400" b="0" dirty="0">
                          <a:solidFill>
                            <a:schemeClr val="tx1"/>
                          </a:solidFill>
                        </a:rPr>
                        <a:t>PNG</a:t>
                      </a:r>
                    </a:p>
                    <a:p>
                      <a:r>
                        <a:rPr kumimoji="1" lang="ja-JP" altLang="en-US" sz="1400" b="0" dirty="0">
                          <a:solidFill>
                            <a:schemeClr val="tx1"/>
                          </a:solidFill>
                        </a:rPr>
                        <a:t>・画像容量は</a:t>
                      </a:r>
                      <a:r>
                        <a:rPr kumimoji="1" lang="en-US" altLang="ja-JP" sz="1400" b="0" dirty="0">
                          <a:solidFill>
                            <a:schemeClr val="tx1"/>
                          </a:solidFill>
                        </a:rPr>
                        <a:t>150KB</a:t>
                      </a:r>
                      <a:r>
                        <a:rPr kumimoji="1" lang="ja-JP" altLang="en-US" sz="1400" b="0" dirty="0">
                          <a:solidFill>
                            <a:schemeClr val="tx1"/>
                          </a:solidFill>
                        </a:rPr>
                        <a:t>以下</a:t>
                      </a:r>
                      <a:endParaRPr kumimoji="1" lang="en-US" altLang="ja-JP" sz="1400" b="0" dirty="0">
                        <a:solidFill>
                          <a:schemeClr val="tx1"/>
                        </a:solidFill>
                      </a:endParaRPr>
                    </a:p>
                    <a:p>
                      <a:r>
                        <a:rPr kumimoji="1" lang="ja-JP" altLang="en-US" sz="1400" b="0" dirty="0">
                          <a:solidFill>
                            <a:schemeClr val="tx1"/>
                          </a:solidFill>
                        </a:rPr>
                        <a:t>・サイトデザイン変更に伴い、掲載面が変更になる場合がございます。</a:t>
                      </a:r>
                    </a:p>
                    <a:p>
                      <a:r>
                        <a:rPr kumimoji="1" lang="ja-JP" altLang="en-US" sz="1400" b="0" dirty="0">
                          <a:solidFill>
                            <a:schemeClr val="tx1"/>
                          </a:solidFill>
                        </a:rPr>
                        <a:t>・機種や</a:t>
                      </a:r>
                      <a:r>
                        <a:rPr kumimoji="1" lang="en-US" altLang="ja-JP" sz="1400" b="0" dirty="0">
                          <a:solidFill>
                            <a:schemeClr val="tx1"/>
                          </a:solidFill>
                        </a:rPr>
                        <a:t>OS</a:t>
                      </a:r>
                      <a:r>
                        <a:rPr kumimoji="1" lang="ja-JP" altLang="en-US" sz="1400" b="0" dirty="0">
                          <a:solidFill>
                            <a:schemeClr val="tx1"/>
                          </a:solidFill>
                        </a:rPr>
                        <a:t>のバージョン、ユーザーアクセス環境等により、配信されない場合やうまく表示されない場合</a:t>
                      </a:r>
                      <a:endParaRPr kumimoji="1" lang="en-US" altLang="ja-JP" sz="1400" b="0" dirty="0">
                        <a:solidFill>
                          <a:schemeClr val="tx1"/>
                        </a:solidFill>
                      </a:endParaRPr>
                    </a:p>
                    <a:p>
                      <a:r>
                        <a:rPr kumimoji="1" lang="ja-JP" altLang="en-US" sz="1400" b="0" dirty="0">
                          <a:solidFill>
                            <a:schemeClr val="tx1"/>
                          </a:solidFill>
                        </a:rPr>
                        <a:t>　がございます。</a:t>
                      </a:r>
                      <a:endParaRPr kumimoji="1" lang="en-US" altLang="ja-JP" sz="1400" b="0" dirty="0">
                        <a:solidFill>
                          <a:schemeClr val="tx1"/>
                        </a:solidFill>
                      </a:endParaRPr>
                    </a:p>
                    <a:p>
                      <a:r>
                        <a:rPr kumimoji="1" lang="ja-JP" altLang="en-US" sz="1400" b="0" dirty="0">
                          <a:solidFill>
                            <a:schemeClr val="tx1"/>
                          </a:solidFill>
                        </a:rPr>
                        <a:t>・システム上、競合排除が難しい場合がございます。予めご了承ください。</a:t>
                      </a:r>
                      <a:endParaRPr kumimoji="1" lang="en-US" altLang="ja-JP" sz="1400" b="0" dirty="0">
                        <a:solidFill>
                          <a:schemeClr val="tx1"/>
                        </a:solidFill>
                      </a:endParaRPr>
                    </a:p>
                    <a:p>
                      <a:r>
                        <a:rPr kumimoji="1" lang="ja-JP" altLang="en-US" sz="1400" b="0" dirty="0">
                          <a:solidFill>
                            <a:schemeClr val="tx1"/>
                          </a:solidFill>
                        </a:rPr>
                        <a:t>・想定</a:t>
                      </a:r>
                      <a:r>
                        <a:rPr kumimoji="1" lang="en-US" altLang="ja-JP" sz="1400" b="0" dirty="0">
                          <a:solidFill>
                            <a:schemeClr val="tx1"/>
                          </a:solidFill>
                        </a:rPr>
                        <a:t>imp</a:t>
                      </a:r>
                      <a:r>
                        <a:rPr kumimoji="1" lang="ja-JP" altLang="en-US" sz="1400" b="0" dirty="0">
                          <a:solidFill>
                            <a:schemeClr val="tx1"/>
                          </a:solidFill>
                        </a:rPr>
                        <a:t>数は過去実績からの算出となるため、掲載時期、クリエイティブによっては</a:t>
                      </a:r>
                      <a:r>
                        <a:rPr kumimoji="1" lang="en-US" altLang="ja-JP" sz="1400" b="0" dirty="0">
                          <a:solidFill>
                            <a:schemeClr val="tx1"/>
                          </a:solidFill>
                        </a:rPr>
                        <a:t>imp</a:t>
                      </a:r>
                      <a:r>
                        <a:rPr kumimoji="1" lang="ja-JP" altLang="en-US" sz="1400" b="0" dirty="0">
                          <a:solidFill>
                            <a:schemeClr val="tx1"/>
                          </a:solidFill>
                        </a:rPr>
                        <a:t>数が変動する場</a:t>
                      </a:r>
                      <a:endParaRPr kumimoji="1" lang="en-US" altLang="ja-JP" sz="1400" b="0" dirty="0">
                        <a:solidFill>
                          <a:schemeClr val="tx1"/>
                        </a:solidFill>
                      </a:endParaRPr>
                    </a:p>
                    <a:p>
                      <a:r>
                        <a:rPr kumimoji="1" lang="ja-JP" altLang="en-US" sz="1400" b="0" dirty="0">
                          <a:solidFill>
                            <a:schemeClr val="tx1"/>
                          </a:solidFill>
                        </a:rPr>
                        <a:t>　合がございます。予めご了承ください。</a:t>
                      </a:r>
                    </a:p>
                    <a:p>
                      <a:r>
                        <a:rPr kumimoji="1" lang="ja-JP" altLang="en-US" sz="1400" b="0" dirty="0">
                          <a:solidFill>
                            <a:schemeClr val="tx1"/>
                          </a:solidFill>
                        </a:rPr>
                        <a:t>・代理店マージン率に関しては、各営業にお問い合わせください。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742364"/>
                  </a:ext>
                </a:extLst>
              </a:tr>
              <a:tr h="370840">
                <a:tc>
                  <a:txBody>
                    <a:bodyPr/>
                    <a:lstStyle/>
                    <a:p>
                      <a:pPr algn="l"/>
                      <a:r>
                        <a:rPr kumimoji="1" lang="ja-JP" altLang="en-US" sz="1400" b="1" dirty="0">
                          <a:solidFill>
                            <a:schemeClr val="tx1"/>
                          </a:solidFill>
                        </a:rPr>
                        <a:t>②④⑤⑥</a:t>
                      </a:r>
                      <a:r>
                        <a:rPr kumimoji="1" lang="en-US" altLang="ja-JP" sz="1400" b="1" dirty="0">
                          <a:solidFill>
                            <a:schemeClr val="tx1"/>
                          </a:solidFill>
                        </a:rPr>
                        <a:t>imp</a:t>
                      </a:r>
                      <a:r>
                        <a:rPr kumimoji="1" lang="ja-JP" altLang="en-US" sz="1400" b="1" dirty="0">
                          <a:solidFill>
                            <a:schemeClr val="tx1"/>
                          </a:solidFill>
                        </a:rPr>
                        <a:t>購入メニュー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u="none" strike="noStrike" cap="none" dirty="0">
                          <a:solidFill>
                            <a:schemeClr val="tx1"/>
                          </a:solidFill>
                          <a:latin typeface="+mn-ea"/>
                          <a:ea typeface="+mn-ea"/>
                          <a:cs typeface="Meiryo"/>
                          <a:sym typeface="Meiryo"/>
                        </a:rPr>
                        <a:t>・実施の場合は最低グロス</a:t>
                      </a:r>
                      <a:r>
                        <a:rPr kumimoji="1" lang="en-US" altLang="ja-JP" sz="1400" u="none" strike="noStrike" cap="none" dirty="0">
                          <a:solidFill>
                            <a:schemeClr val="tx1"/>
                          </a:solidFill>
                          <a:latin typeface="+mn-ea"/>
                          <a:ea typeface="+mn-ea"/>
                          <a:cs typeface="Meiryo"/>
                          <a:sym typeface="Meiryo"/>
                        </a:rPr>
                        <a:t>20</a:t>
                      </a:r>
                      <a:r>
                        <a:rPr kumimoji="1" lang="ja-JP" altLang="en-US" sz="1400" u="none" strike="noStrike" cap="none" dirty="0">
                          <a:solidFill>
                            <a:schemeClr val="tx1"/>
                          </a:solidFill>
                          <a:latin typeface="+mn-ea"/>
                          <a:ea typeface="+mn-ea"/>
                          <a:cs typeface="Meiryo"/>
                          <a:sym typeface="Meiryo"/>
                        </a:rPr>
                        <a:t>万円～となります。</a:t>
                      </a:r>
                      <a:endParaRPr lang="en-US" altLang="ja-JP" sz="1400" u="none" strike="noStrike" cap="none" dirty="0">
                        <a:solidFill>
                          <a:schemeClr val="dk1"/>
                        </a:solidFill>
                        <a:latin typeface="+mn-ea"/>
                        <a:ea typeface="+mn-ea"/>
                        <a:cs typeface="Meiryo"/>
                        <a:sym typeface="Meiry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202116"/>
                  </a:ext>
                </a:extLst>
              </a:tr>
            </a:tbl>
          </a:graphicData>
        </a:graphic>
      </p:graphicFrame>
      <p:sp>
        <p:nvSpPr>
          <p:cNvPr id="3" name="スライド番号プレースホルダー 2">
            <a:extLst>
              <a:ext uri="{FF2B5EF4-FFF2-40B4-BE49-F238E27FC236}">
                <a16:creationId xmlns:a16="http://schemas.microsoft.com/office/drawing/2014/main" id="{383DB862-153A-9E26-D380-59DA5F5E5C18}"/>
              </a:ext>
            </a:extLst>
          </p:cNvPr>
          <p:cNvSpPr>
            <a:spLocks noGrp="1"/>
          </p:cNvSpPr>
          <p:nvPr>
            <p:ph type="sldNum" sz="quarter" idx="12"/>
          </p:nvPr>
        </p:nvSpPr>
        <p:spPr/>
        <p:txBody>
          <a:bodyPr/>
          <a:lstStyle/>
          <a:p>
            <a:fld id="{0CC46159-1500-406A-A8A7-AEE1AD5A9969}" type="slidenum">
              <a:rPr kumimoji="1" lang="ja-JP" altLang="en-US" smtClean="0"/>
              <a:t>15</a:t>
            </a:fld>
            <a:endParaRPr kumimoji="1" lang="ja-JP" altLang="en-US"/>
          </a:p>
        </p:txBody>
      </p:sp>
    </p:spTree>
    <p:extLst>
      <p:ext uri="{BB962C8B-B14F-4D97-AF65-F5344CB8AC3E}">
        <p14:creationId xmlns:p14="http://schemas.microsoft.com/office/powerpoint/2010/main" val="3065127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5;p34">
            <a:extLst>
              <a:ext uri="{FF2B5EF4-FFF2-40B4-BE49-F238E27FC236}">
                <a16:creationId xmlns:a16="http://schemas.microsoft.com/office/drawing/2014/main" id="{A47C1B4B-CE78-9D58-A7A1-70BD73173100}"/>
              </a:ext>
            </a:extLst>
          </p:cNvPr>
          <p:cNvSpPr/>
          <p:nvPr/>
        </p:nvSpPr>
        <p:spPr>
          <a:xfrm>
            <a:off x="375693" y="433716"/>
            <a:ext cx="5554655" cy="6481734"/>
          </a:xfrm>
          <a:prstGeom prst="rect">
            <a:avLst/>
          </a:prstGeom>
          <a:noFill/>
          <a:ln>
            <a:noFill/>
          </a:ln>
        </p:spPr>
        <p:txBody>
          <a:bodyPr spcFirstLastPara="1" wrap="square" lIns="91425" tIns="45700" rIns="91425" bIns="45700" anchor="t" anchorCtr="0">
            <a:spAutoFit/>
          </a:bodyPr>
          <a:lstStyle/>
          <a:p>
            <a:pPr marL="0" marR="0" lvl="0" indent="0" algn="l" rtl="0">
              <a:lnSpc>
                <a:spcPct val="3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販売している広告について、各商品の料金、枠数、在庫、仕様は予告なく変更される可能性がございますので、 </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お申込前に必ずご確認ください。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記載の想定インプレッション数、想定クリック数は過去実績数値をもとに算出したものであり、保証されるもの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ではありませんので、予めご了承ください。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掲載可否および原稿につきましては、事前に弊社規定に基づき確認させていただきます。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尚、掲載可否につきまして、当社の基準と判断により回答いたします。可否判断の結果に対する理由については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回答することはできかねます。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広告主および広告取り扱い代理店は、広告内容について、第三者の権利を侵害していないこと、および、</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記載内容に係わる財産権のすべてにつき権利処理が完了していることを、当社に対して保証するものとします。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競合・同載の調整はいたしませんので予めご了承ください。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申込受領後、広告主様のご都合で広告掲載のキャンセル、あるいは日程変更をする場合、</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広告料金(掲載費、制作費)に対して下記の料率で違約金をいただきます。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・掲載開始日の 5営業日前まで：広告料金の50％</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・3営業日前まで：広告料金の80%</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・当日および掲載開始後：100%</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入稿審査において、当社からの変更の要請が広告主および広告取り扱い代理店に受け入れていただけなかった</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場合、または期日までに変更を行わない場合、当社はお申込に基づく債務を履行する義務を免れるものとします。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ただし、当社は当該広告掲載を行うことができなかった期間の広告料金を申込者である広告主および広告取り扱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い代理店に対して請求することができるものとします。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広告の掲載中において、下記の場合当社は当該広告掲載を停止することができるものとし、当社は広告不掲載の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a:t>
            </a:r>
            <a:r>
              <a:rPr lang="ja-JP" sz="800" b="0" i="0" u="none" strike="noStrike" cap="none" dirty="0">
                <a:solidFill>
                  <a:schemeClr val="dk1"/>
                </a:solidFill>
                <a:latin typeface="+mn-ea"/>
                <a:ea typeface="+mn-ea"/>
                <a:cs typeface="Meiryo"/>
                <a:sym typeface="Meiryo"/>
              </a:rPr>
              <a:t>一切の責</a:t>
            </a:r>
            <a:r>
              <a:rPr lang="ja-JP" sz="800" b="0" i="0" u="none" strike="noStrike" cap="none" dirty="0">
                <a:solidFill>
                  <a:srgbClr val="000000"/>
                </a:solidFill>
                <a:latin typeface="+mn-ea"/>
                <a:ea typeface="+mn-ea"/>
                <a:cs typeface="Meiryo"/>
                <a:sym typeface="Meiryo"/>
              </a:rPr>
              <a:t>を負わないものとします。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・当該広告からのリンク自体が無効であったり、リンク先のサイトに不具合が発生した場合、またはリンク先を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当社に無断で入稿時と異なるものに変更した場合</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・広告主と暴力団等反社会的勢力との関係が発覚したり、事件や訴訟問題への関与が発覚した場合など、</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第三者の権利を侵害、または第三者の迷惑になると当社が判断した場合</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chemeClr val="dk1"/>
                </a:solidFill>
                <a:latin typeface="+mn-ea"/>
                <a:ea typeface="+mn-ea"/>
                <a:cs typeface="Meiryo"/>
                <a:sym typeface="Meiryo"/>
              </a:rPr>
              <a:t>　・当社に広告掲載を提供する提携先が、広告やリンク先内容が不適切であると当社や提携先が判断した場合</a:t>
            </a:r>
            <a:endParaRPr sz="800" b="0" i="0" u="none" strike="noStrike" cap="none" dirty="0">
              <a:solidFill>
                <a:schemeClr val="dk1"/>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chemeClr val="dk1"/>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第三者の知的財産権、肖像権その他いかなる権利も侵害するものでなく、かつ、合法的なものであることをそれ</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ぞれ保証していただきます。また、ユーザー保護の観点より、ユーザーからのクレーム等が発生した場合、当社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が掲載承諾した</a:t>
            </a:r>
            <a:r>
              <a:rPr lang="ja-JP" sz="800" b="0" i="0" u="none" strike="noStrike" cap="none" dirty="0">
                <a:solidFill>
                  <a:schemeClr val="dk1"/>
                </a:solidFill>
                <a:latin typeface="+mn-ea"/>
                <a:ea typeface="+mn-ea"/>
                <a:cs typeface="Meiryo"/>
                <a:sym typeface="Meiryo"/>
              </a:rPr>
              <a:t>広告に対して</a:t>
            </a:r>
            <a:r>
              <a:rPr lang="ja-JP" sz="800" b="0" i="0" u="none" strike="noStrike" cap="none" dirty="0">
                <a:solidFill>
                  <a:srgbClr val="000000"/>
                </a:solidFill>
                <a:latin typeface="+mn-ea"/>
                <a:ea typeface="+mn-ea"/>
                <a:cs typeface="Meiryo"/>
                <a:sym typeface="Meiryo"/>
              </a:rPr>
              <a:t>修正、および掲載中止をさせていただく場合がございます。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第三者から弊社に対して広告に関連して損害を被ったという請求がなされた場合は、広告主および広告取り扱い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代理店の責任と負担において解決するものとします。ただし、当該損害が当社および媒体運営会社の責に帰すべ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き事由に起因する場合はこの限りではありません。</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chemeClr val="dk1"/>
              </a:solidFill>
              <a:latin typeface="+mn-ea"/>
              <a:ea typeface="+mn-ea"/>
              <a:cs typeface="Meiryo"/>
              <a:sym typeface="Meiryo"/>
            </a:endParaRPr>
          </a:p>
        </p:txBody>
      </p:sp>
      <p:sp>
        <p:nvSpPr>
          <p:cNvPr id="3" name="Google Shape;66;p34">
            <a:extLst>
              <a:ext uri="{FF2B5EF4-FFF2-40B4-BE49-F238E27FC236}">
                <a16:creationId xmlns:a16="http://schemas.microsoft.com/office/drawing/2014/main" id="{125C7133-D436-9E16-1FC4-A3F3D9670F80}"/>
              </a:ext>
            </a:extLst>
          </p:cNvPr>
          <p:cNvSpPr/>
          <p:nvPr/>
        </p:nvSpPr>
        <p:spPr>
          <a:xfrm>
            <a:off x="6096000" y="433716"/>
            <a:ext cx="5791723" cy="55584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停電、通信回線の事故、天災等の不可抗力、通信事業者の不履行、インターネットインフラその他サーバー等の</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システム上の不具合、緊急メンテナンス・保守点検の発生など、当社および主婦と生活社の責に帰すべき事由以</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外の原因により、当社がお申込に基づく全てまたは一部を履行できなかった場合、当社は当該不履行の責を問わ</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れないものとします。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タイアップ広告掲載初日およびタイアップ広告内容変更の初日の広告掲載開始</a:t>
            </a:r>
            <a:r>
              <a:rPr lang="ja-JP" altLang="en-US" sz="800" b="0" i="0" u="none" strike="noStrike" cap="none" dirty="0">
                <a:solidFill>
                  <a:srgbClr val="000000"/>
                </a:solidFill>
                <a:latin typeface="+mn-ea"/>
                <a:ea typeface="+mn-ea"/>
                <a:cs typeface="Meiryo"/>
                <a:sym typeface="Meiryo"/>
              </a:rPr>
              <a:t>後</a:t>
            </a:r>
            <a:r>
              <a:rPr lang="ja-JP" sz="800" b="0" i="0" u="none" strike="noStrike" cap="none" dirty="0">
                <a:solidFill>
                  <a:srgbClr val="000000"/>
                </a:solidFill>
                <a:latin typeface="+mn-ea"/>
                <a:ea typeface="+mn-ea"/>
                <a:cs typeface="Meiryo"/>
                <a:sym typeface="Meiryo"/>
              </a:rPr>
              <a:t>の</a:t>
            </a:r>
            <a:r>
              <a:rPr lang="en-US" altLang="ja-JP" sz="800" b="0" i="0" u="none" strike="noStrike" cap="none" dirty="0">
                <a:solidFill>
                  <a:srgbClr val="000000"/>
                </a:solidFill>
                <a:latin typeface="+mn-ea"/>
                <a:ea typeface="+mn-ea"/>
                <a:cs typeface="Meiryo"/>
                <a:sym typeface="Meiryo"/>
              </a:rPr>
              <a:t>12</a:t>
            </a:r>
            <a:r>
              <a:rPr lang="ja-JP" sz="800" b="0" i="0" u="none" strike="noStrike" cap="none" dirty="0">
                <a:solidFill>
                  <a:srgbClr val="000000"/>
                </a:solidFill>
                <a:latin typeface="+mn-ea"/>
                <a:ea typeface="+mn-ea"/>
                <a:cs typeface="Meiryo"/>
                <a:sym typeface="Meiryo"/>
              </a:rPr>
              <a:t>時間は掲載調整</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時間とし、当該調整時間内のサイトの掲載不具合は、賠償および補填措置の対象外とします。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広告掲載の実施結果報告書の数値につきましては、当社が使用している計測ツールによる計測数値になります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ため、広告主および広告取り扱い代理店での計測数値と相違がある場合がございますが、予めご了承ください。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広告掲載につきまして、掲載事例として使用させていただくことがございますが、予めご了承ください。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chemeClr val="dk1"/>
                </a:solidFill>
                <a:latin typeface="+mn-ea"/>
                <a:ea typeface="+mn-ea"/>
                <a:cs typeface="Meiryo"/>
                <a:sym typeface="Meiryo"/>
              </a:rPr>
              <a:t>● 推奨ブラウザ</a:t>
            </a:r>
            <a:r>
              <a:rPr lang="ja-JP" altLang="en-US" sz="800" b="0" i="0" u="none" strike="noStrike" cap="none" dirty="0">
                <a:solidFill>
                  <a:schemeClr val="dk1"/>
                </a:solidFill>
                <a:latin typeface="+mn-ea"/>
                <a:ea typeface="+mn-ea"/>
                <a:cs typeface="Meiryo"/>
                <a:sym typeface="Meiryo"/>
              </a:rPr>
              <a:t>　</a:t>
            </a:r>
            <a:r>
              <a:rPr lang="ja-JP" sz="800" b="0" i="0" u="none" strike="noStrike" cap="none" dirty="0">
                <a:solidFill>
                  <a:schemeClr val="dk1"/>
                </a:solidFill>
                <a:latin typeface="+mn-ea"/>
                <a:ea typeface="+mn-ea"/>
                <a:cs typeface="Meiryo"/>
                <a:sym typeface="Meiryo"/>
              </a:rPr>
              <a:t>Firefox最新 / Chrome最新 / Safari最新</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上記は推奨ブラウザではありますが、各環境での動作を保障するものではありません。また、上記以外の</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ブラウザはバナー掲載確認対象外となります。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広告掲載にあたっては主婦と生活社の掲載基準に準拠させていただきます。内容、ジャンルによっては掲載を</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お断りさせていただく場合があります。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以下、主婦と生活社の掲載基準に基づき、掲載をお断りさせていただきます。該当するおそれのある案件等に</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関しましては、事前にお問合せください。</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広告主の実態が明らかでなく、責任の所在が不明なもの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国内関連法規、法律、政令、省令、条例、公正競争規約、国際条約等に違反、またはそのおそれがあるもの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許可・認可のない広告主によるもの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詐欺的なもの、誤認を生じさせるおそれのあるもの、または虚偽であるもの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医療、衣料品、化粧品において効能・効果性能等を厚生労働省が承認していないもの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暴力、賭博、麻薬、売春等の行為を肯定または美化するもの、または犯罪行為を誘発するおそれのあるもの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詐欺的、または健全性を欠いた経済行為に係るもの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内外の国家、民族等の尊厳を傷つけるおそれのあるもの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選挙の事前運動、選挙運動またはこれらに類似する行為及び、公職選挙法に抵触するおそれのあるもの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写真、イラスト、コピーで以下の内容が含まれているもの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・醜悪、残虐、猟奇的で嫌悪感または不快感を与えるおそれのあるもの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・商標権、著作権等の知的財産権を侵害するおそれのあるもの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・名誉棄損、信用棄損、プライバシーの侵害、肖像権の侵害、営業妨害のおそれのあるもの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・非科学的または迷信に類するもので迷わせたり、不安感を与えるおそれのあるもの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・その他、主婦と生活社が不適切だと判断したもの</a:t>
            </a:r>
            <a:endParaRPr sz="1800" b="0" i="0" u="none" strike="noStrike" cap="none" dirty="0">
              <a:solidFill>
                <a:srgbClr val="000000"/>
              </a:solidFill>
              <a:latin typeface="+mn-ea"/>
              <a:ea typeface="+mn-ea"/>
              <a:cs typeface="Arial"/>
              <a:sym typeface="Arial"/>
            </a:endParaRPr>
          </a:p>
        </p:txBody>
      </p:sp>
      <p:sp>
        <p:nvSpPr>
          <p:cNvPr id="4" name="テキスト ボックス 3">
            <a:extLst>
              <a:ext uri="{FF2B5EF4-FFF2-40B4-BE49-F238E27FC236}">
                <a16:creationId xmlns:a16="http://schemas.microsoft.com/office/drawing/2014/main" id="{D911B2C6-B4C5-01E1-38CB-BF308B4E0F1B}"/>
              </a:ext>
            </a:extLst>
          </p:cNvPr>
          <p:cNvSpPr txBox="1"/>
          <p:nvPr/>
        </p:nvSpPr>
        <p:spPr>
          <a:xfrm>
            <a:off x="1602845" y="121220"/>
            <a:ext cx="994581"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注意事項</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5" name="スライド番号プレースホルダー 4">
            <a:extLst>
              <a:ext uri="{FF2B5EF4-FFF2-40B4-BE49-F238E27FC236}">
                <a16:creationId xmlns:a16="http://schemas.microsoft.com/office/drawing/2014/main" id="{53815180-A6D7-A51E-4029-725CB68A7B8D}"/>
              </a:ext>
            </a:extLst>
          </p:cNvPr>
          <p:cNvSpPr>
            <a:spLocks noGrp="1"/>
          </p:cNvSpPr>
          <p:nvPr>
            <p:ph type="sldNum" sz="quarter" idx="12"/>
          </p:nvPr>
        </p:nvSpPr>
        <p:spPr/>
        <p:txBody>
          <a:bodyPr/>
          <a:lstStyle/>
          <a:p>
            <a:fld id="{0CC46159-1500-406A-A8A7-AEE1AD5A9969}" type="slidenum">
              <a:rPr kumimoji="1" lang="ja-JP" altLang="en-US" smtClean="0"/>
              <a:t>16</a:t>
            </a:fld>
            <a:endParaRPr kumimoji="1" lang="ja-JP" altLang="en-US"/>
          </a:p>
        </p:txBody>
      </p:sp>
    </p:spTree>
    <p:extLst>
      <p:ext uri="{BB962C8B-B14F-4D97-AF65-F5344CB8AC3E}">
        <p14:creationId xmlns:p14="http://schemas.microsoft.com/office/powerpoint/2010/main" val="1414533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6259CD60-6B2D-5E5E-89AD-1BFC7E4BF330}"/>
              </a:ext>
            </a:extLst>
          </p:cNvPr>
          <p:cNvSpPr/>
          <p:nvPr/>
        </p:nvSpPr>
        <p:spPr>
          <a:xfrm>
            <a:off x="0" y="1873405"/>
            <a:ext cx="12192000" cy="3947532"/>
          </a:xfrm>
          <a:prstGeom prst="rect">
            <a:avLst/>
          </a:prstGeom>
          <a:solidFill>
            <a:schemeClr val="accent1">
              <a:lumMod val="20000"/>
              <a:lumOff val="80000"/>
              <a:alpha val="40000"/>
            </a:schemeClr>
          </a:solidFill>
          <a:ln>
            <a:solidFill>
              <a:srgbClr val="F3F3F3">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404931E-0C01-40C5-5A57-5570796D7089}"/>
              </a:ext>
            </a:extLst>
          </p:cNvPr>
          <p:cNvSpPr txBox="1"/>
          <p:nvPr/>
        </p:nvSpPr>
        <p:spPr>
          <a:xfrm>
            <a:off x="0" y="558578"/>
            <a:ext cx="11963400" cy="81778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a:t>
            </a:r>
            <a:r>
              <a:rPr lang="en-US" altLang="ja-JP"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PRIME</a:t>
            </a:r>
            <a:r>
              <a:rPr lang="ja-JP" altLang="en-US"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」は、女性週刊誌「週刊女性」を母体に</a:t>
            </a:r>
            <a:endParaRPr lang="en-US" altLang="ja-JP"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50000"/>
              </a:lnSpc>
              <a:spcBef>
                <a:spcPts val="0"/>
              </a:spcBef>
              <a:spcAft>
                <a:spcPts val="0"/>
              </a:spcAft>
              <a:buClr>
                <a:srgbClr val="000000"/>
              </a:buClr>
              <a:buSzPts val="1000"/>
              <a:buFont typeface="Arial"/>
              <a:buNone/>
            </a:pPr>
            <a:r>
              <a:rPr lang="en-US" altLang="ja-JP"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2015</a:t>
            </a:r>
            <a:r>
              <a:rPr lang="ja-JP" altLang="en-US"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年</a:t>
            </a:r>
            <a:r>
              <a:rPr lang="en-US" altLang="ja-JP"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a:t>
            </a:r>
            <a:r>
              <a:rPr lang="ja-JP" altLang="en-US"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月末にローンチした、ニュースサイト</a:t>
            </a:r>
            <a:endParaRPr lang="en-US" altLang="ja-JP" sz="2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9" name="テキスト ボックス 18">
            <a:extLst>
              <a:ext uri="{FF2B5EF4-FFF2-40B4-BE49-F238E27FC236}">
                <a16:creationId xmlns:a16="http://schemas.microsoft.com/office/drawing/2014/main" id="{3BAE50F6-333D-5B4A-223B-CB0123B18CD7}"/>
              </a:ext>
            </a:extLst>
          </p:cNvPr>
          <p:cNvSpPr txBox="1"/>
          <p:nvPr/>
        </p:nvSpPr>
        <p:spPr>
          <a:xfrm>
            <a:off x="311296" y="2248039"/>
            <a:ext cx="8203228" cy="2646878"/>
          </a:xfrm>
          <a:prstGeom prst="rect">
            <a:avLst/>
          </a:prstGeom>
          <a:noFill/>
        </p:spPr>
        <p:txBody>
          <a:bodyPr wrap="square">
            <a:spAutoFit/>
          </a:bodyPr>
          <a:lstStyle/>
          <a:p>
            <a:pPr marL="0" marR="0" lvl="0" indent="0" algn="l" rtl="0">
              <a:lnSpc>
                <a:spcPct val="150000"/>
              </a:lnSpc>
              <a:spcBef>
                <a:spcPts val="0"/>
              </a:spcBef>
              <a:spcAft>
                <a:spcPts val="0"/>
              </a:spcAft>
              <a:buClr>
                <a:srgbClr val="000000"/>
              </a:buClr>
              <a:buSzPts val="1000"/>
              <a:buFont typeface="Arial"/>
              <a:buNone/>
            </a:pPr>
            <a:r>
              <a:rPr lang="ja-JP" altLang="en-US" sz="1400" b="1" u="sng" dirty="0">
                <a:latin typeface="游ゴシック" panose="020B0400000000000000" pitchFamily="50" charset="-128"/>
                <a:ea typeface="游ゴシック" panose="020B0400000000000000" pitchFamily="50" charset="-128"/>
                <a:cs typeface="Arial"/>
                <a:sym typeface="Arial"/>
              </a:rPr>
              <a:t>「</a:t>
            </a:r>
            <a:r>
              <a:rPr lang="ja-JP" altLang="en-US" sz="1400" b="1" i="0" u="sng" strike="noStrike" cap="none" dirty="0">
                <a:latin typeface="游ゴシック" panose="020B0400000000000000" pitchFamily="50" charset="-128"/>
                <a:ea typeface="游ゴシック" panose="020B0400000000000000" pitchFamily="50" charset="-128"/>
                <a:cs typeface="Arial"/>
                <a:sym typeface="Arial"/>
              </a:rPr>
              <a:t>週刊女性」は日本で最初に創刊された女性週刊誌。</a:t>
            </a:r>
          </a:p>
          <a:p>
            <a:pPr marL="0" marR="0" lvl="0" indent="0" algn="l" rtl="0">
              <a:lnSpc>
                <a:spcPct val="150000"/>
              </a:lnSpc>
              <a:spcBef>
                <a:spcPts val="0"/>
              </a:spcBef>
              <a:spcAft>
                <a:spcPts val="0"/>
              </a:spcAft>
              <a:buClr>
                <a:srgbClr val="000000"/>
              </a:buClr>
              <a:buSzPts val="1000"/>
              <a:buFont typeface="Arial"/>
              <a:buNone/>
            </a:pP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2022</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年に</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65</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周年を迎えた歴史の中で、数々のスクープ記事を世に送り出してきました。</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altLang="en-US" sz="1400" b="1" dirty="0">
                <a:solidFill>
                  <a:srgbClr val="FF0000"/>
                </a:solidFill>
                <a:latin typeface="游ゴシック" panose="020B0400000000000000" pitchFamily="50" charset="-128"/>
                <a:ea typeface="游ゴシック" panose="020B0400000000000000" pitchFamily="50" charset="-128"/>
                <a:cs typeface="Arial"/>
                <a:sym typeface="Arial"/>
              </a:rPr>
              <a:t>歴史ある</a:t>
            </a:r>
            <a:r>
              <a:rPr lang="ja-JP" altLang="en-US"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女性週刊誌「週刊女性」を母体に</a:t>
            </a:r>
            <a:r>
              <a:rPr lang="en-US" altLang="ja-JP"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2015</a:t>
            </a:r>
            <a:r>
              <a:rPr lang="ja-JP" altLang="en-US"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年</a:t>
            </a:r>
            <a:r>
              <a:rPr lang="en-US" altLang="ja-JP"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1</a:t>
            </a:r>
            <a:r>
              <a:rPr lang="ja-JP" altLang="en-US"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月末にローンチした</a:t>
            </a:r>
            <a:endParaRPr lang="en-US" altLang="ja-JP"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altLang="en-US"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ニュースサイトが「週刊女性</a:t>
            </a:r>
            <a:r>
              <a:rPr lang="en-US" altLang="ja-JP"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PRIME</a:t>
            </a:r>
            <a:r>
              <a:rPr lang="ja-JP" altLang="en-US" sz="14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」です。</a:t>
            </a:r>
          </a:p>
          <a:p>
            <a:pPr marL="0" marR="0" lvl="0" indent="0" algn="l" rtl="0">
              <a:lnSpc>
                <a:spcPct val="150000"/>
              </a:lnSpc>
              <a:spcBef>
                <a:spcPts val="0"/>
              </a:spcBef>
              <a:spcAft>
                <a:spcPts val="0"/>
              </a:spcAft>
              <a:buClr>
                <a:srgbClr val="000000"/>
              </a:buClr>
              <a:buSzPts val="1000"/>
              <a:buFont typeface="Arial"/>
              <a:buNone/>
            </a:pPr>
            <a:endPar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週刊女性」の記事を</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Web</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向けに再編集していますが、</a:t>
            </a:r>
          </a:p>
          <a:p>
            <a:pPr marL="0" marR="0" lvl="0" indent="0" algn="l" rtl="0">
              <a:lnSpc>
                <a:spcPct val="15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専任の編集部員を擁してオリジナル記事も数多く配信</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おり</a:t>
            </a:r>
            <a:endPar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インターネットの中の新しいユーザーに向けた独自メディアとして急成長を遂げています。</a:t>
            </a:r>
            <a:endPar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2" name="スライド番号プレースホルダー 1">
            <a:extLst>
              <a:ext uri="{FF2B5EF4-FFF2-40B4-BE49-F238E27FC236}">
                <a16:creationId xmlns:a16="http://schemas.microsoft.com/office/drawing/2014/main" id="{C4754874-E292-D817-47D5-C59FDEDFB224}"/>
              </a:ext>
            </a:extLst>
          </p:cNvPr>
          <p:cNvSpPr>
            <a:spLocks noGrp="1"/>
          </p:cNvSpPr>
          <p:nvPr>
            <p:ph type="sldNum" sz="quarter" idx="12"/>
          </p:nvPr>
        </p:nvSpPr>
        <p:spPr/>
        <p:txBody>
          <a:bodyPr/>
          <a:lstStyle/>
          <a:p>
            <a:fld id="{0CC46159-1500-406A-A8A7-AEE1AD5A9969}" type="slidenum">
              <a:rPr kumimoji="1" lang="ja-JP" altLang="en-US" smtClean="0"/>
              <a:t>1</a:t>
            </a:fld>
            <a:endParaRPr kumimoji="1" lang="ja-JP" altLang="en-US" dirty="0"/>
          </a:p>
        </p:txBody>
      </p:sp>
      <p:grpSp>
        <p:nvGrpSpPr>
          <p:cNvPr id="6" name="グループ化 5">
            <a:extLst>
              <a:ext uri="{FF2B5EF4-FFF2-40B4-BE49-F238E27FC236}">
                <a16:creationId xmlns:a16="http://schemas.microsoft.com/office/drawing/2014/main" id="{283FD35F-A019-6DEC-D6AB-DD38691C2507}"/>
              </a:ext>
            </a:extLst>
          </p:cNvPr>
          <p:cNvGrpSpPr/>
          <p:nvPr/>
        </p:nvGrpSpPr>
        <p:grpSpPr>
          <a:xfrm>
            <a:off x="8970833" y="1485594"/>
            <a:ext cx="2561879" cy="4966229"/>
            <a:chOff x="421642" y="1167797"/>
            <a:chExt cx="2709213" cy="5251837"/>
          </a:xfrm>
        </p:grpSpPr>
        <p:pic>
          <p:nvPicPr>
            <p:cNvPr id="7" name="図 6">
              <a:extLst>
                <a:ext uri="{FF2B5EF4-FFF2-40B4-BE49-F238E27FC236}">
                  <a16:creationId xmlns:a16="http://schemas.microsoft.com/office/drawing/2014/main" id="{2A767AA6-DCA3-D456-27B5-EC0D55E5254A}"/>
                </a:ext>
              </a:extLst>
            </p:cNvPr>
            <p:cNvPicPr>
              <a:picLocks noChangeAspect="1"/>
            </p:cNvPicPr>
            <p:nvPr/>
          </p:nvPicPr>
          <p:blipFill>
            <a:blip r:embed="rId2">
              <a:extLst>
                <a:ext uri="{28A0092B-C50C-407E-A947-70E740481C1C}">
                  <a14:useLocalDpi xmlns:a14="http://schemas.microsoft.com/office/drawing/2010/main" val="0"/>
                </a:ext>
              </a:extLst>
            </a:blip>
            <a:srcRect t="2482" b="36711"/>
            <a:stretch/>
          </p:blipFill>
          <p:spPr>
            <a:xfrm>
              <a:off x="611732" y="1226575"/>
              <a:ext cx="2354075" cy="5045837"/>
            </a:xfrm>
            <a:prstGeom prst="roundRect">
              <a:avLst/>
            </a:prstGeom>
          </p:spPr>
        </p:pic>
        <p:pic>
          <p:nvPicPr>
            <p:cNvPr id="9" name="Google Shape;272;p9">
              <a:extLst>
                <a:ext uri="{FF2B5EF4-FFF2-40B4-BE49-F238E27FC236}">
                  <a16:creationId xmlns:a16="http://schemas.microsoft.com/office/drawing/2014/main" id="{E6F4E9AC-5D01-2D67-2A26-90D80364889B}"/>
                </a:ext>
              </a:extLst>
            </p:cNvPr>
            <p:cNvPicPr preferRelativeResize="0"/>
            <p:nvPr/>
          </p:nvPicPr>
          <p:blipFill rotWithShape="1">
            <a:blip r:embed="rId3">
              <a:alphaModFix/>
            </a:blip>
            <a:srcRect t="1176"/>
            <a:stretch/>
          </p:blipFill>
          <p:spPr>
            <a:xfrm>
              <a:off x="421642" y="1167797"/>
              <a:ext cx="2709213" cy="5251837"/>
            </a:xfrm>
            <a:prstGeom prst="rect">
              <a:avLst/>
            </a:prstGeom>
            <a:noFill/>
            <a:ln>
              <a:noFill/>
            </a:ln>
            <a:effectLst>
              <a:outerShdw blurRad="50800" dist="38100" dir="2700000" algn="tl" rotWithShape="0">
                <a:prstClr val="black">
                  <a:alpha val="40000"/>
                </a:prstClr>
              </a:outerShdw>
            </a:effectLst>
          </p:spPr>
        </p:pic>
      </p:grpSp>
      <p:pic>
        <p:nvPicPr>
          <p:cNvPr id="11" name="図 10">
            <a:extLst>
              <a:ext uri="{FF2B5EF4-FFF2-40B4-BE49-F238E27FC236}">
                <a16:creationId xmlns:a16="http://schemas.microsoft.com/office/drawing/2014/main" id="{5BBE9211-8B6A-983E-080B-95814DBCE436}"/>
              </a:ext>
            </a:extLst>
          </p:cNvPr>
          <p:cNvPicPr>
            <a:picLocks noChangeAspect="1"/>
          </p:cNvPicPr>
          <p:nvPr/>
        </p:nvPicPr>
        <p:blipFill>
          <a:blip r:embed="rId4"/>
          <a:stretch>
            <a:fillRect/>
          </a:stretch>
        </p:blipFill>
        <p:spPr>
          <a:xfrm>
            <a:off x="8399328" y="4731623"/>
            <a:ext cx="1502514" cy="1836405"/>
          </a:xfrm>
          <a:prstGeom prst="rect">
            <a:avLst/>
          </a:prstGeom>
        </p:spPr>
      </p:pic>
    </p:spTree>
    <p:extLst>
      <p:ext uri="{BB962C8B-B14F-4D97-AF65-F5344CB8AC3E}">
        <p14:creationId xmlns:p14="http://schemas.microsoft.com/office/powerpoint/2010/main" val="93263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3BEEFAA7-AD8F-65DC-8204-98341D0724DF}"/>
              </a:ext>
            </a:extLst>
          </p:cNvPr>
          <p:cNvSpPr/>
          <p:nvPr/>
        </p:nvSpPr>
        <p:spPr>
          <a:xfrm>
            <a:off x="6165" y="575260"/>
            <a:ext cx="6339435" cy="6010598"/>
          </a:xfrm>
          <a:prstGeom prst="rect">
            <a:avLst/>
          </a:prstGeom>
          <a:solidFill>
            <a:schemeClr val="accent1">
              <a:lumMod val="20000"/>
              <a:lumOff val="80000"/>
              <a:alpha val="40000"/>
            </a:schemeClr>
          </a:solidFill>
          <a:ln>
            <a:solidFill>
              <a:srgbClr val="F3F3F3">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a:t>2,215,585</a:t>
            </a:r>
            <a:endParaRPr kumimoji="1" lang="ja-JP" altLang="en-US"/>
          </a:p>
        </p:txBody>
      </p:sp>
      <p:sp>
        <p:nvSpPr>
          <p:cNvPr id="14" name="Google Shape;82;p2">
            <a:extLst>
              <a:ext uri="{FF2B5EF4-FFF2-40B4-BE49-F238E27FC236}">
                <a16:creationId xmlns:a16="http://schemas.microsoft.com/office/drawing/2014/main" id="{E7573E53-F42C-834A-4749-2DD20646761E}"/>
              </a:ext>
            </a:extLst>
          </p:cNvPr>
          <p:cNvSpPr/>
          <p:nvPr/>
        </p:nvSpPr>
        <p:spPr>
          <a:xfrm>
            <a:off x="3277511" y="930399"/>
            <a:ext cx="2787000" cy="31596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600" b="1" dirty="0">
                <a:solidFill>
                  <a:schemeClr val="accent1"/>
                </a:solidFill>
                <a:latin typeface="游ゴシック" panose="020B0400000000000000" pitchFamily="50" charset="-128"/>
                <a:ea typeface="游ゴシック" panose="020B0400000000000000" pitchFamily="50" charset="-128"/>
                <a:cs typeface="Arial"/>
                <a:sym typeface="Arial"/>
              </a:rPr>
              <a:t>月間リーチ</a:t>
            </a:r>
            <a:endParaRPr sz="16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grpSp>
        <p:nvGrpSpPr>
          <p:cNvPr id="45" name="グループ化 44">
            <a:extLst>
              <a:ext uri="{FF2B5EF4-FFF2-40B4-BE49-F238E27FC236}">
                <a16:creationId xmlns:a16="http://schemas.microsoft.com/office/drawing/2014/main" id="{CB6CDDD7-A355-331D-DCCE-C8EE8999D869}"/>
              </a:ext>
            </a:extLst>
          </p:cNvPr>
          <p:cNvGrpSpPr/>
          <p:nvPr/>
        </p:nvGrpSpPr>
        <p:grpSpPr>
          <a:xfrm>
            <a:off x="3277511" y="1339375"/>
            <a:ext cx="2787000" cy="926614"/>
            <a:chOff x="5146173" y="1323768"/>
            <a:chExt cx="2506453" cy="926614"/>
          </a:xfrm>
        </p:grpSpPr>
        <p:sp>
          <p:nvSpPr>
            <p:cNvPr id="17" name="Google Shape;85;p2">
              <a:extLst>
                <a:ext uri="{FF2B5EF4-FFF2-40B4-BE49-F238E27FC236}">
                  <a16:creationId xmlns:a16="http://schemas.microsoft.com/office/drawing/2014/main" id="{CED70D26-350D-014A-CE21-EBBBEB230FDD}"/>
                </a:ext>
              </a:extLst>
            </p:cNvPr>
            <p:cNvSpPr txBox="1"/>
            <p:nvPr/>
          </p:nvSpPr>
          <p:spPr>
            <a:xfrm>
              <a:off x="5146173" y="1788758"/>
              <a:ext cx="2506453" cy="46162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ltLang="ja-JP" sz="2400" b="1" i="0" u="none" strike="noStrike" cap="none" dirty="0">
                  <a:latin typeface="游ゴシック" panose="020B0400000000000000" pitchFamily="50" charset="-128"/>
                  <a:ea typeface="游ゴシック" panose="020B0400000000000000" pitchFamily="50" charset="-128"/>
                  <a:cs typeface="Arial"/>
                  <a:sym typeface="Arial"/>
                </a:rPr>
                <a:t>37,035,728</a:t>
              </a:r>
              <a:r>
                <a:rPr lang="ja-JP" sz="2400" b="1" i="0" u="none" strike="noStrike" cap="none" dirty="0">
                  <a:latin typeface="游ゴシック" panose="020B0400000000000000" pitchFamily="50" charset="-128"/>
                  <a:ea typeface="游ゴシック" panose="020B0400000000000000" pitchFamily="50" charset="-128"/>
                  <a:cs typeface="Arial"/>
                  <a:sym typeface="Arial"/>
                </a:rPr>
                <a:t> </a:t>
              </a:r>
              <a:r>
                <a:rPr lang="ja-JP" i="0" u="none" strike="noStrike" cap="none" dirty="0">
                  <a:latin typeface="游ゴシック" panose="020B0400000000000000" pitchFamily="50" charset="-128"/>
                  <a:ea typeface="游ゴシック" panose="020B0400000000000000" pitchFamily="50" charset="-128"/>
                  <a:cs typeface="Arial"/>
                  <a:sym typeface="Arial"/>
                </a:rPr>
                <a:t>U</a:t>
              </a:r>
              <a:r>
                <a:rPr lang="en-US" altLang="ja-JP" i="0" u="none" strike="noStrike" cap="none" dirty="0">
                  <a:latin typeface="游ゴシック" panose="020B0400000000000000" pitchFamily="50" charset="-128"/>
                  <a:ea typeface="游ゴシック" panose="020B0400000000000000" pitchFamily="50" charset="-128"/>
                  <a:cs typeface="Arial"/>
                  <a:sym typeface="Arial"/>
                </a:rPr>
                <a:t>U</a:t>
              </a:r>
              <a:endParaRPr sz="1600" u="none" strike="noStrike" cap="none" dirty="0">
                <a:latin typeface="游ゴシック" panose="020B0400000000000000" pitchFamily="50" charset="-128"/>
                <a:ea typeface="游ゴシック" panose="020B0400000000000000" pitchFamily="50" charset="-128"/>
                <a:cs typeface="Arial"/>
                <a:sym typeface="Arial"/>
              </a:endParaRPr>
            </a:p>
          </p:txBody>
        </p:sp>
        <p:sp>
          <p:nvSpPr>
            <p:cNvPr id="16" name="Google Shape;84;p2">
              <a:extLst>
                <a:ext uri="{FF2B5EF4-FFF2-40B4-BE49-F238E27FC236}">
                  <a16:creationId xmlns:a16="http://schemas.microsoft.com/office/drawing/2014/main" id="{73CB4442-CAF4-505B-59D0-CBAD2A05FE84}"/>
                </a:ext>
              </a:extLst>
            </p:cNvPr>
            <p:cNvSpPr txBox="1"/>
            <p:nvPr/>
          </p:nvSpPr>
          <p:spPr>
            <a:xfrm>
              <a:off x="5146173" y="1323768"/>
              <a:ext cx="2506453"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altLang="ja-JP" sz="2400" b="1" dirty="0">
                  <a:latin typeface="游ゴシック" panose="020B0400000000000000" pitchFamily="50" charset="-128"/>
                  <a:ea typeface="游ゴシック" panose="020B0400000000000000" pitchFamily="50" charset="-128"/>
                  <a:cs typeface="Arial"/>
                  <a:sym typeface="Arial"/>
                </a:rPr>
                <a:t>327,310,588</a:t>
              </a:r>
              <a:r>
                <a:rPr lang="ja-JP" altLang="en-US" dirty="0">
                  <a:latin typeface="游ゴシック" panose="020B0400000000000000" pitchFamily="50" charset="-128"/>
                  <a:ea typeface="游ゴシック" panose="020B0400000000000000" pitchFamily="50" charset="-128"/>
                  <a:cs typeface="Arial"/>
                  <a:sym typeface="Arial"/>
                </a:rPr>
                <a:t> </a:t>
              </a:r>
              <a:r>
                <a:rPr lang="ja-JP" dirty="0">
                  <a:latin typeface="游ゴシック" panose="020B0400000000000000" pitchFamily="50" charset="-128"/>
                  <a:ea typeface="游ゴシック" panose="020B0400000000000000" pitchFamily="50" charset="-128"/>
                  <a:cs typeface="Arial"/>
                  <a:sym typeface="Arial"/>
                </a:rPr>
                <a:t>PV</a:t>
              </a:r>
              <a:endParaRPr sz="1600" u="none" strike="noStrike" cap="none" dirty="0">
                <a:latin typeface="游ゴシック" panose="020B0400000000000000" pitchFamily="50" charset="-128"/>
                <a:ea typeface="游ゴシック" panose="020B0400000000000000" pitchFamily="50" charset="-128"/>
                <a:cs typeface="Arial"/>
                <a:sym typeface="Arial"/>
              </a:endParaRPr>
            </a:p>
          </p:txBody>
        </p:sp>
      </p:grpSp>
      <p:sp>
        <p:nvSpPr>
          <p:cNvPr id="18" name="Google Shape;86;p2">
            <a:extLst>
              <a:ext uri="{FF2B5EF4-FFF2-40B4-BE49-F238E27FC236}">
                <a16:creationId xmlns:a16="http://schemas.microsoft.com/office/drawing/2014/main" id="{F52BE4E7-EFCB-A4BD-BF0E-F055232DBDBA}"/>
              </a:ext>
            </a:extLst>
          </p:cNvPr>
          <p:cNvSpPr txBox="1"/>
          <p:nvPr/>
        </p:nvSpPr>
        <p:spPr>
          <a:xfrm>
            <a:off x="3340735" y="2301817"/>
            <a:ext cx="27870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(Google Analytics 202</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4</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年</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9</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月）</a:t>
            </a:r>
            <a:endPar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Arial"/>
                <a:sym typeface="Arial"/>
              </a:rPr>
              <a:t>※PV</a:t>
            </a:r>
            <a:r>
              <a:rPr lang="ja-JP" altLang="en-US" sz="800" dirty="0">
                <a:solidFill>
                  <a:schemeClr val="dk1"/>
                </a:solidFill>
                <a:latin typeface="游ゴシック" panose="020B0400000000000000" pitchFamily="50" charset="-128"/>
                <a:ea typeface="游ゴシック" panose="020B0400000000000000" pitchFamily="50" charset="-128"/>
                <a:cs typeface="Arial"/>
                <a:sym typeface="Arial"/>
              </a:rPr>
              <a:t>数は外部配信先込み、</a:t>
            </a:r>
            <a:r>
              <a:rPr lang="en-US" altLang="ja-JP" sz="800" dirty="0">
                <a:solidFill>
                  <a:schemeClr val="dk1"/>
                </a:solidFill>
                <a:latin typeface="游ゴシック" panose="020B0400000000000000" pitchFamily="50" charset="-128"/>
                <a:ea typeface="游ゴシック" panose="020B0400000000000000" pitchFamily="50" charset="-128"/>
                <a:cs typeface="Arial"/>
                <a:sym typeface="Arial"/>
              </a:rPr>
              <a:t>UU</a:t>
            </a:r>
            <a:r>
              <a:rPr lang="ja-JP" altLang="en-US" sz="800" dirty="0">
                <a:solidFill>
                  <a:schemeClr val="dk1"/>
                </a:solidFill>
                <a:latin typeface="游ゴシック" panose="020B0400000000000000" pitchFamily="50" charset="-128"/>
                <a:ea typeface="游ゴシック" panose="020B0400000000000000" pitchFamily="50" charset="-128"/>
                <a:cs typeface="Arial"/>
                <a:sym typeface="Arial"/>
              </a:rPr>
              <a:t>数は自社サイトのみ</a:t>
            </a:r>
            <a:endParaRPr lang="en-US" altLang="ja-JP" sz="800"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altLang="en-US" sz="800" dirty="0">
                <a:solidFill>
                  <a:schemeClr val="dk1"/>
                </a:solidFill>
                <a:latin typeface="游ゴシック" panose="020B0400000000000000" pitchFamily="50" charset="-128"/>
                <a:ea typeface="游ゴシック" panose="020B0400000000000000" pitchFamily="50" charset="-128"/>
                <a:cs typeface="Arial"/>
                <a:sym typeface="Arial"/>
              </a:rPr>
              <a:t>　の数値です。</a:t>
            </a:r>
          </a:p>
        </p:txBody>
      </p:sp>
      <p:sp>
        <p:nvSpPr>
          <p:cNvPr id="21" name="Google Shape;89;p2">
            <a:extLst>
              <a:ext uri="{FF2B5EF4-FFF2-40B4-BE49-F238E27FC236}">
                <a16:creationId xmlns:a16="http://schemas.microsoft.com/office/drawing/2014/main" id="{2CDDFCF5-F1E3-8E42-E236-DC7269E6D7A5}"/>
              </a:ext>
            </a:extLst>
          </p:cNvPr>
          <p:cNvSpPr txBox="1"/>
          <p:nvPr/>
        </p:nvSpPr>
        <p:spPr>
          <a:xfrm>
            <a:off x="5047828" y="6369254"/>
            <a:ext cx="1377728"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Meiryo"/>
              <a:buNone/>
            </a:pP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（202</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4</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年</a:t>
            </a:r>
            <a:r>
              <a:rPr lang="en-US" altLang="ja-JP" sz="800" dirty="0">
                <a:solidFill>
                  <a:srgbClr val="000000"/>
                </a:solidFill>
                <a:latin typeface="游ゴシック" panose="020B0400000000000000" pitchFamily="50" charset="-128"/>
                <a:ea typeface="游ゴシック" panose="020B0400000000000000" pitchFamily="50" charset="-128"/>
                <a:cs typeface="Arial"/>
                <a:sym typeface="Arial"/>
              </a:rPr>
              <a:t>9</a:t>
            </a:r>
            <a:r>
              <a:rPr lang="ja-JP" sz="800" dirty="0">
                <a:solidFill>
                  <a:srgbClr val="000000"/>
                </a:solidFill>
                <a:latin typeface="游ゴシック" panose="020B0400000000000000" pitchFamily="50" charset="-128"/>
                <a:ea typeface="游ゴシック" panose="020B0400000000000000" pitchFamily="50" charset="-128"/>
                <a:cs typeface="Arial"/>
                <a:sym typeface="Arial"/>
              </a:rPr>
              <a:t>月</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時点）</a:t>
            </a:r>
            <a:endParaRPr sz="14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23" name="Google Shape;101;p2">
            <a:extLst>
              <a:ext uri="{FF2B5EF4-FFF2-40B4-BE49-F238E27FC236}">
                <a16:creationId xmlns:a16="http://schemas.microsoft.com/office/drawing/2014/main" id="{926D1AED-67F9-AE8D-F511-7C232FD750D6}"/>
              </a:ext>
            </a:extLst>
          </p:cNvPr>
          <p:cNvSpPr txBox="1"/>
          <p:nvPr/>
        </p:nvSpPr>
        <p:spPr>
          <a:xfrm>
            <a:off x="3309000" y="3412708"/>
            <a:ext cx="285022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0" i="0" u="none" strike="noStrike" dirty="0">
                <a:solidFill>
                  <a:srgbClr val="000000"/>
                </a:solidFill>
                <a:latin typeface="游ゴシック" panose="020B0400000000000000" pitchFamily="50" charset="-128"/>
                <a:ea typeface="游ゴシック" panose="020B0400000000000000" pitchFamily="50" charset="-128"/>
                <a:cs typeface="Arial"/>
                <a:sym typeface="Arial"/>
              </a:rPr>
              <a:t>Total</a:t>
            </a:r>
            <a:r>
              <a:rPr lang="ja-JP" sz="2000" b="1" dirty="0">
                <a:latin typeface="游ゴシック" panose="020B0400000000000000" pitchFamily="50" charset="-128"/>
                <a:ea typeface="游ゴシック" panose="020B0400000000000000" pitchFamily="50" charset="-128"/>
                <a:cs typeface="Arial"/>
                <a:sym typeface="Arial"/>
              </a:rPr>
              <a:t> </a:t>
            </a:r>
            <a:r>
              <a:rPr lang="en-US" altLang="ja-JP" sz="2000" b="1" dirty="0">
                <a:latin typeface="游ゴシック" panose="020B0400000000000000" pitchFamily="50" charset="-128"/>
                <a:ea typeface="游ゴシック" panose="020B0400000000000000" pitchFamily="50" charset="-128"/>
                <a:cs typeface="Arial"/>
                <a:sym typeface="Arial"/>
              </a:rPr>
              <a:t>2,330,476</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followers</a:t>
            </a:r>
            <a:endParaRPr sz="1800" dirty="0">
              <a:latin typeface="游ゴシック" panose="020B0400000000000000" pitchFamily="50" charset="-128"/>
              <a:ea typeface="游ゴシック" panose="020B0400000000000000" pitchFamily="50" charset="-128"/>
              <a:cs typeface="Arial"/>
              <a:sym typeface="Arial"/>
            </a:endParaRPr>
          </a:p>
        </p:txBody>
      </p:sp>
      <p:sp>
        <p:nvSpPr>
          <p:cNvPr id="40" name="テキスト ボックス 39">
            <a:extLst>
              <a:ext uri="{FF2B5EF4-FFF2-40B4-BE49-F238E27FC236}">
                <a16:creationId xmlns:a16="http://schemas.microsoft.com/office/drawing/2014/main" id="{AD53EF10-2F38-8653-E5A8-385A042BE830}"/>
              </a:ext>
            </a:extLst>
          </p:cNvPr>
          <p:cNvSpPr txBox="1"/>
          <p:nvPr/>
        </p:nvSpPr>
        <p:spPr>
          <a:xfrm>
            <a:off x="1287157" y="121219"/>
            <a:ext cx="2460171"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メディアスペック</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46" name="Google Shape;82;p2">
            <a:extLst>
              <a:ext uri="{FF2B5EF4-FFF2-40B4-BE49-F238E27FC236}">
                <a16:creationId xmlns:a16="http://schemas.microsoft.com/office/drawing/2014/main" id="{98C1681B-1C24-0855-AF80-FEB5946055C9}"/>
              </a:ext>
            </a:extLst>
          </p:cNvPr>
          <p:cNvSpPr/>
          <p:nvPr/>
        </p:nvSpPr>
        <p:spPr>
          <a:xfrm>
            <a:off x="3277511" y="2942925"/>
            <a:ext cx="2787000" cy="31596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600" b="1" dirty="0">
                <a:solidFill>
                  <a:schemeClr val="accent1"/>
                </a:solidFill>
                <a:latin typeface="游ゴシック" panose="020B0400000000000000" pitchFamily="50" charset="-128"/>
                <a:ea typeface="游ゴシック" panose="020B0400000000000000" pitchFamily="50" charset="-128"/>
                <a:cs typeface="Arial"/>
                <a:sym typeface="Arial"/>
              </a:rPr>
              <a:t>SNS</a:t>
            </a:r>
            <a:endParaRPr sz="16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sp>
        <p:nvSpPr>
          <p:cNvPr id="51" name="Google Shape;106;p2">
            <a:extLst>
              <a:ext uri="{FF2B5EF4-FFF2-40B4-BE49-F238E27FC236}">
                <a16:creationId xmlns:a16="http://schemas.microsoft.com/office/drawing/2014/main" id="{A7754204-0FC4-F2F6-5A3B-DF069E1B1AE6}"/>
              </a:ext>
            </a:extLst>
          </p:cNvPr>
          <p:cNvSpPr txBox="1"/>
          <p:nvPr/>
        </p:nvSpPr>
        <p:spPr>
          <a:xfrm>
            <a:off x="6590007" y="1439480"/>
            <a:ext cx="5214514" cy="2029518"/>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Yahoo!ニュースなど中高年層にも強いポータルサイトから、</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SmartNewsやLINEニュースなど若年層に浸透しているニュースキュレーションアプリまで、主要なニュース配信先を網羅して、高い集客力を誇っています。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0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また「東洋経済オンライン」など他の有名メディアと記事交換などの連携も行っています。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52" name="Google Shape;82;p2">
            <a:extLst>
              <a:ext uri="{FF2B5EF4-FFF2-40B4-BE49-F238E27FC236}">
                <a16:creationId xmlns:a16="http://schemas.microsoft.com/office/drawing/2014/main" id="{8D22EED8-833B-2033-825D-1F1822125980}"/>
              </a:ext>
            </a:extLst>
          </p:cNvPr>
          <p:cNvSpPr/>
          <p:nvPr/>
        </p:nvSpPr>
        <p:spPr>
          <a:xfrm>
            <a:off x="6536486" y="930399"/>
            <a:ext cx="5214514" cy="31596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a:solidFill>
                  <a:schemeClr val="accent1"/>
                </a:solidFill>
                <a:latin typeface="游ゴシック" panose="020B0400000000000000" pitchFamily="50" charset="-128"/>
                <a:ea typeface="游ゴシック" panose="020B0400000000000000" pitchFamily="50" charset="-128"/>
                <a:cs typeface="Arial"/>
                <a:sym typeface="Arial"/>
              </a:rPr>
              <a:t>豊富な外部配信先</a:t>
            </a:r>
            <a:endParaRPr sz="16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pic>
        <p:nvPicPr>
          <p:cNvPr id="54" name="図 53">
            <a:extLst>
              <a:ext uri="{FF2B5EF4-FFF2-40B4-BE49-F238E27FC236}">
                <a16:creationId xmlns:a16="http://schemas.microsoft.com/office/drawing/2014/main" id="{7E9CDA51-8BC1-4A16-E399-0522E11AEE3C}"/>
              </a:ext>
            </a:extLst>
          </p:cNvPr>
          <p:cNvPicPr>
            <a:picLocks noChangeAspect="1"/>
          </p:cNvPicPr>
          <p:nvPr/>
        </p:nvPicPr>
        <p:blipFill>
          <a:blip r:embed="rId3"/>
          <a:stretch>
            <a:fillRect/>
          </a:stretch>
        </p:blipFill>
        <p:spPr>
          <a:xfrm>
            <a:off x="6657525" y="3666701"/>
            <a:ext cx="1751773" cy="330523"/>
          </a:xfrm>
          <a:prstGeom prst="rect">
            <a:avLst/>
          </a:prstGeom>
        </p:spPr>
      </p:pic>
      <p:pic>
        <p:nvPicPr>
          <p:cNvPr id="58" name="図 57">
            <a:extLst>
              <a:ext uri="{FF2B5EF4-FFF2-40B4-BE49-F238E27FC236}">
                <a16:creationId xmlns:a16="http://schemas.microsoft.com/office/drawing/2014/main" id="{1E3576DB-EFC0-9E9E-4DC6-7D33AC70A706}"/>
              </a:ext>
            </a:extLst>
          </p:cNvPr>
          <p:cNvPicPr>
            <a:picLocks noChangeAspect="1"/>
          </p:cNvPicPr>
          <p:nvPr/>
        </p:nvPicPr>
        <p:blipFill>
          <a:blip r:embed="rId4"/>
          <a:stretch>
            <a:fillRect/>
          </a:stretch>
        </p:blipFill>
        <p:spPr>
          <a:xfrm>
            <a:off x="8502467" y="3579718"/>
            <a:ext cx="1270974" cy="323739"/>
          </a:xfrm>
          <a:prstGeom prst="rect">
            <a:avLst/>
          </a:prstGeom>
        </p:spPr>
      </p:pic>
      <p:pic>
        <p:nvPicPr>
          <p:cNvPr id="60" name="図 59">
            <a:extLst>
              <a:ext uri="{FF2B5EF4-FFF2-40B4-BE49-F238E27FC236}">
                <a16:creationId xmlns:a16="http://schemas.microsoft.com/office/drawing/2014/main" id="{CC19D0FD-BDBD-4AA0-1671-700C568330F7}"/>
              </a:ext>
            </a:extLst>
          </p:cNvPr>
          <p:cNvPicPr>
            <a:picLocks noChangeAspect="1"/>
          </p:cNvPicPr>
          <p:nvPr/>
        </p:nvPicPr>
        <p:blipFill>
          <a:blip r:embed="rId5"/>
          <a:stretch>
            <a:fillRect/>
          </a:stretch>
        </p:blipFill>
        <p:spPr>
          <a:xfrm>
            <a:off x="9982759" y="3544226"/>
            <a:ext cx="1622060" cy="429369"/>
          </a:xfrm>
          <a:prstGeom prst="rect">
            <a:avLst/>
          </a:prstGeom>
        </p:spPr>
      </p:pic>
      <p:pic>
        <p:nvPicPr>
          <p:cNvPr id="62" name="図 61">
            <a:extLst>
              <a:ext uri="{FF2B5EF4-FFF2-40B4-BE49-F238E27FC236}">
                <a16:creationId xmlns:a16="http://schemas.microsoft.com/office/drawing/2014/main" id="{AAF89AFB-5959-FBD5-B28B-1AAE43821636}"/>
              </a:ext>
            </a:extLst>
          </p:cNvPr>
          <p:cNvPicPr>
            <a:picLocks noChangeAspect="1"/>
          </p:cNvPicPr>
          <p:nvPr/>
        </p:nvPicPr>
        <p:blipFill>
          <a:blip r:embed="rId6"/>
          <a:stretch>
            <a:fillRect/>
          </a:stretch>
        </p:blipFill>
        <p:spPr>
          <a:xfrm>
            <a:off x="6770122" y="4126256"/>
            <a:ext cx="1454979" cy="355015"/>
          </a:xfrm>
          <a:prstGeom prst="rect">
            <a:avLst/>
          </a:prstGeom>
        </p:spPr>
      </p:pic>
      <p:pic>
        <p:nvPicPr>
          <p:cNvPr id="64" name="図 63">
            <a:extLst>
              <a:ext uri="{FF2B5EF4-FFF2-40B4-BE49-F238E27FC236}">
                <a16:creationId xmlns:a16="http://schemas.microsoft.com/office/drawing/2014/main" id="{4866DC46-766E-0B79-A3C4-E4C53773A2F9}"/>
              </a:ext>
            </a:extLst>
          </p:cNvPr>
          <p:cNvPicPr>
            <a:picLocks noChangeAspect="1"/>
          </p:cNvPicPr>
          <p:nvPr/>
        </p:nvPicPr>
        <p:blipFill>
          <a:blip r:embed="rId7"/>
          <a:stretch>
            <a:fillRect/>
          </a:stretch>
        </p:blipFill>
        <p:spPr>
          <a:xfrm>
            <a:off x="8551510" y="4054408"/>
            <a:ext cx="1095528" cy="390580"/>
          </a:xfrm>
          <a:prstGeom prst="rect">
            <a:avLst/>
          </a:prstGeom>
        </p:spPr>
      </p:pic>
      <p:pic>
        <p:nvPicPr>
          <p:cNvPr id="66" name="図 65">
            <a:extLst>
              <a:ext uri="{FF2B5EF4-FFF2-40B4-BE49-F238E27FC236}">
                <a16:creationId xmlns:a16="http://schemas.microsoft.com/office/drawing/2014/main" id="{5D9DAC51-8954-3BAB-68D3-5665A7C3C8AF}"/>
              </a:ext>
            </a:extLst>
          </p:cNvPr>
          <p:cNvPicPr>
            <a:picLocks noChangeAspect="1"/>
          </p:cNvPicPr>
          <p:nvPr/>
        </p:nvPicPr>
        <p:blipFill>
          <a:blip r:embed="rId8"/>
          <a:stretch>
            <a:fillRect/>
          </a:stretch>
        </p:blipFill>
        <p:spPr>
          <a:xfrm>
            <a:off x="6720479" y="4616310"/>
            <a:ext cx="1554263" cy="230668"/>
          </a:xfrm>
          <a:prstGeom prst="rect">
            <a:avLst/>
          </a:prstGeom>
        </p:spPr>
      </p:pic>
      <p:pic>
        <p:nvPicPr>
          <p:cNvPr id="68" name="図 67">
            <a:extLst>
              <a:ext uri="{FF2B5EF4-FFF2-40B4-BE49-F238E27FC236}">
                <a16:creationId xmlns:a16="http://schemas.microsoft.com/office/drawing/2014/main" id="{724BC4E2-09C6-85C2-C053-FA869D24A3CF}"/>
              </a:ext>
            </a:extLst>
          </p:cNvPr>
          <p:cNvPicPr>
            <a:picLocks noChangeAspect="1"/>
          </p:cNvPicPr>
          <p:nvPr/>
        </p:nvPicPr>
        <p:blipFill>
          <a:blip r:embed="rId9"/>
          <a:stretch>
            <a:fillRect/>
          </a:stretch>
        </p:blipFill>
        <p:spPr>
          <a:xfrm>
            <a:off x="8358014" y="4616096"/>
            <a:ext cx="1559880" cy="231094"/>
          </a:xfrm>
          <a:prstGeom prst="rect">
            <a:avLst/>
          </a:prstGeom>
        </p:spPr>
      </p:pic>
      <p:pic>
        <p:nvPicPr>
          <p:cNvPr id="70" name="図 69">
            <a:extLst>
              <a:ext uri="{FF2B5EF4-FFF2-40B4-BE49-F238E27FC236}">
                <a16:creationId xmlns:a16="http://schemas.microsoft.com/office/drawing/2014/main" id="{5A3631DC-FADB-F18B-5E3B-773AC0A48BC7}"/>
              </a:ext>
            </a:extLst>
          </p:cNvPr>
          <p:cNvPicPr>
            <a:picLocks noChangeAspect="1"/>
          </p:cNvPicPr>
          <p:nvPr/>
        </p:nvPicPr>
        <p:blipFill>
          <a:blip r:embed="rId10"/>
          <a:stretch>
            <a:fillRect/>
          </a:stretch>
        </p:blipFill>
        <p:spPr>
          <a:xfrm>
            <a:off x="10225101" y="4606214"/>
            <a:ext cx="1379718" cy="250858"/>
          </a:xfrm>
          <a:prstGeom prst="rect">
            <a:avLst/>
          </a:prstGeom>
        </p:spPr>
      </p:pic>
      <p:pic>
        <p:nvPicPr>
          <p:cNvPr id="72" name="図 71">
            <a:extLst>
              <a:ext uri="{FF2B5EF4-FFF2-40B4-BE49-F238E27FC236}">
                <a16:creationId xmlns:a16="http://schemas.microsoft.com/office/drawing/2014/main" id="{83F87658-5A68-5955-7114-5F2C629982D7}"/>
              </a:ext>
            </a:extLst>
          </p:cNvPr>
          <p:cNvPicPr>
            <a:picLocks noChangeAspect="1"/>
          </p:cNvPicPr>
          <p:nvPr/>
        </p:nvPicPr>
        <p:blipFill>
          <a:blip r:embed="rId11">
            <a:clrChange>
              <a:clrFrom>
                <a:srgbClr val="F4F4F2"/>
              </a:clrFrom>
              <a:clrTo>
                <a:srgbClr val="F4F4F2">
                  <a:alpha val="0"/>
                </a:srgbClr>
              </a:clrTo>
            </a:clrChange>
          </a:blip>
          <a:stretch>
            <a:fillRect/>
          </a:stretch>
        </p:blipFill>
        <p:spPr>
          <a:xfrm>
            <a:off x="10301726" y="4058313"/>
            <a:ext cx="984125" cy="409395"/>
          </a:xfrm>
          <a:prstGeom prst="rect">
            <a:avLst/>
          </a:prstGeom>
        </p:spPr>
      </p:pic>
      <p:pic>
        <p:nvPicPr>
          <p:cNvPr id="74" name="図 73">
            <a:extLst>
              <a:ext uri="{FF2B5EF4-FFF2-40B4-BE49-F238E27FC236}">
                <a16:creationId xmlns:a16="http://schemas.microsoft.com/office/drawing/2014/main" id="{05B66C14-45E5-9E1A-3AE6-0E16F004F51B}"/>
              </a:ext>
            </a:extLst>
          </p:cNvPr>
          <p:cNvPicPr>
            <a:picLocks noChangeAspect="1"/>
          </p:cNvPicPr>
          <p:nvPr/>
        </p:nvPicPr>
        <p:blipFill>
          <a:blip r:embed="rId12"/>
          <a:stretch>
            <a:fillRect/>
          </a:stretch>
        </p:blipFill>
        <p:spPr>
          <a:xfrm>
            <a:off x="6695273" y="4999959"/>
            <a:ext cx="1450974" cy="279785"/>
          </a:xfrm>
          <a:prstGeom prst="rect">
            <a:avLst/>
          </a:prstGeom>
        </p:spPr>
      </p:pic>
      <p:pic>
        <p:nvPicPr>
          <p:cNvPr id="76" name="図 75">
            <a:extLst>
              <a:ext uri="{FF2B5EF4-FFF2-40B4-BE49-F238E27FC236}">
                <a16:creationId xmlns:a16="http://schemas.microsoft.com/office/drawing/2014/main" id="{11506A85-BE72-1C62-0EFD-1E820A2C353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409298" y="5050190"/>
            <a:ext cx="1266125" cy="312865"/>
          </a:xfrm>
          <a:prstGeom prst="rect">
            <a:avLst/>
          </a:prstGeom>
        </p:spPr>
      </p:pic>
      <p:pic>
        <p:nvPicPr>
          <p:cNvPr id="78" name="図 77">
            <a:extLst>
              <a:ext uri="{FF2B5EF4-FFF2-40B4-BE49-F238E27FC236}">
                <a16:creationId xmlns:a16="http://schemas.microsoft.com/office/drawing/2014/main" id="{271DA6BA-037C-A674-78C7-31766FD1FC41}"/>
              </a:ext>
            </a:extLst>
          </p:cNvPr>
          <p:cNvPicPr>
            <a:picLocks noChangeAspect="1"/>
          </p:cNvPicPr>
          <p:nvPr/>
        </p:nvPicPr>
        <p:blipFill>
          <a:blip r:embed="rId14"/>
          <a:stretch>
            <a:fillRect/>
          </a:stretch>
        </p:blipFill>
        <p:spPr>
          <a:xfrm>
            <a:off x="10093795" y="5050190"/>
            <a:ext cx="1657205" cy="298200"/>
          </a:xfrm>
          <a:prstGeom prst="rect">
            <a:avLst/>
          </a:prstGeom>
        </p:spPr>
      </p:pic>
      <p:pic>
        <p:nvPicPr>
          <p:cNvPr id="80" name="図 79">
            <a:extLst>
              <a:ext uri="{FF2B5EF4-FFF2-40B4-BE49-F238E27FC236}">
                <a16:creationId xmlns:a16="http://schemas.microsoft.com/office/drawing/2014/main" id="{E04224DF-57AB-98B4-60B0-92D63A5989C1}"/>
              </a:ext>
            </a:extLst>
          </p:cNvPr>
          <p:cNvPicPr>
            <a:picLocks noChangeAspect="1"/>
          </p:cNvPicPr>
          <p:nvPr/>
        </p:nvPicPr>
        <p:blipFill>
          <a:blip r:embed="rId15"/>
          <a:stretch>
            <a:fillRect/>
          </a:stretch>
        </p:blipFill>
        <p:spPr>
          <a:xfrm>
            <a:off x="6720479" y="5522786"/>
            <a:ext cx="1608765" cy="248870"/>
          </a:xfrm>
          <a:prstGeom prst="rect">
            <a:avLst/>
          </a:prstGeom>
        </p:spPr>
      </p:pic>
      <p:pic>
        <p:nvPicPr>
          <p:cNvPr id="82" name="図 81">
            <a:extLst>
              <a:ext uri="{FF2B5EF4-FFF2-40B4-BE49-F238E27FC236}">
                <a16:creationId xmlns:a16="http://schemas.microsoft.com/office/drawing/2014/main" id="{328651DB-A979-80BD-7964-A4C803996CBE}"/>
              </a:ext>
            </a:extLst>
          </p:cNvPr>
          <p:cNvPicPr>
            <a:picLocks noChangeAspect="1"/>
          </p:cNvPicPr>
          <p:nvPr/>
        </p:nvPicPr>
        <p:blipFill>
          <a:blip r:embed="rId16"/>
          <a:stretch>
            <a:fillRect/>
          </a:stretch>
        </p:blipFill>
        <p:spPr>
          <a:xfrm>
            <a:off x="8557608" y="5401875"/>
            <a:ext cx="1293235" cy="457742"/>
          </a:xfrm>
          <a:prstGeom prst="rect">
            <a:avLst/>
          </a:prstGeom>
        </p:spPr>
      </p:pic>
      <p:sp>
        <p:nvSpPr>
          <p:cNvPr id="83" name="Google Shape;106;p2">
            <a:extLst>
              <a:ext uri="{FF2B5EF4-FFF2-40B4-BE49-F238E27FC236}">
                <a16:creationId xmlns:a16="http://schemas.microsoft.com/office/drawing/2014/main" id="{F1CCF1DD-7F4F-D360-CCA3-3F1240264304}"/>
              </a:ext>
            </a:extLst>
          </p:cNvPr>
          <p:cNvSpPr txBox="1"/>
          <p:nvPr/>
        </p:nvSpPr>
        <p:spPr>
          <a:xfrm>
            <a:off x="10093795" y="5533928"/>
            <a:ext cx="607257" cy="327897"/>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US"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etc.</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2" name="スライド番号プレースホルダー 1">
            <a:extLst>
              <a:ext uri="{FF2B5EF4-FFF2-40B4-BE49-F238E27FC236}">
                <a16:creationId xmlns:a16="http://schemas.microsoft.com/office/drawing/2014/main" id="{D15EE024-E452-BACF-ED5F-F6647FBF9BF5}"/>
              </a:ext>
            </a:extLst>
          </p:cNvPr>
          <p:cNvSpPr>
            <a:spLocks noGrp="1"/>
          </p:cNvSpPr>
          <p:nvPr>
            <p:ph type="sldNum" sz="quarter" idx="12"/>
          </p:nvPr>
        </p:nvSpPr>
        <p:spPr/>
        <p:txBody>
          <a:bodyPr/>
          <a:lstStyle/>
          <a:p>
            <a:fld id="{0CC46159-1500-406A-A8A7-AEE1AD5A9969}" type="slidenum">
              <a:rPr kumimoji="1" lang="ja-JP" altLang="en-US" smtClean="0"/>
              <a:t>2</a:t>
            </a:fld>
            <a:endParaRPr kumimoji="1" lang="ja-JP" altLang="en-US"/>
          </a:p>
        </p:txBody>
      </p:sp>
      <p:grpSp>
        <p:nvGrpSpPr>
          <p:cNvPr id="9" name="グループ化 8">
            <a:extLst>
              <a:ext uri="{FF2B5EF4-FFF2-40B4-BE49-F238E27FC236}">
                <a16:creationId xmlns:a16="http://schemas.microsoft.com/office/drawing/2014/main" id="{67E86DDB-D5AD-6671-D08D-40CD2216C948}"/>
              </a:ext>
            </a:extLst>
          </p:cNvPr>
          <p:cNvGrpSpPr/>
          <p:nvPr/>
        </p:nvGrpSpPr>
        <p:grpSpPr>
          <a:xfrm>
            <a:off x="3434639" y="4123249"/>
            <a:ext cx="2649511" cy="441043"/>
            <a:chOff x="3480359" y="4264761"/>
            <a:chExt cx="2649511" cy="441043"/>
          </a:xfrm>
        </p:grpSpPr>
        <p:pic>
          <p:nvPicPr>
            <p:cNvPr id="24" name="Google Shape;91;p2">
              <a:extLst>
                <a:ext uri="{FF2B5EF4-FFF2-40B4-BE49-F238E27FC236}">
                  <a16:creationId xmlns:a16="http://schemas.microsoft.com/office/drawing/2014/main" id="{6757BE5F-1FE5-DDE8-E80F-5008AFD99775}"/>
                </a:ext>
              </a:extLst>
            </p:cNvPr>
            <p:cNvPicPr preferRelativeResize="0"/>
            <p:nvPr/>
          </p:nvPicPr>
          <p:blipFill rotWithShape="1">
            <a:blip r:embed="rId17">
              <a:alphaModFix/>
            </a:blip>
            <a:srcRect/>
            <a:stretch/>
          </p:blipFill>
          <p:spPr>
            <a:xfrm>
              <a:off x="3480359" y="4264761"/>
              <a:ext cx="461131" cy="441043"/>
            </a:xfrm>
            <a:prstGeom prst="rect">
              <a:avLst/>
            </a:prstGeom>
            <a:noFill/>
            <a:ln>
              <a:noFill/>
            </a:ln>
          </p:spPr>
        </p:pic>
        <p:sp>
          <p:nvSpPr>
            <p:cNvPr id="4" name="Google Shape;101;p2">
              <a:extLst>
                <a:ext uri="{FF2B5EF4-FFF2-40B4-BE49-F238E27FC236}">
                  <a16:creationId xmlns:a16="http://schemas.microsoft.com/office/drawing/2014/main" id="{30DBD43F-FE74-8AA0-7CD1-D521645A8A98}"/>
                </a:ext>
              </a:extLst>
            </p:cNvPr>
            <p:cNvSpPr txBox="1"/>
            <p:nvPr/>
          </p:nvSpPr>
          <p:spPr>
            <a:xfrm>
              <a:off x="3941490" y="4285248"/>
              <a:ext cx="21883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2000" b="1" i="0" u="none" strike="noStrike" dirty="0">
                  <a:latin typeface="游ゴシック" panose="020B0400000000000000" pitchFamily="50" charset="-128"/>
                  <a:ea typeface="游ゴシック" panose="020B0400000000000000" pitchFamily="50" charset="-128"/>
                  <a:cs typeface="Arial"/>
                  <a:sym typeface="Arial"/>
                </a:rPr>
                <a:t>2,215,585</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a:t>
              </a:r>
              <a:r>
                <a:rPr lang="en-US" altLang="ja-JP" sz="1200" b="0" i="0" u="none" strike="noStrike" dirty="0" err="1">
                  <a:latin typeface="游ゴシック" panose="020B0400000000000000" pitchFamily="50" charset="-128"/>
                  <a:ea typeface="游ゴシック" panose="020B0400000000000000" pitchFamily="50" charset="-128"/>
                  <a:cs typeface="Arial"/>
                  <a:sym typeface="Arial"/>
                </a:rPr>
                <a:t>riend</a:t>
              </a:r>
              <a:r>
                <a:rPr lang="ja-JP" sz="1200" b="0" i="0" u="none" strike="noStrike" dirty="0">
                  <a:latin typeface="游ゴシック" panose="020B0400000000000000" pitchFamily="50" charset="-128"/>
                  <a:ea typeface="游ゴシック" panose="020B0400000000000000" pitchFamily="50" charset="-128"/>
                  <a:cs typeface="Arial"/>
                  <a:sym typeface="Arial"/>
                </a:rPr>
                <a:t>s</a:t>
              </a:r>
              <a:endParaRPr sz="1800" dirty="0">
                <a:latin typeface="游ゴシック" panose="020B0400000000000000" pitchFamily="50" charset="-128"/>
                <a:ea typeface="游ゴシック" panose="020B0400000000000000" pitchFamily="50" charset="-128"/>
                <a:cs typeface="Arial"/>
                <a:sym typeface="Arial"/>
              </a:endParaRPr>
            </a:p>
          </p:txBody>
        </p:sp>
      </p:grpSp>
      <p:grpSp>
        <p:nvGrpSpPr>
          <p:cNvPr id="10" name="グループ化 9">
            <a:extLst>
              <a:ext uri="{FF2B5EF4-FFF2-40B4-BE49-F238E27FC236}">
                <a16:creationId xmlns:a16="http://schemas.microsoft.com/office/drawing/2014/main" id="{AEACE58E-FD23-4135-774F-C25905B1DC76}"/>
              </a:ext>
            </a:extLst>
          </p:cNvPr>
          <p:cNvGrpSpPr/>
          <p:nvPr/>
        </p:nvGrpSpPr>
        <p:grpSpPr>
          <a:xfrm>
            <a:off x="3480359" y="4587265"/>
            <a:ext cx="2584152" cy="400069"/>
            <a:chOff x="3545718" y="4711404"/>
            <a:chExt cx="2584152" cy="400069"/>
          </a:xfrm>
        </p:grpSpPr>
        <p:pic>
          <p:nvPicPr>
            <p:cNvPr id="38" name="図 37">
              <a:extLst>
                <a:ext uri="{FF2B5EF4-FFF2-40B4-BE49-F238E27FC236}">
                  <a16:creationId xmlns:a16="http://schemas.microsoft.com/office/drawing/2014/main" id="{1CA4207A-8716-C3E6-CB05-70A072A1CC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45718" y="4742587"/>
              <a:ext cx="330408" cy="337703"/>
            </a:xfrm>
            <a:prstGeom prst="rect">
              <a:avLst/>
            </a:prstGeom>
          </p:spPr>
        </p:pic>
        <p:sp>
          <p:nvSpPr>
            <p:cNvPr id="5" name="Google Shape;101;p2">
              <a:extLst>
                <a:ext uri="{FF2B5EF4-FFF2-40B4-BE49-F238E27FC236}">
                  <a16:creationId xmlns:a16="http://schemas.microsoft.com/office/drawing/2014/main" id="{66E96484-2CB3-22D5-1689-0DFC41239FBB}"/>
                </a:ext>
              </a:extLst>
            </p:cNvPr>
            <p:cNvSpPr txBox="1"/>
            <p:nvPr/>
          </p:nvSpPr>
          <p:spPr>
            <a:xfrm>
              <a:off x="3941490" y="4711404"/>
              <a:ext cx="21883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2000" b="1" i="0" u="none" strike="noStrike" dirty="0">
                  <a:latin typeface="游ゴシック" panose="020B0400000000000000" pitchFamily="50" charset="-128"/>
                  <a:ea typeface="游ゴシック" panose="020B0400000000000000" pitchFamily="50" charset="-128"/>
                  <a:cs typeface="Arial"/>
                  <a:sym typeface="Arial"/>
                </a:rPr>
                <a:t>65,068</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followers</a:t>
              </a:r>
              <a:endParaRPr sz="1800" dirty="0">
                <a:latin typeface="游ゴシック" panose="020B0400000000000000" pitchFamily="50" charset="-128"/>
                <a:ea typeface="游ゴシック" panose="020B0400000000000000" pitchFamily="50" charset="-128"/>
                <a:cs typeface="Arial"/>
                <a:sym typeface="Arial"/>
              </a:endParaRPr>
            </a:p>
          </p:txBody>
        </p:sp>
      </p:grpSp>
      <p:grpSp>
        <p:nvGrpSpPr>
          <p:cNvPr id="11" name="グループ化 10">
            <a:extLst>
              <a:ext uri="{FF2B5EF4-FFF2-40B4-BE49-F238E27FC236}">
                <a16:creationId xmlns:a16="http://schemas.microsoft.com/office/drawing/2014/main" id="{92B9C922-352C-2F9F-AFEC-C3BC19C579F2}"/>
              </a:ext>
            </a:extLst>
          </p:cNvPr>
          <p:cNvGrpSpPr/>
          <p:nvPr/>
        </p:nvGrpSpPr>
        <p:grpSpPr>
          <a:xfrm>
            <a:off x="3480359" y="5010307"/>
            <a:ext cx="2597255" cy="400069"/>
            <a:chOff x="3532615" y="5195231"/>
            <a:chExt cx="2597255" cy="400069"/>
          </a:xfrm>
        </p:grpSpPr>
        <p:pic>
          <p:nvPicPr>
            <p:cNvPr id="25" name="Google Shape;93;p2">
              <a:extLst>
                <a:ext uri="{FF2B5EF4-FFF2-40B4-BE49-F238E27FC236}">
                  <a16:creationId xmlns:a16="http://schemas.microsoft.com/office/drawing/2014/main" id="{EE5EC225-11AB-2167-F0D6-5FF1EC1702C9}"/>
                </a:ext>
              </a:extLst>
            </p:cNvPr>
            <p:cNvPicPr preferRelativeResize="0"/>
            <p:nvPr/>
          </p:nvPicPr>
          <p:blipFill rotWithShape="1">
            <a:blip r:embed="rId19">
              <a:alphaModFix/>
            </a:blip>
            <a:srcRect/>
            <a:stretch/>
          </p:blipFill>
          <p:spPr>
            <a:xfrm>
              <a:off x="3532615" y="5224724"/>
              <a:ext cx="356618" cy="341083"/>
            </a:xfrm>
            <a:prstGeom prst="rect">
              <a:avLst/>
            </a:prstGeom>
            <a:noFill/>
            <a:ln>
              <a:noFill/>
            </a:ln>
          </p:spPr>
        </p:pic>
        <p:sp>
          <p:nvSpPr>
            <p:cNvPr id="6" name="Google Shape;101;p2">
              <a:extLst>
                <a:ext uri="{FF2B5EF4-FFF2-40B4-BE49-F238E27FC236}">
                  <a16:creationId xmlns:a16="http://schemas.microsoft.com/office/drawing/2014/main" id="{434A9124-9AC3-E980-EFC3-535AB2907E82}"/>
                </a:ext>
              </a:extLst>
            </p:cNvPr>
            <p:cNvSpPr txBox="1"/>
            <p:nvPr/>
          </p:nvSpPr>
          <p:spPr>
            <a:xfrm>
              <a:off x="3941490" y="5195231"/>
              <a:ext cx="21883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2000" b="1" dirty="0">
                  <a:latin typeface="游ゴシック" panose="020B0400000000000000" pitchFamily="50" charset="-128"/>
                  <a:ea typeface="游ゴシック" panose="020B0400000000000000" pitchFamily="50" charset="-128"/>
                  <a:cs typeface="Arial"/>
                  <a:sym typeface="Arial"/>
                </a:rPr>
                <a:t>40</a:t>
              </a:r>
              <a:r>
                <a:rPr lang="en-US" altLang="ja-JP" sz="2000" b="1" i="0" u="none" strike="noStrike" dirty="0">
                  <a:latin typeface="游ゴシック" panose="020B0400000000000000" pitchFamily="50" charset="-128"/>
                  <a:ea typeface="游ゴシック" panose="020B0400000000000000" pitchFamily="50" charset="-128"/>
                  <a:cs typeface="Arial"/>
                  <a:sym typeface="Arial"/>
                </a:rPr>
                <a:t>,594</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followers</a:t>
              </a:r>
              <a:endParaRPr sz="1800" dirty="0">
                <a:latin typeface="游ゴシック" panose="020B0400000000000000" pitchFamily="50" charset="-128"/>
                <a:ea typeface="游ゴシック" panose="020B0400000000000000" pitchFamily="50" charset="-128"/>
                <a:cs typeface="Arial"/>
                <a:sym typeface="Arial"/>
              </a:endParaRPr>
            </a:p>
          </p:txBody>
        </p:sp>
      </p:grpSp>
      <p:grpSp>
        <p:nvGrpSpPr>
          <p:cNvPr id="12" name="グループ化 11">
            <a:extLst>
              <a:ext uri="{FF2B5EF4-FFF2-40B4-BE49-F238E27FC236}">
                <a16:creationId xmlns:a16="http://schemas.microsoft.com/office/drawing/2014/main" id="{8D24D38B-1A80-088F-937F-07253E1B2027}"/>
              </a:ext>
            </a:extLst>
          </p:cNvPr>
          <p:cNvGrpSpPr/>
          <p:nvPr/>
        </p:nvGrpSpPr>
        <p:grpSpPr>
          <a:xfrm>
            <a:off x="3480359" y="5433349"/>
            <a:ext cx="2597256" cy="400069"/>
            <a:chOff x="3532614" y="5590212"/>
            <a:chExt cx="2597256" cy="400069"/>
          </a:xfrm>
        </p:grpSpPr>
        <p:pic>
          <p:nvPicPr>
            <p:cNvPr id="26" name="Google Shape;94;p2">
              <a:extLst>
                <a:ext uri="{FF2B5EF4-FFF2-40B4-BE49-F238E27FC236}">
                  <a16:creationId xmlns:a16="http://schemas.microsoft.com/office/drawing/2014/main" id="{CA9BF722-E388-ADEC-07FC-C73D2CAD7C4D}"/>
                </a:ext>
              </a:extLst>
            </p:cNvPr>
            <p:cNvPicPr preferRelativeResize="0"/>
            <p:nvPr/>
          </p:nvPicPr>
          <p:blipFill rotWithShape="1">
            <a:blip r:embed="rId20">
              <a:alphaModFix/>
            </a:blip>
            <a:srcRect/>
            <a:stretch/>
          </p:blipFill>
          <p:spPr>
            <a:xfrm>
              <a:off x="3532614" y="5619705"/>
              <a:ext cx="356618" cy="341083"/>
            </a:xfrm>
            <a:prstGeom prst="rect">
              <a:avLst/>
            </a:prstGeom>
            <a:noFill/>
            <a:ln>
              <a:noFill/>
            </a:ln>
          </p:spPr>
        </p:pic>
        <p:sp>
          <p:nvSpPr>
            <p:cNvPr id="7" name="Google Shape;101;p2">
              <a:extLst>
                <a:ext uri="{FF2B5EF4-FFF2-40B4-BE49-F238E27FC236}">
                  <a16:creationId xmlns:a16="http://schemas.microsoft.com/office/drawing/2014/main" id="{0EAAD2FF-C55B-27C7-B2DF-5B0F0DECCF5E}"/>
                </a:ext>
              </a:extLst>
            </p:cNvPr>
            <p:cNvSpPr txBox="1"/>
            <p:nvPr/>
          </p:nvSpPr>
          <p:spPr>
            <a:xfrm>
              <a:off x="3941490" y="5590212"/>
              <a:ext cx="21883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2000" b="1" i="0" u="none" strike="noStrike" dirty="0">
                  <a:latin typeface="游ゴシック" panose="020B0400000000000000" pitchFamily="50" charset="-128"/>
                  <a:ea typeface="游ゴシック" panose="020B0400000000000000" pitchFamily="50" charset="-128"/>
                  <a:cs typeface="Arial"/>
                  <a:sym typeface="Arial"/>
                </a:rPr>
                <a:t>3,019</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followers</a:t>
              </a:r>
              <a:endParaRPr sz="1800" dirty="0">
                <a:latin typeface="游ゴシック" panose="020B0400000000000000" pitchFamily="50" charset="-128"/>
                <a:ea typeface="游ゴシック" panose="020B0400000000000000" pitchFamily="50" charset="-128"/>
                <a:cs typeface="Arial"/>
                <a:sym typeface="Arial"/>
              </a:endParaRPr>
            </a:p>
          </p:txBody>
        </p:sp>
      </p:grpSp>
      <p:grpSp>
        <p:nvGrpSpPr>
          <p:cNvPr id="13" name="グループ化 12">
            <a:extLst>
              <a:ext uri="{FF2B5EF4-FFF2-40B4-BE49-F238E27FC236}">
                <a16:creationId xmlns:a16="http://schemas.microsoft.com/office/drawing/2014/main" id="{49E70DFA-4331-C7DE-347E-6410E96EFD19}"/>
              </a:ext>
            </a:extLst>
          </p:cNvPr>
          <p:cNvGrpSpPr/>
          <p:nvPr/>
        </p:nvGrpSpPr>
        <p:grpSpPr>
          <a:xfrm>
            <a:off x="3480359" y="5856391"/>
            <a:ext cx="2588618" cy="400069"/>
            <a:chOff x="3541252" y="5987552"/>
            <a:chExt cx="2588618" cy="400069"/>
          </a:xfrm>
        </p:grpSpPr>
        <p:pic>
          <p:nvPicPr>
            <p:cNvPr id="87" name="図 86">
              <a:extLst>
                <a:ext uri="{FF2B5EF4-FFF2-40B4-BE49-F238E27FC236}">
                  <a16:creationId xmlns:a16="http://schemas.microsoft.com/office/drawing/2014/main" id="{5F02AED4-3C13-A4D2-CAB9-B38D2140E0B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41252" y="6006360"/>
              <a:ext cx="362453" cy="362453"/>
            </a:xfrm>
            <a:prstGeom prst="rect">
              <a:avLst/>
            </a:prstGeom>
          </p:spPr>
        </p:pic>
        <p:sp>
          <p:nvSpPr>
            <p:cNvPr id="8" name="Google Shape;101;p2">
              <a:extLst>
                <a:ext uri="{FF2B5EF4-FFF2-40B4-BE49-F238E27FC236}">
                  <a16:creationId xmlns:a16="http://schemas.microsoft.com/office/drawing/2014/main" id="{0A6F2131-8E53-7792-6AE9-CF19D2307EC5}"/>
                </a:ext>
              </a:extLst>
            </p:cNvPr>
            <p:cNvSpPr txBox="1"/>
            <p:nvPr/>
          </p:nvSpPr>
          <p:spPr>
            <a:xfrm>
              <a:off x="3941490" y="5987552"/>
              <a:ext cx="21883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2000" b="1" i="0" u="none" strike="noStrike" dirty="0">
                  <a:latin typeface="游ゴシック" panose="020B0400000000000000" pitchFamily="50" charset="-128"/>
                  <a:ea typeface="游ゴシック" panose="020B0400000000000000" pitchFamily="50" charset="-128"/>
                  <a:cs typeface="Arial"/>
                  <a:sym typeface="Arial"/>
                </a:rPr>
                <a:t>6,210</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followers</a:t>
              </a:r>
              <a:endParaRPr sz="1800" dirty="0">
                <a:latin typeface="游ゴシック" panose="020B0400000000000000" pitchFamily="50" charset="-128"/>
                <a:ea typeface="游ゴシック" panose="020B0400000000000000" pitchFamily="50" charset="-128"/>
                <a:cs typeface="Arial"/>
                <a:sym typeface="Arial"/>
              </a:endParaRPr>
            </a:p>
          </p:txBody>
        </p:sp>
      </p:grpSp>
      <p:grpSp>
        <p:nvGrpSpPr>
          <p:cNvPr id="30" name="グループ化 29">
            <a:extLst>
              <a:ext uri="{FF2B5EF4-FFF2-40B4-BE49-F238E27FC236}">
                <a16:creationId xmlns:a16="http://schemas.microsoft.com/office/drawing/2014/main" id="{84D69BC6-5DEA-FA0B-F21C-3BE64D65FD5D}"/>
              </a:ext>
            </a:extLst>
          </p:cNvPr>
          <p:cNvGrpSpPr/>
          <p:nvPr/>
        </p:nvGrpSpPr>
        <p:grpSpPr>
          <a:xfrm>
            <a:off x="145001" y="750729"/>
            <a:ext cx="2919592" cy="5659659"/>
            <a:chOff x="421642" y="1167797"/>
            <a:chExt cx="2709213" cy="5251837"/>
          </a:xfrm>
        </p:grpSpPr>
        <p:pic>
          <p:nvPicPr>
            <p:cNvPr id="29" name="図 28">
              <a:extLst>
                <a:ext uri="{FF2B5EF4-FFF2-40B4-BE49-F238E27FC236}">
                  <a16:creationId xmlns:a16="http://schemas.microsoft.com/office/drawing/2014/main" id="{77A7E146-8691-3371-B05F-7553492C4DDF}"/>
                </a:ext>
              </a:extLst>
            </p:cNvPr>
            <p:cNvPicPr>
              <a:picLocks noChangeAspect="1"/>
            </p:cNvPicPr>
            <p:nvPr/>
          </p:nvPicPr>
          <p:blipFill>
            <a:blip r:embed="rId22">
              <a:extLst>
                <a:ext uri="{28A0092B-C50C-407E-A947-70E740481C1C}">
                  <a14:useLocalDpi xmlns:a14="http://schemas.microsoft.com/office/drawing/2010/main" val="0"/>
                </a:ext>
              </a:extLst>
            </a:blip>
            <a:srcRect t="2482" b="36711"/>
            <a:stretch/>
          </p:blipFill>
          <p:spPr>
            <a:xfrm>
              <a:off x="611732" y="1226575"/>
              <a:ext cx="2354075" cy="5045837"/>
            </a:xfrm>
            <a:prstGeom prst="roundRect">
              <a:avLst/>
            </a:prstGeom>
          </p:spPr>
        </p:pic>
        <p:pic>
          <p:nvPicPr>
            <p:cNvPr id="43" name="Google Shape;272;p9">
              <a:extLst>
                <a:ext uri="{FF2B5EF4-FFF2-40B4-BE49-F238E27FC236}">
                  <a16:creationId xmlns:a16="http://schemas.microsoft.com/office/drawing/2014/main" id="{76CFAE8A-32F2-B0B8-0ABD-09A69420D6CF}"/>
                </a:ext>
              </a:extLst>
            </p:cNvPr>
            <p:cNvPicPr preferRelativeResize="0"/>
            <p:nvPr/>
          </p:nvPicPr>
          <p:blipFill rotWithShape="1">
            <a:blip r:embed="rId23">
              <a:alphaModFix/>
            </a:blip>
            <a:srcRect t="1176"/>
            <a:stretch/>
          </p:blipFill>
          <p:spPr>
            <a:xfrm>
              <a:off x="421642" y="1167797"/>
              <a:ext cx="2709213" cy="5251837"/>
            </a:xfrm>
            <a:prstGeom prst="rect">
              <a:avLst/>
            </a:prstGeom>
            <a:noFill/>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2246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812466-D165-4246-1F0D-18C95372DC3D}"/>
              </a:ext>
            </a:extLst>
          </p:cNvPr>
          <p:cNvSpPr txBox="1"/>
          <p:nvPr/>
        </p:nvSpPr>
        <p:spPr>
          <a:xfrm>
            <a:off x="1287157" y="121219"/>
            <a:ext cx="2460171"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PRIME</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読者</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4" name="Google Shape;82;p2">
            <a:extLst>
              <a:ext uri="{FF2B5EF4-FFF2-40B4-BE49-F238E27FC236}">
                <a16:creationId xmlns:a16="http://schemas.microsoft.com/office/drawing/2014/main" id="{C3FC8AAA-C24B-4833-7BD7-B6E6EB930EF3}"/>
              </a:ext>
            </a:extLst>
          </p:cNvPr>
          <p:cNvSpPr/>
          <p:nvPr/>
        </p:nvSpPr>
        <p:spPr>
          <a:xfrm>
            <a:off x="445002" y="3832616"/>
            <a:ext cx="2596372" cy="31596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a:solidFill>
                  <a:schemeClr val="accent1"/>
                </a:solidFill>
                <a:latin typeface="游ゴシック" panose="020B0400000000000000" pitchFamily="50" charset="-128"/>
                <a:ea typeface="游ゴシック" panose="020B0400000000000000" pitchFamily="50" charset="-128"/>
                <a:cs typeface="Arial"/>
                <a:sym typeface="Arial"/>
              </a:rPr>
              <a:t>読者に人気の記事</a:t>
            </a:r>
            <a:endParaRPr sz="16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sp>
        <p:nvSpPr>
          <p:cNvPr id="15" name="テキスト ボックス 14">
            <a:extLst>
              <a:ext uri="{FF2B5EF4-FFF2-40B4-BE49-F238E27FC236}">
                <a16:creationId xmlns:a16="http://schemas.microsoft.com/office/drawing/2014/main" id="{EA2D8586-9D56-753A-CE99-5D59BA650326}"/>
              </a:ext>
            </a:extLst>
          </p:cNvPr>
          <p:cNvSpPr txBox="1"/>
          <p:nvPr/>
        </p:nvSpPr>
        <p:spPr>
          <a:xfrm>
            <a:off x="0" y="482378"/>
            <a:ext cx="11963400" cy="36933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b="1" u="sng" dirty="0">
                <a:solidFill>
                  <a:schemeClr val="dk1"/>
                </a:solidFill>
                <a:latin typeface="游ゴシック" panose="020B0400000000000000" pitchFamily="50" charset="-128"/>
                <a:ea typeface="游ゴシック" panose="020B0400000000000000" pitchFamily="50" charset="-128"/>
                <a:cs typeface="Arial"/>
                <a:sym typeface="Arial"/>
              </a:rPr>
              <a:t>男女・年齢特定の属性に偏らず、多くの方にリーチできるニュースメディア</a:t>
            </a:r>
            <a:endParaRPr lang="en-US" altLang="ja-JP" b="1" i="0" u="sng"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7" name="スライド番号プレースホルダー 6">
            <a:extLst>
              <a:ext uri="{FF2B5EF4-FFF2-40B4-BE49-F238E27FC236}">
                <a16:creationId xmlns:a16="http://schemas.microsoft.com/office/drawing/2014/main" id="{6B1F9BAB-DE91-2008-F74F-0BEFD897C08A}"/>
              </a:ext>
            </a:extLst>
          </p:cNvPr>
          <p:cNvSpPr>
            <a:spLocks noGrp="1"/>
          </p:cNvSpPr>
          <p:nvPr>
            <p:ph type="sldNum" sz="quarter" idx="12"/>
          </p:nvPr>
        </p:nvSpPr>
        <p:spPr/>
        <p:txBody>
          <a:bodyPr/>
          <a:lstStyle/>
          <a:p>
            <a:fld id="{0CC46159-1500-406A-A8A7-AEE1AD5A9969}" type="slidenum">
              <a:rPr kumimoji="1" lang="ja-JP" altLang="en-US" smtClean="0"/>
              <a:t>3</a:t>
            </a:fld>
            <a:endParaRPr kumimoji="1" lang="ja-JP" altLang="en-US"/>
          </a:p>
        </p:txBody>
      </p:sp>
      <p:sp>
        <p:nvSpPr>
          <p:cNvPr id="20" name="テキスト ボックス 19">
            <a:extLst>
              <a:ext uri="{FF2B5EF4-FFF2-40B4-BE49-F238E27FC236}">
                <a16:creationId xmlns:a16="http://schemas.microsoft.com/office/drawing/2014/main" id="{DBEEC9D4-8E02-D1E8-0A9D-9B06CDDC5025}"/>
              </a:ext>
            </a:extLst>
          </p:cNvPr>
          <p:cNvSpPr txBox="1"/>
          <p:nvPr/>
        </p:nvSpPr>
        <p:spPr>
          <a:xfrm>
            <a:off x="3178992" y="3832616"/>
            <a:ext cx="4529470" cy="276999"/>
          </a:xfrm>
          <a:prstGeom prst="rect">
            <a:avLst/>
          </a:prstGeom>
          <a:noFill/>
        </p:spPr>
        <p:txBody>
          <a:bodyPr wrap="square" rtlCol="0">
            <a:spAutoFit/>
          </a:bodyPr>
          <a:lstStyle/>
          <a:p>
            <a:r>
              <a:rPr kumimoji="1" lang="ja-JP" altLang="en-US" sz="1200" b="1" dirty="0"/>
              <a:t>記事末尾にあるアンケ</a:t>
            </a:r>
            <a:r>
              <a:rPr kumimoji="1" lang="en-US" altLang="ja-JP" sz="1200" b="1" dirty="0"/>
              <a:t>―</a:t>
            </a:r>
            <a:r>
              <a:rPr lang="ja-JP" altLang="en-US" sz="1200" b="1" dirty="0"/>
              <a:t>トより高評価を獲得した記事</a:t>
            </a:r>
            <a:endParaRPr kumimoji="1" lang="ja-JP" altLang="en-US" sz="1200" b="1" dirty="0"/>
          </a:p>
        </p:txBody>
      </p:sp>
      <p:grpSp>
        <p:nvGrpSpPr>
          <p:cNvPr id="51" name="グループ化 50">
            <a:extLst>
              <a:ext uri="{FF2B5EF4-FFF2-40B4-BE49-F238E27FC236}">
                <a16:creationId xmlns:a16="http://schemas.microsoft.com/office/drawing/2014/main" id="{37BE12E6-19AF-FF5A-260F-90485AFCFDDB}"/>
              </a:ext>
            </a:extLst>
          </p:cNvPr>
          <p:cNvGrpSpPr/>
          <p:nvPr/>
        </p:nvGrpSpPr>
        <p:grpSpPr>
          <a:xfrm>
            <a:off x="445002" y="4272209"/>
            <a:ext cx="3006182" cy="2340896"/>
            <a:chOff x="93675" y="4582243"/>
            <a:chExt cx="3006182" cy="2340896"/>
          </a:xfrm>
        </p:grpSpPr>
        <p:sp>
          <p:nvSpPr>
            <p:cNvPr id="31" name="正方形/長方形 30">
              <a:extLst>
                <a:ext uri="{FF2B5EF4-FFF2-40B4-BE49-F238E27FC236}">
                  <a16:creationId xmlns:a16="http://schemas.microsoft.com/office/drawing/2014/main" id="{77F5E005-E24C-54F0-AD3A-A5D6B25E09AB}"/>
                </a:ext>
              </a:extLst>
            </p:cNvPr>
            <p:cNvSpPr/>
            <p:nvPr/>
          </p:nvSpPr>
          <p:spPr>
            <a:xfrm>
              <a:off x="435727" y="4582243"/>
              <a:ext cx="2108791" cy="4146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ysClr val="windowText" lastClr="000000"/>
                  </a:solidFill>
                </a:rPr>
                <a:t>社会・事件</a:t>
              </a:r>
            </a:p>
          </p:txBody>
        </p:sp>
        <p:sp>
          <p:nvSpPr>
            <p:cNvPr id="32" name="テキスト ボックス 31">
              <a:extLst>
                <a:ext uri="{FF2B5EF4-FFF2-40B4-BE49-F238E27FC236}">
                  <a16:creationId xmlns:a16="http://schemas.microsoft.com/office/drawing/2014/main" id="{AE1441C1-91A2-C637-2CA1-BEE625262268}"/>
                </a:ext>
              </a:extLst>
            </p:cNvPr>
            <p:cNvSpPr txBox="1"/>
            <p:nvPr/>
          </p:nvSpPr>
          <p:spPr>
            <a:xfrm>
              <a:off x="93675" y="5845921"/>
              <a:ext cx="3006182" cy="1077218"/>
            </a:xfrm>
            <a:prstGeom prst="rect">
              <a:avLst/>
            </a:prstGeom>
            <a:noFill/>
          </p:spPr>
          <p:txBody>
            <a:bodyPr wrap="square" rtlCol="0">
              <a:spAutoFit/>
            </a:bodyPr>
            <a:lstStyle/>
            <a:p>
              <a:r>
                <a:rPr lang="ja-JP" altLang="en-US" sz="800" b="1" i="0" dirty="0">
                  <a:solidFill>
                    <a:srgbClr val="333333"/>
                  </a:solidFill>
                  <a:effectLst/>
                  <a:latin typeface="YuGothic"/>
                </a:rPr>
                <a:t>・</a:t>
              </a:r>
              <a:r>
                <a:rPr lang="en-US" altLang="ja-JP" sz="800" b="1" i="0" dirty="0">
                  <a:solidFill>
                    <a:srgbClr val="333333"/>
                  </a:solidFill>
                  <a:effectLst/>
                  <a:latin typeface="YuGothic"/>
                </a:rPr>
                <a:t>《</a:t>
              </a:r>
              <a:r>
                <a:rPr lang="ja-JP" altLang="en-US" sz="800" b="1" i="0" dirty="0">
                  <a:solidFill>
                    <a:srgbClr val="333333"/>
                  </a:solidFill>
                  <a:effectLst/>
                  <a:latin typeface="YuGothic"/>
                </a:rPr>
                <a:t>群馬・伊勢崎</a:t>
              </a:r>
              <a:r>
                <a:rPr lang="en-US" altLang="ja-JP" sz="800" b="1" i="0" dirty="0">
                  <a:solidFill>
                    <a:srgbClr val="333333"/>
                  </a:solidFill>
                  <a:effectLst/>
                  <a:latin typeface="YuGothic"/>
                </a:rPr>
                <a:t>》</a:t>
              </a:r>
              <a:r>
                <a:rPr lang="ja-JP" altLang="en-US" sz="800" b="1" i="0" dirty="0">
                  <a:solidFill>
                    <a:srgbClr val="333333"/>
                  </a:solidFill>
                  <a:effectLst/>
                  <a:latin typeface="YuGothic"/>
                </a:rPr>
                <a:t>飲酒トラック運転手の蛮行で</a:t>
              </a:r>
              <a:r>
                <a:rPr lang="en-US" altLang="ja-JP" sz="800" b="1" i="0" dirty="0">
                  <a:solidFill>
                    <a:srgbClr val="333333"/>
                  </a:solidFill>
                  <a:effectLst/>
                  <a:latin typeface="YuGothic"/>
                </a:rPr>
                <a:t>2</a:t>
              </a:r>
              <a:r>
                <a:rPr lang="ja-JP" altLang="en-US" sz="800" b="1" i="0" dirty="0">
                  <a:solidFill>
                    <a:srgbClr val="333333"/>
                  </a:solidFill>
                  <a:effectLst/>
                  <a:latin typeface="YuGothic"/>
                </a:rPr>
                <a:t>歳男児・</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ja-JP" altLang="en-US" sz="800" b="1" i="0" dirty="0">
                  <a:solidFill>
                    <a:srgbClr val="333333"/>
                  </a:solidFill>
                  <a:effectLst/>
                  <a:latin typeface="YuGothic"/>
                </a:rPr>
                <a:t>父親・祖父の</a:t>
              </a:r>
              <a:r>
                <a:rPr lang="en-US" altLang="ja-JP" sz="800" b="1" i="0" dirty="0">
                  <a:solidFill>
                    <a:srgbClr val="333333"/>
                  </a:solidFill>
                  <a:effectLst/>
                  <a:latin typeface="YuGothic"/>
                </a:rPr>
                <a:t>3</a:t>
              </a:r>
              <a:r>
                <a:rPr lang="ja-JP" altLang="en-US" sz="800" b="1" i="0" dirty="0">
                  <a:solidFill>
                    <a:srgbClr val="333333"/>
                  </a:solidFill>
                  <a:effectLst/>
                  <a:latin typeface="YuGothic"/>
                </a:rPr>
                <a:t>人が事故死「飲むとケンカ」容疑者の悪癖</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en-US" altLang="ja-JP" sz="800" b="1" dirty="0">
                  <a:solidFill>
                    <a:srgbClr val="333333"/>
                  </a:solidFill>
                  <a:latin typeface="YuGothic"/>
                  <a:hlinkClick r:id="rId3"/>
                </a:rPr>
                <a:t>https://www.jprime.jp/articles/-/33368</a:t>
              </a:r>
              <a:endParaRPr lang="en-US" altLang="ja-JP" sz="800" b="1" dirty="0">
                <a:solidFill>
                  <a:srgbClr val="333333"/>
                </a:solidFill>
                <a:latin typeface="YuGothic"/>
              </a:endParaRPr>
            </a:p>
            <a:p>
              <a:endParaRPr lang="en-US" altLang="ja-JP" sz="800" b="1" dirty="0">
                <a:solidFill>
                  <a:srgbClr val="333333"/>
                </a:solidFill>
                <a:latin typeface="YuGothic"/>
              </a:endParaRPr>
            </a:p>
            <a:p>
              <a:r>
                <a:rPr lang="ja-JP" altLang="en-US" sz="800" b="1" dirty="0">
                  <a:solidFill>
                    <a:srgbClr val="333333"/>
                  </a:solidFill>
                  <a:latin typeface="YuGothic"/>
                </a:rPr>
                <a:t>・「皮をめくって洗え」「添い寝して」介護職の半数が</a:t>
              </a:r>
              <a:endParaRPr lang="en-US" altLang="ja-JP" sz="800" b="1" dirty="0">
                <a:solidFill>
                  <a:srgbClr val="333333"/>
                </a:solidFill>
                <a:latin typeface="YuGothic"/>
              </a:endParaRPr>
            </a:p>
            <a:p>
              <a:r>
                <a:rPr lang="ja-JP" altLang="en-US" sz="800" b="1" dirty="0">
                  <a:solidFill>
                    <a:srgbClr val="333333"/>
                  </a:solidFill>
                  <a:latin typeface="YuGothic"/>
                </a:rPr>
                <a:t>　性的嫌がらせや暴力を経験</a:t>
              </a:r>
              <a:endParaRPr lang="en-US" altLang="ja-JP" sz="800" b="1" dirty="0">
                <a:solidFill>
                  <a:srgbClr val="333333"/>
                </a:solidFill>
                <a:latin typeface="YuGothic"/>
              </a:endParaRPr>
            </a:p>
            <a:p>
              <a:r>
                <a:rPr lang="ja-JP" altLang="en-US" sz="800" b="1" i="0" dirty="0">
                  <a:solidFill>
                    <a:srgbClr val="333333"/>
                  </a:solidFill>
                  <a:effectLst/>
                  <a:latin typeface="YuGothic"/>
                </a:rPr>
                <a:t>　</a:t>
              </a:r>
              <a:r>
                <a:rPr lang="en-US" altLang="ja-JP" sz="800" b="1" i="0" dirty="0">
                  <a:solidFill>
                    <a:srgbClr val="333333"/>
                  </a:solidFill>
                  <a:effectLst/>
                  <a:latin typeface="YuGothic"/>
                  <a:hlinkClick r:id="rId4"/>
                </a:rPr>
                <a:t>https://www.jprime.jp/articles/-/11183</a:t>
              </a:r>
              <a:endParaRPr lang="en-US" altLang="ja-JP" sz="800" b="1" i="0" dirty="0">
                <a:solidFill>
                  <a:srgbClr val="333333"/>
                </a:solidFill>
                <a:effectLst/>
                <a:latin typeface="YuGothic"/>
              </a:endParaRPr>
            </a:p>
            <a:p>
              <a:endParaRPr lang="ja-JP" altLang="en-US" sz="800" b="1" i="0" dirty="0">
                <a:solidFill>
                  <a:srgbClr val="333333"/>
                </a:solidFill>
                <a:effectLst/>
                <a:latin typeface="YuGothic"/>
              </a:endParaRPr>
            </a:p>
          </p:txBody>
        </p:sp>
        <p:grpSp>
          <p:nvGrpSpPr>
            <p:cNvPr id="45" name="グループ化 44">
              <a:extLst>
                <a:ext uri="{FF2B5EF4-FFF2-40B4-BE49-F238E27FC236}">
                  <a16:creationId xmlns:a16="http://schemas.microsoft.com/office/drawing/2014/main" id="{CA7935AC-3094-D2B3-9A23-F1E6360868C4}"/>
                </a:ext>
              </a:extLst>
            </p:cNvPr>
            <p:cNvGrpSpPr/>
            <p:nvPr/>
          </p:nvGrpSpPr>
          <p:grpSpPr>
            <a:xfrm>
              <a:off x="142844" y="4958256"/>
              <a:ext cx="2694556" cy="836111"/>
              <a:chOff x="1670385" y="4983488"/>
              <a:chExt cx="2694556" cy="836111"/>
            </a:xfrm>
          </p:grpSpPr>
          <p:pic>
            <p:nvPicPr>
              <p:cNvPr id="42" name="図 41">
                <a:extLst>
                  <a:ext uri="{FF2B5EF4-FFF2-40B4-BE49-F238E27FC236}">
                    <a16:creationId xmlns:a16="http://schemas.microsoft.com/office/drawing/2014/main" id="{EF0903B3-7708-E3A6-15AC-72DD496C5917}"/>
                  </a:ext>
                </a:extLst>
              </p:cNvPr>
              <p:cNvPicPr>
                <a:picLocks noChangeAspect="1"/>
              </p:cNvPicPr>
              <p:nvPr/>
            </p:nvPicPr>
            <p:blipFill>
              <a:blip r:embed="rId5"/>
              <a:stretch>
                <a:fillRect/>
              </a:stretch>
            </p:blipFill>
            <p:spPr>
              <a:xfrm>
                <a:off x="3109395" y="4983488"/>
                <a:ext cx="1255546" cy="836111"/>
              </a:xfrm>
              <a:prstGeom prst="rect">
                <a:avLst/>
              </a:prstGeom>
            </p:spPr>
          </p:pic>
          <p:pic>
            <p:nvPicPr>
              <p:cNvPr id="44" name="図 43">
                <a:extLst>
                  <a:ext uri="{FF2B5EF4-FFF2-40B4-BE49-F238E27FC236}">
                    <a16:creationId xmlns:a16="http://schemas.microsoft.com/office/drawing/2014/main" id="{023650CF-C32D-DFB3-D916-8EC86B9DACED}"/>
                  </a:ext>
                </a:extLst>
              </p:cNvPr>
              <p:cNvPicPr>
                <a:picLocks noChangeAspect="1"/>
              </p:cNvPicPr>
              <p:nvPr/>
            </p:nvPicPr>
            <p:blipFill>
              <a:blip r:embed="rId6"/>
              <a:stretch>
                <a:fillRect/>
              </a:stretch>
            </p:blipFill>
            <p:spPr>
              <a:xfrm>
                <a:off x="1670385" y="4986824"/>
                <a:ext cx="1453922" cy="829441"/>
              </a:xfrm>
              <a:prstGeom prst="rect">
                <a:avLst/>
              </a:prstGeom>
            </p:spPr>
          </p:pic>
        </p:grpSp>
      </p:grpSp>
      <p:grpSp>
        <p:nvGrpSpPr>
          <p:cNvPr id="52" name="グループ化 51">
            <a:extLst>
              <a:ext uri="{FF2B5EF4-FFF2-40B4-BE49-F238E27FC236}">
                <a16:creationId xmlns:a16="http://schemas.microsoft.com/office/drawing/2014/main" id="{ABD0CCF7-7FB7-3EEF-4F45-4281C6D93DC5}"/>
              </a:ext>
            </a:extLst>
          </p:cNvPr>
          <p:cNvGrpSpPr/>
          <p:nvPr/>
        </p:nvGrpSpPr>
        <p:grpSpPr>
          <a:xfrm>
            <a:off x="3454219" y="4274772"/>
            <a:ext cx="3006182" cy="2412453"/>
            <a:chOff x="3380365" y="4578909"/>
            <a:chExt cx="3006182" cy="2412453"/>
          </a:xfrm>
        </p:grpSpPr>
        <p:grpSp>
          <p:nvGrpSpPr>
            <p:cNvPr id="26" name="グループ化 25">
              <a:extLst>
                <a:ext uri="{FF2B5EF4-FFF2-40B4-BE49-F238E27FC236}">
                  <a16:creationId xmlns:a16="http://schemas.microsoft.com/office/drawing/2014/main" id="{AB22E676-9070-0C93-12F3-FE0F7A4FAF76}"/>
                </a:ext>
              </a:extLst>
            </p:cNvPr>
            <p:cNvGrpSpPr/>
            <p:nvPr/>
          </p:nvGrpSpPr>
          <p:grpSpPr>
            <a:xfrm>
              <a:off x="3484286" y="4981899"/>
              <a:ext cx="2415220" cy="809134"/>
              <a:chOff x="589292" y="4870450"/>
              <a:chExt cx="2415220" cy="809134"/>
            </a:xfrm>
          </p:grpSpPr>
          <p:pic>
            <p:nvPicPr>
              <p:cNvPr id="19" name="図 18">
                <a:extLst>
                  <a:ext uri="{FF2B5EF4-FFF2-40B4-BE49-F238E27FC236}">
                    <a16:creationId xmlns:a16="http://schemas.microsoft.com/office/drawing/2014/main" id="{561F5D45-A5C0-E6A2-9EE9-539B16470F06}"/>
                  </a:ext>
                </a:extLst>
              </p:cNvPr>
              <p:cNvPicPr>
                <a:picLocks noChangeAspect="1"/>
              </p:cNvPicPr>
              <p:nvPr/>
            </p:nvPicPr>
            <p:blipFill>
              <a:blip r:embed="rId7"/>
              <a:stretch>
                <a:fillRect/>
              </a:stretch>
            </p:blipFill>
            <p:spPr>
              <a:xfrm>
                <a:off x="589292" y="4870450"/>
                <a:ext cx="1207610" cy="809134"/>
              </a:xfrm>
              <a:prstGeom prst="rect">
                <a:avLst/>
              </a:prstGeom>
            </p:spPr>
          </p:pic>
          <p:pic>
            <p:nvPicPr>
              <p:cNvPr id="24" name="図 23">
                <a:extLst>
                  <a:ext uri="{FF2B5EF4-FFF2-40B4-BE49-F238E27FC236}">
                    <a16:creationId xmlns:a16="http://schemas.microsoft.com/office/drawing/2014/main" id="{CCD1E179-9336-DF9D-C437-16A2A17A35F0}"/>
                  </a:ext>
                </a:extLst>
              </p:cNvPr>
              <p:cNvPicPr>
                <a:picLocks noChangeAspect="1"/>
              </p:cNvPicPr>
              <p:nvPr/>
            </p:nvPicPr>
            <p:blipFill>
              <a:blip r:embed="rId8"/>
              <a:stretch>
                <a:fillRect/>
              </a:stretch>
            </p:blipFill>
            <p:spPr>
              <a:xfrm>
                <a:off x="1796902" y="4882353"/>
                <a:ext cx="1207610" cy="797231"/>
              </a:xfrm>
              <a:prstGeom prst="rect">
                <a:avLst/>
              </a:prstGeom>
            </p:spPr>
          </p:pic>
        </p:grpSp>
        <p:sp>
          <p:nvSpPr>
            <p:cNvPr id="27" name="正方形/長方形 26">
              <a:extLst>
                <a:ext uri="{FF2B5EF4-FFF2-40B4-BE49-F238E27FC236}">
                  <a16:creationId xmlns:a16="http://schemas.microsoft.com/office/drawing/2014/main" id="{7062C9B5-6109-FEF3-FE0C-2CD178154F87}"/>
                </a:ext>
              </a:extLst>
            </p:cNvPr>
            <p:cNvSpPr/>
            <p:nvPr/>
          </p:nvSpPr>
          <p:spPr>
            <a:xfrm>
              <a:off x="3637501" y="4578909"/>
              <a:ext cx="2108791" cy="4146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b="1" u="sng" dirty="0">
                  <a:solidFill>
                    <a:sysClr val="windowText" lastClr="000000"/>
                  </a:solidFill>
                </a:rPr>
                <a:t>(</a:t>
              </a:r>
              <a:r>
                <a:rPr kumimoji="1" lang="ja-JP" altLang="en-US" sz="1400" b="1" u="sng" dirty="0">
                  <a:solidFill>
                    <a:sysClr val="windowText" lastClr="000000"/>
                  </a:solidFill>
                </a:rPr>
                <a:t>連載</a:t>
              </a:r>
              <a:r>
                <a:rPr kumimoji="1" lang="en-US" altLang="ja-JP" sz="1400" b="1" u="sng" dirty="0">
                  <a:solidFill>
                    <a:sysClr val="windowText" lastClr="000000"/>
                  </a:solidFill>
                </a:rPr>
                <a:t>)</a:t>
              </a:r>
              <a:r>
                <a:rPr kumimoji="1" lang="ja-JP" altLang="en-US" sz="1400" b="1" u="sng" dirty="0">
                  <a:solidFill>
                    <a:sysClr val="windowText" lastClr="000000"/>
                  </a:solidFill>
                </a:rPr>
                <a:t>人間ドキュメント</a:t>
              </a:r>
            </a:p>
          </p:txBody>
        </p:sp>
        <p:sp>
          <p:nvSpPr>
            <p:cNvPr id="46" name="テキスト ボックス 45">
              <a:extLst>
                <a:ext uri="{FF2B5EF4-FFF2-40B4-BE49-F238E27FC236}">
                  <a16:creationId xmlns:a16="http://schemas.microsoft.com/office/drawing/2014/main" id="{55103909-5D34-400A-1805-21CB82587B9E}"/>
                </a:ext>
              </a:extLst>
            </p:cNvPr>
            <p:cNvSpPr txBox="1"/>
            <p:nvPr/>
          </p:nvSpPr>
          <p:spPr>
            <a:xfrm>
              <a:off x="3380365" y="5791033"/>
              <a:ext cx="3006182" cy="1200329"/>
            </a:xfrm>
            <a:prstGeom prst="rect">
              <a:avLst/>
            </a:prstGeom>
            <a:noFill/>
          </p:spPr>
          <p:txBody>
            <a:bodyPr wrap="square" rtlCol="0">
              <a:spAutoFit/>
            </a:bodyPr>
            <a:lstStyle/>
            <a:p>
              <a:r>
                <a:rPr lang="ja-JP" altLang="en-US" sz="800" b="1" i="0" dirty="0">
                  <a:solidFill>
                    <a:srgbClr val="333333"/>
                  </a:solidFill>
                  <a:effectLst/>
                  <a:latin typeface="YuGothic"/>
                </a:rPr>
                <a:t>・</a:t>
              </a:r>
              <a:r>
                <a:rPr lang="ja-JP" altLang="en-US" sz="800" b="1" dirty="0">
                  <a:solidFill>
                    <a:srgbClr val="333333"/>
                  </a:solidFill>
                  <a:latin typeface="YuGothic"/>
                </a:rPr>
                <a:t>元</a:t>
              </a:r>
              <a:r>
                <a:rPr lang="en-US" altLang="ja-JP" sz="800" b="1" dirty="0">
                  <a:solidFill>
                    <a:srgbClr val="333333"/>
                  </a:solidFill>
                  <a:latin typeface="YuGothic"/>
                </a:rPr>
                <a:t>THE BOOM</a:t>
              </a:r>
              <a:r>
                <a:rPr lang="ja-JP" altLang="en-US" sz="800" b="1" dirty="0">
                  <a:solidFill>
                    <a:srgbClr val="333333"/>
                  </a:solidFill>
                  <a:latin typeface="YuGothic"/>
                </a:rPr>
                <a:t>・宮沢和史が語る</a:t>
              </a:r>
              <a:r>
                <a:rPr lang="en-US" altLang="ja-JP" sz="800" b="1" dirty="0">
                  <a:solidFill>
                    <a:srgbClr val="333333"/>
                  </a:solidFill>
                  <a:latin typeface="YuGothic"/>
                </a:rPr>
                <a:t>『</a:t>
              </a:r>
              <a:r>
                <a:rPr lang="ja-JP" altLang="en-US" sz="800" b="1" dirty="0">
                  <a:solidFill>
                    <a:srgbClr val="333333"/>
                  </a:solidFill>
                  <a:latin typeface="YuGothic"/>
                </a:rPr>
                <a:t>島唄</a:t>
              </a:r>
              <a:r>
                <a:rPr lang="en-US" altLang="ja-JP" sz="800" b="1" dirty="0">
                  <a:solidFill>
                    <a:srgbClr val="333333"/>
                  </a:solidFill>
                  <a:latin typeface="YuGothic"/>
                </a:rPr>
                <a:t>』</a:t>
              </a:r>
              <a:r>
                <a:rPr lang="ja-JP" altLang="en-US" sz="800" b="1" dirty="0">
                  <a:solidFill>
                    <a:srgbClr val="333333"/>
                  </a:solidFill>
                  <a:latin typeface="YuGothic"/>
                </a:rPr>
                <a:t>の誕生秘話</a:t>
              </a:r>
              <a:endParaRPr lang="en-US" altLang="ja-JP" sz="800" b="1" dirty="0">
                <a:solidFill>
                  <a:srgbClr val="333333"/>
                </a:solidFill>
                <a:latin typeface="YuGothic"/>
              </a:endParaRPr>
            </a:p>
            <a:p>
              <a:r>
                <a:rPr lang="ja-JP" altLang="en-US" sz="800" b="1" dirty="0">
                  <a:solidFill>
                    <a:srgbClr val="333333"/>
                  </a:solidFill>
                  <a:latin typeface="YuGothic"/>
                </a:rPr>
                <a:t>「こみ上げてくる怒りと自分の無知さ」人生を変えた沖縄</a:t>
              </a:r>
              <a:endParaRPr lang="en-US" altLang="ja-JP" sz="800" b="1" dirty="0">
                <a:solidFill>
                  <a:srgbClr val="333333"/>
                </a:solidFill>
                <a:latin typeface="YuGothic"/>
              </a:endParaRPr>
            </a:p>
            <a:p>
              <a:r>
                <a:rPr lang="ja-JP" altLang="en-US" sz="800" b="1" dirty="0">
                  <a:solidFill>
                    <a:srgbClr val="333333"/>
                  </a:solidFill>
                  <a:latin typeface="YuGothic"/>
                </a:rPr>
                <a:t>　</a:t>
              </a:r>
              <a:r>
                <a:rPr lang="en-US" altLang="ja-JP" sz="800" b="1" dirty="0">
                  <a:solidFill>
                    <a:srgbClr val="333333"/>
                  </a:solidFill>
                  <a:latin typeface="YuGothic"/>
                  <a:hlinkClick r:id="rId9"/>
                </a:rPr>
                <a:t>https://www.jprime.jp/articles/-/32865</a:t>
              </a:r>
              <a:endParaRPr lang="en-US" altLang="ja-JP" sz="800" b="1" dirty="0">
                <a:solidFill>
                  <a:srgbClr val="333333"/>
                </a:solidFill>
                <a:latin typeface="YuGothic"/>
              </a:endParaRPr>
            </a:p>
            <a:p>
              <a:endParaRPr lang="en-US" altLang="ja-JP" sz="800" b="1" dirty="0">
                <a:solidFill>
                  <a:srgbClr val="333333"/>
                </a:solidFill>
                <a:latin typeface="YuGothic"/>
              </a:endParaRPr>
            </a:p>
            <a:p>
              <a:r>
                <a:rPr lang="ja-JP" altLang="en-US" sz="800" b="1" dirty="0">
                  <a:solidFill>
                    <a:srgbClr val="333333"/>
                  </a:solidFill>
                  <a:latin typeface="YuGothic"/>
                </a:rPr>
                <a:t>・「どんな症状も絶対に直る」子どもの発達障がいを魔法の</a:t>
              </a:r>
              <a:endParaRPr lang="en-US" altLang="ja-JP" sz="800" b="1" dirty="0">
                <a:solidFill>
                  <a:srgbClr val="333333"/>
                </a:solidFill>
                <a:latin typeface="YuGothic"/>
              </a:endParaRPr>
            </a:p>
            <a:p>
              <a:r>
                <a:rPr lang="ja-JP" altLang="en-US" sz="800" b="1" dirty="0">
                  <a:solidFill>
                    <a:srgbClr val="333333"/>
                  </a:solidFill>
                  <a:latin typeface="YuGothic"/>
                </a:rPr>
                <a:t>　ように解決、“子育てブラックジャック”の壮絶な半生</a:t>
              </a:r>
              <a:endParaRPr lang="en-US" altLang="ja-JP" sz="800" b="1" dirty="0">
                <a:solidFill>
                  <a:srgbClr val="333333"/>
                </a:solidFill>
                <a:latin typeface="YuGothic"/>
              </a:endParaRPr>
            </a:p>
            <a:p>
              <a:r>
                <a:rPr lang="ja-JP" altLang="en-US" sz="800" b="1" i="0" dirty="0">
                  <a:solidFill>
                    <a:srgbClr val="333333"/>
                  </a:solidFill>
                  <a:effectLst/>
                  <a:latin typeface="YuGothic"/>
                </a:rPr>
                <a:t>　</a:t>
              </a:r>
              <a:r>
                <a:rPr lang="en-US" altLang="ja-JP" sz="800" b="1" i="0" dirty="0">
                  <a:solidFill>
                    <a:srgbClr val="333333"/>
                  </a:solidFill>
                  <a:effectLst/>
                  <a:latin typeface="YuGothic"/>
                  <a:hlinkClick r:id="rId10"/>
                </a:rPr>
                <a:t>https://www.jprime.jp/articles/-/25563</a:t>
              </a:r>
              <a:endParaRPr lang="en-US" altLang="ja-JP" sz="800" b="1" i="0" dirty="0">
                <a:solidFill>
                  <a:srgbClr val="333333"/>
                </a:solidFill>
                <a:effectLst/>
                <a:latin typeface="YuGothic"/>
              </a:endParaRPr>
            </a:p>
            <a:p>
              <a:endParaRPr lang="en-US" altLang="ja-JP" sz="800" b="1" i="0" dirty="0">
                <a:solidFill>
                  <a:srgbClr val="333333"/>
                </a:solidFill>
                <a:effectLst/>
                <a:latin typeface="YuGothic"/>
              </a:endParaRPr>
            </a:p>
            <a:p>
              <a:endParaRPr lang="ja-JP" altLang="en-US" sz="800" b="1" i="0" dirty="0">
                <a:solidFill>
                  <a:srgbClr val="333333"/>
                </a:solidFill>
                <a:effectLst/>
                <a:latin typeface="YuGothic"/>
              </a:endParaRPr>
            </a:p>
          </p:txBody>
        </p:sp>
      </p:grpSp>
      <p:grpSp>
        <p:nvGrpSpPr>
          <p:cNvPr id="63" name="グループ化 62">
            <a:extLst>
              <a:ext uri="{FF2B5EF4-FFF2-40B4-BE49-F238E27FC236}">
                <a16:creationId xmlns:a16="http://schemas.microsoft.com/office/drawing/2014/main" id="{C6FC8344-849F-675F-7626-888136B20CA5}"/>
              </a:ext>
            </a:extLst>
          </p:cNvPr>
          <p:cNvGrpSpPr/>
          <p:nvPr/>
        </p:nvGrpSpPr>
        <p:grpSpPr>
          <a:xfrm>
            <a:off x="9469617" y="3800489"/>
            <a:ext cx="2433550" cy="2723291"/>
            <a:chOff x="9470101" y="4072894"/>
            <a:chExt cx="2236528" cy="2388800"/>
          </a:xfrm>
        </p:grpSpPr>
        <p:sp>
          <p:nvSpPr>
            <p:cNvPr id="54" name="吹き出し: 角を丸めた四角形 53">
              <a:extLst>
                <a:ext uri="{FF2B5EF4-FFF2-40B4-BE49-F238E27FC236}">
                  <a16:creationId xmlns:a16="http://schemas.microsoft.com/office/drawing/2014/main" id="{E23CE931-C5C2-8396-877B-52B753797901}"/>
                </a:ext>
              </a:extLst>
            </p:cNvPr>
            <p:cNvSpPr/>
            <p:nvPr/>
          </p:nvSpPr>
          <p:spPr>
            <a:xfrm>
              <a:off x="9470101" y="4072894"/>
              <a:ext cx="2236528" cy="2320291"/>
            </a:xfrm>
            <a:prstGeom prst="wedgeRoundRectCallout">
              <a:avLst>
                <a:gd name="adj1" fmla="val -61816"/>
                <a:gd name="adj2" fmla="val -28493"/>
                <a:gd name="adj3" fmla="val 16667"/>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5F2D78D1-CBC5-A14C-EC70-1275753A8415}"/>
                </a:ext>
              </a:extLst>
            </p:cNvPr>
            <p:cNvSpPr txBox="1"/>
            <p:nvPr/>
          </p:nvSpPr>
          <p:spPr>
            <a:xfrm>
              <a:off x="9527468" y="4217087"/>
              <a:ext cx="2179160" cy="2244607"/>
            </a:xfrm>
            <a:prstGeom prst="rect">
              <a:avLst/>
            </a:prstGeom>
            <a:noFill/>
          </p:spPr>
          <p:txBody>
            <a:bodyPr wrap="square" rtlCol="0">
              <a:spAutoFit/>
            </a:bodyPr>
            <a:lstStyle/>
            <a:p>
              <a:pPr>
                <a:lnSpc>
                  <a:spcPct val="150000"/>
                </a:lnSpc>
              </a:pPr>
              <a:r>
                <a:rPr kumimoji="1" lang="ja-JP" altLang="en-US" sz="1200" b="1" dirty="0"/>
                <a:t>最新の事件を取り上げるだけでなく、独自の目線でさらに深堀。</a:t>
              </a:r>
              <a:endParaRPr kumimoji="1" lang="en-US" altLang="ja-JP" sz="1200" b="1" dirty="0"/>
            </a:p>
            <a:p>
              <a:pPr>
                <a:lnSpc>
                  <a:spcPct val="150000"/>
                </a:lnSpc>
              </a:pPr>
              <a:r>
                <a:rPr kumimoji="1" lang="ja-JP" altLang="en-US" sz="1200" b="1" dirty="0"/>
                <a:t>タレントだけではない話題の人へも切り込んだ取材が</a:t>
              </a:r>
              <a:endParaRPr kumimoji="1" lang="en-US" altLang="ja-JP" sz="1200" b="1" dirty="0"/>
            </a:p>
            <a:p>
              <a:pPr>
                <a:lnSpc>
                  <a:spcPct val="150000"/>
                </a:lnSpc>
              </a:pPr>
              <a:r>
                <a:rPr kumimoji="1" lang="ja-JP" altLang="en-US" sz="1200" b="1" dirty="0"/>
                <a:t>週刊女性</a:t>
              </a:r>
              <a:r>
                <a:rPr kumimoji="1" lang="en-US" altLang="ja-JP" sz="1200" b="1" dirty="0"/>
                <a:t>PRIME</a:t>
              </a:r>
              <a:r>
                <a:rPr kumimoji="1" lang="ja-JP" altLang="en-US" sz="1200" b="1" dirty="0"/>
                <a:t>の強み。</a:t>
              </a:r>
              <a:endParaRPr kumimoji="1" lang="en-US" altLang="ja-JP" sz="1200" b="1" dirty="0"/>
            </a:p>
            <a:p>
              <a:pPr>
                <a:lnSpc>
                  <a:spcPct val="150000"/>
                </a:lnSpc>
              </a:pPr>
              <a:endParaRPr kumimoji="1" lang="en-US" altLang="ja-JP" sz="1200" b="1" dirty="0"/>
            </a:p>
            <a:p>
              <a:pPr>
                <a:lnSpc>
                  <a:spcPct val="150000"/>
                </a:lnSpc>
              </a:pPr>
              <a:r>
                <a:rPr lang="ja-JP" altLang="en-US" sz="1200" b="1" dirty="0"/>
                <a:t>健康意識も高く、ライフ関連の記事も人気です。</a:t>
              </a:r>
              <a:endParaRPr kumimoji="1" lang="ja-JP" altLang="en-US" sz="1200" b="1" dirty="0"/>
            </a:p>
          </p:txBody>
        </p:sp>
      </p:grpSp>
      <p:sp>
        <p:nvSpPr>
          <p:cNvPr id="11" name="フローチャート: 端子 10">
            <a:extLst>
              <a:ext uri="{FF2B5EF4-FFF2-40B4-BE49-F238E27FC236}">
                <a16:creationId xmlns:a16="http://schemas.microsoft.com/office/drawing/2014/main" id="{049675B7-A21F-3B54-2039-977418CDBD09}"/>
              </a:ext>
            </a:extLst>
          </p:cNvPr>
          <p:cNvSpPr/>
          <p:nvPr/>
        </p:nvSpPr>
        <p:spPr>
          <a:xfrm>
            <a:off x="1895667" y="1015681"/>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男女比</a:t>
            </a:r>
          </a:p>
        </p:txBody>
      </p:sp>
      <p:sp>
        <p:nvSpPr>
          <p:cNvPr id="12" name="フローチャート: 端子 11">
            <a:extLst>
              <a:ext uri="{FF2B5EF4-FFF2-40B4-BE49-F238E27FC236}">
                <a16:creationId xmlns:a16="http://schemas.microsoft.com/office/drawing/2014/main" id="{2EB7AC74-F498-7B67-5D3C-9654B1E32A42}"/>
              </a:ext>
            </a:extLst>
          </p:cNvPr>
          <p:cNvSpPr/>
          <p:nvPr/>
        </p:nvSpPr>
        <p:spPr>
          <a:xfrm>
            <a:off x="5489353" y="1015381"/>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年齢</a:t>
            </a:r>
            <a:endParaRPr kumimoji="1" lang="ja-JP" altLang="en-US" sz="1400" b="1" dirty="0"/>
          </a:p>
        </p:txBody>
      </p:sp>
      <p:sp>
        <p:nvSpPr>
          <p:cNvPr id="13" name="フローチャート: 端子 12">
            <a:extLst>
              <a:ext uri="{FF2B5EF4-FFF2-40B4-BE49-F238E27FC236}">
                <a16:creationId xmlns:a16="http://schemas.microsoft.com/office/drawing/2014/main" id="{C88A2A86-A039-57EB-80CC-95C50A064C04}"/>
              </a:ext>
            </a:extLst>
          </p:cNvPr>
          <p:cNvSpPr/>
          <p:nvPr/>
        </p:nvSpPr>
        <p:spPr>
          <a:xfrm>
            <a:off x="9220199" y="1015381"/>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地域</a:t>
            </a:r>
          </a:p>
        </p:txBody>
      </p:sp>
      <p:pic>
        <p:nvPicPr>
          <p:cNvPr id="58" name="図 57">
            <a:extLst>
              <a:ext uri="{FF2B5EF4-FFF2-40B4-BE49-F238E27FC236}">
                <a16:creationId xmlns:a16="http://schemas.microsoft.com/office/drawing/2014/main" id="{8A97EC99-D1F0-8C4B-B165-40570C0643B3}"/>
              </a:ext>
            </a:extLst>
          </p:cNvPr>
          <p:cNvPicPr>
            <a:picLocks noChangeAspect="1"/>
          </p:cNvPicPr>
          <p:nvPr/>
        </p:nvPicPr>
        <p:blipFill>
          <a:blip r:embed="rId11"/>
          <a:stretch>
            <a:fillRect/>
          </a:stretch>
        </p:blipFill>
        <p:spPr>
          <a:xfrm>
            <a:off x="426894" y="1126559"/>
            <a:ext cx="4156724" cy="2494035"/>
          </a:xfrm>
          <a:prstGeom prst="rect">
            <a:avLst/>
          </a:prstGeom>
        </p:spPr>
      </p:pic>
      <p:pic>
        <p:nvPicPr>
          <p:cNvPr id="59" name="図 58">
            <a:extLst>
              <a:ext uri="{FF2B5EF4-FFF2-40B4-BE49-F238E27FC236}">
                <a16:creationId xmlns:a16="http://schemas.microsoft.com/office/drawing/2014/main" id="{85EFC0AC-2B6A-F88C-D465-F8B399C89A8E}"/>
              </a:ext>
            </a:extLst>
          </p:cNvPr>
          <p:cNvPicPr>
            <a:picLocks noChangeAspect="1"/>
          </p:cNvPicPr>
          <p:nvPr/>
        </p:nvPicPr>
        <p:blipFill>
          <a:blip r:embed="rId12"/>
          <a:stretch>
            <a:fillRect/>
          </a:stretch>
        </p:blipFill>
        <p:spPr>
          <a:xfrm>
            <a:off x="4017638" y="1117317"/>
            <a:ext cx="4156724" cy="2494035"/>
          </a:xfrm>
          <a:prstGeom prst="rect">
            <a:avLst/>
          </a:prstGeom>
        </p:spPr>
      </p:pic>
      <p:pic>
        <p:nvPicPr>
          <p:cNvPr id="61" name="図 60">
            <a:extLst>
              <a:ext uri="{FF2B5EF4-FFF2-40B4-BE49-F238E27FC236}">
                <a16:creationId xmlns:a16="http://schemas.microsoft.com/office/drawing/2014/main" id="{C8E99696-5FFF-56FA-68C5-1248FBCC8239}"/>
              </a:ext>
            </a:extLst>
          </p:cNvPr>
          <p:cNvPicPr>
            <a:picLocks noChangeAspect="1"/>
          </p:cNvPicPr>
          <p:nvPr/>
        </p:nvPicPr>
        <p:blipFill>
          <a:blip r:embed="rId13"/>
          <a:stretch>
            <a:fillRect/>
          </a:stretch>
        </p:blipFill>
        <p:spPr>
          <a:xfrm>
            <a:off x="8138292" y="1158323"/>
            <a:ext cx="3435309" cy="2404715"/>
          </a:xfrm>
          <a:prstGeom prst="rect">
            <a:avLst/>
          </a:prstGeom>
        </p:spPr>
      </p:pic>
      <p:sp>
        <p:nvSpPr>
          <p:cNvPr id="3" name="テキスト ボックス 2">
            <a:extLst>
              <a:ext uri="{FF2B5EF4-FFF2-40B4-BE49-F238E27FC236}">
                <a16:creationId xmlns:a16="http://schemas.microsoft.com/office/drawing/2014/main" id="{DDD53D11-6352-D861-2457-EBFCE18D3CAD}"/>
              </a:ext>
            </a:extLst>
          </p:cNvPr>
          <p:cNvSpPr txBox="1"/>
          <p:nvPr/>
        </p:nvSpPr>
        <p:spPr>
          <a:xfrm>
            <a:off x="7973960" y="3475148"/>
            <a:ext cx="3929206" cy="230832"/>
          </a:xfrm>
          <a:prstGeom prst="rect">
            <a:avLst/>
          </a:prstGeom>
          <a:noFill/>
        </p:spPr>
        <p:txBody>
          <a:bodyPr wrap="square" rtlCol="0">
            <a:spAutoFit/>
          </a:bodyPr>
          <a:lstStyle/>
          <a:p>
            <a:pPr algn="r"/>
            <a:r>
              <a:rPr kumimoji="1" lang="en-US" altLang="ja-JP" sz="900" dirty="0"/>
              <a:t>(Google</a:t>
            </a:r>
            <a:r>
              <a:rPr kumimoji="1" lang="ja-JP" altLang="en-US" sz="900" dirty="0"/>
              <a:t>アナリティクス　</a:t>
            </a:r>
            <a:r>
              <a:rPr kumimoji="1" lang="en-US" altLang="ja-JP" sz="900" dirty="0"/>
              <a:t>24</a:t>
            </a:r>
            <a:r>
              <a:rPr kumimoji="1" lang="ja-JP" altLang="en-US" sz="900" dirty="0"/>
              <a:t>年</a:t>
            </a:r>
            <a:r>
              <a:rPr kumimoji="1" lang="en-US" altLang="ja-JP" sz="900" dirty="0"/>
              <a:t>1</a:t>
            </a:r>
            <a:r>
              <a:rPr kumimoji="1" lang="ja-JP" altLang="en-US" sz="900" dirty="0"/>
              <a:t>月～</a:t>
            </a:r>
            <a:r>
              <a:rPr kumimoji="1" lang="en-US" altLang="ja-JP" sz="900" dirty="0"/>
              <a:t>10</a:t>
            </a:r>
            <a:r>
              <a:rPr kumimoji="1" lang="ja-JP" altLang="en-US" sz="900" dirty="0"/>
              <a:t>月集計データ</a:t>
            </a:r>
            <a:r>
              <a:rPr kumimoji="1" lang="en-US" altLang="ja-JP" sz="900" dirty="0"/>
              <a:t>)</a:t>
            </a:r>
            <a:endParaRPr kumimoji="1" lang="ja-JP" altLang="en-US" sz="900" dirty="0"/>
          </a:p>
        </p:txBody>
      </p:sp>
      <p:grpSp>
        <p:nvGrpSpPr>
          <p:cNvPr id="8" name="グループ化 7">
            <a:extLst>
              <a:ext uri="{FF2B5EF4-FFF2-40B4-BE49-F238E27FC236}">
                <a16:creationId xmlns:a16="http://schemas.microsoft.com/office/drawing/2014/main" id="{1C5B400A-0C9D-FCAE-3109-CD2C9CED528D}"/>
              </a:ext>
            </a:extLst>
          </p:cNvPr>
          <p:cNvGrpSpPr/>
          <p:nvPr/>
        </p:nvGrpSpPr>
        <p:grpSpPr>
          <a:xfrm>
            <a:off x="6463435" y="4272209"/>
            <a:ext cx="3006182" cy="2554796"/>
            <a:chOff x="6463435" y="4272209"/>
            <a:chExt cx="3006182" cy="2554796"/>
          </a:xfrm>
        </p:grpSpPr>
        <p:sp>
          <p:nvSpPr>
            <p:cNvPr id="34" name="正方形/長方形 33">
              <a:extLst>
                <a:ext uri="{FF2B5EF4-FFF2-40B4-BE49-F238E27FC236}">
                  <a16:creationId xmlns:a16="http://schemas.microsoft.com/office/drawing/2014/main" id="{82938E31-7D9C-7CBD-64A9-A0233A298406}"/>
                </a:ext>
              </a:extLst>
            </p:cNvPr>
            <p:cNvSpPr/>
            <p:nvPr/>
          </p:nvSpPr>
          <p:spPr>
            <a:xfrm>
              <a:off x="6719231" y="4272209"/>
              <a:ext cx="2108791" cy="4146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ysClr val="windowText" lastClr="000000"/>
                  </a:solidFill>
                </a:rPr>
                <a:t>ライフ</a:t>
              </a:r>
            </a:p>
          </p:txBody>
        </p:sp>
        <p:sp>
          <p:nvSpPr>
            <p:cNvPr id="35" name="テキスト ボックス 34">
              <a:extLst>
                <a:ext uri="{FF2B5EF4-FFF2-40B4-BE49-F238E27FC236}">
                  <a16:creationId xmlns:a16="http://schemas.microsoft.com/office/drawing/2014/main" id="{3D188D85-C37C-0EA3-C798-2D6D54FF11D0}"/>
                </a:ext>
              </a:extLst>
            </p:cNvPr>
            <p:cNvSpPr txBox="1"/>
            <p:nvPr/>
          </p:nvSpPr>
          <p:spPr>
            <a:xfrm>
              <a:off x="6463435" y="5503566"/>
              <a:ext cx="3006182" cy="1323439"/>
            </a:xfrm>
            <a:prstGeom prst="rect">
              <a:avLst/>
            </a:prstGeom>
            <a:noFill/>
          </p:spPr>
          <p:txBody>
            <a:bodyPr wrap="square" rtlCol="0">
              <a:spAutoFit/>
            </a:bodyPr>
            <a:lstStyle/>
            <a:p>
              <a:r>
                <a:rPr lang="ja-JP" altLang="en-US" sz="800" b="1" i="0" dirty="0">
                  <a:solidFill>
                    <a:srgbClr val="333333"/>
                  </a:solidFill>
                  <a:effectLst/>
                  <a:latin typeface="YuGothic"/>
                </a:rPr>
                <a:t>・「日本人の口臭はキツい」在日外国人の</a:t>
              </a:r>
              <a:r>
                <a:rPr lang="en-US" altLang="ja-JP" sz="800" b="1" i="0" dirty="0">
                  <a:solidFill>
                    <a:srgbClr val="333333"/>
                  </a:solidFill>
                  <a:effectLst/>
                  <a:latin typeface="YuGothic"/>
                </a:rPr>
                <a:t>7</a:t>
              </a:r>
              <a:r>
                <a:rPr lang="ja-JP" altLang="en-US" sz="800" b="1" i="0" dirty="0">
                  <a:solidFill>
                    <a:srgbClr val="333333"/>
                  </a:solidFill>
                  <a:effectLst/>
                  <a:latin typeface="YuGothic"/>
                </a:rPr>
                <a:t>割が「くさい」と</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ja-JP" altLang="en-US" sz="800" b="1" i="0" dirty="0">
                  <a:solidFill>
                    <a:srgbClr val="333333"/>
                  </a:solidFill>
                  <a:effectLst/>
                  <a:latin typeface="YuGothic"/>
                </a:rPr>
                <a:t>回答！口臭を防ぐ習慣と、根本的に間違っていた“日本の歯</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ja-JP" altLang="en-US" sz="800" b="1" i="0" dirty="0">
                  <a:solidFill>
                    <a:srgbClr val="333333"/>
                  </a:solidFill>
                  <a:effectLst/>
                  <a:latin typeface="YuGothic"/>
                </a:rPr>
                <a:t>磨き”を専門家が指摘</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en-US" altLang="ja-JP" sz="800" b="1" dirty="0">
                  <a:solidFill>
                    <a:srgbClr val="333333"/>
                  </a:solidFill>
                  <a:latin typeface="YuGothic"/>
                  <a:hlinkClick r:id="rId14"/>
                </a:rPr>
                <a:t>https://www.jprime.jp/articles/-/26407</a:t>
              </a:r>
              <a:endParaRPr lang="en-US" altLang="ja-JP" sz="800" b="1" dirty="0">
                <a:solidFill>
                  <a:srgbClr val="333333"/>
                </a:solidFill>
                <a:latin typeface="YuGothic"/>
              </a:endParaRPr>
            </a:p>
            <a:p>
              <a:endParaRPr lang="en-US" altLang="ja-JP" sz="800" b="1" dirty="0">
                <a:solidFill>
                  <a:srgbClr val="333333"/>
                </a:solidFill>
                <a:latin typeface="YuGothic"/>
              </a:endParaRPr>
            </a:p>
            <a:p>
              <a:r>
                <a:rPr lang="ja-JP" altLang="en-US" sz="800" b="1" i="0" dirty="0">
                  <a:solidFill>
                    <a:srgbClr val="333333"/>
                  </a:solidFill>
                  <a:effectLst/>
                  <a:latin typeface="YuGothic"/>
                </a:rPr>
                <a:t>・美容代の節約にもなる、女性にも人気の「</a:t>
              </a:r>
              <a:r>
                <a:rPr lang="en-US" altLang="ja-JP" sz="800" b="1" i="0" dirty="0">
                  <a:solidFill>
                    <a:srgbClr val="333333"/>
                  </a:solidFill>
                  <a:effectLst/>
                  <a:latin typeface="YuGothic"/>
                </a:rPr>
                <a:t>1000</a:t>
              </a:r>
              <a:r>
                <a:rPr lang="ja-JP" altLang="en-US" sz="800" b="1" i="0" dirty="0">
                  <a:solidFill>
                    <a:srgbClr val="333333"/>
                  </a:solidFill>
                  <a:effectLst/>
                  <a:latin typeface="YuGothic"/>
                </a:rPr>
                <a:t>円カット</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ja-JP" altLang="en-US" sz="800" b="1" i="0" dirty="0">
                  <a:solidFill>
                    <a:srgbClr val="333333"/>
                  </a:solidFill>
                  <a:effectLst/>
                  <a:latin typeface="YuGothic"/>
                </a:rPr>
                <a:t>専門店」が急増！初挑戦でも絶対に失敗しないオーダー</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ja-JP" altLang="en-US" sz="800" b="1" i="0" dirty="0">
                  <a:solidFill>
                    <a:srgbClr val="333333"/>
                  </a:solidFill>
                  <a:effectLst/>
                  <a:latin typeface="YuGothic"/>
                </a:rPr>
                <a:t>テクニック</a:t>
              </a:r>
              <a:r>
                <a:rPr lang="en-US" altLang="ja-JP" sz="800" b="1" i="0" dirty="0">
                  <a:solidFill>
                    <a:srgbClr val="333333"/>
                  </a:solidFill>
                  <a:effectLst/>
                  <a:latin typeface="YuGothic"/>
                </a:rPr>
                <a:t>5</a:t>
              </a:r>
              <a:r>
                <a:rPr lang="ja-JP" altLang="en-US" sz="800" b="1" i="0" dirty="0">
                  <a:solidFill>
                    <a:srgbClr val="333333"/>
                  </a:solidFill>
                  <a:effectLst/>
                  <a:latin typeface="YuGothic"/>
                </a:rPr>
                <a:t>か条と持っていくもの</a:t>
              </a:r>
              <a:endParaRPr lang="en-US" altLang="ja-JP" sz="800" b="1" i="0" dirty="0">
                <a:solidFill>
                  <a:srgbClr val="333333"/>
                </a:solidFill>
                <a:effectLst/>
                <a:latin typeface="YuGothic"/>
              </a:endParaRPr>
            </a:p>
            <a:p>
              <a:r>
                <a:rPr lang="ja-JP" altLang="en-US" sz="800" b="1" dirty="0">
                  <a:solidFill>
                    <a:srgbClr val="333333"/>
                  </a:solidFill>
                  <a:latin typeface="YuGothic"/>
                </a:rPr>
                <a:t>　</a:t>
              </a:r>
              <a:r>
                <a:rPr lang="en-US" altLang="ja-JP" sz="800" b="1" dirty="0">
                  <a:solidFill>
                    <a:srgbClr val="333333"/>
                  </a:solidFill>
                  <a:latin typeface="YuGothic"/>
                  <a:hlinkClick r:id="rId15"/>
                </a:rPr>
                <a:t>https://www.jprime.jp/articles/-/27033</a:t>
              </a:r>
              <a:endParaRPr lang="en-US" altLang="ja-JP" sz="800" b="1" dirty="0">
                <a:solidFill>
                  <a:srgbClr val="333333"/>
                </a:solidFill>
                <a:latin typeface="YuGothic"/>
              </a:endParaRPr>
            </a:p>
            <a:p>
              <a:endParaRPr lang="en-US" altLang="ja-JP" sz="800" b="1" dirty="0">
                <a:solidFill>
                  <a:srgbClr val="333333"/>
                </a:solidFill>
                <a:latin typeface="YuGothic"/>
              </a:endParaRPr>
            </a:p>
          </p:txBody>
        </p:sp>
        <p:grpSp>
          <p:nvGrpSpPr>
            <p:cNvPr id="6" name="グループ化 5">
              <a:extLst>
                <a:ext uri="{FF2B5EF4-FFF2-40B4-BE49-F238E27FC236}">
                  <a16:creationId xmlns:a16="http://schemas.microsoft.com/office/drawing/2014/main" id="{0247FC94-6705-41C5-0273-B3E1F851D16B}"/>
                </a:ext>
              </a:extLst>
            </p:cNvPr>
            <p:cNvGrpSpPr/>
            <p:nvPr/>
          </p:nvGrpSpPr>
          <p:grpSpPr>
            <a:xfrm>
              <a:off x="6564800" y="4641778"/>
              <a:ext cx="2417653" cy="829738"/>
              <a:chOff x="6564800" y="4641778"/>
              <a:chExt cx="2417653" cy="829738"/>
            </a:xfrm>
          </p:grpSpPr>
          <p:pic>
            <p:nvPicPr>
              <p:cNvPr id="39" name="図 38">
                <a:extLst>
                  <a:ext uri="{FF2B5EF4-FFF2-40B4-BE49-F238E27FC236}">
                    <a16:creationId xmlns:a16="http://schemas.microsoft.com/office/drawing/2014/main" id="{2DBB02D1-1525-7352-348B-45DFE7BE5B7C}"/>
                  </a:ext>
                </a:extLst>
              </p:cNvPr>
              <p:cNvPicPr>
                <a:picLocks noChangeAspect="1"/>
              </p:cNvPicPr>
              <p:nvPr/>
            </p:nvPicPr>
            <p:blipFill>
              <a:blip r:embed="rId16"/>
              <a:srcRect l="1" t="1" r="-498" b="1315"/>
              <a:stretch/>
            </p:blipFill>
            <p:spPr>
              <a:xfrm>
                <a:off x="6564800" y="4641778"/>
                <a:ext cx="1267342" cy="827833"/>
              </a:xfrm>
              <a:prstGeom prst="rect">
                <a:avLst/>
              </a:prstGeom>
            </p:spPr>
          </p:pic>
          <p:pic>
            <p:nvPicPr>
              <p:cNvPr id="5" name="図 4">
                <a:extLst>
                  <a:ext uri="{FF2B5EF4-FFF2-40B4-BE49-F238E27FC236}">
                    <a16:creationId xmlns:a16="http://schemas.microsoft.com/office/drawing/2014/main" id="{D5FBBFCE-D3DE-010B-3886-BC371BB638A9}"/>
                  </a:ext>
                </a:extLst>
              </p:cNvPr>
              <p:cNvPicPr>
                <a:picLocks noChangeAspect="1"/>
              </p:cNvPicPr>
              <p:nvPr/>
            </p:nvPicPr>
            <p:blipFill>
              <a:blip r:embed="rId17"/>
              <a:stretch>
                <a:fillRect/>
              </a:stretch>
            </p:blipFill>
            <p:spPr>
              <a:xfrm>
                <a:off x="7823489" y="4643683"/>
                <a:ext cx="1158964" cy="827833"/>
              </a:xfrm>
              <a:prstGeom prst="rect">
                <a:avLst/>
              </a:prstGeom>
            </p:spPr>
          </p:pic>
        </p:grpSp>
      </p:grpSp>
    </p:spTree>
    <p:extLst>
      <p:ext uri="{BB962C8B-B14F-4D97-AF65-F5344CB8AC3E}">
        <p14:creationId xmlns:p14="http://schemas.microsoft.com/office/powerpoint/2010/main" val="2757974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2ABC2C-6482-DC66-4972-0491141D52DD}"/>
              </a:ext>
            </a:extLst>
          </p:cNvPr>
          <p:cNvSpPr txBox="1"/>
          <p:nvPr/>
        </p:nvSpPr>
        <p:spPr>
          <a:xfrm>
            <a:off x="1287158" y="121220"/>
            <a:ext cx="3317500"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PRIME</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記事ジャンル</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4" name="Google Shape;82;p2">
            <a:extLst>
              <a:ext uri="{FF2B5EF4-FFF2-40B4-BE49-F238E27FC236}">
                <a16:creationId xmlns:a16="http://schemas.microsoft.com/office/drawing/2014/main" id="{15E0BBE3-1E8E-76F8-95A2-572830FF0D41}"/>
              </a:ext>
            </a:extLst>
          </p:cNvPr>
          <p:cNvSpPr/>
          <p:nvPr/>
        </p:nvSpPr>
        <p:spPr>
          <a:xfrm>
            <a:off x="3499628" y="567917"/>
            <a:ext cx="5214514" cy="315963"/>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a:solidFill>
                  <a:schemeClr val="accent1"/>
                </a:solidFill>
                <a:latin typeface="游ゴシック" panose="020B0400000000000000" pitchFamily="50" charset="-128"/>
                <a:ea typeface="游ゴシック" panose="020B0400000000000000" pitchFamily="50" charset="-128"/>
                <a:cs typeface="Arial"/>
                <a:sym typeface="Arial"/>
              </a:rPr>
              <a:t>記事ジャンル</a:t>
            </a:r>
            <a:endParaRPr sz="16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sp>
        <p:nvSpPr>
          <p:cNvPr id="25" name="Google Shape;106;p2">
            <a:extLst>
              <a:ext uri="{FF2B5EF4-FFF2-40B4-BE49-F238E27FC236}">
                <a16:creationId xmlns:a16="http://schemas.microsoft.com/office/drawing/2014/main" id="{32CFF410-9835-B020-FBB4-F7890C731463}"/>
              </a:ext>
            </a:extLst>
          </p:cNvPr>
          <p:cNvSpPr txBox="1"/>
          <p:nvPr/>
        </p:nvSpPr>
        <p:spPr>
          <a:xfrm>
            <a:off x="11236400" y="1424703"/>
            <a:ext cx="607257" cy="327897"/>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US"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etc.</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26" name="表 25">
            <a:extLst>
              <a:ext uri="{FF2B5EF4-FFF2-40B4-BE49-F238E27FC236}">
                <a16:creationId xmlns:a16="http://schemas.microsoft.com/office/drawing/2014/main" id="{FBD67E49-3853-5128-FB7A-864F4199DD47}"/>
              </a:ext>
            </a:extLst>
          </p:cNvPr>
          <p:cNvGraphicFramePr>
            <a:graphicFrameLocks noGrp="1"/>
          </p:cNvGraphicFramePr>
          <p:nvPr>
            <p:extLst>
              <p:ext uri="{D42A27DB-BD31-4B8C-83A1-F6EECF244321}">
                <p14:modId xmlns:p14="http://schemas.microsoft.com/office/powerpoint/2010/main" val="1549621516"/>
              </p:ext>
            </p:extLst>
          </p:nvPr>
        </p:nvGraphicFramePr>
        <p:xfrm>
          <a:off x="1039584" y="1123946"/>
          <a:ext cx="10112832" cy="628654"/>
        </p:xfrm>
        <a:graphic>
          <a:graphicData uri="http://schemas.openxmlformats.org/drawingml/2006/table">
            <a:tbl>
              <a:tblPr firstRow="1" bandRow="1">
                <a:tableStyleId>{5C22544A-7EE6-4342-B048-85BDC9FD1C3A}</a:tableStyleId>
              </a:tblPr>
              <a:tblGrid>
                <a:gridCol w="1685472">
                  <a:extLst>
                    <a:ext uri="{9D8B030D-6E8A-4147-A177-3AD203B41FA5}">
                      <a16:colId xmlns:a16="http://schemas.microsoft.com/office/drawing/2014/main" val="3489974889"/>
                    </a:ext>
                  </a:extLst>
                </a:gridCol>
                <a:gridCol w="1685472">
                  <a:extLst>
                    <a:ext uri="{9D8B030D-6E8A-4147-A177-3AD203B41FA5}">
                      <a16:colId xmlns:a16="http://schemas.microsoft.com/office/drawing/2014/main" val="1554575068"/>
                    </a:ext>
                  </a:extLst>
                </a:gridCol>
                <a:gridCol w="1685472">
                  <a:extLst>
                    <a:ext uri="{9D8B030D-6E8A-4147-A177-3AD203B41FA5}">
                      <a16:colId xmlns:a16="http://schemas.microsoft.com/office/drawing/2014/main" val="524369269"/>
                    </a:ext>
                  </a:extLst>
                </a:gridCol>
                <a:gridCol w="1643743">
                  <a:extLst>
                    <a:ext uri="{9D8B030D-6E8A-4147-A177-3AD203B41FA5}">
                      <a16:colId xmlns:a16="http://schemas.microsoft.com/office/drawing/2014/main" val="2929556997"/>
                    </a:ext>
                  </a:extLst>
                </a:gridCol>
                <a:gridCol w="1727201">
                  <a:extLst>
                    <a:ext uri="{9D8B030D-6E8A-4147-A177-3AD203B41FA5}">
                      <a16:colId xmlns:a16="http://schemas.microsoft.com/office/drawing/2014/main" val="3004725734"/>
                    </a:ext>
                  </a:extLst>
                </a:gridCol>
                <a:gridCol w="1685472">
                  <a:extLst>
                    <a:ext uri="{9D8B030D-6E8A-4147-A177-3AD203B41FA5}">
                      <a16:colId xmlns:a16="http://schemas.microsoft.com/office/drawing/2014/main" val="2572378039"/>
                    </a:ext>
                  </a:extLst>
                </a:gridCol>
              </a:tblGrid>
              <a:tr h="628654">
                <a:tc>
                  <a:txBody>
                    <a:bodyPr/>
                    <a:lstStyle/>
                    <a:p>
                      <a:pPr algn="ctr"/>
                      <a:r>
                        <a:rPr kumimoji="1" lang="ja-JP" altLang="en-US" sz="1400" dirty="0">
                          <a:solidFill>
                            <a:schemeClr val="bg1"/>
                          </a:solidFill>
                        </a:rPr>
                        <a:t>芸能</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kumimoji="1" lang="ja-JP" altLang="en-US" sz="1400" dirty="0">
                          <a:solidFill>
                            <a:schemeClr val="bg1"/>
                          </a:solidFill>
                        </a:rPr>
                        <a:t>皇室</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kumimoji="1" lang="ja-JP" altLang="en-US" sz="1400" dirty="0">
                          <a:solidFill>
                            <a:schemeClr val="bg1"/>
                          </a:solidFill>
                        </a:rPr>
                        <a:t>社会・事件</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kumimoji="1" lang="ja-JP" altLang="en-US" sz="1400" dirty="0">
                          <a:solidFill>
                            <a:schemeClr val="bg1"/>
                          </a:solidFill>
                        </a:rPr>
                        <a:t>ライフ</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kumimoji="1" lang="ja-JP" altLang="en-US" sz="1400" dirty="0">
                          <a:solidFill>
                            <a:schemeClr val="bg1"/>
                          </a:solidFill>
                        </a:rPr>
                        <a:t>トレンド</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kumimoji="1" lang="ja-JP" altLang="en-US" sz="1400" dirty="0">
                          <a:solidFill>
                            <a:schemeClr val="bg1"/>
                          </a:solidFill>
                        </a:rPr>
                        <a:t>連載</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4151810490"/>
                  </a:ext>
                </a:extLst>
              </a:tr>
            </a:tbl>
          </a:graphicData>
        </a:graphic>
      </p:graphicFrame>
      <p:grpSp>
        <p:nvGrpSpPr>
          <p:cNvPr id="8" name="グループ化 7">
            <a:extLst>
              <a:ext uri="{FF2B5EF4-FFF2-40B4-BE49-F238E27FC236}">
                <a16:creationId xmlns:a16="http://schemas.microsoft.com/office/drawing/2014/main" id="{CAD8DF6D-1C17-FE01-AC59-6606F25AD407}"/>
              </a:ext>
            </a:extLst>
          </p:cNvPr>
          <p:cNvGrpSpPr/>
          <p:nvPr/>
        </p:nvGrpSpPr>
        <p:grpSpPr>
          <a:xfrm>
            <a:off x="377827" y="2186087"/>
            <a:ext cx="3580714" cy="1919716"/>
            <a:chOff x="377827" y="2186087"/>
            <a:chExt cx="3580714" cy="1919716"/>
          </a:xfrm>
        </p:grpSpPr>
        <p:sp>
          <p:nvSpPr>
            <p:cNvPr id="18" name="正方形/長方形 17">
              <a:extLst>
                <a:ext uri="{FF2B5EF4-FFF2-40B4-BE49-F238E27FC236}">
                  <a16:creationId xmlns:a16="http://schemas.microsoft.com/office/drawing/2014/main" id="{0E8AE351-C1FD-9959-058A-46D2384065FF}"/>
                </a:ext>
              </a:extLst>
            </p:cNvPr>
            <p:cNvSpPr/>
            <p:nvPr/>
          </p:nvSpPr>
          <p:spPr>
            <a:xfrm>
              <a:off x="425012" y="2363142"/>
              <a:ext cx="3524137" cy="174266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端子 28">
              <a:extLst>
                <a:ext uri="{FF2B5EF4-FFF2-40B4-BE49-F238E27FC236}">
                  <a16:creationId xmlns:a16="http://schemas.microsoft.com/office/drawing/2014/main" id="{0F27F446-066B-38D3-C835-C9E2C17964CC}"/>
                </a:ext>
              </a:extLst>
            </p:cNvPr>
            <p:cNvSpPr/>
            <p:nvPr/>
          </p:nvSpPr>
          <p:spPr>
            <a:xfrm>
              <a:off x="1562473" y="2186087"/>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芸能</a:t>
              </a:r>
            </a:p>
          </p:txBody>
        </p:sp>
        <p:sp>
          <p:nvSpPr>
            <p:cNvPr id="30" name="Google Shape;162;p4">
              <a:extLst>
                <a:ext uri="{FF2B5EF4-FFF2-40B4-BE49-F238E27FC236}">
                  <a16:creationId xmlns:a16="http://schemas.microsoft.com/office/drawing/2014/main" id="{633F7BDE-8E56-4064-46B7-6BC0DFC2EC1D}"/>
                </a:ext>
              </a:extLst>
            </p:cNvPr>
            <p:cNvSpPr txBox="1"/>
            <p:nvPr/>
          </p:nvSpPr>
          <p:spPr>
            <a:xfrm>
              <a:off x="377827" y="2574797"/>
              <a:ext cx="3580714"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独占</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松本人志が</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週刊文春</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を訴えた</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5.5</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億円裁判</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で「性被害の認識はない」発言撤回か、告発女性たち</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の中で起きた“仲違い” </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独占</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仮面ライダー俳優・犬飼貴丈、余命</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1</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か月の少年</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をこっそり訪問！事務所の粋な回答「犬飼ではなく、“桐</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生戦兎”がお見舞いに伺った」</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a:buClr>
                  <a:srgbClr val="000000"/>
                </a:buClr>
                <a:buSzPts val="900"/>
              </a:pPr>
              <a:r>
                <a:rPr lang="ja-JP"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独占撮</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やす子への不適切発言から</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2</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か月、活動休止中</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a:buClr>
                  <a:srgbClr val="000000"/>
                </a:buClr>
                <a:buSzPts val="900"/>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のフワちゃん　朝日奈央の結婚式に自転車で駆けつける</a:t>
              </a:r>
            </a:p>
          </p:txBody>
        </p:sp>
      </p:grpSp>
      <p:grpSp>
        <p:nvGrpSpPr>
          <p:cNvPr id="7" name="グループ化 6">
            <a:extLst>
              <a:ext uri="{FF2B5EF4-FFF2-40B4-BE49-F238E27FC236}">
                <a16:creationId xmlns:a16="http://schemas.microsoft.com/office/drawing/2014/main" id="{248D308A-E5B2-77ED-E060-7C4177508005}"/>
              </a:ext>
            </a:extLst>
          </p:cNvPr>
          <p:cNvGrpSpPr/>
          <p:nvPr/>
        </p:nvGrpSpPr>
        <p:grpSpPr>
          <a:xfrm>
            <a:off x="4335823" y="2186087"/>
            <a:ext cx="3533529" cy="1919716"/>
            <a:chOff x="4335823" y="2186087"/>
            <a:chExt cx="3533529" cy="1919716"/>
          </a:xfrm>
        </p:grpSpPr>
        <p:sp>
          <p:nvSpPr>
            <p:cNvPr id="22" name="正方形/長方形 21">
              <a:extLst>
                <a:ext uri="{FF2B5EF4-FFF2-40B4-BE49-F238E27FC236}">
                  <a16:creationId xmlns:a16="http://schemas.microsoft.com/office/drawing/2014/main" id="{173839BC-9923-F41C-31CC-9946D9298473}"/>
                </a:ext>
              </a:extLst>
            </p:cNvPr>
            <p:cNvSpPr/>
            <p:nvPr/>
          </p:nvSpPr>
          <p:spPr>
            <a:xfrm>
              <a:off x="4335823" y="2363142"/>
              <a:ext cx="3524137" cy="174266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端子 23">
              <a:extLst>
                <a:ext uri="{FF2B5EF4-FFF2-40B4-BE49-F238E27FC236}">
                  <a16:creationId xmlns:a16="http://schemas.microsoft.com/office/drawing/2014/main" id="{7A92283B-BAA8-CE6B-5144-786A840CE53A}"/>
                </a:ext>
              </a:extLst>
            </p:cNvPr>
            <p:cNvSpPr/>
            <p:nvPr/>
          </p:nvSpPr>
          <p:spPr>
            <a:xfrm>
              <a:off x="5473284" y="2186087"/>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皇室</a:t>
              </a:r>
            </a:p>
          </p:txBody>
        </p:sp>
        <p:sp>
          <p:nvSpPr>
            <p:cNvPr id="27" name="Google Shape;162;p4">
              <a:extLst>
                <a:ext uri="{FF2B5EF4-FFF2-40B4-BE49-F238E27FC236}">
                  <a16:creationId xmlns:a16="http://schemas.microsoft.com/office/drawing/2014/main" id="{8E99C617-7FF2-7497-860B-1D269B3CA0F0}"/>
                </a:ext>
              </a:extLst>
            </p:cNvPr>
            <p:cNvSpPr txBox="1"/>
            <p:nvPr/>
          </p:nvSpPr>
          <p:spPr>
            <a:xfrm>
              <a:off x="4345215" y="2572773"/>
              <a:ext cx="3524137"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独自</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愛子さま、学生最後の夏休みはユニクロ私服</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で東京ドームシティへ！身長</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180cm</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超えのイケメン</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とペアで満喫された「お忍び遊園地デート」</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独自</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佳子さまのお相手有力候補・島津家の御曹司を</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直撃「結婚は</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100</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％ない」皇室との“積年の確執”</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独占秘話</a:t>
              </a:r>
              <a:r>
                <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雅子さま、還暦目前の大英断で実家を空っ</a:t>
              </a:r>
              <a:endPar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ぽに！「住み慣れた場所を離れるのは寂しい」小和田家</a:t>
              </a:r>
              <a:endPar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の長女としてたどり着いた“親孝行”</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grpSp>
        <p:nvGrpSpPr>
          <p:cNvPr id="5" name="グループ化 4">
            <a:extLst>
              <a:ext uri="{FF2B5EF4-FFF2-40B4-BE49-F238E27FC236}">
                <a16:creationId xmlns:a16="http://schemas.microsoft.com/office/drawing/2014/main" id="{0B84A888-FFBD-25FC-559B-011097DAE481}"/>
              </a:ext>
            </a:extLst>
          </p:cNvPr>
          <p:cNvGrpSpPr/>
          <p:nvPr/>
        </p:nvGrpSpPr>
        <p:grpSpPr>
          <a:xfrm>
            <a:off x="8246634" y="2186087"/>
            <a:ext cx="3524137" cy="1919716"/>
            <a:chOff x="8246634" y="2186087"/>
            <a:chExt cx="3524137" cy="1919716"/>
          </a:xfrm>
        </p:grpSpPr>
        <p:sp>
          <p:nvSpPr>
            <p:cNvPr id="47" name="正方形/長方形 46">
              <a:extLst>
                <a:ext uri="{FF2B5EF4-FFF2-40B4-BE49-F238E27FC236}">
                  <a16:creationId xmlns:a16="http://schemas.microsoft.com/office/drawing/2014/main" id="{E22803C7-3425-40A9-9C52-69132EEB33A2}"/>
                </a:ext>
              </a:extLst>
            </p:cNvPr>
            <p:cNvSpPr/>
            <p:nvPr/>
          </p:nvSpPr>
          <p:spPr>
            <a:xfrm>
              <a:off x="8246634" y="2363142"/>
              <a:ext cx="3524137" cy="174266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ローチャート: 端子 48">
              <a:extLst>
                <a:ext uri="{FF2B5EF4-FFF2-40B4-BE49-F238E27FC236}">
                  <a16:creationId xmlns:a16="http://schemas.microsoft.com/office/drawing/2014/main" id="{CA2BBB21-CAB6-397C-D611-DA08E031B1FB}"/>
                </a:ext>
              </a:extLst>
            </p:cNvPr>
            <p:cNvSpPr/>
            <p:nvPr/>
          </p:nvSpPr>
          <p:spPr>
            <a:xfrm>
              <a:off x="9384095" y="2186087"/>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社会・事件</a:t>
              </a:r>
              <a:endParaRPr kumimoji="1" lang="ja-JP" altLang="en-US" sz="1400" b="1" dirty="0"/>
            </a:p>
          </p:txBody>
        </p:sp>
        <p:sp>
          <p:nvSpPr>
            <p:cNvPr id="50" name="Google Shape;162;p4">
              <a:extLst>
                <a:ext uri="{FF2B5EF4-FFF2-40B4-BE49-F238E27FC236}">
                  <a16:creationId xmlns:a16="http://schemas.microsoft.com/office/drawing/2014/main" id="{09DC42B3-E9ED-334E-25E2-20DBE397B9CD}"/>
                </a:ext>
              </a:extLst>
            </p:cNvPr>
            <p:cNvSpPr txBox="1"/>
            <p:nvPr/>
          </p:nvSpPr>
          <p:spPr>
            <a:xfrm>
              <a:off x="8304306" y="2541549"/>
              <a:ext cx="3365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独自</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桐生市生活保護課の悪辣極まる水際・恫喝・</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ハラスメントに保護の辞退届を経験した女性、</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9</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年が経ち、やっと話せるようになった」</a:t>
              </a:r>
            </a:p>
            <a:p>
              <a:pPr marL="0" marR="0" lvl="0" indent="0" algn="l" rtl="0">
                <a:lnSpc>
                  <a:spcPct val="100000"/>
                </a:lnSpc>
                <a:spcBef>
                  <a:spcPts val="0"/>
                </a:spcBef>
                <a:spcAft>
                  <a:spcPts val="0"/>
                </a:spcAft>
                <a:buClr>
                  <a:srgbClr val="000000"/>
                </a:buClr>
                <a:buSzPts val="900"/>
                <a:buFont typeface="Arial"/>
                <a:buNone/>
              </a:pPr>
              <a:r>
                <a:rPr 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独自</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立憲・石垣のりこ議員、菅野完氏との「不倫</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の証拠」と「隠ぺい音声」を入手</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・「“若いから仕方ないね”と助けてくれなかった」メ</a:t>
              </a:r>
              <a:endPar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ディアが取り上げてこなかった</a:t>
              </a:r>
              <a:r>
                <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避難所での性暴力</a:t>
              </a:r>
              <a:r>
                <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rPr>
                <a:t>』</a:t>
              </a:r>
            </a:p>
            <a:p>
              <a:pPr marL="0" marR="0" lvl="0" indent="0" algn="l" rtl="0">
                <a:lnSpc>
                  <a:spcPct val="100000"/>
                </a:lnSpc>
                <a:spcBef>
                  <a:spcPts val="0"/>
                </a:spcBef>
                <a:spcAft>
                  <a:spcPts val="0"/>
                </a:spcAft>
                <a:buClr>
                  <a:srgbClr val="000000"/>
                </a:buClr>
                <a:buSzPts val="900"/>
                <a:buFont typeface="Arial"/>
                <a:buNone/>
              </a:pP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川越まつり</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屋台に“カビ付き”のりんご飴「毒りん</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ごにしか見えない」ネット騒然、運営元に対応を直撃</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grpSp>
        <p:nvGrpSpPr>
          <p:cNvPr id="9" name="グループ化 8">
            <a:extLst>
              <a:ext uri="{FF2B5EF4-FFF2-40B4-BE49-F238E27FC236}">
                <a16:creationId xmlns:a16="http://schemas.microsoft.com/office/drawing/2014/main" id="{0F139874-1758-60DC-1A72-051F056694E9}"/>
              </a:ext>
            </a:extLst>
          </p:cNvPr>
          <p:cNvGrpSpPr/>
          <p:nvPr/>
        </p:nvGrpSpPr>
        <p:grpSpPr>
          <a:xfrm>
            <a:off x="425012" y="4425528"/>
            <a:ext cx="3524137" cy="1786203"/>
            <a:chOff x="425012" y="4425528"/>
            <a:chExt cx="3524137" cy="1786203"/>
          </a:xfrm>
        </p:grpSpPr>
        <p:sp>
          <p:nvSpPr>
            <p:cNvPr id="72" name="正方形/長方形 71">
              <a:extLst>
                <a:ext uri="{FF2B5EF4-FFF2-40B4-BE49-F238E27FC236}">
                  <a16:creationId xmlns:a16="http://schemas.microsoft.com/office/drawing/2014/main" id="{16938087-8785-1E68-B5FD-2F61D2B22F42}"/>
                </a:ext>
              </a:extLst>
            </p:cNvPr>
            <p:cNvSpPr/>
            <p:nvPr/>
          </p:nvSpPr>
          <p:spPr>
            <a:xfrm>
              <a:off x="425012" y="4469070"/>
              <a:ext cx="3524137" cy="174266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ローチャート: 端子 73">
              <a:extLst>
                <a:ext uri="{FF2B5EF4-FFF2-40B4-BE49-F238E27FC236}">
                  <a16:creationId xmlns:a16="http://schemas.microsoft.com/office/drawing/2014/main" id="{2B403C62-A60F-D5AC-4CA9-A8C082B541E5}"/>
                </a:ext>
              </a:extLst>
            </p:cNvPr>
            <p:cNvSpPr/>
            <p:nvPr/>
          </p:nvSpPr>
          <p:spPr>
            <a:xfrm>
              <a:off x="1562473" y="4425528"/>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ライフ</a:t>
              </a:r>
              <a:endParaRPr kumimoji="1" lang="ja-JP" altLang="en-US" sz="1400" b="1" dirty="0"/>
            </a:p>
          </p:txBody>
        </p:sp>
        <p:sp>
          <p:nvSpPr>
            <p:cNvPr id="75" name="Google Shape;162;p4">
              <a:extLst>
                <a:ext uri="{FF2B5EF4-FFF2-40B4-BE49-F238E27FC236}">
                  <a16:creationId xmlns:a16="http://schemas.microsoft.com/office/drawing/2014/main" id="{E7E10423-786C-E7CB-C702-A83FAE206D01}"/>
                </a:ext>
              </a:extLst>
            </p:cNvPr>
            <p:cNvSpPr txBox="1"/>
            <p:nvPr/>
          </p:nvSpPr>
          <p:spPr>
            <a:xfrm>
              <a:off x="504526" y="4793001"/>
              <a:ext cx="336510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病院長</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4</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人が実名で教える、病気になっても「のまな</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い</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5</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つの薬」と「受けない</a:t>
              </a:r>
              <a:r>
                <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4</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つの手術」</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世界でも前例なし難病“おもちくん”の両親、おでこの</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骨やまぶたがない状態で生まれても「存在に感謝」</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日本人女性のがん死亡数</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1</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位「大腸がん」の真犯人が</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判明！食生活に潜む“落とし穴”との付き合い方</a:t>
              </a:r>
            </a:p>
            <a:p>
              <a:pPr marL="0" marR="0" lvl="0" indent="0" algn="l" rtl="0">
                <a:lnSpc>
                  <a:spcPct val="100000"/>
                </a:lnSpc>
                <a:spcBef>
                  <a:spcPts val="0"/>
                </a:spcBef>
                <a:spcAft>
                  <a:spcPts val="0"/>
                </a:spcAft>
                <a:buClr>
                  <a:srgbClr val="000000"/>
                </a:buClr>
                <a:buSzPts val="900"/>
                <a:buFont typeface="Arial"/>
                <a:buNone/>
              </a:pP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・「コンビニおにぎり」を平気で買う人が知らない</a:t>
              </a:r>
              <a:endParaRPr lang="en-US" altLang="ja-JP"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残念な真実！原材料表示に隠された添加物の正体</a:t>
              </a:r>
            </a:p>
          </p:txBody>
        </p:sp>
      </p:grpSp>
      <p:grpSp>
        <p:nvGrpSpPr>
          <p:cNvPr id="10" name="グループ化 9">
            <a:extLst>
              <a:ext uri="{FF2B5EF4-FFF2-40B4-BE49-F238E27FC236}">
                <a16:creationId xmlns:a16="http://schemas.microsoft.com/office/drawing/2014/main" id="{2642BD0D-81D4-ECFD-ABDA-E73B17AAF4E1}"/>
              </a:ext>
            </a:extLst>
          </p:cNvPr>
          <p:cNvGrpSpPr/>
          <p:nvPr/>
        </p:nvGrpSpPr>
        <p:grpSpPr>
          <a:xfrm>
            <a:off x="4335823" y="4366028"/>
            <a:ext cx="3524137" cy="1919716"/>
            <a:chOff x="4335823" y="4366028"/>
            <a:chExt cx="3524137" cy="1919716"/>
          </a:xfrm>
        </p:grpSpPr>
        <p:sp>
          <p:nvSpPr>
            <p:cNvPr id="77" name="正方形/長方形 76">
              <a:extLst>
                <a:ext uri="{FF2B5EF4-FFF2-40B4-BE49-F238E27FC236}">
                  <a16:creationId xmlns:a16="http://schemas.microsoft.com/office/drawing/2014/main" id="{9DD614CE-D5E1-83CD-261B-CECB24F024D2}"/>
                </a:ext>
              </a:extLst>
            </p:cNvPr>
            <p:cNvSpPr/>
            <p:nvPr/>
          </p:nvSpPr>
          <p:spPr>
            <a:xfrm>
              <a:off x="4335823" y="4543083"/>
              <a:ext cx="3524137" cy="174266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ローチャート: 端子 78">
              <a:extLst>
                <a:ext uri="{FF2B5EF4-FFF2-40B4-BE49-F238E27FC236}">
                  <a16:creationId xmlns:a16="http://schemas.microsoft.com/office/drawing/2014/main" id="{34B17996-57AC-D81C-CAA6-A84746C52A90}"/>
                </a:ext>
              </a:extLst>
            </p:cNvPr>
            <p:cNvSpPr/>
            <p:nvPr/>
          </p:nvSpPr>
          <p:spPr>
            <a:xfrm>
              <a:off x="5473284" y="4366028"/>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トレンド</a:t>
              </a:r>
              <a:endParaRPr kumimoji="1" lang="ja-JP" altLang="en-US" sz="1400" b="1" dirty="0"/>
            </a:p>
          </p:txBody>
        </p:sp>
        <p:sp>
          <p:nvSpPr>
            <p:cNvPr id="80" name="Google Shape;162;p4">
              <a:extLst>
                <a:ext uri="{FF2B5EF4-FFF2-40B4-BE49-F238E27FC236}">
                  <a16:creationId xmlns:a16="http://schemas.microsoft.com/office/drawing/2014/main" id="{EAF3DD7E-38E4-3266-8E2F-E59CEDF65689}"/>
                </a:ext>
              </a:extLst>
            </p:cNvPr>
            <p:cNvSpPr txBox="1"/>
            <p:nvPr/>
          </p:nvSpPr>
          <p:spPr>
            <a:xfrm>
              <a:off x="4413445" y="4744350"/>
              <a:ext cx="3365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知って楽しい雑学</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ヨーグルトの容器が逆台形の形</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なのはなぜ？ 識者に聞いたヨーグルトの歴史「消費</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者の声から今の形に」</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・「ちいかわシール」を求めてマクドナルドが大渋滞！</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ハッピーセット</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1</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人で</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5</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個も、“転売ヤーの餌食”再び</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アメトーーク！</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で話題！　リピーター続出のビジ</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ネスホテルチェーン「ドーミーイン」に</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70</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棟以上宿</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泊した達人が教える「サウナ好きにオススメ」「景色</a:t>
              </a:r>
              <a:endPar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000" b="1" i="0" cap="none" dirty="0">
                  <a:solidFill>
                    <a:schemeClr val="dk1"/>
                  </a:solidFill>
                  <a:latin typeface="游ゴシック" panose="020B0400000000000000" pitchFamily="50" charset="-128"/>
                  <a:ea typeface="游ゴシック" panose="020B0400000000000000" pitchFamily="50" charset="-128"/>
                  <a:cs typeface="Arial"/>
                  <a:sym typeface="Arial"/>
                </a:rPr>
                <a:t>の良い」施設ベスト</a:t>
              </a:r>
              <a:r>
                <a:rPr lang="en-US" altLang="ja-JP" sz="1000" b="1" i="0" cap="none" dirty="0">
                  <a:solidFill>
                    <a:schemeClr val="dk1"/>
                  </a:solidFill>
                  <a:latin typeface="游ゴシック" panose="020B0400000000000000" pitchFamily="50" charset="-128"/>
                  <a:ea typeface="游ゴシック" panose="020B0400000000000000" pitchFamily="50" charset="-128"/>
                  <a:cs typeface="Arial"/>
                  <a:sym typeface="Arial"/>
                </a:rPr>
                <a:t>3</a:t>
              </a:r>
            </a:p>
          </p:txBody>
        </p:sp>
      </p:grpSp>
      <p:grpSp>
        <p:nvGrpSpPr>
          <p:cNvPr id="6" name="グループ化 5">
            <a:extLst>
              <a:ext uri="{FF2B5EF4-FFF2-40B4-BE49-F238E27FC236}">
                <a16:creationId xmlns:a16="http://schemas.microsoft.com/office/drawing/2014/main" id="{11FF7C31-315B-061C-FB96-8390667BABA4}"/>
              </a:ext>
            </a:extLst>
          </p:cNvPr>
          <p:cNvGrpSpPr/>
          <p:nvPr/>
        </p:nvGrpSpPr>
        <p:grpSpPr>
          <a:xfrm>
            <a:off x="8246634" y="4366028"/>
            <a:ext cx="3524137" cy="1919716"/>
            <a:chOff x="8246634" y="4366028"/>
            <a:chExt cx="3524137" cy="1919716"/>
          </a:xfrm>
        </p:grpSpPr>
        <p:sp>
          <p:nvSpPr>
            <p:cNvPr id="82" name="正方形/長方形 81">
              <a:extLst>
                <a:ext uri="{FF2B5EF4-FFF2-40B4-BE49-F238E27FC236}">
                  <a16:creationId xmlns:a16="http://schemas.microsoft.com/office/drawing/2014/main" id="{9F02A6F8-787B-8C56-6ED6-A9A3868749CD}"/>
                </a:ext>
              </a:extLst>
            </p:cNvPr>
            <p:cNvSpPr/>
            <p:nvPr/>
          </p:nvSpPr>
          <p:spPr>
            <a:xfrm>
              <a:off x="8246634" y="4543083"/>
              <a:ext cx="3524137" cy="174266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3" name="グループ化 82">
              <a:extLst>
                <a:ext uri="{FF2B5EF4-FFF2-40B4-BE49-F238E27FC236}">
                  <a16:creationId xmlns:a16="http://schemas.microsoft.com/office/drawing/2014/main" id="{3BC6944C-83CA-9E84-789A-BCDB0BB3E626}"/>
                </a:ext>
              </a:extLst>
            </p:cNvPr>
            <p:cNvGrpSpPr/>
            <p:nvPr/>
          </p:nvGrpSpPr>
          <p:grpSpPr>
            <a:xfrm>
              <a:off x="8337577" y="4366028"/>
              <a:ext cx="3365109" cy="1857582"/>
              <a:chOff x="555710" y="2186087"/>
              <a:chExt cx="3365109" cy="1857582"/>
            </a:xfrm>
          </p:grpSpPr>
          <p:sp>
            <p:nvSpPr>
              <p:cNvPr id="84" name="フローチャート: 端子 83">
                <a:extLst>
                  <a:ext uri="{FF2B5EF4-FFF2-40B4-BE49-F238E27FC236}">
                    <a16:creationId xmlns:a16="http://schemas.microsoft.com/office/drawing/2014/main" id="{EEE20C84-3711-9643-266E-FB960C2A438B}"/>
                  </a:ext>
                </a:extLst>
              </p:cNvPr>
              <p:cNvSpPr/>
              <p:nvPr/>
            </p:nvSpPr>
            <p:spPr>
              <a:xfrm>
                <a:off x="1602228" y="2186087"/>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連載</a:t>
                </a:r>
                <a:endParaRPr kumimoji="1" lang="ja-JP" altLang="en-US" sz="1400" b="1" dirty="0"/>
              </a:p>
            </p:txBody>
          </p:sp>
          <p:sp>
            <p:nvSpPr>
              <p:cNvPr id="85" name="Google Shape;162;p4">
                <a:extLst>
                  <a:ext uri="{FF2B5EF4-FFF2-40B4-BE49-F238E27FC236}">
                    <a16:creationId xmlns:a16="http://schemas.microsoft.com/office/drawing/2014/main" id="{7CF278A3-D594-52D9-5374-0B891D179471}"/>
                  </a:ext>
                </a:extLst>
              </p:cNvPr>
              <p:cNvSpPr txBox="1"/>
              <p:nvPr/>
            </p:nvSpPr>
            <p:spPr>
              <a:xfrm>
                <a:off x="555710" y="2566382"/>
                <a:ext cx="336510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u="none" strike="noStrike" dirty="0">
                    <a:solidFill>
                      <a:schemeClr val="dk1"/>
                    </a:solidFill>
                    <a:latin typeface="+mn-ea"/>
                    <a:cs typeface="Arial"/>
                    <a:sym typeface="Arial"/>
                  </a:rPr>
                  <a:t>・</a:t>
                </a:r>
                <a:r>
                  <a:rPr lang="ja-JP" altLang="en-US" sz="1000" b="1" u="none" strike="noStrike" dirty="0">
                    <a:solidFill>
                      <a:schemeClr val="dk1"/>
                    </a:solidFill>
                    <a:latin typeface="+mn-ea"/>
                    <a:cs typeface="Arial"/>
                    <a:sym typeface="Arial"/>
                  </a:rPr>
                  <a:t>作家 燃え殻さん</a:t>
                </a:r>
                <a:endParaRPr lang="en-US" altLang="ja-JP" sz="1000" b="1" u="none" strike="noStrike" dirty="0">
                  <a:solidFill>
                    <a:schemeClr val="dk1"/>
                  </a:solidFill>
                  <a:latin typeface="+mn-ea"/>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altLang="ja-JP" sz="1000" b="1" dirty="0">
                    <a:solidFill>
                      <a:schemeClr val="dk1"/>
                    </a:solidFill>
                    <a:latin typeface="+mn-ea"/>
                    <a:cs typeface="Arial"/>
                    <a:sym typeface="Arial"/>
                  </a:rPr>
                  <a:t> </a:t>
                </a:r>
                <a:r>
                  <a:rPr lang="en-US" altLang="ja-JP" sz="1000" b="1" u="none" strike="noStrike" dirty="0">
                    <a:solidFill>
                      <a:schemeClr val="dk1"/>
                    </a:solidFill>
                    <a:latin typeface="+mn-ea"/>
                    <a:cs typeface="Arial"/>
                    <a:sym typeface="Arial"/>
                  </a:rPr>
                  <a:t>『</a:t>
                </a:r>
                <a:r>
                  <a:rPr lang="ja-JP" altLang="en-US" sz="1000" b="1" u="none" strike="noStrike" dirty="0">
                    <a:solidFill>
                      <a:schemeClr val="dk1"/>
                    </a:solidFill>
                    <a:latin typeface="+mn-ea"/>
                    <a:cs typeface="Arial"/>
                    <a:sym typeface="Arial"/>
                  </a:rPr>
                  <a:t>シーフードドリアを食べ終わるころには</a:t>
                </a:r>
                <a:r>
                  <a:rPr lang="en-US" altLang="ja-JP" sz="1000" b="1" u="none" strike="noStrike" dirty="0">
                    <a:solidFill>
                      <a:schemeClr val="dk1"/>
                    </a:solidFill>
                    <a:latin typeface="+mn-ea"/>
                    <a:cs typeface="Arial"/>
                    <a:sym typeface="Arial"/>
                  </a:rPr>
                  <a:t>』</a:t>
                </a:r>
                <a:endParaRPr lang="en-US" altLang="ja-JP" sz="1000" b="1" dirty="0">
                  <a:solidFill>
                    <a:schemeClr val="dk1"/>
                  </a:solidFill>
                  <a:latin typeface="+mn-ea"/>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u="none" strike="noStrike" dirty="0">
                    <a:solidFill>
                      <a:schemeClr val="dk1"/>
                    </a:solidFill>
                    <a:latin typeface="+mn-ea"/>
                    <a:cs typeface="Arial"/>
                    <a:sym typeface="Arial"/>
                  </a:rPr>
                  <a:t>・</a:t>
                </a:r>
                <a:r>
                  <a:rPr lang="ja-JP" altLang="en-US" sz="1000" b="1" i="0" dirty="0">
                    <a:solidFill>
                      <a:srgbClr val="333333"/>
                    </a:solidFill>
                    <a:effectLst/>
                    <a:latin typeface="+mn-ea"/>
                  </a:rPr>
                  <a:t>波乱万丈な人生を取材した渾身のドキュメント</a:t>
                </a:r>
                <a:endParaRPr lang="en-US" altLang="ja-JP" sz="1000" b="1" u="none" strike="noStrike" dirty="0">
                  <a:solidFill>
                    <a:schemeClr val="dk1"/>
                  </a:solidFill>
                  <a:latin typeface="+mn-ea"/>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1000" b="1" u="none" strike="noStrike" dirty="0">
                    <a:solidFill>
                      <a:schemeClr val="dk1"/>
                    </a:solidFill>
                    <a:latin typeface="+mn-ea"/>
                    <a:cs typeface="Arial"/>
                    <a:sym typeface="Arial"/>
                  </a:rPr>
                  <a:t>　</a:t>
                </a:r>
                <a:r>
                  <a:rPr lang="en-US" altLang="ja-JP" sz="1000" b="1" u="none" strike="noStrike" dirty="0">
                    <a:solidFill>
                      <a:schemeClr val="dk1"/>
                    </a:solidFill>
                    <a:latin typeface="+mn-ea"/>
                    <a:cs typeface="Arial"/>
                    <a:sym typeface="Arial"/>
                  </a:rPr>
                  <a:t>『</a:t>
                </a:r>
                <a:r>
                  <a:rPr lang="ja-JP" altLang="en-US" sz="1000" b="1" u="none" strike="noStrike" dirty="0">
                    <a:solidFill>
                      <a:schemeClr val="dk1"/>
                    </a:solidFill>
                    <a:latin typeface="+mn-ea"/>
                    <a:cs typeface="Arial"/>
                    <a:sym typeface="Arial"/>
                  </a:rPr>
                  <a:t>人間ドキュメント</a:t>
                </a:r>
                <a:r>
                  <a:rPr lang="en-US" altLang="ja-JP" sz="1000" b="1" u="none" strike="noStrike" dirty="0">
                    <a:solidFill>
                      <a:schemeClr val="dk1"/>
                    </a:solidFill>
                    <a:latin typeface="+mn-ea"/>
                    <a:cs typeface="Arial"/>
                    <a:sym typeface="Arial"/>
                  </a:rPr>
                  <a:t>』</a:t>
                </a:r>
              </a:p>
              <a:p>
                <a:pPr marL="0" marR="0" lvl="0" indent="0" algn="l"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mn-ea"/>
                    <a:cs typeface="Arial"/>
                    <a:sym typeface="Arial"/>
                  </a:rPr>
                  <a:t>・</a:t>
                </a:r>
                <a:r>
                  <a:rPr lang="ja-JP" altLang="en-US" sz="1000" b="1" i="0" dirty="0">
                    <a:solidFill>
                      <a:srgbClr val="333333"/>
                    </a:solidFill>
                    <a:effectLst/>
                    <a:latin typeface="+mn-ea"/>
                  </a:rPr>
                  <a:t>ライター・仁科友里さんが世間を騒がせる</a:t>
                </a:r>
                <a:endParaRPr lang="en-US" altLang="ja-JP" sz="1000" b="1" i="0" dirty="0">
                  <a:solidFill>
                    <a:srgbClr val="333333"/>
                  </a:solidFill>
                  <a:effectLst/>
                  <a:latin typeface="+mn-ea"/>
                </a:endParaRPr>
              </a:p>
              <a:p>
                <a:pPr marL="0" marR="0" lvl="0" indent="0" algn="l" rtl="0">
                  <a:lnSpc>
                    <a:spcPct val="100000"/>
                  </a:lnSpc>
                  <a:spcBef>
                    <a:spcPts val="0"/>
                  </a:spcBef>
                  <a:spcAft>
                    <a:spcPts val="0"/>
                  </a:spcAft>
                  <a:buClr>
                    <a:srgbClr val="000000"/>
                  </a:buClr>
                  <a:buSzPts val="900"/>
                  <a:buFont typeface="Arial"/>
                  <a:buNone/>
                </a:pPr>
                <a:r>
                  <a:rPr lang="ja-JP" altLang="en-US" sz="1000" b="1" i="0" dirty="0">
                    <a:solidFill>
                      <a:srgbClr val="333333"/>
                    </a:solidFill>
                    <a:effectLst/>
                    <a:latin typeface="+mn-ea"/>
                  </a:rPr>
                  <a:t>「ヤバい男＝ヤバ男（ヤバダン）」、</a:t>
                </a:r>
                <a:endParaRPr lang="en-US" altLang="ja-JP" sz="1000" b="1" i="0" dirty="0">
                  <a:solidFill>
                    <a:srgbClr val="333333"/>
                  </a:solidFill>
                  <a:effectLst/>
                  <a:latin typeface="+mn-ea"/>
                </a:endParaRPr>
              </a:p>
              <a:p>
                <a:pPr marL="0" marR="0" lvl="0" indent="0" algn="l" rtl="0">
                  <a:lnSpc>
                    <a:spcPct val="100000"/>
                  </a:lnSpc>
                  <a:spcBef>
                    <a:spcPts val="0"/>
                  </a:spcBef>
                  <a:spcAft>
                    <a:spcPts val="0"/>
                  </a:spcAft>
                  <a:buClr>
                    <a:srgbClr val="000000"/>
                  </a:buClr>
                  <a:buSzPts val="900"/>
                  <a:buFont typeface="Arial"/>
                  <a:buNone/>
                </a:pPr>
                <a:r>
                  <a:rPr lang="ja-JP" altLang="en-US" sz="1000" b="1" i="0" dirty="0">
                    <a:solidFill>
                      <a:srgbClr val="333333"/>
                    </a:solidFill>
                    <a:effectLst/>
                    <a:latin typeface="+mn-ea"/>
                  </a:rPr>
                  <a:t>「ヤバい女＝ヤバ女（ヤバジョ）」を一刀両断</a:t>
                </a:r>
                <a:endParaRPr lang="en-US" altLang="ja-JP" sz="1000" b="1" i="0" dirty="0">
                  <a:solidFill>
                    <a:srgbClr val="333333"/>
                  </a:solidFill>
                  <a:effectLst/>
                  <a:latin typeface="+mn-ea"/>
                </a:endParaRPr>
              </a:p>
              <a:p>
                <a:pPr marL="0" marR="0" lvl="0" indent="0" algn="l" rtl="0">
                  <a:lnSpc>
                    <a:spcPct val="100000"/>
                  </a:lnSpc>
                  <a:spcBef>
                    <a:spcPts val="0"/>
                  </a:spcBef>
                  <a:spcAft>
                    <a:spcPts val="0"/>
                  </a:spcAft>
                  <a:buClr>
                    <a:srgbClr val="000000"/>
                  </a:buClr>
                  <a:buSzPts val="900"/>
                  <a:buFont typeface="Arial"/>
                  <a:buNone/>
                </a:pPr>
                <a:r>
                  <a:rPr lang="en-US" altLang="ja-JP" sz="1000" b="1" u="none" strike="noStrike" dirty="0">
                    <a:solidFill>
                      <a:srgbClr val="333333"/>
                    </a:solidFill>
                    <a:latin typeface="+mn-ea"/>
                    <a:cs typeface="Arial"/>
                    <a:sym typeface="Arial"/>
                  </a:rPr>
                  <a:t>『</a:t>
                </a:r>
                <a:r>
                  <a:rPr lang="ja-JP" altLang="en-US" sz="1000" b="1" u="none" strike="noStrike" dirty="0">
                    <a:solidFill>
                      <a:srgbClr val="333333"/>
                    </a:solidFill>
                    <a:latin typeface="+mn-ea"/>
                    <a:cs typeface="Arial"/>
                    <a:sym typeface="Arial"/>
                  </a:rPr>
                  <a:t>ヤバ色ダンディ</a:t>
                </a:r>
                <a:r>
                  <a:rPr lang="en-US" altLang="ja-JP" sz="1000" b="1" u="none" strike="noStrike" dirty="0">
                    <a:solidFill>
                      <a:srgbClr val="333333"/>
                    </a:solidFill>
                    <a:latin typeface="+mn-ea"/>
                    <a:cs typeface="Arial"/>
                    <a:sym typeface="Arial"/>
                  </a:rPr>
                  <a:t>』</a:t>
                </a:r>
                <a:r>
                  <a:rPr lang="ja-JP" altLang="en-US" sz="1000" b="1" u="none" strike="noStrike" dirty="0">
                    <a:solidFill>
                      <a:srgbClr val="333333"/>
                    </a:solidFill>
                    <a:latin typeface="+mn-ea"/>
                    <a:cs typeface="Arial"/>
                    <a:sym typeface="Arial"/>
                  </a:rPr>
                  <a:t>、</a:t>
                </a:r>
                <a:r>
                  <a:rPr lang="en-US" altLang="ja-JP" sz="1000" b="1" u="none" strike="noStrike" dirty="0">
                    <a:solidFill>
                      <a:srgbClr val="333333"/>
                    </a:solidFill>
                    <a:latin typeface="+mn-ea"/>
                    <a:cs typeface="Arial"/>
                    <a:sym typeface="Arial"/>
                  </a:rPr>
                  <a:t>『</a:t>
                </a:r>
                <a:r>
                  <a:rPr lang="ja-JP" altLang="en-US" sz="1000" b="1" u="none" strike="noStrike" dirty="0">
                    <a:solidFill>
                      <a:srgbClr val="333333"/>
                    </a:solidFill>
                    <a:latin typeface="+mn-ea"/>
                    <a:cs typeface="Arial"/>
                    <a:sym typeface="Arial"/>
                  </a:rPr>
                  <a:t>ヤバ女列伝</a:t>
                </a:r>
                <a:r>
                  <a:rPr lang="en-US" altLang="ja-JP" sz="1000" b="1" u="none" strike="noStrike" dirty="0">
                    <a:solidFill>
                      <a:srgbClr val="333333"/>
                    </a:solidFill>
                    <a:latin typeface="+mn-ea"/>
                    <a:cs typeface="Arial"/>
                    <a:sym typeface="Arial"/>
                  </a:rPr>
                  <a:t>』</a:t>
                </a:r>
                <a:endParaRPr lang="en-US" altLang="ja-JP" sz="1000" b="1" dirty="0">
                  <a:solidFill>
                    <a:schemeClr val="dk1"/>
                  </a:solidFill>
                  <a:latin typeface="+mn-ea"/>
                  <a:cs typeface="Arial"/>
                  <a:sym typeface="Arial"/>
                </a:endParaRPr>
              </a:p>
              <a:p>
                <a:pPr marL="0" marR="0" lvl="0" indent="0" algn="r" rtl="0">
                  <a:lnSpc>
                    <a:spcPct val="100000"/>
                  </a:lnSpc>
                  <a:spcBef>
                    <a:spcPts val="0"/>
                  </a:spcBef>
                  <a:spcAft>
                    <a:spcPts val="0"/>
                  </a:spcAft>
                  <a:buClr>
                    <a:srgbClr val="000000"/>
                  </a:buClr>
                  <a:buSzPts val="900"/>
                  <a:buFont typeface="Arial"/>
                  <a:buNone/>
                </a:pPr>
                <a:r>
                  <a:rPr lang="ja-JP" altLang="en-US" sz="1000" b="1" dirty="0">
                    <a:solidFill>
                      <a:schemeClr val="dk1"/>
                    </a:solidFill>
                    <a:latin typeface="+mn-ea"/>
                    <a:cs typeface="Arial"/>
                    <a:sym typeface="Arial"/>
                  </a:rPr>
                  <a:t>他</a:t>
                </a:r>
                <a:endParaRPr lang="en-US" altLang="ja-JP" sz="1000" b="1" u="none" strike="noStrike" dirty="0">
                  <a:solidFill>
                    <a:srgbClr val="333333"/>
                  </a:solidFill>
                  <a:latin typeface="+mn-ea"/>
                  <a:cs typeface="Arial"/>
                  <a:sym typeface="Arial"/>
                </a:endParaRPr>
              </a:p>
            </p:txBody>
          </p:sp>
        </p:grpSp>
      </p:grpSp>
      <p:sp>
        <p:nvSpPr>
          <p:cNvPr id="3" name="スライド番号プレースホルダー 2">
            <a:extLst>
              <a:ext uri="{FF2B5EF4-FFF2-40B4-BE49-F238E27FC236}">
                <a16:creationId xmlns:a16="http://schemas.microsoft.com/office/drawing/2014/main" id="{0DD12530-07AC-D78B-A4B3-7413D45AC979}"/>
              </a:ext>
            </a:extLst>
          </p:cNvPr>
          <p:cNvSpPr>
            <a:spLocks noGrp="1"/>
          </p:cNvSpPr>
          <p:nvPr>
            <p:ph type="sldNum" sz="quarter" idx="12"/>
          </p:nvPr>
        </p:nvSpPr>
        <p:spPr/>
        <p:txBody>
          <a:bodyPr/>
          <a:lstStyle/>
          <a:p>
            <a:fld id="{0CC46159-1500-406A-A8A7-AEE1AD5A9969}" type="slidenum">
              <a:rPr kumimoji="1" lang="ja-JP" altLang="en-US" smtClean="0"/>
              <a:t>4</a:t>
            </a:fld>
            <a:endParaRPr kumimoji="1" lang="ja-JP" altLang="en-US"/>
          </a:p>
        </p:txBody>
      </p:sp>
    </p:spTree>
    <p:extLst>
      <p:ext uri="{BB962C8B-B14F-4D97-AF65-F5344CB8AC3E}">
        <p14:creationId xmlns:p14="http://schemas.microsoft.com/office/powerpoint/2010/main" val="2132139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D1DF7C64-E11B-E531-8E83-AAB5D8D231E5}"/>
              </a:ext>
            </a:extLst>
          </p:cNvPr>
          <p:cNvSpPr/>
          <p:nvPr/>
        </p:nvSpPr>
        <p:spPr>
          <a:xfrm>
            <a:off x="5386535" y="0"/>
            <a:ext cx="6801949" cy="6858000"/>
          </a:xfrm>
          <a:prstGeom prst="rect">
            <a:avLst/>
          </a:prstGeom>
          <a:solidFill>
            <a:schemeClr val="accent1">
              <a:lumMod val="20000"/>
              <a:lumOff val="80000"/>
              <a:alpha val="40000"/>
            </a:schemeClr>
          </a:solidFill>
          <a:ln>
            <a:solidFill>
              <a:srgbClr val="F3F3F3">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82;p2">
            <a:extLst>
              <a:ext uri="{FF2B5EF4-FFF2-40B4-BE49-F238E27FC236}">
                <a16:creationId xmlns:a16="http://schemas.microsoft.com/office/drawing/2014/main" id="{54BA8DB5-DD36-C2B3-1E97-48440443AAE3}"/>
              </a:ext>
            </a:extLst>
          </p:cNvPr>
          <p:cNvSpPr/>
          <p:nvPr/>
        </p:nvSpPr>
        <p:spPr>
          <a:xfrm>
            <a:off x="5829171" y="672468"/>
            <a:ext cx="5524629" cy="699964"/>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800" b="1" dirty="0">
                <a:solidFill>
                  <a:schemeClr val="accent1"/>
                </a:solidFill>
                <a:latin typeface="游ゴシック" panose="020B0400000000000000" pitchFamily="50" charset="-128"/>
                <a:ea typeface="游ゴシック" panose="020B0400000000000000" pitchFamily="50" charset="-128"/>
                <a:cs typeface="Arial"/>
                <a:sym typeface="Arial"/>
              </a:rPr>
              <a:t>広告メニューのご案内</a:t>
            </a:r>
            <a:endParaRPr sz="28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sp>
        <p:nvSpPr>
          <p:cNvPr id="10" name="スライド番号プレースホルダー 9">
            <a:extLst>
              <a:ext uri="{FF2B5EF4-FFF2-40B4-BE49-F238E27FC236}">
                <a16:creationId xmlns:a16="http://schemas.microsoft.com/office/drawing/2014/main" id="{81532485-9435-9246-DEA6-F904B6EF32A1}"/>
              </a:ext>
            </a:extLst>
          </p:cNvPr>
          <p:cNvSpPr>
            <a:spLocks noGrp="1"/>
          </p:cNvSpPr>
          <p:nvPr>
            <p:ph type="sldNum" sz="quarter" idx="12"/>
          </p:nvPr>
        </p:nvSpPr>
        <p:spPr/>
        <p:txBody>
          <a:bodyPr/>
          <a:lstStyle/>
          <a:p>
            <a:fld id="{0CC46159-1500-406A-A8A7-AEE1AD5A9969}" type="slidenum">
              <a:rPr kumimoji="1" lang="ja-JP" altLang="en-US" smtClean="0"/>
              <a:t>5</a:t>
            </a:fld>
            <a:endParaRPr kumimoji="1" lang="ja-JP" altLang="en-US"/>
          </a:p>
        </p:txBody>
      </p:sp>
      <p:graphicFrame>
        <p:nvGraphicFramePr>
          <p:cNvPr id="12" name="表 11">
            <a:extLst>
              <a:ext uri="{FF2B5EF4-FFF2-40B4-BE49-F238E27FC236}">
                <a16:creationId xmlns:a16="http://schemas.microsoft.com/office/drawing/2014/main" id="{E7798A62-2C2A-8FB7-A785-780BF6531069}"/>
              </a:ext>
            </a:extLst>
          </p:cNvPr>
          <p:cNvGraphicFramePr>
            <a:graphicFrameLocks noGrp="1"/>
          </p:cNvGraphicFramePr>
          <p:nvPr>
            <p:extLst>
              <p:ext uri="{D42A27DB-BD31-4B8C-83A1-F6EECF244321}">
                <p14:modId xmlns:p14="http://schemas.microsoft.com/office/powerpoint/2010/main" val="3024139509"/>
              </p:ext>
            </p:extLst>
          </p:nvPr>
        </p:nvGraphicFramePr>
        <p:xfrm>
          <a:off x="6000750" y="1576574"/>
          <a:ext cx="5097780" cy="4904237"/>
        </p:xfrm>
        <a:graphic>
          <a:graphicData uri="http://schemas.openxmlformats.org/drawingml/2006/table">
            <a:tbl>
              <a:tblPr firstRow="1" bandRow="1">
                <a:tableStyleId>{5C22544A-7EE6-4342-B048-85BDC9FD1C3A}</a:tableStyleId>
              </a:tblPr>
              <a:tblGrid>
                <a:gridCol w="4029029">
                  <a:extLst>
                    <a:ext uri="{9D8B030D-6E8A-4147-A177-3AD203B41FA5}">
                      <a16:colId xmlns:a16="http://schemas.microsoft.com/office/drawing/2014/main" val="2749889586"/>
                    </a:ext>
                  </a:extLst>
                </a:gridCol>
                <a:gridCol w="1068751">
                  <a:extLst>
                    <a:ext uri="{9D8B030D-6E8A-4147-A177-3AD203B41FA5}">
                      <a16:colId xmlns:a16="http://schemas.microsoft.com/office/drawing/2014/main" val="1245442724"/>
                    </a:ext>
                  </a:extLst>
                </a:gridCol>
              </a:tblGrid>
              <a:tr h="377249">
                <a:tc gridSpan="2">
                  <a:txBody>
                    <a:bodyPr/>
                    <a:lstStyle/>
                    <a:p>
                      <a:pPr algn="ctr"/>
                      <a:r>
                        <a:rPr kumimoji="1" lang="ja-JP" altLang="en-US" sz="1400" b="1" dirty="0">
                          <a:solidFill>
                            <a:schemeClr val="bg1"/>
                          </a:solidFill>
                        </a:rPr>
                        <a:t>レギュラータイアップメニュー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8438582"/>
                  </a:ext>
                </a:extLst>
              </a:tr>
              <a:tr h="377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i="0" u="none" strike="noStrike" cap="none" dirty="0">
                          <a:solidFill>
                            <a:schemeClr val="dk1"/>
                          </a:solidFill>
                          <a:latin typeface="游ゴシック" panose="020B0400000000000000" pitchFamily="50" charset="-128"/>
                          <a:ea typeface="+mn-ea"/>
                          <a:cs typeface="Arial"/>
                          <a:sym typeface="Arial"/>
                        </a:rPr>
                        <a:t>メニュー一覧</a:t>
                      </a:r>
                      <a:r>
                        <a:rPr lang="ja-JP" altLang="en-US" sz="1400" b="0" dirty="0">
                          <a:solidFill>
                            <a:schemeClr val="dk1"/>
                          </a:solidFill>
                          <a:latin typeface="游ゴシック" panose="020B0400000000000000" pitchFamily="50" charset="-128"/>
                          <a:ea typeface="+mn-ea"/>
                          <a:cs typeface="Arial"/>
                          <a:sym typeface="Arial"/>
                        </a:rPr>
                        <a:t> </a:t>
                      </a:r>
                      <a:r>
                        <a:rPr lang="en-US" altLang="ja-JP" sz="1400" b="0" dirty="0">
                          <a:solidFill>
                            <a:schemeClr val="dk1"/>
                          </a:solidFill>
                          <a:latin typeface="游ゴシック" panose="020B0400000000000000" pitchFamily="50" charset="-128"/>
                          <a:ea typeface="+mn-ea"/>
                          <a:cs typeface="Arial"/>
                          <a:sym typeface="Arial"/>
                        </a:rPr>
                        <a:t>/</a:t>
                      </a:r>
                      <a:r>
                        <a:rPr lang="ja-JP" altLang="en-US" sz="1400" b="0" dirty="0">
                          <a:solidFill>
                            <a:schemeClr val="dk1"/>
                          </a:solidFill>
                          <a:latin typeface="游ゴシック" panose="020B0400000000000000" pitchFamily="50" charset="-128"/>
                          <a:ea typeface="+mn-ea"/>
                          <a:cs typeface="Arial"/>
                          <a:sym typeface="Arial"/>
                        </a:rPr>
                        <a:t> 進行スケジュール</a:t>
                      </a:r>
                      <a:endParaRPr lang="en-US" altLang="ja-JP" sz="1400" b="0" i="0" u="none" strike="noStrike" cap="none" dirty="0">
                        <a:solidFill>
                          <a:schemeClr val="dk1"/>
                        </a:solidFill>
                        <a:highlight>
                          <a:srgbClr val="FFFF00"/>
                        </a:highlight>
                        <a:latin typeface="游ゴシック" panose="020B0400000000000000" pitchFamily="50" charset="-128"/>
                        <a:ea typeface="+mn-ea"/>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2" action="ppaction://hlinksldjump"/>
                        </a:rPr>
                        <a:t>6</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6067251"/>
                  </a:ext>
                </a:extLst>
              </a:tr>
              <a:tr h="377249">
                <a:tc>
                  <a:txBody>
                    <a:bodyPr/>
                    <a:lstStyle/>
                    <a:p>
                      <a:r>
                        <a:rPr kumimoji="1" lang="ja-JP" altLang="en-US" sz="1400" b="0" dirty="0">
                          <a:solidFill>
                            <a:schemeClr val="tx1"/>
                          </a:solidFill>
                        </a:rPr>
                        <a:t>掲載に関しての注意事項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3" action="ppaction://hlinksldjump"/>
                        </a:rPr>
                        <a:t>7</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2603710"/>
                  </a:ext>
                </a:extLst>
              </a:tr>
              <a:tr h="377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i="0" u="none" strike="noStrike" cap="none" dirty="0">
                          <a:solidFill>
                            <a:schemeClr val="dk1"/>
                          </a:solidFill>
                          <a:latin typeface="游ゴシック" panose="020B0400000000000000" pitchFamily="50" charset="-128"/>
                          <a:ea typeface="+mn-ea"/>
                          <a:cs typeface="Arial"/>
                          <a:sym typeface="Arial"/>
                        </a:rPr>
                        <a:t>①編集部オリジナル記事制作プラン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4" action="ppaction://hlinksldjump"/>
                        </a:rPr>
                        <a:t>8</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6331013"/>
                  </a:ext>
                </a:extLst>
              </a:tr>
              <a:tr h="377249">
                <a:tc>
                  <a:txBody>
                    <a:bodyPr/>
                    <a:lstStyle/>
                    <a:p>
                      <a:r>
                        <a:rPr kumimoji="1" lang="ja-JP" altLang="en-US" sz="1400" b="0" dirty="0">
                          <a:solidFill>
                            <a:schemeClr val="tx1"/>
                          </a:solidFill>
                        </a:rPr>
                        <a:t>②ニュースペイド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5" action="ppaction://hlinksldjump"/>
                        </a:rPr>
                        <a:t>9</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523641"/>
                  </a:ext>
                </a:extLst>
              </a:tr>
              <a:tr h="377249">
                <a:tc>
                  <a:txBody>
                    <a:bodyPr/>
                    <a:lstStyle/>
                    <a:p>
                      <a:r>
                        <a:rPr kumimoji="1" lang="ja-JP" altLang="en-US" sz="1400" b="0" dirty="0">
                          <a:solidFill>
                            <a:schemeClr val="tx1"/>
                          </a:solidFill>
                        </a:rPr>
                        <a:t>タイアップ事例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6" action="ppaction://hlinksldjump"/>
                        </a:rPr>
                        <a:t>10</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968726"/>
                  </a:ext>
                </a:extLst>
              </a:tr>
              <a:tr h="377249">
                <a:tc gridSpan="2">
                  <a:txBody>
                    <a:bodyPr/>
                    <a:lstStyle/>
                    <a:p>
                      <a:pPr algn="ctr"/>
                      <a:r>
                        <a:rPr kumimoji="1" lang="ja-JP" altLang="en-US" sz="1400" b="1" dirty="0">
                          <a:solidFill>
                            <a:schemeClr val="bg1"/>
                          </a:solidFill>
                        </a:rPr>
                        <a:t>オプションメニュー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0320083"/>
                  </a:ext>
                </a:extLst>
              </a:tr>
              <a:tr h="377249">
                <a:tc>
                  <a:txBody>
                    <a:bodyPr/>
                    <a:lstStyle/>
                    <a:p>
                      <a:r>
                        <a:rPr kumimoji="1" lang="ja-JP" altLang="en-US" sz="1400" b="0" dirty="0">
                          <a:solidFill>
                            <a:schemeClr val="tx1"/>
                          </a:solidFill>
                        </a:rPr>
                        <a:t>メニュー一覧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7" action="ppaction://hlinksldjump"/>
                        </a:rPr>
                        <a:t>11</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8735795"/>
                  </a:ext>
                </a:extLst>
              </a:tr>
              <a:tr h="377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rPr>
                        <a:t>掲載に関しての注意事項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8" action="ppaction://hlinksldjump"/>
                        </a:rPr>
                        <a:t>12</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6031360"/>
                  </a:ext>
                </a:extLst>
              </a:tr>
              <a:tr h="377249">
                <a:tc>
                  <a:txBody>
                    <a:bodyPr/>
                    <a:lstStyle/>
                    <a:p>
                      <a:r>
                        <a:rPr kumimoji="1" lang="ja-JP" altLang="en-US" sz="1400" b="0" dirty="0">
                          <a:solidFill>
                            <a:schemeClr val="tx1"/>
                          </a:solidFill>
                        </a:rPr>
                        <a:t>タイアップ外部誘導メニュー一覧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9" action="ppaction://hlinksldjump"/>
                        </a:rPr>
                        <a:t>13</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224372"/>
                  </a:ext>
                </a:extLst>
              </a:tr>
              <a:tr h="377249">
                <a:tc gridSpan="2">
                  <a:txBody>
                    <a:bodyPr/>
                    <a:lstStyle/>
                    <a:p>
                      <a:pPr algn="ctr"/>
                      <a:r>
                        <a:rPr kumimoji="1" lang="ja-JP" altLang="en-US" sz="1400" b="1" dirty="0">
                          <a:solidFill>
                            <a:schemeClr val="bg1"/>
                          </a:solidFill>
                        </a:rPr>
                        <a:t>純広告メニュー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2577142"/>
                  </a:ext>
                </a:extLst>
              </a:tr>
              <a:tr h="377249">
                <a:tc>
                  <a:txBody>
                    <a:bodyPr/>
                    <a:lstStyle/>
                    <a:p>
                      <a:r>
                        <a:rPr kumimoji="1" lang="ja-JP" altLang="en-US" sz="1400" b="0" dirty="0">
                          <a:solidFill>
                            <a:schemeClr val="tx1"/>
                          </a:solidFill>
                        </a:rPr>
                        <a:t>メニュー一覧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10" action="ppaction://hlinksldjump"/>
                        </a:rPr>
                        <a:t>14</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3767472"/>
                  </a:ext>
                </a:extLst>
              </a:tr>
              <a:tr h="377249">
                <a:tc>
                  <a:txBody>
                    <a:bodyPr/>
                    <a:lstStyle/>
                    <a:p>
                      <a:r>
                        <a:rPr kumimoji="1" lang="ja-JP" altLang="en-US" sz="1400" b="0" dirty="0">
                          <a:solidFill>
                            <a:schemeClr val="tx1"/>
                          </a:solidFill>
                        </a:rPr>
                        <a:t>掲載に関しての注意事項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0" dirty="0">
                          <a:solidFill>
                            <a:schemeClr val="tx1"/>
                          </a:solidFill>
                        </a:rPr>
                        <a:t>p.</a:t>
                      </a:r>
                      <a:r>
                        <a:rPr kumimoji="1" lang="en-US" altLang="ja-JP" sz="1400" b="0" dirty="0">
                          <a:solidFill>
                            <a:schemeClr val="tx1"/>
                          </a:solidFill>
                          <a:hlinkClick r:id="rId11" action="ppaction://hlinksldjump"/>
                        </a:rPr>
                        <a:t>15</a:t>
                      </a:r>
                      <a:endParaRPr kumimoji="1" lang="ja-JP" alt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393547"/>
                  </a:ext>
                </a:extLst>
              </a:tr>
            </a:tbl>
          </a:graphicData>
        </a:graphic>
      </p:graphicFrame>
      <p:grpSp>
        <p:nvGrpSpPr>
          <p:cNvPr id="20" name="グループ化 19">
            <a:extLst>
              <a:ext uri="{FF2B5EF4-FFF2-40B4-BE49-F238E27FC236}">
                <a16:creationId xmlns:a16="http://schemas.microsoft.com/office/drawing/2014/main" id="{6592C364-AA0B-7FC6-3C0B-51F8931B0F28}"/>
              </a:ext>
            </a:extLst>
          </p:cNvPr>
          <p:cNvGrpSpPr/>
          <p:nvPr/>
        </p:nvGrpSpPr>
        <p:grpSpPr>
          <a:xfrm>
            <a:off x="697261" y="672468"/>
            <a:ext cx="3883340" cy="5589534"/>
            <a:chOff x="759604" y="672468"/>
            <a:chExt cx="3883340" cy="5589534"/>
          </a:xfrm>
        </p:grpSpPr>
        <p:grpSp>
          <p:nvGrpSpPr>
            <p:cNvPr id="16" name="グループ化 15">
              <a:extLst>
                <a:ext uri="{FF2B5EF4-FFF2-40B4-BE49-F238E27FC236}">
                  <a16:creationId xmlns:a16="http://schemas.microsoft.com/office/drawing/2014/main" id="{6A59782F-BC65-4692-6ADB-248B26970161}"/>
                </a:ext>
              </a:extLst>
            </p:cNvPr>
            <p:cNvGrpSpPr/>
            <p:nvPr/>
          </p:nvGrpSpPr>
          <p:grpSpPr>
            <a:xfrm>
              <a:off x="1759527" y="672468"/>
              <a:ext cx="2883417" cy="5589534"/>
              <a:chOff x="421642" y="1167797"/>
              <a:chExt cx="2709213" cy="5251837"/>
            </a:xfrm>
          </p:grpSpPr>
          <p:pic>
            <p:nvPicPr>
              <p:cNvPr id="17" name="図 16">
                <a:extLst>
                  <a:ext uri="{FF2B5EF4-FFF2-40B4-BE49-F238E27FC236}">
                    <a16:creationId xmlns:a16="http://schemas.microsoft.com/office/drawing/2014/main" id="{C4F41812-34AE-ADF2-2547-54CE28E4648C}"/>
                  </a:ext>
                </a:extLst>
              </p:cNvPr>
              <p:cNvPicPr>
                <a:picLocks noChangeAspect="1"/>
              </p:cNvPicPr>
              <p:nvPr/>
            </p:nvPicPr>
            <p:blipFill>
              <a:blip r:embed="rId12">
                <a:extLst>
                  <a:ext uri="{28A0092B-C50C-407E-A947-70E740481C1C}">
                    <a14:useLocalDpi xmlns:a14="http://schemas.microsoft.com/office/drawing/2010/main" val="0"/>
                  </a:ext>
                </a:extLst>
              </a:blip>
              <a:srcRect t="2482" b="36711"/>
              <a:stretch/>
            </p:blipFill>
            <p:spPr>
              <a:xfrm>
                <a:off x="611732" y="1226575"/>
                <a:ext cx="2354075" cy="5045837"/>
              </a:xfrm>
              <a:prstGeom prst="roundRect">
                <a:avLst/>
              </a:prstGeom>
            </p:spPr>
          </p:pic>
          <p:pic>
            <p:nvPicPr>
              <p:cNvPr id="18" name="Google Shape;272;p9">
                <a:extLst>
                  <a:ext uri="{FF2B5EF4-FFF2-40B4-BE49-F238E27FC236}">
                    <a16:creationId xmlns:a16="http://schemas.microsoft.com/office/drawing/2014/main" id="{C5D5D865-0091-3A5C-8D23-C09E21451067}"/>
                  </a:ext>
                </a:extLst>
              </p:cNvPr>
              <p:cNvPicPr preferRelativeResize="0"/>
              <p:nvPr/>
            </p:nvPicPr>
            <p:blipFill rotWithShape="1">
              <a:blip r:embed="rId13">
                <a:alphaModFix/>
              </a:blip>
              <a:srcRect t="1176"/>
              <a:stretch/>
            </p:blipFill>
            <p:spPr>
              <a:xfrm>
                <a:off x="421642" y="1167797"/>
                <a:ext cx="2709213" cy="5251837"/>
              </a:xfrm>
              <a:prstGeom prst="rect">
                <a:avLst/>
              </a:prstGeom>
              <a:noFill/>
              <a:ln>
                <a:noFill/>
              </a:ln>
              <a:effectLst>
                <a:outerShdw blurRad="50800" dist="38100" dir="2700000" algn="tl" rotWithShape="0">
                  <a:prstClr val="black">
                    <a:alpha val="40000"/>
                  </a:prstClr>
                </a:outerShdw>
              </a:effectLst>
            </p:spPr>
          </p:pic>
        </p:grpSp>
        <p:pic>
          <p:nvPicPr>
            <p:cNvPr id="19" name="図 18">
              <a:extLst>
                <a:ext uri="{FF2B5EF4-FFF2-40B4-BE49-F238E27FC236}">
                  <a16:creationId xmlns:a16="http://schemas.microsoft.com/office/drawing/2014/main" id="{468FE8BB-668F-EBDD-1E6F-39849156C832}"/>
                </a:ext>
              </a:extLst>
            </p:cNvPr>
            <p:cNvPicPr>
              <a:picLocks noChangeAspect="1"/>
            </p:cNvPicPr>
            <p:nvPr/>
          </p:nvPicPr>
          <p:blipFill>
            <a:blip r:embed="rId14"/>
            <a:stretch>
              <a:fillRect/>
            </a:stretch>
          </p:blipFill>
          <p:spPr>
            <a:xfrm>
              <a:off x="759604" y="3817746"/>
              <a:ext cx="1999846" cy="2444256"/>
            </a:xfrm>
            <a:prstGeom prst="rect">
              <a:avLst/>
            </a:prstGeom>
          </p:spPr>
        </p:pic>
      </p:grpSp>
    </p:spTree>
    <p:extLst>
      <p:ext uri="{BB962C8B-B14F-4D97-AF65-F5344CB8AC3E}">
        <p14:creationId xmlns:p14="http://schemas.microsoft.com/office/powerpoint/2010/main" val="3460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FE8CF-53C8-4646-B73B-094D5D6DE388}"/>
            </a:ext>
          </a:extLst>
        </p:cNvPr>
        <p:cNvGrpSpPr/>
        <p:nvPr/>
      </p:nvGrpSpPr>
      <p:grpSpPr>
        <a:xfrm>
          <a:off x="0" y="0"/>
          <a:ext cx="0" cy="0"/>
          <a:chOff x="0" y="0"/>
          <a:chExt cx="0" cy="0"/>
        </a:xfrm>
      </p:grpSpPr>
      <p:sp>
        <p:nvSpPr>
          <p:cNvPr id="18" name="矢印: 右 17">
            <a:extLst>
              <a:ext uri="{FF2B5EF4-FFF2-40B4-BE49-F238E27FC236}">
                <a16:creationId xmlns:a16="http://schemas.microsoft.com/office/drawing/2014/main" id="{D1721FB4-A7B1-6677-D0B0-21D38008AE6B}"/>
              </a:ext>
            </a:extLst>
          </p:cNvPr>
          <p:cNvSpPr/>
          <p:nvPr/>
        </p:nvSpPr>
        <p:spPr>
          <a:xfrm>
            <a:off x="346692" y="3761371"/>
            <a:ext cx="11316615" cy="260086"/>
          </a:xfrm>
          <a:prstGeom prst="rightArrow">
            <a:avLst/>
          </a:prstGeom>
          <a:solidFill>
            <a:schemeClr val="accent1">
              <a:lumMod val="60000"/>
              <a:lumOff val="4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D8BACFD-0FB6-BEEA-9AF3-11849D7B92BA}"/>
              </a:ext>
            </a:extLst>
          </p:cNvPr>
          <p:cNvSpPr txBox="1"/>
          <p:nvPr/>
        </p:nvSpPr>
        <p:spPr>
          <a:xfrm>
            <a:off x="1602844" y="121221"/>
            <a:ext cx="3548276"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レギュラーメニュー</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 </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 進行スケジュール</a:t>
            </a:r>
            <a:endParaRPr lang="en-US" altLang="ja-JP" sz="1400" b="1" i="0" u="none" strike="noStrike" cap="none" dirty="0">
              <a:solidFill>
                <a:schemeClr val="dk1"/>
              </a:solidFill>
              <a:highlight>
                <a:srgbClr val="FFFF00"/>
              </a:highlight>
              <a:latin typeface="游ゴシック" panose="020B0400000000000000" pitchFamily="50" charset="-128"/>
              <a:ea typeface="游ゴシック" panose="020B0400000000000000" pitchFamily="50" charset="-128"/>
              <a:cs typeface="Arial"/>
              <a:sym typeface="Arial"/>
            </a:endParaRPr>
          </a:p>
        </p:txBody>
      </p:sp>
      <p:graphicFrame>
        <p:nvGraphicFramePr>
          <p:cNvPr id="3" name="表 2">
            <a:extLst>
              <a:ext uri="{FF2B5EF4-FFF2-40B4-BE49-F238E27FC236}">
                <a16:creationId xmlns:a16="http://schemas.microsoft.com/office/drawing/2014/main" id="{0171E608-CEB2-5BF4-A67E-5C9B841A682B}"/>
              </a:ext>
            </a:extLst>
          </p:cNvPr>
          <p:cNvGraphicFramePr>
            <a:graphicFrameLocks noGrp="1"/>
          </p:cNvGraphicFramePr>
          <p:nvPr>
            <p:extLst>
              <p:ext uri="{D42A27DB-BD31-4B8C-83A1-F6EECF244321}">
                <p14:modId xmlns:p14="http://schemas.microsoft.com/office/powerpoint/2010/main" val="1160451323"/>
              </p:ext>
            </p:extLst>
          </p:nvPr>
        </p:nvGraphicFramePr>
        <p:xfrm>
          <a:off x="322415" y="559188"/>
          <a:ext cx="11667490" cy="1651000"/>
        </p:xfrm>
        <a:graphic>
          <a:graphicData uri="http://schemas.openxmlformats.org/drawingml/2006/table">
            <a:tbl>
              <a:tblPr firstRow="1" bandRow="1">
                <a:tableStyleId>{5C22544A-7EE6-4342-B048-85BDC9FD1C3A}</a:tableStyleId>
              </a:tblPr>
              <a:tblGrid>
                <a:gridCol w="468037">
                  <a:extLst>
                    <a:ext uri="{9D8B030D-6E8A-4147-A177-3AD203B41FA5}">
                      <a16:colId xmlns:a16="http://schemas.microsoft.com/office/drawing/2014/main" val="730546267"/>
                    </a:ext>
                  </a:extLst>
                </a:gridCol>
                <a:gridCol w="1644404">
                  <a:extLst>
                    <a:ext uri="{9D8B030D-6E8A-4147-A177-3AD203B41FA5}">
                      <a16:colId xmlns:a16="http://schemas.microsoft.com/office/drawing/2014/main" val="3711503905"/>
                    </a:ext>
                  </a:extLst>
                </a:gridCol>
                <a:gridCol w="1084521">
                  <a:extLst>
                    <a:ext uri="{9D8B030D-6E8A-4147-A177-3AD203B41FA5}">
                      <a16:colId xmlns:a16="http://schemas.microsoft.com/office/drawing/2014/main" val="3792101967"/>
                    </a:ext>
                  </a:extLst>
                </a:gridCol>
                <a:gridCol w="893135">
                  <a:extLst>
                    <a:ext uri="{9D8B030D-6E8A-4147-A177-3AD203B41FA5}">
                      <a16:colId xmlns:a16="http://schemas.microsoft.com/office/drawing/2014/main" val="585806491"/>
                    </a:ext>
                  </a:extLst>
                </a:gridCol>
                <a:gridCol w="1275907">
                  <a:extLst>
                    <a:ext uri="{9D8B030D-6E8A-4147-A177-3AD203B41FA5}">
                      <a16:colId xmlns:a16="http://schemas.microsoft.com/office/drawing/2014/main" val="3825326181"/>
                    </a:ext>
                  </a:extLst>
                </a:gridCol>
                <a:gridCol w="1903228">
                  <a:extLst>
                    <a:ext uri="{9D8B030D-6E8A-4147-A177-3AD203B41FA5}">
                      <a16:colId xmlns:a16="http://schemas.microsoft.com/office/drawing/2014/main" val="3297505695"/>
                    </a:ext>
                  </a:extLst>
                </a:gridCol>
                <a:gridCol w="1031358">
                  <a:extLst>
                    <a:ext uri="{9D8B030D-6E8A-4147-A177-3AD203B41FA5}">
                      <a16:colId xmlns:a16="http://schemas.microsoft.com/office/drawing/2014/main" val="730131405"/>
                    </a:ext>
                  </a:extLst>
                </a:gridCol>
                <a:gridCol w="1084521">
                  <a:extLst>
                    <a:ext uri="{9D8B030D-6E8A-4147-A177-3AD203B41FA5}">
                      <a16:colId xmlns:a16="http://schemas.microsoft.com/office/drawing/2014/main" val="568710538"/>
                    </a:ext>
                  </a:extLst>
                </a:gridCol>
                <a:gridCol w="1127051">
                  <a:extLst>
                    <a:ext uri="{9D8B030D-6E8A-4147-A177-3AD203B41FA5}">
                      <a16:colId xmlns:a16="http://schemas.microsoft.com/office/drawing/2014/main" val="149760175"/>
                    </a:ext>
                  </a:extLst>
                </a:gridCol>
                <a:gridCol w="1155328">
                  <a:extLst>
                    <a:ext uri="{9D8B030D-6E8A-4147-A177-3AD203B41FA5}">
                      <a16:colId xmlns:a16="http://schemas.microsoft.com/office/drawing/2014/main" val="2652055404"/>
                    </a:ext>
                  </a:extLst>
                </a:gridCol>
              </a:tblGrid>
              <a:tr h="370840">
                <a:tc>
                  <a:txBody>
                    <a:bodyPr/>
                    <a:lstStyle/>
                    <a:p>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メニュー名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原稿タイプ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掲載期間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料金</a:t>
                      </a:r>
                      <a:r>
                        <a:rPr kumimoji="1" lang="en-US" altLang="ja-JP" sz="1200" dirty="0">
                          <a:solidFill>
                            <a:schemeClr val="tx1"/>
                          </a:solidFill>
                        </a:rPr>
                        <a:t>(</a:t>
                      </a:r>
                      <a:r>
                        <a:rPr kumimoji="1" lang="ja-JP" altLang="en-US" sz="1200" dirty="0">
                          <a:solidFill>
                            <a:schemeClr val="tx1"/>
                          </a:solidFill>
                        </a:rPr>
                        <a:t>税込</a:t>
                      </a:r>
                      <a:r>
                        <a:rPr kumimoji="1" lang="en-US" altLang="ja-JP" sz="1200" dirty="0">
                          <a:solidFill>
                            <a:schemeClr val="tx1"/>
                          </a:solidFill>
                        </a:rPr>
                        <a:t>)</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掲載内容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想定</a:t>
                      </a:r>
                      <a:r>
                        <a:rPr kumimoji="1" lang="en-US" altLang="ja-JP" sz="1200" dirty="0">
                          <a:solidFill>
                            <a:schemeClr val="tx1"/>
                          </a:solidFill>
                        </a:rPr>
                        <a:t>PV</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誘導リンク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申し込み期限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kumimoji="1" lang="ja-JP" altLang="en-US" sz="1200" dirty="0">
                          <a:solidFill>
                            <a:schemeClr val="tx1"/>
                          </a:solidFill>
                        </a:rPr>
                        <a:t>オリエン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64560534"/>
                  </a:ext>
                </a:extLst>
              </a:tr>
              <a:tr h="480676">
                <a:tc>
                  <a:txBody>
                    <a:bodyPr/>
                    <a:lstStyle/>
                    <a:p>
                      <a:pPr algn="ctr"/>
                      <a:r>
                        <a:rPr kumimoji="1" lang="ja-JP" altLang="en-US" sz="1400" dirty="0">
                          <a:solidFill>
                            <a:schemeClr val="tx1"/>
                          </a:solidFill>
                        </a:rPr>
                        <a:t>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編集部オリジナル</a:t>
                      </a:r>
                      <a:endParaRPr kumimoji="1" lang="en-US" altLang="ja-JP" sz="1400" dirty="0">
                        <a:solidFill>
                          <a:schemeClr val="tx1"/>
                        </a:solidFill>
                      </a:endParaRPr>
                    </a:p>
                    <a:p>
                      <a:pPr algn="ctr"/>
                      <a:r>
                        <a:rPr kumimoji="1" lang="ja-JP" altLang="en-US" sz="1400" dirty="0">
                          <a:solidFill>
                            <a:schemeClr val="tx1"/>
                          </a:solidFill>
                        </a:rPr>
                        <a:t>記事制作プラン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撮影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30</a:t>
                      </a:r>
                      <a:r>
                        <a:rPr kumimoji="1" lang="ja-JP" altLang="en-US" sz="1400" dirty="0">
                          <a:solidFill>
                            <a:schemeClr val="tx1"/>
                          </a:solidFill>
                        </a:rPr>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u="none" strike="noStrike" cap="none" dirty="0">
                          <a:solidFill>
                            <a:schemeClr val="tx1"/>
                          </a:solidFill>
                          <a:latin typeface="+mn-ea"/>
                          <a:ea typeface="+mn-ea"/>
                          <a:cs typeface="Meiryo"/>
                          <a:sym typeface="Meiryo"/>
                        </a:rPr>
                        <a:t>G</a:t>
                      </a:r>
                      <a:r>
                        <a:rPr lang="ja-JP" altLang="ja-JP" sz="1400" b="0" u="none" strike="noStrike" cap="none" dirty="0">
                          <a:solidFill>
                            <a:schemeClr val="tx1"/>
                          </a:solidFill>
                          <a:latin typeface="+mn-ea"/>
                          <a:ea typeface="+mn-ea"/>
                          <a:cs typeface="Meiryo"/>
                          <a:sym typeface="Meiryo"/>
                        </a:rPr>
                        <a:t>¥1,000,000</a:t>
                      </a:r>
                      <a:endParaRPr lang="en-US" altLang="ja-JP" sz="1400" b="0" u="none" strike="noStrike" cap="none" dirty="0">
                        <a:solidFill>
                          <a:schemeClr val="tx1"/>
                        </a:solidFill>
                        <a:latin typeface="+mn-ea"/>
                        <a:ea typeface="+mn-ea"/>
                        <a:cs typeface="Meiryo"/>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画像</a:t>
                      </a:r>
                      <a:r>
                        <a:rPr kumimoji="1" lang="en-US" altLang="ja-JP" sz="1200" dirty="0">
                          <a:solidFill>
                            <a:schemeClr val="tx1"/>
                          </a:solidFill>
                        </a:rPr>
                        <a:t>4</a:t>
                      </a:r>
                      <a:r>
                        <a:rPr kumimoji="1" lang="ja-JP" altLang="en-US" sz="1200" dirty="0">
                          <a:solidFill>
                            <a:schemeClr val="tx1"/>
                          </a:solidFill>
                        </a:rPr>
                        <a:t>～</a:t>
                      </a:r>
                      <a:r>
                        <a:rPr kumimoji="1" lang="en-US" altLang="ja-JP" sz="1200" dirty="0">
                          <a:solidFill>
                            <a:schemeClr val="tx1"/>
                          </a:solidFill>
                        </a:rPr>
                        <a:t>8</a:t>
                      </a:r>
                      <a:r>
                        <a:rPr kumimoji="1" lang="ja-JP" altLang="en-US" sz="1200" dirty="0">
                          <a:solidFill>
                            <a:schemeClr val="tx1"/>
                          </a:solidFill>
                        </a:rPr>
                        <a:t>点＋</a:t>
                      </a:r>
                      <a:endParaRPr kumimoji="1" lang="en-US" altLang="ja-JP" sz="1200" dirty="0">
                        <a:solidFill>
                          <a:schemeClr val="tx1"/>
                        </a:solidFill>
                      </a:endParaRPr>
                    </a:p>
                    <a:p>
                      <a:pPr algn="ctr"/>
                      <a:r>
                        <a:rPr kumimoji="1" lang="ja-JP" altLang="en-US" sz="1200" dirty="0">
                          <a:solidFill>
                            <a:schemeClr val="tx1"/>
                          </a:solidFill>
                        </a:rPr>
                        <a:t>テキスト</a:t>
                      </a:r>
                      <a:r>
                        <a:rPr kumimoji="1" lang="en-US" altLang="ja-JP" sz="1200" dirty="0">
                          <a:solidFill>
                            <a:schemeClr val="tx1"/>
                          </a:solidFill>
                        </a:rPr>
                        <a:t>10,000</a:t>
                      </a:r>
                      <a:r>
                        <a:rPr kumimoji="1" lang="ja-JP" altLang="en-US" sz="1200" dirty="0">
                          <a:solidFill>
                            <a:schemeClr val="tx1"/>
                          </a:solidFill>
                        </a:rPr>
                        <a:t>字以下</a:t>
                      </a:r>
                      <a:endParaRPr kumimoji="1" lang="en-US" altLang="ja-JP" sz="1200" dirty="0">
                        <a:solidFill>
                          <a:schemeClr val="tx1"/>
                        </a:solidFill>
                      </a:endParaRPr>
                    </a:p>
                    <a:p>
                      <a:pPr algn="ctr"/>
                      <a:r>
                        <a:rPr kumimoji="1" lang="ja-JP" altLang="en-US" sz="1200" dirty="0">
                          <a:solidFill>
                            <a:schemeClr val="tx1"/>
                          </a:solidFill>
                        </a:rPr>
                        <a:t>推奨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10,000PV</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３種まで</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40</a:t>
                      </a:r>
                      <a:r>
                        <a:rPr kumimoji="1" lang="ja-JP" altLang="en-US" sz="1400" dirty="0">
                          <a:solidFill>
                            <a:schemeClr val="tx1"/>
                          </a:solidFill>
                        </a:rPr>
                        <a:t>営業日前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35</a:t>
                      </a:r>
                      <a:r>
                        <a:rPr kumimoji="1" lang="ja-JP" altLang="en-US" sz="1400" dirty="0">
                          <a:solidFill>
                            <a:schemeClr val="tx1"/>
                          </a:solidFill>
                        </a:rPr>
                        <a:t>営業日前</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9098171"/>
                  </a:ext>
                </a:extLst>
              </a:tr>
              <a:tr h="370840">
                <a:tc>
                  <a:txBody>
                    <a:bodyPr/>
                    <a:lstStyle/>
                    <a:p>
                      <a:pPr algn="ctr"/>
                      <a:r>
                        <a:rPr kumimoji="1" lang="ja-JP" altLang="en-US" sz="1400" dirty="0">
                          <a:solidFill>
                            <a:schemeClr val="tx1"/>
                          </a:solidFill>
                        </a:rPr>
                        <a:t>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ニュースペイド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素材入稿型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30</a:t>
                      </a:r>
                      <a:r>
                        <a:rPr kumimoji="1" lang="ja-JP" altLang="en-US" sz="1400" dirty="0">
                          <a:solidFill>
                            <a:schemeClr val="tx1"/>
                          </a:solidFill>
                        </a:rPr>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u="none" strike="noStrike" cap="none" dirty="0">
                          <a:solidFill>
                            <a:schemeClr val="tx1"/>
                          </a:solidFill>
                          <a:latin typeface="+mn-ea"/>
                          <a:ea typeface="+mn-ea"/>
                          <a:cs typeface="Meiryo"/>
                          <a:sym typeface="Meiryo"/>
                        </a:rPr>
                        <a:t>G</a:t>
                      </a:r>
                      <a:r>
                        <a:rPr lang="ja-JP" altLang="ja-JP" sz="1400" b="0" u="none" strike="noStrike" cap="none" dirty="0">
                          <a:solidFill>
                            <a:schemeClr val="tx1"/>
                          </a:solidFill>
                          <a:latin typeface="+mn-ea"/>
                          <a:ea typeface="+mn-ea"/>
                          <a:cs typeface="Meiryo"/>
                          <a:sym typeface="Meiryo"/>
                        </a:rPr>
                        <a:t>￥500,000</a:t>
                      </a:r>
                      <a:endParaRPr lang="en-US" altLang="ja-JP" sz="1400" b="0" u="none" strike="noStrike" cap="none" dirty="0">
                        <a:solidFill>
                          <a:schemeClr val="tx1"/>
                        </a:solidFill>
                        <a:latin typeface="+mn-ea"/>
                        <a:ea typeface="+mn-ea"/>
                        <a:cs typeface="Meiryo"/>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画像</a:t>
                      </a:r>
                      <a:r>
                        <a:rPr kumimoji="1" lang="en-US" altLang="ja-JP" sz="1200" dirty="0">
                          <a:solidFill>
                            <a:schemeClr val="tx1"/>
                          </a:solidFill>
                        </a:rPr>
                        <a:t>4</a:t>
                      </a:r>
                      <a:r>
                        <a:rPr kumimoji="1" lang="ja-JP" altLang="en-US" sz="1200" dirty="0">
                          <a:solidFill>
                            <a:schemeClr val="tx1"/>
                          </a:solidFill>
                        </a:rPr>
                        <a:t>点まで</a:t>
                      </a:r>
                      <a:endParaRPr kumimoji="1" lang="en-US" altLang="ja-JP" sz="1200" dirty="0">
                        <a:solidFill>
                          <a:schemeClr val="tx1"/>
                        </a:solidFill>
                      </a:endParaRPr>
                    </a:p>
                    <a:p>
                      <a:pPr algn="ctr"/>
                      <a:r>
                        <a:rPr kumimoji="1" lang="ja-JP" altLang="en-US" sz="1200" dirty="0">
                          <a:solidFill>
                            <a:schemeClr val="tx1"/>
                          </a:solidFill>
                        </a:rPr>
                        <a:t>＋テキスト</a:t>
                      </a:r>
                      <a:endParaRPr kumimoji="1" lang="en-US" altLang="ja-JP" sz="1200" dirty="0">
                        <a:solidFill>
                          <a:schemeClr val="tx1"/>
                        </a:solidFill>
                      </a:endParaRPr>
                    </a:p>
                    <a:p>
                      <a:pPr algn="ctr"/>
                      <a:r>
                        <a:rPr kumimoji="1" lang="en-US" altLang="ja-JP" sz="1200" dirty="0">
                          <a:solidFill>
                            <a:schemeClr val="tx1"/>
                          </a:solidFill>
                        </a:rPr>
                        <a:t>(5,000</a:t>
                      </a:r>
                      <a:r>
                        <a:rPr kumimoji="1" lang="ja-JP" altLang="en-US" sz="1200" dirty="0">
                          <a:solidFill>
                            <a:schemeClr val="tx1"/>
                          </a:solidFill>
                        </a:rPr>
                        <a:t>字まで</a:t>
                      </a:r>
                      <a:r>
                        <a:rPr kumimoji="1" lang="en-US" altLang="ja-JP" sz="12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8,000PV</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dirty="0">
                          <a:solidFill>
                            <a:schemeClr val="tx1"/>
                          </a:solidFill>
                        </a:rPr>
                        <a:t>３種まで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400" dirty="0">
                          <a:solidFill>
                            <a:schemeClr val="tx1"/>
                          </a:solidFill>
                        </a:rPr>
                        <a:t>20</a:t>
                      </a:r>
                      <a:r>
                        <a:rPr kumimoji="1" lang="ja-JP" altLang="en-US" sz="1400" dirty="0">
                          <a:solidFill>
                            <a:schemeClr val="tx1"/>
                          </a:solidFill>
                        </a:rPr>
                        <a:t>営業日前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solidFill>
                            <a:schemeClr val="accent1"/>
                          </a:solidFill>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199134"/>
                  </a:ext>
                </a:extLst>
              </a:tr>
            </a:tbl>
          </a:graphicData>
        </a:graphic>
      </p:graphicFrame>
      <p:sp>
        <p:nvSpPr>
          <p:cNvPr id="4" name="テキスト ボックス 3">
            <a:extLst>
              <a:ext uri="{FF2B5EF4-FFF2-40B4-BE49-F238E27FC236}">
                <a16:creationId xmlns:a16="http://schemas.microsoft.com/office/drawing/2014/main" id="{02819FD7-6934-44F1-3D70-594B0F7F1EFF}"/>
              </a:ext>
            </a:extLst>
          </p:cNvPr>
          <p:cNvSpPr txBox="1"/>
          <p:nvPr/>
        </p:nvSpPr>
        <p:spPr>
          <a:xfrm>
            <a:off x="399394" y="2711152"/>
            <a:ext cx="2934402" cy="338554"/>
          </a:xfrm>
          <a:prstGeom prst="rect">
            <a:avLst/>
          </a:prstGeom>
          <a:noFill/>
          <a:ln w="38100">
            <a:solidFill>
              <a:srgbClr val="FF0000"/>
            </a:solidFill>
          </a:ln>
        </p:spPr>
        <p:txBody>
          <a:bodyPr wrap="square">
            <a:spAutoFit/>
          </a:bodyPr>
          <a:lstStyle/>
          <a:p>
            <a:pPr algn="ctr">
              <a:buClr>
                <a:srgbClr val="000000"/>
              </a:buClr>
              <a:buSzPts val="1000"/>
            </a:pPr>
            <a:r>
              <a:rPr lang="ja-JP" altLang="en-US" sz="1600" b="1" i="0" u="none" strike="noStrike" cap="none" dirty="0">
                <a:solidFill>
                  <a:schemeClr val="accent1"/>
                </a:solidFill>
                <a:latin typeface="游ゴシック" panose="020B0400000000000000" pitchFamily="50" charset="-128"/>
                <a:ea typeface="游ゴシック" panose="020B0400000000000000" pitchFamily="50" charset="-128"/>
                <a:cs typeface="Arial"/>
                <a:sym typeface="Arial"/>
              </a:rPr>
              <a:t>タイアップ進行スケジュール　</a:t>
            </a:r>
            <a:endParaRPr lang="ja-JP" altLang="en-US" sz="1200" b="1" dirty="0">
              <a:solidFill>
                <a:srgbClr val="FF0000"/>
              </a:solidFill>
            </a:endParaRPr>
          </a:p>
        </p:txBody>
      </p:sp>
      <p:sp>
        <p:nvSpPr>
          <p:cNvPr id="9" name="テキスト ボックス 8">
            <a:extLst>
              <a:ext uri="{FF2B5EF4-FFF2-40B4-BE49-F238E27FC236}">
                <a16:creationId xmlns:a16="http://schemas.microsoft.com/office/drawing/2014/main" id="{4974188A-41B3-8C11-5A19-0D16DE5FA0E3}"/>
              </a:ext>
            </a:extLst>
          </p:cNvPr>
          <p:cNvSpPr txBox="1"/>
          <p:nvPr/>
        </p:nvSpPr>
        <p:spPr>
          <a:xfrm>
            <a:off x="334554" y="3142983"/>
            <a:ext cx="2878070" cy="307777"/>
          </a:xfrm>
          <a:prstGeom prst="rect">
            <a:avLst/>
          </a:prstGeom>
          <a:noFill/>
        </p:spPr>
        <p:txBody>
          <a:bodyPr wrap="square">
            <a:spAutoFit/>
          </a:bodyPr>
          <a:lstStyle/>
          <a:p>
            <a:r>
              <a:rPr kumimoji="1" lang="ja-JP" altLang="en-US" sz="1400" b="1" u="sng" dirty="0">
                <a:solidFill>
                  <a:schemeClr val="tx1"/>
                </a:solidFill>
              </a:rPr>
              <a:t>編集部オリジナル記事制作プラン</a:t>
            </a:r>
            <a:r>
              <a:rPr kumimoji="1" lang="ja-JP" altLang="en-US" sz="1400" b="1" dirty="0">
                <a:solidFill>
                  <a:schemeClr val="tx1"/>
                </a:solidFill>
              </a:rPr>
              <a:t>　</a:t>
            </a:r>
            <a:endParaRPr kumimoji="1" lang="ja-JP" altLang="en-US" sz="1200" b="1" dirty="0">
              <a:solidFill>
                <a:schemeClr val="tx1"/>
              </a:solidFill>
            </a:endParaRPr>
          </a:p>
        </p:txBody>
      </p:sp>
      <p:sp>
        <p:nvSpPr>
          <p:cNvPr id="26" name="テキスト ボックス 25">
            <a:extLst>
              <a:ext uri="{FF2B5EF4-FFF2-40B4-BE49-F238E27FC236}">
                <a16:creationId xmlns:a16="http://schemas.microsoft.com/office/drawing/2014/main" id="{DD1F0B95-1F42-5BE8-C034-BD650DBA1182}"/>
              </a:ext>
            </a:extLst>
          </p:cNvPr>
          <p:cNvSpPr txBox="1"/>
          <p:nvPr/>
        </p:nvSpPr>
        <p:spPr>
          <a:xfrm>
            <a:off x="334554" y="5760689"/>
            <a:ext cx="11164750" cy="1077218"/>
          </a:xfrm>
          <a:prstGeom prst="rect">
            <a:avLst/>
          </a:prstGeom>
          <a:noFill/>
        </p:spPr>
        <p:txBody>
          <a:bodyPr wrap="square">
            <a:spAutoFit/>
          </a:bodyPr>
          <a:lstStyle/>
          <a:p>
            <a:r>
              <a:rPr kumimoji="1" lang="en-US" altLang="ja-JP" sz="1600" dirty="0">
                <a:solidFill>
                  <a:schemeClr val="tx1"/>
                </a:solidFill>
              </a:rPr>
              <a:t>※</a:t>
            </a:r>
            <a:r>
              <a:rPr kumimoji="1" lang="ja-JP" altLang="en-US" sz="1600" dirty="0">
                <a:solidFill>
                  <a:schemeClr val="tx1"/>
                </a:solidFill>
              </a:rPr>
              <a:t>オリエン時に訴求軸が決まっている前提のスケジュールとなります。</a:t>
            </a:r>
            <a:endParaRPr kumimoji="1" lang="en-US" altLang="ja-JP" sz="1600" dirty="0">
              <a:solidFill>
                <a:schemeClr val="tx1"/>
              </a:solidFill>
            </a:endParaRPr>
          </a:p>
          <a:p>
            <a:r>
              <a:rPr lang="en-US" altLang="ja-JP" sz="1600" dirty="0"/>
              <a:t>※</a:t>
            </a:r>
            <a:r>
              <a:rPr lang="ja-JP" altLang="en-US" sz="1600" dirty="0"/>
              <a:t>初稿</a:t>
            </a:r>
            <a:r>
              <a:rPr lang="en-US" altLang="ja-JP" sz="1600" dirty="0"/>
              <a:t>/</a:t>
            </a:r>
            <a:r>
              <a:rPr lang="ja-JP" altLang="en-US" sz="1600" dirty="0"/>
              <a:t>再稿の戻しが１営業日と想定したスケジュールとなります。　</a:t>
            </a:r>
          </a:p>
          <a:p>
            <a:r>
              <a:rPr lang="en-US" altLang="ja-JP" sz="1600" b="1" i="0" u="none" strike="noStrike" baseline="0" dirty="0">
                <a:solidFill>
                  <a:schemeClr val="accent1"/>
                </a:solidFill>
                <a:latin typeface="游ゴシック" panose="020B0400000000000000" pitchFamily="50" charset="-128"/>
                <a:ea typeface="游ゴシック" panose="020B0400000000000000" pitchFamily="50" charset="-128"/>
              </a:rPr>
              <a:t>※</a:t>
            </a:r>
            <a:r>
              <a:rPr lang="ja-JP" altLang="en-US" sz="1600" b="1" i="0" u="none" strike="noStrike" baseline="0" dirty="0">
                <a:solidFill>
                  <a:schemeClr val="accent1"/>
                </a:solidFill>
                <a:latin typeface="游ゴシック" panose="020B0400000000000000" pitchFamily="50" charset="-128"/>
                <a:ea typeface="游ゴシック" panose="020B0400000000000000" pitchFamily="50" charset="-128"/>
              </a:rPr>
              <a:t>スケジュールは目安</a:t>
            </a:r>
            <a:r>
              <a:rPr lang="ja-JP" altLang="en-US" sz="1600" b="1" dirty="0">
                <a:solidFill>
                  <a:schemeClr val="accent1"/>
                </a:solidFill>
                <a:latin typeface="游ゴシック" panose="020B0400000000000000" pitchFamily="50" charset="-128"/>
                <a:ea typeface="游ゴシック" panose="020B0400000000000000" pitchFamily="50" charset="-128"/>
              </a:rPr>
              <a:t>であり</a:t>
            </a:r>
            <a:r>
              <a:rPr lang="ja-JP" altLang="en-US" sz="1600" b="1" i="0" u="none" strike="noStrike" baseline="0" dirty="0">
                <a:solidFill>
                  <a:schemeClr val="accent1"/>
                </a:solidFill>
                <a:latin typeface="游ゴシック" panose="020B0400000000000000" pitchFamily="50" charset="-128"/>
                <a:ea typeface="游ゴシック" panose="020B0400000000000000" pitchFamily="50" charset="-128"/>
              </a:rPr>
              <a:t>、タイアップ内容やボリューム、ご要望などにより</a:t>
            </a:r>
            <a:r>
              <a:rPr lang="ja-JP" altLang="en-US" sz="1600" b="1" dirty="0">
                <a:solidFill>
                  <a:schemeClr val="accent1"/>
                </a:solidFill>
              </a:rPr>
              <a:t>進行スケジュールが異なるため、</a:t>
            </a:r>
            <a:endParaRPr lang="en-US" altLang="ja-JP" sz="1600" b="1" dirty="0">
              <a:solidFill>
                <a:schemeClr val="accent1"/>
              </a:solidFill>
            </a:endParaRPr>
          </a:p>
          <a:p>
            <a:r>
              <a:rPr lang="ja-JP" altLang="en-US" sz="1600" b="1" dirty="0">
                <a:solidFill>
                  <a:schemeClr val="accent1"/>
                </a:solidFill>
              </a:rPr>
              <a:t>　必ず弊社担当者までお問い合わせください。</a:t>
            </a:r>
          </a:p>
        </p:txBody>
      </p:sp>
      <p:sp>
        <p:nvSpPr>
          <p:cNvPr id="10" name="テキスト ボックス 9">
            <a:extLst>
              <a:ext uri="{FF2B5EF4-FFF2-40B4-BE49-F238E27FC236}">
                <a16:creationId xmlns:a16="http://schemas.microsoft.com/office/drawing/2014/main" id="{1E5D8531-8DD5-3FA9-4FE7-FC87A5177D52}"/>
              </a:ext>
            </a:extLst>
          </p:cNvPr>
          <p:cNvSpPr txBox="1"/>
          <p:nvPr/>
        </p:nvSpPr>
        <p:spPr>
          <a:xfrm>
            <a:off x="322416" y="4316156"/>
            <a:ext cx="1436676" cy="307777"/>
          </a:xfrm>
          <a:prstGeom prst="rect">
            <a:avLst/>
          </a:prstGeom>
          <a:solidFill>
            <a:schemeClr val="bg1"/>
          </a:solidFill>
        </p:spPr>
        <p:txBody>
          <a:bodyPr wrap="square">
            <a:spAutoFit/>
          </a:bodyPr>
          <a:lstStyle/>
          <a:p>
            <a:r>
              <a:rPr kumimoji="1" lang="ja-JP" altLang="en-US" sz="1400" b="1" u="sng" dirty="0">
                <a:solidFill>
                  <a:schemeClr val="tx1"/>
                </a:solidFill>
              </a:rPr>
              <a:t>ニュースペイド</a:t>
            </a:r>
          </a:p>
        </p:txBody>
      </p:sp>
      <p:sp>
        <p:nvSpPr>
          <p:cNvPr id="7" name="テキスト ボックス 6">
            <a:extLst>
              <a:ext uri="{FF2B5EF4-FFF2-40B4-BE49-F238E27FC236}">
                <a16:creationId xmlns:a16="http://schemas.microsoft.com/office/drawing/2014/main" id="{A9024749-6198-4347-F166-9230FC21D7E8}"/>
              </a:ext>
            </a:extLst>
          </p:cNvPr>
          <p:cNvSpPr txBox="1"/>
          <p:nvPr/>
        </p:nvSpPr>
        <p:spPr>
          <a:xfrm>
            <a:off x="471263" y="3614415"/>
            <a:ext cx="1203158"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kumimoji="1" lang="ja-JP" altLang="en-US" sz="1400" b="1" dirty="0">
                <a:solidFill>
                  <a:schemeClr val="bg1"/>
                </a:solidFill>
              </a:rPr>
              <a:t>オリエン</a:t>
            </a:r>
            <a:endParaRPr kumimoji="1" lang="en-US" altLang="ja-JP" sz="1400" b="1" dirty="0">
              <a:solidFill>
                <a:schemeClr val="bg1"/>
              </a:solidFill>
            </a:endParaRPr>
          </a:p>
          <a:p>
            <a:pPr algn="ctr"/>
            <a:endParaRPr kumimoji="1" lang="ja-JP" altLang="en-US" sz="800" b="1" dirty="0">
              <a:solidFill>
                <a:schemeClr val="bg1"/>
              </a:solidFill>
            </a:endParaRPr>
          </a:p>
        </p:txBody>
      </p:sp>
      <p:sp>
        <p:nvSpPr>
          <p:cNvPr id="11" name="テキスト ボックス 10">
            <a:extLst>
              <a:ext uri="{FF2B5EF4-FFF2-40B4-BE49-F238E27FC236}">
                <a16:creationId xmlns:a16="http://schemas.microsoft.com/office/drawing/2014/main" id="{05098B2C-2CF6-3E41-2B30-BE75F5AF7210}"/>
              </a:ext>
            </a:extLst>
          </p:cNvPr>
          <p:cNvSpPr txBox="1"/>
          <p:nvPr/>
        </p:nvSpPr>
        <p:spPr>
          <a:xfrm>
            <a:off x="1994377" y="3614415"/>
            <a:ext cx="1203158"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構成案提出</a:t>
            </a:r>
            <a:endParaRPr kumimoji="1" lang="en-US" altLang="ja-JP" sz="1400" b="1" dirty="0">
              <a:solidFill>
                <a:schemeClr val="bg1"/>
              </a:solidFill>
            </a:endParaRPr>
          </a:p>
          <a:p>
            <a:pPr algn="ctr"/>
            <a:endParaRPr kumimoji="1" lang="ja-JP" altLang="en-US" sz="800" b="1" dirty="0">
              <a:solidFill>
                <a:schemeClr val="bg1"/>
              </a:solidFill>
            </a:endParaRPr>
          </a:p>
        </p:txBody>
      </p:sp>
      <p:sp>
        <p:nvSpPr>
          <p:cNvPr id="12" name="テキスト ボックス 11">
            <a:extLst>
              <a:ext uri="{FF2B5EF4-FFF2-40B4-BE49-F238E27FC236}">
                <a16:creationId xmlns:a16="http://schemas.microsoft.com/office/drawing/2014/main" id="{02B568E9-6ACC-F89B-3083-80500242FA3F}"/>
              </a:ext>
            </a:extLst>
          </p:cNvPr>
          <p:cNvSpPr txBox="1"/>
          <p:nvPr/>
        </p:nvSpPr>
        <p:spPr>
          <a:xfrm>
            <a:off x="3517491" y="3491305"/>
            <a:ext cx="1449826" cy="800219"/>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kumimoji="1" lang="ja-JP" altLang="en-US" sz="1400" b="1" dirty="0">
                <a:solidFill>
                  <a:schemeClr val="bg1"/>
                </a:solidFill>
              </a:rPr>
              <a:t>取材・撮影</a:t>
            </a:r>
          </a:p>
          <a:p>
            <a:pPr algn="ctr"/>
            <a:r>
              <a:rPr lang="en-US" altLang="ja-JP" sz="1200" b="1" dirty="0">
                <a:solidFill>
                  <a:schemeClr val="bg1"/>
                </a:solidFill>
              </a:rPr>
              <a:t>※</a:t>
            </a:r>
            <a:r>
              <a:rPr lang="ja-JP" altLang="en-US" sz="1200" b="1" dirty="0">
                <a:solidFill>
                  <a:schemeClr val="bg1"/>
                </a:solidFill>
              </a:rPr>
              <a:t>撮影後</a:t>
            </a:r>
            <a:r>
              <a:rPr lang="en-US" altLang="ja-JP" sz="1200" b="1" dirty="0">
                <a:solidFill>
                  <a:schemeClr val="bg1"/>
                </a:solidFill>
              </a:rPr>
              <a:t>26</a:t>
            </a:r>
            <a:r>
              <a:rPr lang="ja-JP" altLang="en-US" sz="1200" b="1" dirty="0">
                <a:solidFill>
                  <a:schemeClr val="bg1"/>
                </a:solidFill>
              </a:rPr>
              <a:t>営業日以内に掲載</a:t>
            </a:r>
            <a:endParaRPr kumimoji="1" lang="en-US" altLang="ja-JP" sz="1200" b="1" dirty="0">
              <a:solidFill>
                <a:schemeClr val="bg1"/>
              </a:solidFill>
            </a:endParaRPr>
          </a:p>
        </p:txBody>
      </p:sp>
      <p:sp>
        <p:nvSpPr>
          <p:cNvPr id="13" name="テキスト ボックス 12">
            <a:extLst>
              <a:ext uri="{FF2B5EF4-FFF2-40B4-BE49-F238E27FC236}">
                <a16:creationId xmlns:a16="http://schemas.microsoft.com/office/drawing/2014/main" id="{093EBD5B-AC43-79AF-3099-BD1A8540CB17}"/>
              </a:ext>
            </a:extLst>
          </p:cNvPr>
          <p:cNvSpPr txBox="1"/>
          <p:nvPr/>
        </p:nvSpPr>
        <p:spPr>
          <a:xfrm>
            <a:off x="5287273" y="3614415"/>
            <a:ext cx="1277304"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記事作成</a:t>
            </a:r>
            <a:endParaRPr lang="en-US" altLang="ja-JP" sz="1400" b="1" dirty="0">
              <a:solidFill>
                <a:schemeClr val="bg1"/>
              </a:solidFill>
            </a:endParaRPr>
          </a:p>
          <a:p>
            <a:pPr algn="ctr"/>
            <a:endParaRPr kumimoji="1" lang="ja-JP" altLang="en-US" sz="800" b="1" dirty="0">
              <a:solidFill>
                <a:schemeClr val="bg1"/>
              </a:solidFill>
            </a:endParaRPr>
          </a:p>
        </p:txBody>
      </p:sp>
      <p:sp>
        <p:nvSpPr>
          <p:cNvPr id="14" name="テキスト ボックス 13">
            <a:extLst>
              <a:ext uri="{FF2B5EF4-FFF2-40B4-BE49-F238E27FC236}">
                <a16:creationId xmlns:a16="http://schemas.microsoft.com/office/drawing/2014/main" id="{C63CB5A7-44A6-B255-964C-9C94ECA4CD82}"/>
              </a:ext>
            </a:extLst>
          </p:cNvPr>
          <p:cNvSpPr txBox="1"/>
          <p:nvPr/>
        </p:nvSpPr>
        <p:spPr>
          <a:xfrm>
            <a:off x="6884533" y="3614415"/>
            <a:ext cx="1203158"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初稿提出</a:t>
            </a:r>
            <a:endParaRPr kumimoji="1" lang="en-US" altLang="ja-JP" sz="1400" b="1" dirty="0">
              <a:solidFill>
                <a:schemeClr val="bg1"/>
              </a:solidFill>
            </a:endParaRPr>
          </a:p>
          <a:p>
            <a:pPr algn="ctr"/>
            <a:endParaRPr kumimoji="1" lang="ja-JP" altLang="en-US" sz="800" b="1" dirty="0">
              <a:solidFill>
                <a:schemeClr val="bg1"/>
              </a:solidFill>
            </a:endParaRPr>
          </a:p>
        </p:txBody>
      </p:sp>
      <p:sp>
        <p:nvSpPr>
          <p:cNvPr id="15" name="テキスト ボックス 14">
            <a:extLst>
              <a:ext uri="{FF2B5EF4-FFF2-40B4-BE49-F238E27FC236}">
                <a16:creationId xmlns:a16="http://schemas.microsoft.com/office/drawing/2014/main" id="{01ED954B-4D3A-3CA6-8CCF-9913AA2671C4}"/>
              </a:ext>
            </a:extLst>
          </p:cNvPr>
          <p:cNvSpPr txBox="1"/>
          <p:nvPr/>
        </p:nvSpPr>
        <p:spPr>
          <a:xfrm>
            <a:off x="8407647" y="3614415"/>
            <a:ext cx="1203158"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再稿提出</a:t>
            </a:r>
            <a:endParaRPr kumimoji="1" lang="en-US" altLang="ja-JP" sz="1400" b="1" dirty="0">
              <a:solidFill>
                <a:schemeClr val="bg1"/>
              </a:solidFill>
            </a:endParaRPr>
          </a:p>
          <a:p>
            <a:pPr algn="ctr"/>
            <a:endParaRPr kumimoji="1" lang="ja-JP" altLang="en-US" sz="800" b="1" dirty="0">
              <a:solidFill>
                <a:schemeClr val="bg1"/>
              </a:solidFill>
            </a:endParaRPr>
          </a:p>
        </p:txBody>
      </p:sp>
      <p:sp>
        <p:nvSpPr>
          <p:cNvPr id="16" name="テキスト ボックス 15">
            <a:extLst>
              <a:ext uri="{FF2B5EF4-FFF2-40B4-BE49-F238E27FC236}">
                <a16:creationId xmlns:a16="http://schemas.microsoft.com/office/drawing/2014/main" id="{79DE8C82-D60A-C7C6-56DA-E4A7054AEFDD}"/>
              </a:ext>
            </a:extLst>
          </p:cNvPr>
          <p:cNvSpPr txBox="1"/>
          <p:nvPr/>
        </p:nvSpPr>
        <p:spPr>
          <a:xfrm>
            <a:off x="9930760" y="3614415"/>
            <a:ext cx="1203158" cy="553998"/>
          </a:xfrm>
          <a:prstGeom prst="rect">
            <a:avLst/>
          </a:prstGeom>
          <a:solidFill>
            <a:schemeClr val="bg1"/>
          </a:solidFill>
          <a:ln w="38100">
            <a:solidFill>
              <a:schemeClr val="accent1"/>
            </a:solidFill>
          </a:ln>
        </p:spPr>
        <p:txBody>
          <a:bodyPr wrap="square" rtlCol="0">
            <a:spAutoFit/>
          </a:bodyPr>
          <a:lstStyle/>
          <a:p>
            <a:pPr algn="ctr"/>
            <a:endParaRPr kumimoji="1" lang="en-US" altLang="ja-JP" sz="800" b="1" dirty="0"/>
          </a:p>
          <a:p>
            <a:pPr algn="ctr"/>
            <a:r>
              <a:rPr lang="ja-JP" altLang="en-US" sz="1400" b="1" dirty="0"/>
              <a:t>掲載開始</a:t>
            </a:r>
            <a:endParaRPr kumimoji="1" lang="en-US" altLang="ja-JP" sz="1400" b="1" dirty="0"/>
          </a:p>
          <a:p>
            <a:pPr algn="ctr"/>
            <a:endParaRPr kumimoji="1" lang="ja-JP" altLang="en-US" sz="800" b="1" dirty="0"/>
          </a:p>
        </p:txBody>
      </p:sp>
      <p:sp>
        <p:nvSpPr>
          <p:cNvPr id="19" name="矢印: 右 18">
            <a:extLst>
              <a:ext uri="{FF2B5EF4-FFF2-40B4-BE49-F238E27FC236}">
                <a16:creationId xmlns:a16="http://schemas.microsoft.com/office/drawing/2014/main" id="{D1EE6133-6CF9-EAFE-DF22-BF61701FC54E}"/>
              </a:ext>
            </a:extLst>
          </p:cNvPr>
          <p:cNvSpPr/>
          <p:nvPr/>
        </p:nvSpPr>
        <p:spPr>
          <a:xfrm>
            <a:off x="334554" y="5026756"/>
            <a:ext cx="8164105" cy="260086"/>
          </a:xfrm>
          <a:prstGeom prst="rightArrow">
            <a:avLst/>
          </a:prstGeom>
          <a:solidFill>
            <a:schemeClr val="accent1">
              <a:lumMod val="60000"/>
              <a:lumOff val="4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A4CF76A-8130-435A-03B7-855545F4DCE5}"/>
              </a:ext>
            </a:extLst>
          </p:cNvPr>
          <p:cNvSpPr txBox="1"/>
          <p:nvPr/>
        </p:nvSpPr>
        <p:spPr>
          <a:xfrm>
            <a:off x="558475" y="4777427"/>
            <a:ext cx="1318004" cy="923330"/>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素材受け取り</a:t>
            </a:r>
            <a:endParaRPr lang="en-US" altLang="ja-JP" sz="1400" b="1" dirty="0">
              <a:solidFill>
                <a:schemeClr val="bg1"/>
              </a:solidFill>
            </a:endParaRPr>
          </a:p>
          <a:p>
            <a:pPr algn="ctr"/>
            <a:r>
              <a:rPr kumimoji="1" lang="en-US" altLang="ja-JP" sz="1200" b="1" dirty="0">
                <a:solidFill>
                  <a:schemeClr val="bg1"/>
                </a:solidFill>
              </a:rPr>
              <a:t>※</a:t>
            </a:r>
            <a:r>
              <a:rPr kumimoji="1" lang="ja-JP" altLang="en-US" sz="1200" b="1" dirty="0">
                <a:solidFill>
                  <a:schemeClr val="bg1"/>
                </a:solidFill>
              </a:rPr>
              <a:t>掲載開始</a:t>
            </a:r>
            <a:endParaRPr kumimoji="1" lang="en-US" altLang="ja-JP" sz="1200" b="1" dirty="0">
              <a:solidFill>
                <a:schemeClr val="bg1"/>
              </a:solidFill>
            </a:endParaRPr>
          </a:p>
          <a:p>
            <a:pPr algn="ctr"/>
            <a:r>
              <a:rPr kumimoji="1" lang="en-US" altLang="ja-JP" sz="1200" b="1" dirty="0">
                <a:solidFill>
                  <a:schemeClr val="bg1"/>
                </a:solidFill>
              </a:rPr>
              <a:t>18</a:t>
            </a:r>
            <a:r>
              <a:rPr kumimoji="1" lang="ja-JP" altLang="en-US" sz="1200" b="1" dirty="0">
                <a:solidFill>
                  <a:schemeClr val="bg1"/>
                </a:solidFill>
              </a:rPr>
              <a:t>営業日前</a:t>
            </a:r>
            <a:endParaRPr kumimoji="1" lang="en-US" altLang="ja-JP" sz="1200" b="1" dirty="0">
              <a:solidFill>
                <a:schemeClr val="bg1"/>
              </a:solidFill>
            </a:endParaRPr>
          </a:p>
          <a:p>
            <a:pPr algn="ctr"/>
            <a:endParaRPr kumimoji="1" lang="ja-JP" altLang="en-US" sz="800" b="1" dirty="0">
              <a:solidFill>
                <a:schemeClr val="bg1"/>
              </a:solidFill>
            </a:endParaRPr>
          </a:p>
        </p:txBody>
      </p:sp>
      <p:sp>
        <p:nvSpPr>
          <p:cNvPr id="21" name="テキスト ボックス 20">
            <a:extLst>
              <a:ext uri="{FF2B5EF4-FFF2-40B4-BE49-F238E27FC236}">
                <a16:creationId xmlns:a16="http://schemas.microsoft.com/office/drawing/2014/main" id="{7210F527-3892-F670-D8F9-98D4FB31E12F}"/>
              </a:ext>
            </a:extLst>
          </p:cNvPr>
          <p:cNvSpPr txBox="1"/>
          <p:nvPr/>
        </p:nvSpPr>
        <p:spPr>
          <a:xfrm>
            <a:off x="2715072" y="4885148"/>
            <a:ext cx="1203158"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記事作成</a:t>
            </a:r>
            <a:endParaRPr kumimoji="1" lang="en-US" altLang="ja-JP" sz="1400" b="1" dirty="0">
              <a:solidFill>
                <a:schemeClr val="bg1"/>
              </a:solidFill>
            </a:endParaRPr>
          </a:p>
          <a:p>
            <a:pPr algn="ctr"/>
            <a:endParaRPr kumimoji="1" lang="ja-JP" altLang="en-US" sz="800" b="1" dirty="0">
              <a:solidFill>
                <a:schemeClr val="bg1"/>
              </a:solidFill>
            </a:endParaRPr>
          </a:p>
        </p:txBody>
      </p:sp>
      <p:sp>
        <p:nvSpPr>
          <p:cNvPr id="22" name="テキスト ボックス 21">
            <a:extLst>
              <a:ext uri="{FF2B5EF4-FFF2-40B4-BE49-F238E27FC236}">
                <a16:creationId xmlns:a16="http://schemas.microsoft.com/office/drawing/2014/main" id="{19505EB2-1344-E3EC-ACD9-D85189EC15C5}"/>
              </a:ext>
            </a:extLst>
          </p:cNvPr>
          <p:cNvSpPr txBox="1"/>
          <p:nvPr/>
        </p:nvSpPr>
        <p:spPr>
          <a:xfrm>
            <a:off x="4756823" y="4885148"/>
            <a:ext cx="1203158" cy="553998"/>
          </a:xfrm>
          <a:prstGeom prst="rect">
            <a:avLst/>
          </a:prstGeom>
          <a:solidFill>
            <a:schemeClr val="tx1">
              <a:lumMod val="60000"/>
              <a:lumOff val="40000"/>
            </a:schemeClr>
          </a:solidFill>
          <a:ln w="38100">
            <a:noFill/>
          </a:ln>
        </p:spPr>
        <p:txBody>
          <a:bodyPr wrap="square" rtlCol="0">
            <a:spAutoFit/>
          </a:bodyPr>
          <a:lstStyle/>
          <a:p>
            <a:pPr algn="ctr"/>
            <a:endParaRPr kumimoji="1" lang="en-US" altLang="ja-JP" sz="800" b="1" dirty="0">
              <a:solidFill>
                <a:schemeClr val="bg1"/>
              </a:solidFill>
            </a:endParaRPr>
          </a:p>
          <a:p>
            <a:pPr algn="ctr"/>
            <a:r>
              <a:rPr lang="ja-JP" altLang="en-US" sz="1400" b="1" dirty="0">
                <a:solidFill>
                  <a:schemeClr val="bg1"/>
                </a:solidFill>
              </a:rPr>
              <a:t>初稿提出</a:t>
            </a:r>
            <a:endParaRPr kumimoji="1" lang="en-US" altLang="ja-JP" sz="1400" b="1" dirty="0">
              <a:solidFill>
                <a:schemeClr val="bg1"/>
              </a:solidFill>
            </a:endParaRPr>
          </a:p>
          <a:p>
            <a:pPr algn="ctr"/>
            <a:endParaRPr kumimoji="1" lang="ja-JP" altLang="en-US" sz="800" b="1" dirty="0">
              <a:solidFill>
                <a:schemeClr val="bg1"/>
              </a:solidFill>
            </a:endParaRPr>
          </a:p>
        </p:txBody>
      </p:sp>
      <p:sp>
        <p:nvSpPr>
          <p:cNvPr id="28" name="テキスト ボックス 27">
            <a:extLst>
              <a:ext uri="{FF2B5EF4-FFF2-40B4-BE49-F238E27FC236}">
                <a16:creationId xmlns:a16="http://schemas.microsoft.com/office/drawing/2014/main" id="{478C995A-7A34-72DE-F0D7-9C062AA72CBA}"/>
              </a:ext>
            </a:extLst>
          </p:cNvPr>
          <p:cNvSpPr txBox="1"/>
          <p:nvPr/>
        </p:nvSpPr>
        <p:spPr>
          <a:xfrm>
            <a:off x="6798575" y="4885148"/>
            <a:ext cx="1203158" cy="553998"/>
          </a:xfrm>
          <a:prstGeom prst="rect">
            <a:avLst/>
          </a:prstGeom>
          <a:solidFill>
            <a:schemeClr val="bg1"/>
          </a:solidFill>
          <a:ln w="38100">
            <a:solidFill>
              <a:schemeClr val="accent1"/>
            </a:solidFill>
          </a:ln>
        </p:spPr>
        <p:txBody>
          <a:bodyPr wrap="square" rtlCol="0">
            <a:spAutoFit/>
          </a:bodyPr>
          <a:lstStyle/>
          <a:p>
            <a:pPr algn="ctr"/>
            <a:endParaRPr kumimoji="1" lang="en-US" altLang="ja-JP" sz="800" b="1" dirty="0"/>
          </a:p>
          <a:p>
            <a:pPr algn="ctr"/>
            <a:r>
              <a:rPr lang="ja-JP" altLang="en-US" sz="1400" b="1" dirty="0"/>
              <a:t>掲載開始</a:t>
            </a:r>
            <a:endParaRPr kumimoji="1" lang="en-US" altLang="ja-JP" sz="1400" b="1" dirty="0"/>
          </a:p>
          <a:p>
            <a:pPr algn="ctr"/>
            <a:endParaRPr kumimoji="1" lang="ja-JP" altLang="en-US" sz="800" b="1" dirty="0"/>
          </a:p>
        </p:txBody>
      </p:sp>
      <p:sp>
        <p:nvSpPr>
          <p:cNvPr id="6" name="スライド番号プレースホルダー 5">
            <a:extLst>
              <a:ext uri="{FF2B5EF4-FFF2-40B4-BE49-F238E27FC236}">
                <a16:creationId xmlns:a16="http://schemas.microsoft.com/office/drawing/2014/main" id="{A7BF7598-C6BD-C66B-04E6-E3A307E7B03D}"/>
              </a:ext>
            </a:extLst>
          </p:cNvPr>
          <p:cNvSpPr>
            <a:spLocks noGrp="1"/>
          </p:cNvSpPr>
          <p:nvPr>
            <p:ph type="sldNum" sz="quarter" idx="12"/>
          </p:nvPr>
        </p:nvSpPr>
        <p:spPr/>
        <p:txBody>
          <a:bodyPr/>
          <a:lstStyle/>
          <a:p>
            <a:fld id="{0CC46159-1500-406A-A8A7-AEE1AD5A9969}" type="slidenum">
              <a:rPr kumimoji="1" lang="ja-JP" altLang="en-US" smtClean="0"/>
              <a:t>6</a:t>
            </a:fld>
            <a:endParaRPr kumimoji="1" lang="ja-JP" altLang="en-US"/>
          </a:p>
        </p:txBody>
      </p:sp>
      <p:sp>
        <p:nvSpPr>
          <p:cNvPr id="17" name="テキスト ボックス 16">
            <a:extLst>
              <a:ext uri="{FF2B5EF4-FFF2-40B4-BE49-F238E27FC236}">
                <a16:creationId xmlns:a16="http://schemas.microsoft.com/office/drawing/2014/main" id="{AD162E91-0FB6-A43B-D67B-AE08265B6A1D}"/>
              </a:ext>
            </a:extLst>
          </p:cNvPr>
          <p:cNvSpPr txBox="1"/>
          <p:nvPr/>
        </p:nvSpPr>
        <p:spPr>
          <a:xfrm>
            <a:off x="322416" y="2287715"/>
            <a:ext cx="10809438" cy="307777"/>
          </a:xfrm>
          <a:prstGeom prst="rect">
            <a:avLst/>
          </a:prstGeom>
          <a:noFill/>
        </p:spPr>
        <p:txBody>
          <a:bodyPr wrap="square">
            <a:spAutoFit/>
          </a:bodyPr>
          <a:lstStyle/>
          <a:p>
            <a:pPr marL="12700" marR="0" lvl="0" indent="0" algn="l" rtl="0">
              <a:lnSpc>
                <a:spcPct val="100000"/>
              </a:lnSpc>
              <a:spcBef>
                <a:spcPts val="0"/>
              </a:spcBef>
              <a:spcAft>
                <a:spcPts val="0"/>
              </a:spcAft>
              <a:buClr>
                <a:srgbClr val="000000"/>
              </a:buClr>
              <a:buSzPts val="1250"/>
              <a:buFont typeface="Arial"/>
              <a:buNone/>
            </a:pPr>
            <a:r>
              <a:rPr lang="en-US" altLang="ja-JP" sz="1400" i="0" u="sng"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i="0" u="sng" strike="noStrike" cap="none" dirty="0">
                <a:solidFill>
                  <a:schemeClr val="dk1"/>
                </a:solidFill>
                <a:latin typeface="游ゴシック" panose="020B0400000000000000" pitchFamily="50" charset="-128"/>
                <a:ea typeface="游ゴシック" panose="020B0400000000000000" pitchFamily="50" charset="-128"/>
                <a:cs typeface="Arial"/>
                <a:sym typeface="Arial"/>
              </a:rPr>
              <a:t>①については別途追加料金にて、ご要望に応じてカスタマイズ可能です。詳細は営業担当へお問い合わせください。</a:t>
            </a:r>
          </a:p>
        </p:txBody>
      </p:sp>
    </p:spTree>
    <p:extLst>
      <p:ext uri="{BB962C8B-B14F-4D97-AF65-F5344CB8AC3E}">
        <p14:creationId xmlns:p14="http://schemas.microsoft.com/office/powerpoint/2010/main" val="221169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3AADFD9-C0E2-ABC9-95F4-9EB6C436E0CF}"/>
              </a:ext>
            </a:extLst>
          </p:cNvPr>
          <p:cNvSpPr txBox="1"/>
          <p:nvPr/>
        </p:nvSpPr>
        <p:spPr>
          <a:xfrm>
            <a:off x="1602844" y="121221"/>
            <a:ext cx="4076596"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レギュラー</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メニュー </a:t>
            </a:r>
            <a:r>
              <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掲載に関しての注意事項　</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5" name="表 4">
            <a:extLst>
              <a:ext uri="{FF2B5EF4-FFF2-40B4-BE49-F238E27FC236}">
                <a16:creationId xmlns:a16="http://schemas.microsoft.com/office/drawing/2014/main" id="{C454DF27-B36B-47DF-C5AC-9A27651FC8A0}"/>
              </a:ext>
            </a:extLst>
          </p:cNvPr>
          <p:cNvGraphicFramePr>
            <a:graphicFrameLocks noGrp="1"/>
          </p:cNvGraphicFramePr>
          <p:nvPr>
            <p:extLst>
              <p:ext uri="{D42A27DB-BD31-4B8C-83A1-F6EECF244321}">
                <p14:modId xmlns:p14="http://schemas.microsoft.com/office/powerpoint/2010/main" val="1751768509"/>
              </p:ext>
            </p:extLst>
          </p:nvPr>
        </p:nvGraphicFramePr>
        <p:xfrm>
          <a:off x="397330" y="1050895"/>
          <a:ext cx="11397340" cy="4740593"/>
        </p:xfrm>
        <a:graphic>
          <a:graphicData uri="http://schemas.openxmlformats.org/drawingml/2006/table">
            <a:tbl>
              <a:tblPr firstRow="1" bandRow="1">
                <a:tableStyleId>{5C22544A-7EE6-4342-B048-85BDC9FD1C3A}</a:tableStyleId>
              </a:tblPr>
              <a:tblGrid>
                <a:gridCol w="2721430">
                  <a:extLst>
                    <a:ext uri="{9D8B030D-6E8A-4147-A177-3AD203B41FA5}">
                      <a16:colId xmlns:a16="http://schemas.microsoft.com/office/drawing/2014/main" val="1250293845"/>
                    </a:ext>
                  </a:extLst>
                </a:gridCol>
                <a:gridCol w="8675910">
                  <a:extLst>
                    <a:ext uri="{9D8B030D-6E8A-4147-A177-3AD203B41FA5}">
                      <a16:colId xmlns:a16="http://schemas.microsoft.com/office/drawing/2014/main" val="1713823798"/>
                    </a:ext>
                  </a:extLst>
                </a:gridCol>
              </a:tblGrid>
              <a:tr h="370840">
                <a:tc>
                  <a:txBody>
                    <a:bodyPr/>
                    <a:lstStyle/>
                    <a:p>
                      <a:pPr algn="l"/>
                      <a:r>
                        <a:rPr kumimoji="1" lang="ja-JP" altLang="en-US" sz="1400" b="1" dirty="0">
                          <a:solidFill>
                            <a:schemeClr val="tx1"/>
                          </a:solidFill>
                        </a:rPr>
                        <a:t>お申込み・スケジュール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b="0" dirty="0">
                          <a:solidFill>
                            <a:schemeClr val="tx1"/>
                          </a:solidFill>
                        </a:rPr>
                        <a:t>・掲載可否および持ち込み原稿につきましては、事前に弊社規定に基づき確認させていただきます。 </a:t>
                      </a:r>
                    </a:p>
                    <a:p>
                      <a:r>
                        <a:rPr kumimoji="1" lang="ja-JP" altLang="en-US" sz="1400" b="0" dirty="0">
                          <a:solidFill>
                            <a:schemeClr val="tx1"/>
                          </a:solidFill>
                        </a:rPr>
                        <a:t>　尚、掲載可否につきまして、当社の基準と判断により回答いたします。</a:t>
                      </a:r>
                      <a:endParaRPr kumimoji="1" lang="en-US" altLang="ja-JP" sz="1400" b="0" dirty="0">
                        <a:solidFill>
                          <a:schemeClr val="tx1"/>
                        </a:solidFill>
                      </a:endParaRPr>
                    </a:p>
                    <a:p>
                      <a:r>
                        <a:rPr kumimoji="1" lang="ja-JP" altLang="en-US" sz="1400" b="0" dirty="0">
                          <a:solidFill>
                            <a:schemeClr val="tx1"/>
                          </a:solidFill>
                        </a:rPr>
                        <a:t>　可否判断の結果に対する理由については回答することはできかねます。</a:t>
                      </a:r>
                      <a:endParaRPr kumimoji="1" lang="en-US" altLang="ja-JP" sz="14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rPr>
                        <a:t>・掲載開始は通常平日</a:t>
                      </a:r>
                      <a:r>
                        <a:rPr kumimoji="1" lang="en-US" altLang="ja-JP" sz="1400" b="0" dirty="0">
                          <a:solidFill>
                            <a:schemeClr val="tx1"/>
                          </a:solidFill>
                        </a:rPr>
                        <a:t>13</a:t>
                      </a:r>
                      <a:r>
                        <a:rPr kumimoji="1" lang="ja-JP" altLang="en-US" sz="1400" b="0" dirty="0">
                          <a:solidFill>
                            <a:schemeClr val="tx1"/>
                          </a:solidFill>
                        </a:rPr>
                        <a:t>時～</a:t>
                      </a:r>
                      <a:r>
                        <a:rPr kumimoji="1" lang="en-US" altLang="ja-JP" sz="1400" b="0" dirty="0">
                          <a:solidFill>
                            <a:schemeClr val="tx1"/>
                          </a:solidFill>
                        </a:rPr>
                        <a:t>16</a:t>
                      </a:r>
                      <a:r>
                        <a:rPr kumimoji="1" lang="ja-JP" altLang="en-US" sz="1400" b="0" dirty="0">
                          <a:solidFill>
                            <a:schemeClr val="tx1"/>
                          </a:solidFill>
                        </a:rPr>
                        <a:t>時。</a:t>
                      </a:r>
                      <a:endParaRPr kumimoji="1" lang="en-US" altLang="ja-JP" sz="1400" b="0" dirty="0">
                        <a:solidFill>
                          <a:schemeClr val="tx1"/>
                        </a:solidFill>
                      </a:endParaRPr>
                    </a:p>
                    <a:p>
                      <a:r>
                        <a:rPr kumimoji="1" lang="ja-JP" altLang="en-US" sz="1400" b="1" dirty="0">
                          <a:solidFill>
                            <a:schemeClr val="tx1"/>
                          </a:solidFill>
                        </a:rPr>
                        <a:t>・想定スケジュールは、タイアップ内容やボリューム、ご要望などにより公開開始日を調整させて頂く場</a:t>
                      </a:r>
                      <a:endParaRPr kumimoji="1" lang="en-US" altLang="ja-JP" sz="1400" b="1" dirty="0">
                        <a:solidFill>
                          <a:schemeClr val="tx1"/>
                        </a:solidFill>
                      </a:endParaRPr>
                    </a:p>
                    <a:p>
                      <a:r>
                        <a:rPr kumimoji="1" lang="ja-JP" altLang="en-US" sz="1400" b="1" dirty="0">
                          <a:solidFill>
                            <a:schemeClr val="tx1"/>
                          </a:solidFill>
                        </a:rPr>
                        <a:t>　合がございます。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742364"/>
                  </a:ext>
                </a:extLst>
              </a:tr>
              <a:tr h="370840">
                <a:tc>
                  <a:txBody>
                    <a:bodyPr/>
                    <a:lstStyle/>
                    <a:p>
                      <a:pPr algn="l"/>
                      <a:r>
                        <a:rPr kumimoji="1" lang="ja-JP" altLang="en-US" sz="1400" b="1" dirty="0">
                          <a:solidFill>
                            <a:schemeClr val="tx1"/>
                          </a:solidFill>
                        </a:rPr>
                        <a:t>別途お見積り</a:t>
                      </a:r>
                      <a:endParaRPr kumimoji="1" lang="en-US" altLang="ja-JP" sz="1400" b="1" dirty="0">
                        <a:solidFill>
                          <a:schemeClr val="tx1"/>
                        </a:solidFill>
                      </a:endParaRPr>
                    </a:p>
                    <a:p>
                      <a:pPr algn="l"/>
                      <a:r>
                        <a:rPr kumimoji="1" lang="ja-JP" altLang="en-US" sz="1400" b="1" dirty="0">
                          <a:solidFill>
                            <a:schemeClr val="tx1"/>
                          </a:solidFill>
                        </a:rPr>
                        <a:t>追加料金が発生するケース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rPr>
                        <a:t>・遠方への取材、タレント起用が発生する場合</a:t>
                      </a:r>
                    </a:p>
                    <a:p>
                      <a:r>
                        <a:rPr kumimoji="1" lang="ja-JP" altLang="en-US" sz="1400" dirty="0">
                          <a:solidFill>
                            <a:schemeClr val="tx1"/>
                          </a:solidFill>
                        </a:rPr>
                        <a:t>・</a:t>
                      </a:r>
                      <a:r>
                        <a:rPr kumimoji="1" lang="en-US" altLang="ja-JP" sz="1400" dirty="0">
                          <a:solidFill>
                            <a:schemeClr val="tx1"/>
                          </a:solidFill>
                        </a:rPr>
                        <a:t>2</a:t>
                      </a:r>
                      <a:r>
                        <a:rPr kumimoji="1" lang="ja-JP" altLang="en-US" sz="1400" dirty="0">
                          <a:solidFill>
                            <a:schemeClr val="tx1"/>
                          </a:solidFill>
                        </a:rPr>
                        <a:t>回以上の構成案の提出</a:t>
                      </a:r>
                      <a:r>
                        <a:rPr kumimoji="1" lang="en-US" altLang="ja-JP" sz="1400" dirty="0">
                          <a:solidFill>
                            <a:schemeClr val="tx1"/>
                          </a:solidFill>
                        </a:rPr>
                        <a:t>(</a:t>
                      </a:r>
                      <a:r>
                        <a:rPr kumimoji="1" lang="ja-JP" altLang="en-US" sz="1400" dirty="0">
                          <a:solidFill>
                            <a:schemeClr val="tx1"/>
                          </a:solidFill>
                        </a:rPr>
                        <a:t>複数回にわたる構成案出し</a:t>
                      </a:r>
                      <a:r>
                        <a:rPr kumimoji="1" lang="en-US" altLang="ja-JP" sz="1400" dirty="0">
                          <a:solidFill>
                            <a:schemeClr val="tx1"/>
                          </a:solidFill>
                        </a:rPr>
                        <a:t>)</a:t>
                      </a:r>
                    </a:p>
                    <a:p>
                      <a:r>
                        <a:rPr kumimoji="1" lang="ja-JP" altLang="en-US" sz="1400" dirty="0">
                          <a:solidFill>
                            <a:schemeClr val="tx1"/>
                          </a:solidFill>
                        </a:rPr>
                        <a:t>・</a:t>
                      </a:r>
                      <a:r>
                        <a:rPr lang="en-US" altLang="ja-JP" sz="1400" dirty="0"/>
                        <a:t>PR</a:t>
                      </a:r>
                      <a:r>
                        <a:rPr lang="ja-JP" altLang="en-US" sz="1400" dirty="0"/>
                        <a:t>戦略から企画・立案が必要な場合</a:t>
                      </a:r>
                      <a:endParaRPr lang="en-US" altLang="ja-JP" sz="1400" dirty="0"/>
                    </a:p>
                    <a:p>
                      <a:r>
                        <a:rPr kumimoji="1" lang="ja-JP" altLang="en-US" sz="1400" dirty="0">
                          <a:solidFill>
                            <a:schemeClr val="tx1"/>
                          </a:solidFill>
                        </a:rPr>
                        <a:t>・規定の誘導リンク数以上にリンクの先の追加、記事公開後の誘導先の差し替え対応が発生する場合。</a:t>
                      </a:r>
                      <a:endParaRPr kumimoji="1" lang="en-US" altLang="ja-JP" sz="1400" dirty="0">
                        <a:solidFill>
                          <a:schemeClr val="tx1"/>
                        </a:solidFill>
                      </a:endParaRPr>
                    </a:p>
                    <a:p>
                      <a:r>
                        <a:rPr kumimoji="1" lang="ja-JP" altLang="en-US" sz="1400" dirty="0">
                          <a:solidFill>
                            <a:schemeClr val="tx1"/>
                          </a:solidFill>
                        </a:rPr>
                        <a:t>　</a:t>
                      </a:r>
                      <a:r>
                        <a:rPr kumimoji="1" lang="en-US" altLang="ja-JP" sz="1400" dirty="0">
                          <a:solidFill>
                            <a:schemeClr val="tx1"/>
                          </a:solidFill>
                        </a:rPr>
                        <a:t>\N50,000/</a:t>
                      </a:r>
                      <a:r>
                        <a:rPr kumimoji="1" lang="ja-JP" altLang="en-US" sz="1400" dirty="0">
                          <a:solidFill>
                            <a:schemeClr val="tx1"/>
                          </a:solidFill>
                        </a:rPr>
                        <a:t>１リンク</a:t>
                      </a:r>
                      <a:r>
                        <a:rPr kumimoji="1" lang="en-US" altLang="ja-JP" sz="1400" dirty="0">
                          <a:solidFill>
                            <a:schemeClr val="tx1"/>
                          </a:solidFill>
                        </a:rPr>
                        <a:t>(10</a:t>
                      </a:r>
                      <a:r>
                        <a:rPr kumimoji="1" lang="ja-JP" altLang="en-US" sz="1400" dirty="0">
                          <a:solidFill>
                            <a:schemeClr val="tx1"/>
                          </a:solidFill>
                        </a:rPr>
                        <a:t>種まで</a:t>
                      </a:r>
                      <a:r>
                        <a:rPr kumimoji="1" lang="en-US" altLang="ja-JP" sz="1400" dirty="0">
                          <a:solidFill>
                            <a:schemeClr val="tx1"/>
                          </a:solidFill>
                        </a:rPr>
                        <a:t>)</a:t>
                      </a:r>
                    </a:p>
                    <a:p>
                      <a:r>
                        <a:rPr kumimoji="1" lang="ja-JP" altLang="en-US" sz="1400" dirty="0">
                          <a:solidFill>
                            <a:schemeClr val="tx1"/>
                          </a:solidFill>
                        </a:rPr>
                        <a:t>・再稿</a:t>
                      </a:r>
                      <a:r>
                        <a:rPr kumimoji="1" lang="en-US" altLang="ja-JP" sz="1400" dirty="0">
                          <a:solidFill>
                            <a:schemeClr val="tx1"/>
                          </a:solidFill>
                        </a:rPr>
                        <a:t>/</a:t>
                      </a:r>
                      <a:r>
                        <a:rPr kumimoji="1" lang="ja-JP" altLang="en-US" sz="1400" dirty="0">
                          <a:solidFill>
                            <a:schemeClr val="tx1"/>
                          </a:solidFill>
                        </a:rPr>
                        <a:t>校了の大幅な修正が発生する場合</a:t>
                      </a:r>
                      <a:endParaRPr kumimoji="1" lang="en-US" altLang="ja-JP" sz="1400" dirty="0">
                        <a:solidFill>
                          <a:schemeClr val="tx1"/>
                        </a:solidFill>
                      </a:endParaRPr>
                    </a:p>
                    <a:p>
                      <a:r>
                        <a:rPr kumimoji="1" lang="ja-JP" altLang="en-US" sz="1400" dirty="0">
                          <a:solidFill>
                            <a:schemeClr val="tx1"/>
                          </a:solidFill>
                        </a:rPr>
                        <a:t>・</a:t>
                      </a:r>
                      <a:r>
                        <a:rPr lang="ja-JP" altLang="en-US" sz="1400" u="none" strike="noStrike" cap="none" dirty="0">
                          <a:solidFill>
                            <a:schemeClr val="dk1"/>
                          </a:solidFill>
                          <a:latin typeface="+mn-ea"/>
                          <a:ea typeface="+mn-ea"/>
                          <a:cs typeface="Meiryo"/>
                          <a:sym typeface="Meiryo"/>
                        </a:rPr>
                        <a:t>二次使用をご希望の場合</a:t>
                      </a:r>
                      <a:endParaRPr lang="en-US" altLang="ja-JP" sz="1400" u="none" strike="noStrike" cap="none" dirty="0">
                        <a:solidFill>
                          <a:schemeClr val="dk1"/>
                        </a:solidFill>
                        <a:latin typeface="+mn-ea"/>
                        <a:ea typeface="+mn-ea"/>
                        <a:cs typeface="Meiryo"/>
                        <a:sym typeface="Meiry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202116"/>
                  </a:ext>
                </a:extLst>
              </a:tr>
              <a:tr h="370840">
                <a:tc>
                  <a:txBody>
                    <a:bodyPr/>
                    <a:lstStyle/>
                    <a:p>
                      <a:pPr algn="l"/>
                      <a:r>
                        <a:rPr kumimoji="1" lang="ja-JP" altLang="en-US" sz="1400" b="1" dirty="0">
                          <a:solidFill>
                            <a:schemeClr val="tx1"/>
                          </a:solidFill>
                        </a:rPr>
                        <a:t>その他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400" dirty="0">
                          <a:solidFill>
                            <a:schemeClr val="tx1"/>
                          </a:solidFill>
                        </a:rPr>
                        <a:t>・ニュースペイドメニューでは、画像の加工はいたしません。</a:t>
                      </a:r>
                      <a:endParaRPr lang="en-US" altLang="ja-JP" sz="14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dk1"/>
                          </a:solidFill>
                          <a:latin typeface="+mn-ea"/>
                          <a:ea typeface="+mn-ea"/>
                          <a:cs typeface="Meiryo"/>
                          <a:sym typeface="Meiryo"/>
                        </a:rPr>
                        <a:t>・トップページからの誘導期間は</a:t>
                      </a:r>
                      <a:r>
                        <a:rPr lang="en-US" altLang="ja-JP" sz="1400" b="0" i="0" u="none" strike="noStrike" cap="none" dirty="0">
                          <a:solidFill>
                            <a:schemeClr val="dk1"/>
                          </a:solidFill>
                          <a:latin typeface="+mn-ea"/>
                          <a:ea typeface="+mn-ea"/>
                          <a:cs typeface="Meiryo"/>
                          <a:sym typeface="Meiryo"/>
                        </a:rPr>
                        <a:t>30</a:t>
                      </a:r>
                      <a:r>
                        <a:rPr lang="ja-JP" altLang="en-US" sz="1400" b="0" i="0" u="none" strike="noStrike" cap="none" dirty="0">
                          <a:solidFill>
                            <a:schemeClr val="dk1"/>
                          </a:solidFill>
                          <a:latin typeface="+mn-ea"/>
                          <a:ea typeface="+mn-ea"/>
                          <a:cs typeface="Meiryo"/>
                          <a:sym typeface="Meiryo"/>
                        </a:rPr>
                        <a:t>日間、その後</a:t>
                      </a:r>
                      <a:r>
                        <a:rPr lang="en-US" altLang="ja-JP" sz="1400" b="0" i="0" u="none" strike="noStrike" cap="none" dirty="0">
                          <a:solidFill>
                            <a:schemeClr val="dk1"/>
                          </a:solidFill>
                          <a:latin typeface="+mn-ea"/>
                          <a:ea typeface="+mn-ea"/>
                          <a:cs typeface="Meiryo"/>
                          <a:sym typeface="Meiryo"/>
                        </a:rPr>
                        <a:t>150</a:t>
                      </a:r>
                      <a:r>
                        <a:rPr lang="ja-JP" altLang="en-US" sz="1400" b="0" i="0" u="none" strike="noStrike" cap="none" dirty="0">
                          <a:solidFill>
                            <a:schemeClr val="dk1"/>
                          </a:solidFill>
                          <a:latin typeface="+mn-ea"/>
                          <a:ea typeface="+mn-ea"/>
                          <a:cs typeface="Meiryo"/>
                          <a:sym typeface="Meiryo"/>
                        </a:rPr>
                        <a:t>日間アーカイブといたします。</a:t>
                      </a:r>
                      <a:endParaRPr lang="en-US" altLang="ja-JP" sz="1400" b="0" i="0" u="none" strike="noStrike" cap="none" dirty="0">
                        <a:solidFill>
                          <a:schemeClr val="dk1"/>
                        </a:solidFill>
                        <a:latin typeface="+mn-ea"/>
                        <a:ea typeface="+mn-ea"/>
                        <a:cs typeface="Meiryo"/>
                        <a:sym typeface="Meiryo"/>
                      </a:endParaRPr>
                    </a:p>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n-ea"/>
                          <a:ea typeface="+mn-ea"/>
                          <a:cs typeface="Meiryo"/>
                          <a:sym typeface="Meiryo"/>
                        </a:rPr>
                        <a:t>・</a:t>
                      </a:r>
                      <a:r>
                        <a:rPr lang="ja-JP" altLang="en-US" sz="1400" u="none" strike="noStrike" cap="none" dirty="0">
                          <a:solidFill>
                            <a:schemeClr val="dk1"/>
                          </a:solidFill>
                          <a:latin typeface="游ゴシック" panose="020B0400000000000000" pitchFamily="50" charset="-128"/>
                          <a:ea typeface="+mn-ea"/>
                          <a:cs typeface="MS Gothic"/>
                          <a:sym typeface="MS Gothic"/>
                        </a:rPr>
                        <a:t>記事タイトルおよびサムネイルは公開後にも変更する場合がございます。</a:t>
                      </a:r>
                      <a:endParaRPr lang="en-US" altLang="ja-JP" sz="14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dk1"/>
                          </a:solidFill>
                          <a:latin typeface="+mn-ea"/>
                          <a:ea typeface="+mn-ea"/>
                          <a:cs typeface="Meiryo"/>
                          <a:sym typeface="Meiryo"/>
                        </a:rPr>
                        <a:t>・外部配信を行う場合がございます。</a:t>
                      </a:r>
                    </a:p>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dk1"/>
                          </a:solidFill>
                          <a:latin typeface="+mn-ea"/>
                          <a:ea typeface="+mn-ea"/>
                          <a:cs typeface="Meiryo"/>
                          <a:sym typeface="Meiryo"/>
                        </a:rPr>
                        <a:t>・運用広告の配信用入稿物については、生成</a:t>
                      </a:r>
                      <a:r>
                        <a:rPr lang="en-US" altLang="ja-JP" sz="1400" b="0" i="0" u="none" strike="noStrike" cap="none" dirty="0">
                          <a:solidFill>
                            <a:schemeClr val="dk1"/>
                          </a:solidFill>
                          <a:latin typeface="+mn-ea"/>
                          <a:ea typeface="+mn-ea"/>
                          <a:cs typeface="Meiryo"/>
                          <a:sym typeface="Meiryo"/>
                        </a:rPr>
                        <a:t>AI</a:t>
                      </a:r>
                      <a:r>
                        <a:rPr lang="ja-JP" altLang="en-US" sz="1400" b="0" i="0" u="none" strike="noStrike" cap="none" dirty="0">
                          <a:solidFill>
                            <a:schemeClr val="dk1"/>
                          </a:solidFill>
                          <a:latin typeface="+mn-ea"/>
                          <a:ea typeface="+mn-ea"/>
                          <a:cs typeface="Meiryo"/>
                          <a:sym typeface="Meiryo"/>
                        </a:rPr>
                        <a:t>を活用する場合がございます。</a:t>
                      </a:r>
                      <a:endParaRPr lang="en-US" altLang="ja-JP" sz="14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dk1"/>
                          </a:solidFill>
                          <a:effectLst/>
                          <a:latin typeface="+mn-ea"/>
                          <a:ea typeface="+mn-ea"/>
                          <a:cs typeface="Calibri"/>
                          <a:sym typeface="Arial"/>
                        </a:rPr>
                        <a:t>・代理店マージン率に関しては、各営業にお問い合わせください。</a:t>
                      </a:r>
                      <a:endParaRPr lang="en-US" altLang="ja-JP" sz="1400" b="0" i="0" u="none" strike="noStrike" cap="none" dirty="0">
                        <a:solidFill>
                          <a:schemeClr val="dk1"/>
                        </a:solidFill>
                        <a:effectLst/>
                        <a:latin typeface="+mn-ea"/>
                        <a:ea typeface="+mn-ea"/>
                        <a:cs typeface="Calibri"/>
                        <a:sym typeface="Meiry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12250"/>
                  </a:ext>
                </a:extLst>
              </a:tr>
            </a:tbl>
          </a:graphicData>
        </a:graphic>
      </p:graphicFrame>
      <p:sp>
        <p:nvSpPr>
          <p:cNvPr id="4" name="スライド番号プレースホルダー 3">
            <a:extLst>
              <a:ext uri="{FF2B5EF4-FFF2-40B4-BE49-F238E27FC236}">
                <a16:creationId xmlns:a16="http://schemas.microsoft.com/office/drawing/2014/main" id="{33CC8E52-7C56-4820-6F85-EBD7092A41B3}"/>
              </a:ext>
            </a:extLst>
          </p:cNvPr>
          <p:cNvSpPr>
            <a:spLocks noGrp="1"/>
          </p:cNvSpPr>
          <p:nvPr>
            <p:ph type="sldNum" sz="quarter" idx="12"/>
          </p:nvPr>
        </p:nvSpPr>
        <p:spPr/>
        <p:txBody>
          <a:bodyPr/>
          <a:lstStyle/>
          <a:p>
            <a:fld id="{0CC46159-1500-406A-A8A7-AEE1AD5A9969}" type="slidenum">
              <a:rPr kumimoji="1" lang="ja-JP" altLang="en-US" smtClean="0"/>
              <a:t>7</a:t>
            </a:fld>
            <a:endParaRPr kumimoji="1" lang="ja-JP" altLang="en-US"/>
          </a:p>
        </p:txBody>
      </p:sp>
    </p:spTree>
    <p:extLst>
      <p:ext uri="{BB962C8B-B14F-4D97-AF65-F5344CB8AC3E}">
        <p14:creationId xmlns:p14="http://schemas.microsoft.com/office/powerpoint/2010/main" val="160061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EFF4543-0E95-3747-12EF-9073ECD4DA8D}"/>
              </a:ext>
            </a:extLst>
          </p:cNvPr>
          <p:cNvSpPr txBox="1"/>
          <p:nvPr/>
        </p:nvSpPr>
        <p:spPr>
          <a:xfrm>
            <a:off x="1602844" y="121221"/>
            <a:ext cx="3110670"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①編集部オリジナル記事制作プラン</a:t>
            </a:r>
          </a:p>
        </p:txBody>
      </p:sp>
      <p:sp>
        <p:nvSpPr>
          <p:cNvPr id="5" name="Google Shape;82;p2">
            <a:extLst>
              <a:ext uri="{FF2B5EF4-FFF2-40B4-BE49-F238E27FC236}">
                <a16:creationId xmlns:a16="http://schemas.microsoft.com/office/drawing/2014/main" id="{B7351CB4-CDF7-B08D-626B-EE717A2F6A3B}"/>
              </a:ext>
            </a:extLst>
          </p:cNvPr>
          <p:cNvSpPr/>
          <p:nvPr/>
        </p:nvSpPr>
        <p:spPr>
          <a:xfrm>
            <a:off x="959265" y="494014"/>
            <a:ext cx="4397828" cy="699964"/>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a:solidFill>
                  <a:schemeClr val="accent1"/>
                </a:solidFill>
                <a:latin typeface="游ゴシック" panose="020B0400000000000000" pitchFamily="50" charset="-128"/>
                <a:ea typeface="游ゴシック" panose="020B0400000000000000" pitchFamily="50" charset="-128"/>
                <a:cs typeface="Arial"/>
                <a:sym typeface="Arial"/>
              </a:rPr>
              <a:t>①編集部オリジナル記事制作プラン</a:t>
            </a:r>
          </a:p>
        </p:txBody>
      </p:sp>
      <p:sp>
        <p:nvSpPr>
          <p:cNvPr id="10" name="Google Shape;273;p9">
            <a:extLst>
              <a:ext uri="{FF2B5EF4-FFF2-40B4-BE49-F238E27FC236}">
                <a16:creationId xmlns:a16="http://schemas.microsoft.com/office/drawing/2014/main" id="{6C2A3E4F-AE70-3E09-04E0-164A9F513C6E}"/>
              </a:ext>
            </a:extLst>
          </p:cNvPr>
          <p:cNvSpPr txBox="1"/>
          <p:nvPr/>
        </p:nvSpPr>
        <p:spPr>
          <a:xfrm>
            <a:off x="76321" y="1292470"/>
            <a:ext cx="2525551" cy="6001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a:t>
            </a:r>
            <a:r>
              <a:rPr lang="ja-JP" altLang="en-US" sz="1100" b="1" dirty="0">
                <a:solidFill>
                  <a:srgbClr val="222222"/>
                </a:solidFill>
                <a:latin typeface="+mn-ea"/>
                <a:cs typeface="Arial"/>
                <a:sym typeface="Arial"/>
              </a:rPr>
              <a:t>通信機器</a:t>
            </a:r>
            <a:r>
              <a:rPr lang="ja-JP" sz="1100" b="1" i="0" dirty="0">
                <a:solidFill>
                  <a:srgbClr val="222222"/>
                </a:solidFill>
                <a:latin typeface="+mn-ea"/>
                <a:cs typeface="Arial"/>
                <a:sym typeface="Arial"/>
              </a:rPr>
              <a:t>】</a:t>
            </a:r>
            <a:endParaRPr dirty="0">
              <a:latin typeface="+mn-ea"/>
            </a:endParaRPr>
          </a:p>
          <a:p>
            <a:pPr marL="0" marR="0" lvl="0" indent="0" algn="ctr" rtl="0">
              <a:spcBef>
                <a:spcPts val="0"/>
              </a:spcBef>
              <a:spcAft>
                <a:spcPts val="0"/>
              </a:spcAft>
              <a:buNone/>
            </a:pPr>
            <a:r>
              <a:rPr lang="ja-JP" altLang="en-US" sz="1100" b="1" i="0" dirty="0">
                <a:solidFill>
                  <a:srgbClr val="222222"/>
                </a:solidFill>
                <a:latin typeface="+mn-ea"/>
                <a:cs typeface="Arial"/>
                <a:sym typeface="Arial"/>
              </a:rPr>
              <a:t>株式会社</a:t>
            </a:r>
            <a:endParaRPr lang="en-US" altLang="ja-JP" sz="1100" b="1" i="0" dirty="0">
              <a:solidFill>
                <a:srgbClr val="222222"/>
              </a:solidFill>
              <a:latin typeface="+mn-ea"/>
              <a:cs typeface="Arial"/>
              <a:sym typeface="Arial"/>
            </a:endParaRPr>
          </a:p>
          <a:p>
            <a:pPr marL="0" marR="0" lvl="0" indent="0" algn="ctr" rtl="0">
              <a:spcBef>
                <a:spcPts val="0"/>
              </a:spcBef>
              <a:spcAft>
                <a:spcPts val="0"/>
              </a:spcAft>
              <a:buNone/>
            </a:pPr>
            <a:r>
              <a:rPr lang="ja-JP" altLang="en-US" sz="1100" b="1" i="0" dirty="0">
                <a:solidFill>
                  <a:srgbClr val="222222"/>
                </a:solidFill>
                <a:latin typeface="+mn-ea"/>
                <a:cs typeface="Arial"/>
                <a:sym typeface="Arial"/>
              </a:rPr>
              <a:t>インターネットイニシアティ</a:t>
            </a:r>
            <a:r>
              <a:rPr lang="ja-JP" altLang="en-US" sz="1100" b="1" i="0" dirty="0">
                <a:solidFill>
                  <a:schemeClr val="dk1"/>
                </a:solidFill>
                <a:latin typeface="+mn-ea"/>
                <a:cs typeface="Arial"/>
                <a:sym typeface="Arial"/>
              </a:rPr>
              <a:t>ブ様</a:t>
            </a:r>
            <a:endParaRPr lang="ja-JP" altLang="en-US" sz="1100" b="1" i="0" dirty="0">
              <a:solidFill>
                <a:srgbClr val="222222"/>
              </a:solidFill>
              <a:latin typeface="+mn-ea"/>
              <a:cs typeface="Arial"/>
              <a:sym typeface="Arial"/>
            </a:endParaRPr>
          </a:p>
        </p:txBody>
      </p:sp>
      <p:graphicFrame>
        <p:nvGraphicFramePr>
          <p:cNvPr id="15" name="表 14">
            <a:extLst>
              <a:ext uri="{FF2B5EF4-FFF2-40B4-BE49-F238E27FC236}">
                <a16:creationId xmlns:a16="http://schemas.microsoft.com/office/drawing/2014/main" id="{8FE57D64-8DC7-D829-2525-F965CDFDD578}"/>
              </a:ext>
            </a:extLst>
          </p:cNvPr>
          <p:cNvGraphicFramePr>
            <a:graphicFrameLocks noGrp="1"/>
          </p:cNvGraphicFramePr>
          <p:nvPr>
            <p:extLst>
              <p:ext uri="{D42A27DB-BD31-4B8C-83A1-F6EECF244321}">
                <p14:modId xmlns:p14="http://schemas.microsoft.com/office/powerpoint/2010/main" val="2423400726"/>
              </p:ext>
            </p:extLst>
          </p:nvPr>
        </p:nvGraphicFramePr>
        <p:xfrm>
          <a:off x="6095999" y="848060"/>
          <a:ext cx="5236029" cy="5541376"/>
        </p:xfrm>
        <a:graphic>
          <a:graphicData uri="http://schemas.openxmlformats.org/drawingml/2006/table">
            <a:tbl>
              <a:tblPr firstRow="1" bandRow="1">
                <a:tableStyleId>{5C22544A-7EE6-4342-B048-85BDC9FD1C3A}</a:tableStyleId>
              </a:tblPr>
              <a:tblGrid>
                <a:gridCol w="1250247">
                  <a:extLst>
                    <a:ext uri="{9D8B030D-6E8A-4147-A177-3AD203B41FA5}">
                      <a16:colId xmlns:a16="http://schemas.microsoft.com/office/drawing/2014/main" val="1250293845"/>
                    </a:ext>
                  </a:extLst>
                </a:gridCol>
                <a:gridCol w="3985782">
                  <a:extLst>
                    <a:ext uri="{9D8B030D-6E8A-4147-A177-3AD203B41FA5}">
                      <a16:colId xmlns:a16="http://schemas.microsoft.com/office/drawing/2014/main" val="1713823798"/>
                    </a:ext>
                  </a:extLst>
                </a:gridCol>
              </a:tblGrid>
              <a:tr h="569754">
                <a:tc>
                  <a:txBody>
                    <a:bodyPr/>
                    <a:lstStyle/>
                    <a:p>
                      <a:pPr algn="ctr"/>
                      <a:r>
                        <a:rPr kumimoji="1" lang="ja-JP" altLang="en-US" sz="1400" b="1" dirty="0">
                          <a:solidFill>
                            <a:schemeClr val="tx1"/>
                          </a:solidFill>
                        </a:rPr>
                        <a:t>料金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sz="1800" b="1" dirty="0">
                          <a:solidFill>
                            <a:schemeClr val="tx1"/>
                          </a:solidFill>
                        </a:rPr>
                        <a:t>G¥1,000,000</a:t>
                      </a:r>
                    </a:p>
                    <a:p>
                      <a:r>
                        <a:rPr kumimoji="1" lang="ja-JP" altLang="en-US" sz="1200" b="0" dirty="0">
                          <a:solidFill>
                            <a:schemeClr val="tx1"/>
                          </a:solidFill>
                        </a:rPr>
                        <a:t>掲載料・制作費各</a:t>
                      </a:r>
                      <a:r>
                        <a:rPr kumimoji="1" lang="en-US" altLang="ja-JP" sz="1200" b="0" dirty="0">
                          <a:solidFill>
                            <a:schemeClr val="tx1"/>
                          </a:solidFill>
                        </a:rPr>
                        <a:t>G\500,000</a:t>
                      </a:r>
                      <a:endParaRPr kumimoji="1" lang="ja-JP" altLang="en-US"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742364"/>
                  </a:ext>
                </a:extLst>
              </a:tr>
              <a:tr h="569754">
                <a:tc>
                  <a:txBody>
                    <a:bodyPr/>
                    <a:lstStyle/>
                    <a:p>
                      <a:pPr algn="ctr"/>
                      <a:r>
                        <a:rPr kumimoji="1" lang="ja-JP" altLang="en-US" sz="1400" b="1" dirty="0">
                          <a:solidFill>
                            <a:schemeClr val="tx1"/>
                          </a:solidFill>
                        </a:rPr>
                        <a:t>想定</a:t>
                      </a:r>
                      <a:r>
                        <a:rPr kumimoji="1" lang="en-US" altLang="ja-JP" sz="1400" b="1" dirty="0">
                          <a:solidFill>
                            <a:schemeClr val="tx1"/>
                          </a:solidFill>
                        </a:rPr>
                        <a:t>PV</a:t>
                      </a:r>
                      <a:endParaRPr kumimoji="1" lang="ja-JP" alt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altLang="ja-JP" sz="1800" b="1" u="none" strike="noStrike" cap="none" dirty="0">
                          <a:solidFill>
                            <a:schemeClr val="dk1"/>
                          </a:solidFill>
                          <a:latin typeface="+mn-ea"/>
                          <a:ea typeface="+mn-ea"/>
                          <a:cs typeface="Meiryo"/>
                          <a:sym typeface="Meiryo"/>
                        </a:rPr>
                        <a:t>10,000PV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202116"/>
                  </a:ext>
                </a:extLst>
              </a:tr>
              <a:tr h="901259">
                <a:tc>
                  <a:txBody>
                    <a:bodyPr/>
                    <a:lstStyle/>
                    <a:p>
                      <a:pPr algn="ctr"/>
                      <a:r>
                        <a:rPr kumimoji="1" lang="ja-JP" altLang="en-US" sz="1400" b="1" dirty="0">
                          <a:solidFill>
                            <a:schemeClr val="tx1"/>
                          </a:solidFill>
                        </a:rPr>
                        <a:t>掲載期間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lang="en-US" altLang="ja-JP" sz="1600" b="0" i="0" u="none" strike="noStrike" cap="none" dirty="0">
                          <a:solidFill>
                            <a:schemeClr val="dk1"/>
                          </a:solidFill>
                          <a:effectLst/>
                          <a:latin typeface="+mn-ea"/>
                          <a:ea typeface="+mn-ea"/>
                          <a:cs typeface="Calibri"/>
                          <a:sym typeface="Meiryo"/>
                        </a:rPr>
                        <a:t>30</a:t>
                      </a:r>
                      <a:r>
                        <a:rPr lang="ja-JP" altLang="en-US" sz="1600" b="0" i="0" u="none" strike="noStrike" cap="none" dirty="0">
                          <a:solidFill>
                            <a:schemeClr val="dk1"/>
                          </a:solidFill>
                          <a:effectLst/>
                          <a:latin typeface="+mn-ea"/>
                          <a:ea typeface="+mn-ea"/>
                          <a:cs typeface="Calibri"/>
                          <a:sym typeface="Meiryo"/>
                        </a:rPr>
                        <a:t>日間</a:t>
                      </a:r>
                      <a:endParaRPr lang="en-US" altLang="ja-JP" sz="1600" b="0" i="0" u="none" strike="noStrike" cap="none" dirty="0">
                        <a:solidFill>
                          <a:schemeClr val="dk1"/>
                        </a:solidFill>
                        <a:effectLst/>
                        <a:latin typeface="+mn-ea"/>
                        <a:ea typeface="+mn-ea"/>
                        <a:cs typeface="Calibri"/>
                        <a:sym typeface="Meiryo"/>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lang="ja-JP" altLang="en-US" sz="1200" b="0" i="0" u="none" strike="noStrike" cap="none" dirty="0">
                          <a:solidFill>
                            <a:schemeClr val="dk1"/>
                          </a:solidFill>
                          <a:latin typeface="+mn-ea"/>
                          <a:ea typeface="+mn-ea"/>
                          <a:cs typeface="Meiryo"/>
                          <a:sym typeface="Meiryo"/>
                        </a:rPr>
                        <a:t>トップページからの誘導枠は</a:t>
                      </a:r>
                      <a:r>
                        <a:rPr lang="en-US" altLang="ja-JP" sz="1200" b="0" i="0" u="none" strike="noStrike" cap="none" dirty="0">
                          <a:solidFill>
                            <a:schemeClr val="dk1"/>
                          </a:solidFill>
                          <a:latin typeface="+mn-ea"/>
                          <a:ea typeface="+mn-ea"/>
                          <a:cs typeface="Meiryo"/>
                          <a:sym typeface="Meiryo"/>
                        </a:rPr>
                        <a:t>30</a:t>
                      </a:r>
                      <a:r>
                        <a:rPr lang="ja-JP" altLang="en-US" sz="1200" b="0" i="0" u="none" strike="noStrike" cap="none" dirty="0">
                          <a:solidFill>
                            <a:schemeClr val="dk1"/>
                          </a:solidFill>
                          <a:latin typeface="+mn-ea"/>
                          <a:ea typeface="+mn-ea"/>
                          <a:cs typeface="Meiryo"/>
                          <a:sym typeface="Meiryo"/>
                        </a:rPr>
                        <a:t>日間設置</a:t>
                      </a:r>
                      <a:endParaRPr lang="en-US" altLang="ja-JP" sz="1200" b="0" i="0" u="none" strike="noStrike" cap="none" dirty="0">
                        <a:solidFill>
                          <a:schemeClr val="dk1"/>
                        </a:solidFill>
                        <a:latin typeface="+mn-ea"/>
                        <a:ea typeface="+mn-ea"/>
                        <a:cs typeface="Meiryo"/>
                        <a:sym typeface="Meiryo"/>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lang="en-US" altLang="ja-JP" sz="1200" b="0" i="0" u="none" strike="noStrike" cap="none" dirty="0">
                          <a:solidFill>
                            <a:schemeClr val="dk1"/>
                          </a:solidFill>
                          <a:latin typeface="+mn-ea"/>
                          <a:ea typeface="+mn-ea"/>
                          <a:cs typeface="Meiryo"/>
                          <a:sym typeface="Meiryo"/>
                        </a:rPr>
                        <a:t>150</a:t>
                      </a:r>
                      <a:r>
                        <a:rPr lang="ja-JP" altLang="en-US" sz="1200" b="0" i="0" u="none" strike="noStrike" cap="none" dirty="0">
                          <a:solidFill>
                            <a:schemeClr val="dk1"/>
                          </a:solidFill>
                          <a:latin typeface="+mn-ea"/>
                          <a:ea typeface="+mn-ea"/>
                          <a:cs typeface="Meiryo"/>
                          <a:sym typeface="Meiryo"/>
                        </a:rPr>
                        <a:t>日間アーカイブといたします。</a:t>
                      </a:r>
                      <a:endParaRPr lang="en-US" altLang="ja-JP" sz="1200" b="0" i="0" u="none" strike="noStrike" cap="none" dirty="0">
                        <a:solidFill>
                          <a:schemeClr val="dk1"/>
                        </a:solidFill>
                        <a:latin typeface="+mn-ea"/>
                        <a:ea typeface="+mn-ea"/>
                        <a:cs typeface="Meiryo"/>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12250"/>
                  </a:ext>
                </a:extLst>
              </a:tr>
              <a:tr h="406072">
                <a:tc>
                  <a:txBody>
                    <a:bodyPr/>
                    <a:lstStyle/>
                    <a:p>
                      <a:pPr algn="ctr"/>
                      <a:r>
                        <a:rPr kumimoji="1" lang="ja-JP" altLang="en-US" sz="1400" b="1" dirty="0">
                          <a:solidFill>
                            <a:schemeClr val="tx1"/>
                          </a:solidFill>
                        </a:rPr>
                        <a:t>掲載内容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kumimoji="1" lang="ja-JP" altLang="en-US" sz="1400" dirty="0">
                          <a:solidFill>
                            <a:schemeClr val="tx1"/>
                          </a:solidFill>
                        </a:rPr>
                        <a:t>画像４～</a:t>
                      </a:r>
                      <a:r>
                        <a:rPr kumimoji="1" lang="en-US" altLang="ja-JP" sz="1400" dirty="0">
                          <a:solidFill>
                            <a:schemeClr val="tx1"/>
                          </a:solidFill>
                        </a:rPr>
                        <a:t>8</a:t>
                      </a:r>
                      <a:r>
                        <a:rPr kumimoji="1" lang="ja-JP" altLang="en-US" sz="1400" dirty="0">
                          <a:solidFill>
                            <a:schemeClr val="tx1"/>
                          </a:solidFill>
                        </a:rPr>
                        <a:t>点＋テキスト</a:t>
                      </a:r>
                      <a:r>
                        <a:rPr kumimoji="1" lang="en-US" altLang="ja-JP" sz="1400" dirty="0">
                          <a:solidFill>
                            <a:schemeClr val="tx1"/>
                          </a:solidFill>
                        </a:rPr>
                        <a:t>10,000</a:t>
                      </a:r>
                      <a:r>
                        <a:rPr kumimoji="1" lang="ja-JP" altLang="en-US" sz="1400" dirty="0">
                          <a:solidFill>
                            <a:schemeClr val="tx1"/>
                          </a:solidFill>
                        </a:rPr>
                        <a:t>字以下推奨</a:t>
                      </a:r>
                      <a:endParaRPr lang="en-US" altLang="ja-JP" sz="1400" b="0" i="0" u="none" strike="noStrike" cap="none" dirty="0">
                        <a:solidFill>
                          <a:schemeClr val="dk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499929"/>
                  </a:ext>
                </a:extLst>
              </a:tr>
              <a:tr h="1065460">
                <a:tc>
                  <a:txBody>
                    <a:bodyPr/>
                    <a:lstStyle/>
                    <a:p>
                      <a:pPr algn="ctr"/>
                      <a:r>
                        <a:rPr kumimoji="1" lang="ja-JP" altLang="en-US" sz="1400" b="1" dirty="0">
                          <a:solidFill>
                            <a:schemeClr val="tx1"/>
                          </a:solidFill>
                        </a:rPr>
                        <a:t>申込み期限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en-US" altLang="ja-JP" sz="1400" dirty="0">
                          <a:solidFill>
                            <a:schemeClr val="tx1"/>
                          </a:solidFill>
                        </a:rPr>
                        <a:t>40</a:t>
                      </a:r>
                      <a:r>
                        <a:rPr kumimoji="1" lang="ja-JP" altLang="en-US" sz="1400" dirty="0">
                          <a:solidFill>
                            <a:schemeClr val="tx1"/>
                          </a:solidFill>
                        </a:rPr>
                        <a:t>営業日前</a:t>
                      </a:r>
                    </a:p>
                    <a:p>
                      <a:pPr marL="0" marR="0" lvl="0" indent="0" algn="l" rtl="0">
                        <a:lnSpc>
                          <a:spcPct val="141176"/>
                        </a:lnSpc>
                        <a:spcBef>
                          <a:spcPts val="0"/>
                        </a:spcBef>
                        <a:spcAft>
                          <a:spcPts val="0"/>
                        </a:spcAft>
                        <a:buClr>
                          <a:schemeClr val="dk1"/>
                        </a:buClr>
                        <a:buSzPts val="850"/>
                        <a:buFont typeface="Meiryo"/>
                        <a:buNone/>
                      </a:pPr>
                      <a:r>
                        <a:rPr lang="en-US" altLang="ja-JP" sz="1200" b="0" i="0" u="none" strike="noStrike" cap="none" dirty="0">
                          <a:solidFill>
                            <a:schemeClr val="dk1"/>
                          </a:solidFill>
                          <a:effectLst/>
                          <a:latin typeface="+mn-ea"/>
                          <a:ea typeface="+mn-ea"/>
                          <a:cs typeface="Calibri"/>
                          <a:sym typeface="Meiryo"/>
                        </a:rPr>
                        <a:t>※</a:t>
                      </a:r>
                      <a:r>
                        <a:rPr lang="ja-JP" altLang="en-US" sz="1200" b="0" i="0" u="none" strike="noStrike" cap="none" dirty="0">
                          <a:solidFill>
                            <a:schemeClr val="dk1"/>
                          </a:solidFill>
                          <a:effectLst/>
                          <a:latin typeface="+mn-ea"/>
                          <a:ea typeface="+mn-ea"/>
                          <a:cs typeface="Calibri"/>
                          <a:sym typeface="Meiryo"/>
                        </a:rPr>
                        <a:t>タイアップ内容やボリューム、ご要望などにより公開開始日を調整させて頂く場合がございます。</a:t>
                      </a:r>
                      <a:endParaRPr lang="en-US" altLang="ja-JP" sz="1200" b="0" i="0" u="none" strike="noStrike" cap="none" dirty="0">
                        <a:solidFill>
                          <a:schemeClr val="dk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4227551"/>
                  </a:ext>
                </a:extLst>
              </a:tr>
              <a:tr h="569754">
                <a:tc>
                  <a:txBody>
                    <a:bodyPr/>
                    <a:lstStyle/>
                    <a:p>
                      <a:pPr algn="ctr"/>
                      <a:r>
                        <a:rPr kumimoji="1" lang="ja-JP" altLang="en-US" sz="1400" b="1" dirty="0">
                          <a:solidFill>
                            <a:schemeClr val="tx1"/>
                          </a:solidFill>
                        </a:rPr>
                        <a:t>リンク数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dk1"/>
                          </a:solidFill>
                          <a:effectLst/>
                          <a:latin typeface="+mn-ea"/>
                          <a:ea typeface="+mn-ea"/>
                          <a:cs typeface="Calibri"/>
                          <a:sym typeface="Meiryo"/>
                        </a:rPr>
                        <a:t>３種まで</a:t>
                      </a:r>
                      <a:r>
                        <a:rPr lang="en-US" altLang="ja-JP" sz="1400" b="0" i="0" u="none" strike="noStrike" cap="none" dirty="0">
                          <a:solidFill>
                            <a:schemeClr val="dk1"/>
                          </a:solidFill>
                          <a:effectLst/>
                          <a:latin typeface="+mn-ea"/>
                          <a:ea typeface="+mn-ea"/>
                          <a:cs typeface="Calibri"/>
                          <a:sym typeface="Meiryo"/>
                        </a:rPr>
                        <a:t>(</a:t>
                      </a:r>
                      <a:r>
                        <a:rPr lang="ja-JP" altLang="en-US" sz="1400" b="0" i="0" u="none" strike="noStrike" cap="none" dirty="0">
                          <a:solidFill>
                            <a:schemeClr val="dk1"/>
                          </a:solidFill>
                          <a:effectLst/>
                          <a:latin typeface="+mn-ea"/>
                          <a:ea typeface="+mn-ea"/>
                          <a:cs typeface="Calibri"/>
                          <a:sym typeface="Meiryo"/>
                        </a:rPr>
                        <a:t>＋</a:t>
                      </a:r>
                      <a:r>
                        <a:rPr lang="en-US" altLang="ja-JP" sz="1400" b="0" i="0" u="none" strike="noStrike" cap="none" dirty="0">
                          <a:solidFill>
                            <a:schemeClr val="dk1"/>
                          </a:solidFill>
                          <a:effectLst/>
                          <a:latin typeface="+mn-ea"/>
                          <a:ea typeface="+mn-ea"/>
                          <a:cs typeface="Calibri"/>
                          <a:sym typeface="Meiryo"/>
                        </a:rPr>
                        <a:t>N \50,000/1</a:t>
                      </a:r>
                      <a:r>
                        <a:rPr lang="ja-JP" altLang="en-US" sz="1400" b="0" i="0" u="none" strike="noStrike" cap="none" dirty="0">
                          <a:solidFill>
                            <a:schemeClr val="dk1"/>
                          </a:solidFill>
                          <a:effectLst/>
                          <a:latin typeface="+mn-ea"/>
                          <a:ea typeface="+mn-ea"/>
                          <a:cs typeface="Calibri"/>
                          <a:sym typeface="Meiryo"/>
                        </a:rPr>
                        <a:t>リンク　</a:t>
                      </a:r>
                      <a:r>
                        <a:rPr lang="en-US" altLang="ja-JP" sz="1400" b="0" i="0" u="none" strike="noStrike" cap="none" dirty="0">
                          <a:solidFill>
                            <a:schemeClr val="dk1"/>
                          </a:solidFill>
                          <a:effectLst/>
                          <a:latin typeface="+mn-ea"/>
                          <a:ea typeface="+mn-ea"/>
                          <a:cs typeface="Calibri"/>
                          <a:sym typeface="Meiryo"/>
                        </a:rPr>
                        <a:t>10</a:t>
                      </a:r>
                      <a:r>
                        <a:rPr lang="ja-JP" altLang="en-US" sz="1400" b="0" i="0" u="none" strike="noStrike" cap="none" dirty="0">
                          <a:solidFill>
                            <a:schemeClr val="dk1"/>
                          </a:solidFill>
                          <a:effectLst/>
                          <a:latin typeface="+mn-ea"/>
                          <a:ea typeface="+mn-ea"/>
                          <a:cs typeface="Calibri"/>
                          <a:sym typeface="Meiryo"/>
                        </a:rPr>
                        <a:t>種まで</a:t>
                      </a:r>
                      <a:r>
                        <a:rPr lang="en-US" altLang="ja-JP" sz="1400" b="0" i="0" u="none" strike="noStrike" cap="none" dirty="0">
                          <a:solidFill>
                            <a:schemeClr val="dk1"/>
                          </a:solidFill>
                          <a:effectLst/>
                          <a:latin typeface="+mn-ea"/>
                          <a:ea typeface="+mn-ea"/>
                          <a:cs typeface="Calibri"/>
                          <a:sym typeface="Meiryo"/>
                        </a:rPr>
                        <a:t>)</a:t>
                      </a:r>
                    </a:p>
                    <a:p>
                      <a:pPr marL="0" marR="0" lvl="0" indent="0" algn="l" rtl="0">
                        <a:lnSpc>
                          <a:spcPct val="141176"/>
                        </a:lnSpc>
                        <a:spcBef>
                          <a:spcPts val="0"/>
                        </a:spcBef>
                        <a:spcAft>
                          <a:spcPts val="0"/>
                        </a:spcAft>
                        <a:buClr>
                          <a:schemeClr val="dk1"/>
                        </a:buClr>
                        <a:buSzPts val="850"/>
                        <a:buFont typeface="Meiryo"/>
                        <a:buNone/>
                      </a:pPr>
                      <a:r>
                        <a:rPr lang="en-US" altLang="ja-JP" sz="1050" b="0" i="0" u="none" strike="noStrike" cap="none" dirty="0">
                          <a:solidFill>
                            <a:schemeClr val="dk1"/>
                          </a:solidFill>
                          <a:effectLst/>
                          <a:latin typeface="+mn-ea"/>
                          <a:ea typeface="+mn-ea"/>
                          <a:cs typeface="Calibri"/>
                          <a:sym typeface="Meiryo"/>
                        </a:rPr>
                        <a:t>※</a:t>
                      </a:r>
                      <a:r>
                        <a:rPr lang="ja-JP" altLang="en-US" sz="1050" b="0" i="0" u="none" strike="noStrike" cap="none" dirty="0">
                          <a:solidFill>
                            <a:schemeClr val="dk1"/>
                          </a:solidFill>
                          <a:effectLst/>
                          <a:latin typeface="+mn-ea"/>
                          <a:ea typeface="+mn-ea"/>
                          <a:cs typeface="Calibri"/>
                          <a:sym typeface="Meiryo"/>
                        </a:rPr>
                        <a:t>数の制限はなし</a:t>
                      </a:r>
                      <a:endParaRPr lang="en-US" altLang="ja-JP" sz="1050" b="0" i="0" u="none" strike="noStrike" cap="none" dirty="0">
                        <a:solidFill>
                          <a:schemeClr val="dk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899090"/>
                  </a:ext>
                </a:extLst>
              </a:tr>
              <a:tr h="569754">
                <a:tc>
                  <a:txBody>
                    <a:bodyPr/>
                    <a:lstStyle/>
                    <a:p>
                      <a:pPr algn="ctr"/>
                      <a:r>
                        <a:rPr kumimoji="1" lang="ja-JP" altLang="en-US" sz="1400" b="1" dirty="0">
                          <a:solidFill>
                            <a:schemeClr val="tx1"/>
                          </a:solidFill>
                        </a:rPr>
                        <a:t>備考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rtl="0">
                        <a:lnSpc>
                          <a:spcPct val="141176"/>
                        </a:lnSpc>
                        <a:spcBef>
                          <a:spcPts val="0"/>
                        </a:spcBef>
                        <a:spcAft>
                          <a:spcPts val="0"/>
                        </a:spcAft>
                        <a:buClr>
                          <a:schemeClr val="dk1"/>
                        </a:buClr>
                        <a:buSzPts val="850"/>
                        <a:buFont typeface="Meiryo"/>
                        <a:buNone/>
                      </a:pPr>
                      <a:r>
                        <a:rPr lang="ja-JP" altLang="en-US" sz="1400" b="0" i="0" u="none" strike="noStrike" cap="none" dirty="0">
                          <a:solidFill>
                            <a:schemeClr val="accent1"/>
                          </a:solidFill>
                          <a:effectLst/>
                          <a:latin typeface="+mn-ea"/>
                          <a:ea typeface="+mn-ea"/>
                          <a:cs typeface="Calibri"/>
                          <a:sym typeface="Meiryo"/>
                        </a:rPr>
                        <a:t>構成案出し、初稿・再校確認は各１回想定です。</a:t>
                      </a:r>
                      <a:endParaRPr lang="en-US" altLang="ja-JP" sz="1400" b="0" i="0" u="none" strike="noStrike" cap="none" dirty="0">
                        <a:solidFill>
                          <a:schemeClr val="accent1"/>
                        </a:solidFill>
                        <a:effectLst/>
                        <a:latin typeface="+mn-ea"/>
                        <a:ea typeface="+mn-ea"/>
                        <a:cs typeface="Calibri"/>
                        <a:sym typeface="Meiryo"/>
                      </a:endParaRPr>
                    </a:p>
                    <a:p>
                      <a:pPr marL="0" marR="0" lvl="0" indent="0" algn="l" rtl="0">
                        <a:lnSpc>
                          <a:spcPct val="141176"/>
                        </a:lnSpc>
                        <a:spcBef>
                          <a:spcPts val="0"/>
                        </a:spcBef>
                        <a:spcAft>
                          <a:spcPts val="0"/>
                        </a:spcAft>
                        <a:buClr>
                          <a:schemeClr val="dk1"/>
                        </a:buClr>
                        <a:buSzPts val="850"/>
                        <a:buFont typeface="Meiryo"/>
                        <a:buNone/>
                      </a:pPr>
                      <a:r>
                        <a:rPr lang="en-US" altLang="ja-JP" sz="1200" b="0" i="0" u="none" strike="noStrike" cap="none" dirty="0">
                          <a:solidFill>
                            <a:schemeClr val="dk1"/>
                          </a:solidFill>
                          <a:effectLst/>
                          <a:latin typeface="+mn-ea"/>
                          <a:ea typeface="+mn-ea"/>
                          <a:cs typeface="Calibri"/>
                          <a:sym typeface="Meiryo"/>
                        </a:rPr>
                        <a:t>2</a:t>
                      </a:r>
                      <a:r>
                        <a:rPr lang="ja-JP" altLang="en-US" sz="1200" b="0" i="0" u="none" strike="noStrike" cap="none" dirty="0">
                          <a:solidFill>
                            <a:schemeClr val="dk1"/>
                          </a:solidFill>
                          <a:effectLst/>
                          <a:latin typeface="+mn-ea"/>
                          <a:ea typeface="+mn-ea"/>
                          <a:cs typeface="Calibri"/>
                          <a:sym typeface="Meiryo"/>
                        </a:rPr>
                        <a:t>回以上の場合はスケジュールの再調整、追加料金が発生するケースがございます。</a:t>
                      </a:r>
                      <a:endParaRPr lang="en-US" altLang="ja-JP" sz="1200" b="0" i="0" u="none" strike="noStrike" cap="none" dirty="0">
                        <a:solidFill>
                          <a:schemeClr val="dk1"/>
                        </a:solidFill>
                        <a:effectLst/>
                        <a:latin typeface="+mn-ea"/>
                        <a:ea typeface="+mn-ea"/>
                        <a:cs typeface="Calibri"/>
                        <a:sym typeface="Meiryo"/>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1200" b="1" i="0" u="none" strike="noStrike" kern="1200" baseline="0" dirty="0">
                          <a:solidFill>
                            <a:schemeClr val="accent1"/>
                          </a:solidFill>
                          <a:latin typeface="+mn-lt"/>
                          <a:ea typeface="+mn-ea"/>
                          <a:cs typeface="+mn-cs"/>
                        </a:rPr>
                        <a:t>併せて</a:t>
                      </a:r>
                      <a:r>
                        <a:rPr kumimoji="1" lang="en-US" altLang="ja-JP" sz="1200" b="1" i="0" u="none" strike="noStrike" kern="1200" baseline="0" dirty="0">
                          <a:solidFill>
                            <a:schemeClr val="accent1"/>
                          </a:solidFill>
                          <a:latin typeface="+mn-lt"/>
                          <a:ea typeface="+mn-ea"/>
                          <a:cs typeface="+mn-cs"/>
                        </a:rPr>
                        <a:t>P.</a:t>
                      </a:r>
                      <a:r>
                        <a:rPr kumimoji="1" lang="en-US" altLang="ja-JP" sz="1200" b="1" i="0" u="none" strike="noStrike" kern="1200" baseline="0" dirty="0">
                          <a:solidFill>
                            <a:schemeClr val="accent1"/>
                          </a:solidFill>
                          <a:latin typeface="+mn-lt"/>
                          <a:ea typeface="+mn-ea"/>
                          <a:cs typeface="+mn-cs"/>
                          <a:hlinkClick r:id="rId2" action="ppaction://hlinksldjump"/>
                        </a:rPr>
                        <a:t>7</a:t>
                      </a:r>
                      <a:r>
                        <a:rPr kumimoji="1" lang="ja-JP" altLang="en-US" sz="1200" b="1" i="0" u="none" strike="noStrike" kern="1200" baseline="0" dirty="0">
                          <a:solidFill>
                            <a:schemeClr val="accent1"/>
                          </a:solidFill>
                          <a:latin typeface="+mn-lt"/>
                          <a:ea typeface="+mn-ea"/>
                          <a:cs typeface="+mn-cs"/>
                        </a:rPr>
                        <a:t>の「</a:t>
                      </a:r>
                      <a:r>
                        <a:rPr lang="ja-JP" altLang="en-US" sz="1200" b="1" i="0" u="none" strike="noStrike" cap="none" dirty="0">
                          <a:solidFill>
                            <a:schemeClr val="accent1"/>
                          </a:solidFill>
                          <a:latin typeface="游ゴシック" panose="020B0400000000000000" pitchFamily="50" charset="-128"/>
                          <a:ea typeface="+mn-ea"/>
                          <a:cs typeface="Arial"/>
                          <a:sym typeface="Arial"/>
                        </a:rPr>
                        <a:t>掲載に関しての注意事項</a:t>
                      </a:r>
                      <a:r>
                        <a:rPr kumimoji="1" lang="ja-JP" altLang="en-US" sz="1200" b="1" i="0" u="none" strike="noStrike" kern="1200" baseline="0" dirty="0">
                          <a:solidFill>
                            <a:schemeClr val="accent1"/>
                          </a:solidFill>
                          <a:latin typeface="+mn-lt"/>
                          <a:ea typeface="+mn-ea"/>
                          <a:cs typeface="+mn-cs"/>
                        </a:rPr>
                        <a:t>」を必ずご参照ください。</a:t>
                      </a:r>
                      <a:endParaRPr lang="en-US" altLang="ja-JP" sz="1000" b="1" i="0" u="none" strike="noStrike" cap="none" dirty="0">
                        <a:solidFill>
                          <a:schemeClr val="accent1"/>
                        </a:solidFill>
                        <a:effectLst/>
                        <a:latin typeface="+mn-ea"/>
                        <a:ea typeface="+mn-ea"/>
                        <a:cs typeface="Calibri"/>
                        <a:sym typeface="Meiryo"/>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2835122"/>
                  </a:ext>
                </a:extLst>
              </a:tr>
            </a:tbl>
          </a:graphicData>
        </a:graphic>
      </p:graphicFrame>
      <p:sp>
        <p:nvSpPr>
          <p:cNvPr id="4" name="スライド番号プレースホルダー 3">
            <a:extLst>
              <a:ext uri="{FF2B5EF4-FFF2-40B4-BE49-F238E27FC236}">
                <a16:creationId xmlns:a16="http://schemas.microsoft.com/office/drawing/2014/main" id="{48B76DC5-C6DB-A093-C49F-C863AC77CDDD}"/>
              </a:ext>
            </a:extLst>
          </p:cNvPr>
          <p:cNvSpPr>
            <a:spLocks noGrp="1"/>
          </p:cNvSpPr>
          <p:nvPr>
            <p:ph type="sldNum" sz="quarter" idx="12"/>
          </p:nvPr>
        </p:nvSpPr>
        <p:spPr/>
        <p:txBody>
          <a:bodyPr/>
          <a:lstStyle/>
          <a:p>
            <a:fld id="{0CC46159-1500-406A-A8A7-AEE1AD5A9969}" type="slidenum">
              <a:rPr kumimoji="1" lang="ja-JP" altLang="en-US" smtClean="0"/>
              <a:t>8</a:t>
            </a:fld>
            <a:endParaRPr kumimoji="1" lang="ja-JP" altLang="en-US"/>
          </a:p>
        </p:txBody>
      </p:sp>
      <p:grpSp>
        <p:nvGrpSpPr>
          <p:cNvPr id="58" name="グループ化 57">
            <a:extLst>
              <a:ext uri="{FF2B5EF4-FFF2-40B4-BE49-F238E27FC236}">
                <a16:creationId xmlns:a16="http://schemas.microsoft.com/office/drawing/2014/main" id="{1794CAD7-97FB-17FC-990C-34A697AFD20C}"/>
              </a:ext>
            </a:extLst>
          </p:cNvPr>
          <p:cNvGrpSpPr/>
          <p:nvPr/>
        </p:nvGrpSpPr>
        <p:grpSpPr>
          <a:xfrm>
            <a:off x="2384522" y="1449215"/>
            <a:ext cx="3513601" cy="5097889"/>
            <a:chOff x="2384522" y="1449215"/>
            <a:chExt cx="3513601" cy="5097889"/>
          </a:xfrm>
        </p:grpSpPr>
        <p:sp>
          <p:nvSpPr>
            <p:cNvPr id="18" name="正方形/長方形 17">
              <a:extLst>
                <a:ext uri="{FF2B5EF4-FFF2-40B4-BE49-F238E27FC236}">
                  <a16:creationId xmlns:a16="http://schemas.microsoft.com/office/drawing/2014/main" id="{E534B82E-53D8-7AD9-2F6F-91ED0DC9011F}"/>
                </a:ext>
              </a:extLst>
            </p:cNvPr>
            <p:cNvSpPr/>
            <p:nvPr/>
          </p:nvSpPr>
          <p:spPr>
            <a:xfrm>
              <a:off x="2532353" y="1616439"/>
              <a:ext cx="3365770" cy="4930665"/>
            </a:xfrm>
            <a:prstGeom prst="rect">
              <a:avLst/>
            </a:prstGeom>
            <a:solidFill>
              <a:schemeClr val="accent1">
                <a:lumMod val="20000"/>
                <a:lumOff val="80000"/>
                <a:alpha val="40000"/>
              </a:schemeClr>
            </a:solidFill>
            <a:ln>
              <a:solidFill>
                <a:srgbClr val="F3F3F3">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端子 18">
              <a:extLst>
                <a:ext uri="{FF2B5EF4-FFF2-40B4-BE49-F238E27FC236}">
                  <a16:creationId xmlns:a16="http://schemas.microsoft.com/office/drawing/2014/main" id="{7C6FC314-46BA-8A92-951B-5B714E13EE77}"/>
                </a:ext>
              </a:extLst>
            </p:cNvPr>
            <p:cNvSpPr/>
            <p:nvPr/>
          </p:nvSpPr>
          <p:spPr>
            <a:xfrm>
              <a:off x="3586821" y="1449215"/>
              <a:ext cx="1249215" cy="307777"/>
            </a:xfrm>
            <a:prstGeom prst="flowChartTermina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t>誘導枠</a:t>
              </a:r>
              <a:endParaRPr kumimoji="1" lang="ja-JP" altLang="en-US" sz="1400" b="1" dirty="0"/>
            </a:p>
          </p:txBody>
        </p:sp>
        <p:grpSp>
          <p:nvGrpSpPr>
            <p:cNvPr id="27" name="グループ化 26">
              <a:extLst>
                <a:ext uri="{FF2B5EF4-FFF2-40B4-BE49-F238E27FC236}">
                  <a16:creationId xmlns:a16="http://schemas.microsoft.com/office/drawing/2014/main" id="{658B80A0-7A36-4DF0-B733-27469A71AE15}"/>
                </a:ext>
              </a:extLst>
            </p:cNvPr>
            <p:cNvGrpSpPr/>
            <p:nvPr/>
          </p:nvGrpSpPr>
          <p:grpSpPr>
            <a:xfrm>
              <a:off x="2719060" y="2073226"/>
              <a:ext cx="1141626" cy="4364224"/>
              <a:chOff x="2760703" y="2073226"/>
              <a:chExt cx="1141626" cy="4364224"/>
            </a:xfrm>
          </p:grpSpPr>
          <p:pic>
            <p:nvPicPr>
              <p:cNvPr id="17" name="図 16">
                <a:extLst>
                  <a:ext uri="{FF2B5EF4-FFF2-40B4-BE49-F238E27FC236}">
                    <a16:creationId xmlns:a16="http://schemas.microsoft.com/office/drawing/2014/main" id="{3FC9A533-1ADF-65C6-40AE-DF92E14D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703" y="2073226"/>
                <a:ext cx="1141626" cy="4364224"/>
              </a:xfrm>
              <a:prstGeom prst="rect">
                <a:avLst/>
              </a:prstGeom>
              <a:ln w="6350">
                <a:solidFill>
                  <a:schemeClr val="tx1"/>
                </a:solidFill>
              </a:ln>
            </p:spPr>
          </p:pic>
          <p:sp>
            <p:nvSpPr>
              <p:cNvPr id="21" name="正方形/長方形 20">
                <a:extLst>
                  <a:ext uri="{FF2B5EF4-FFF2-40B4-BE49-F238E27FC236}">
                    <a16:creationId xmlns:a16="http://schemas.microsoft.com/office/drawing/2014/main" id="{FD5A7E41-FCFB-9034-DFA7-CAD01D43DFE8}"/>
                  </a:ext>
                </a:extLst>
              </p:cNvPr>
              <p:cNvSpPr/>
              <p:nvPr/>
            </p:nvSpPr>
            <p:spPr>
              <a:xfrm>
                <a:off x="2806065" y="4861560"/>
                <a:ext cx="695326" cy="483870"/>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C0069A3-5D08-65DC-D6F0-545120AD05E3}"/>
                  </a:ext>
                </a:extLst>
              </p:cNvPr>
              <p:cNvSpPr/>
              <p:nvPr/>
            </p:nvSpPr>
            <p:spPr>
              <a:xfrm>
                <a:off x="3508376" y="3649980"/>
                <a:ext cx="295274" cy="716280"/>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AFA278D-00C3-3C43-F3BE-B0AF970B5396}"/>
                  </a:ext>
                </a:extLst>
              </p:cNvPr>
              <p:cNvSpPr/>
              <p:nvPr/>
            </p:nvSpPr>
            <p:spPr>
              <a:xfrm>
                <a:off x="3518536" y="5851747"/>
                <a:ext cx="295274" cy="333788"/>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Google Shape;273;p9">
              <a:extLst>
                <a:ext uri="{FF2B5EF4-FFF2-40B4-BE49-F238E27FC236}">
                  <a16:creationId xmlns:a16="http://schemas.microsoft.com/office/drawing/2014/main" id="{E63B0F1D-7F03-491C-A93C-EAC0226C45E0}"/>
                </a:ext>
              </a:extLst>
            </p:cNvPr>
            <p:cNvSpPr txBox="1"/>
            <p:nvPr/>
          </p:nvSpPr>
          <p:spPr>
            <a:xfrm>
              <a:off x="2384522" y="1791354"/>
              <a:ext cx="1810702"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a:t>
              </a:r>
              <a:r>
                <a:rPr lang="en-US" altLang="ja-JP" sz="1100" b="1" dirty="0">
                  <a:solidFill>
                    <a:srgbClr val="222222"/>
                  </a:solidFill>
                  <a:latin typeface="+mn-ea"/>
                  <a:cs typeface="Arial"/>
                  <a:sym typeface="Arial"/>
                </a:rPr>
                <a:t>PC</a:t>
              </a:r>
              <a:r>
                <a:rPr lang="ja-JP" sz="1100" b="1" i="0" dirty="0">
                  <a:solidFill>
                    <a:srgbClr val="222222"/>
                  </a:solidFill>
                  <a:latin typeface="+mn-ea"/>
                  <a:cs typeface="Arial"/>
                  <a:sym typeface="Arial"/>
                </a:rPr>
                <a:t>】</a:t>
              </a:r>
              <a:endParaRPr dirty="0">
                <a:latin typeface="+mn-ea"/>
              </a:endParaRPr>
            </a:p>
          </p:txBody>
        </p:sp>
        <p:pic>
          <p:nvPicPr>
            <p:cNvPr id="37" name="図 36">
              <a:extLst>
                <a:ext uri="{FF2B5EF4-FFF2-40B4-BE49-F238E27FC236}">
                  <a16:creationId xmlns:a16="http://schemas.microsoft.com/office/drawing/2014/main" id="{177682C1-230F-5344-C0C2-8CD9AAD35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6085" y="2052924"/>
              <a:ext cx="1029320" cy="1361250"/>
            </a:xfrm>
            <a:prstGeom prst="rect">
              <a:avLst/>
            </a:prstGeom>
          </p:spPr>
        </p:pic>
        <p:pic>
          <p:nvPicPr>
            <p:cNvPr id="41" name="図 40">
              <a:extLst>
                <a:ext uri="{FF2B5EF4-FFF2-40B4-BE49-F238E27FC236}">
                  <a16:creationId xmlns:a16="http://schemas.microsoft.com/office/drawing/2014/main" id="{2BAE8892-BD6B-98ED-4E9E-0D52C3F86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976" y="3680460"/>
              <a:ext cx="856219" cy="2003387"/>
            </a:xfrm>
            <a:prstGeom prst="rect">
              <a:avLst/>
            </a:prstGeom>
          </p:spPr>
        </p:pic>
        <p:pic>
          <p:nvPicPr>
            <p:cNvPr id="45" name="図 44">
              <a:extLst>
                <a:ext uri="{FF2B5EF4-FFF2-40B4-BE49-F238E27FC236}">
                  <a16:creationId xmlns:a16="http://schemas.microsoft.com/office/drawing/2014/main" id="{163BD729-EF67-DA52-A1EB-17235418584E}"/>
                </a:ext>
              </a:extLst>
            </p:cNvPr>
            <p:cNvPicPr>
              <a:picLocks noChangeAspect="1"/>
            </p:cNvPicPr>
            <p:nvPr/>
          </p:nvPicPr>
          <p:blipFill>
            <a:blip r:embed="rId6">
              <a:extLst>
                <a:ext uri="{28A0092B-C50C-407E-A947-70E740481C1C}">
                  <a14:useLocalDpi xmlns:a14="http://schemas.microsoft.com/office/drawing/2010/main" val="0"/>
                </a:ext>
              </a:extLst>
            </a:blip>
            <a:srcRect t="5531" b="8947"/>
            <a:stretch/>
          </p:blipFill>
          <p:spPr>
            <a:xfrm>
              <a:off x="4047412" y="3680460"/>
              <a:ext cx="834492" cy="1544462"/>
            </a:xfrm>
            <a:prstGeom prst="rect">
              <a:avLst/>
            </a:prstGeom>
            <a:ln w="6350">
              <a:solidFill>
                <a:schemeClr val="tx1"/>
              </a:solidFill>
            </a:ln>
          </p:spPr>
        </p:pic>
        <p:sp>
          <p:nvSpPr>
            <p:cNvPr id="46" name="Google Shape;273;p9">
              <a:extLst>
                <a:ext uri="{FF2B5EF4-FFF2-40B4-BE49-F238E27FC236}">
                  <a16:creationId xmlns:a16="http://schemas.microsoft.com/office/drawing/2014/main" id="{0265D49F-2AD4-5E00-0F84-BD35625F120D}"/>
                </a:ext>
              </a:extLst>
            </p:cNvPr>
            <p:cNvSpPr txBox="1"/>
            <p:nvPr/>
          </p:nvSpPr>
          <p:spPr>
            <a:xfrm>
              <a:off x="3655316" y="1786527"/>
              <a:ext cx="1810702"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a:t>
              </a:r>
              <a:r>
                <a:rPr lang="en-US" altLang="ja-JP" sz="1100" b="1" i="0" dirty="0">
                  <a:solidFill>
                    <a:srgbClr val="222222"/>
                  </a:solidFill>
                  <a:latin typeface="+mn-ea"/>
                  <a:cs typeface="Arial"/>
                  <a:sym typeface="Arial"/>
                </a:rPr>
                <a:t>SP</a:t>
              </a:r>
              <a:r>
                <a:rPr lang="ja-JP" sz="1100" b="1" i="0" dirty="0">
                  <a:solidFill>
                    <a:srgbClr val="222222"/>
                  </a:solidFill>
                  <a:latin typeface="+mn-ea"/>
                  <a:cs typeface="Arial"/>
                  <a:sym typeface="Arial"/>
                </a:rPr>
                <a:t>】</a:t>
              </a:r>
              <a:endParaRPr dirty="0">
                <a:latin typeface="+mn-ea"/>
              </a:endParaRPr>
            </a:p>
          </p:txBody>
        </p:sp>
        <p:sp>
          <p:nvSpPr>
            <p:cNvPr id="47" name="正方形/長方形 46">
              <a:extLst>
                <a:ext uri="{FF2B5EF4-FFF2-40B4-BE49-F238E27FC236}">
                  <a16:creationId xmlns:a16="http://schemas.microsoft.com/office/drawing/2014/main" id="{EE776B00-75D8-A4EA-F01F-D38A16CBC108}"/>
                </a:ext>
              </a:extLst>
            </p:cNvPr>
            <p:cNvSpPr/>
            <p:nvPr/>
          </p:nvSpPr>
          <p:spPr>
            <a:xfrm>
              <a:off x="4195224" y="2198370"/>
              <a:ext cx="180561" cy="810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B04115C-8A1E-5F46-2ED8-E674B204838B}"/>
                </a:ext>
              </a:extLst>
            </p:cNvPr>
            <p:cNvSpPr/>
            <p:nvPr/>
          </p:nvSpPr>
          <p:spPr>
            <a:xfrm>
              <a:off x="4410076" y="2198370"/>
              <a:ext cx="153760" cy="810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矢印コネクタ 49">
              <a:extLst>
                <a:ext uri="{FF2B5EF4-FFF2-40B4-BE49-F238E27FC236}">
                  <a16:creationId xmlns:a16="http://schemas.microsoft.com/office/drawing/2014/main" id="{DD6675C2-20AC-596D-7F8E-821814255117}"/>
                </a:ext>
              </a:extLst>
            </p:cNvPr>
            <p:cNvCxnSpPr>
              <a:cxnSpLocks/>
            </p:cNvCxnSpPr>
            <p:nvPr/>
          </p:nvCxnSpPr>
          <p:spPr>
            <a:xfrm>
              <a:off x="4367420" y="2279465"/>
              <a:ext cx="0" cy="14009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3" name="コネクタ: カギ線 52">
              <a:extLst>
                <a:ext uri="{FF2B5EF4-FFF2-40B4-BE49-F238E27FC236}">
                  <a16:creationId xmlns:a16="http://schemas.microsoft.com/office/drawing/2014/main" id="{70091160-FB32-D70B-D67F-E5E7237A2DCB}"/>
                </a:ext>
              </a:extLst>
            </p:cNvPr>
            <p:cNvCxnSpPr>
              <a:cxnSpLocks/>
              <a:stCxn id="48" idx="3"/>
              <a:endCxn id="41" idx="0"/>
            </p:cNvCxnSpPr>
            <p:nvPr/>
          </p:nvCxnSpPr>
          <p:spPr>
            <a:xfrm>
              <a:off x="4563836" y="2238918"/>
              <a:ext cx="857250" cy="144154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C251E2AD-74A9-21D4-11EE-686F7A54C310}"/>
                </a:ext>
              </a:extLst>
            </p:cNvPr>
            <p:cNvSpPr/>
            <p:nvPr/>
          </p:nvSpPr>
          <p:spPr>
            <a:xfrm>
              <a:off x="4070241" y="4975859"/>
              <a:ext cx="793224" cy="226695"/>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EBE0E834-C535-DC6F-ED3E-09FA7A9F8FF5}"/>
                </a:ext>
              </a:extLst>
            </p:cNvPr>
            <p:cNvSpPr/>
            <p:nvPr/>
          </p:nvSpPr>
          <p:spPr>
            <a:xfrm>
              <a:off x="5011296" y="4781549"/>
              <a:ext cx="806401" cy="281941"/>
            </a:xfrm>
            <a:prstGeom prst="rect">
              <a:avLst/>
            </a:prstGeom>
            <a:solidFill>
              <a:srgbClr val="F43A4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7" name="図 56">
            <a:extLst>
              <a:ext uri="{FF2B5EF4-FFF2-40B4-BE49-F238E27FC236}">
                <a16:creationId xmlns:a16="http://schemas.microsoft.com/office/drawing/2014/main" id="{D9824351-67DB-0431-CFE3-AE5C48DF27EA}"/>
              </a:ext>
            </a:extLst>
          </p:cNvPr>
          <p:cNvPicPr>
            <a:picLocks noChangeAspect="1"/>
          </p:cNvPicPr>
          <p:nvPr/>
        </p:nvPicPr>
        <p:blipFill>
          <a:blip r:embed="rId7">
            <a:extLst>
              <a:ext uri="{28A0092B-C50C-407E-A947-70E740481C1C}">
                <a14:useLocalDpi xmlns:a14="http://schemas.microsoft.com/office/drawing/2010/main" val="0"/>
              </a:ext>
            </a:extLst>
          </a:blip>
          <a:srcRect b="42223"/>
          <a:stretch/>
        </p:blipFill>
        <p:spPr>
          <a:xfrm>
            <a:off x="376774" y="1864178"/>
            <a:ext cx="1924647" cy="4794460"/>
          </a:xfrm>
          <a:prstGeom prst="rect">
            <a:avLst/>
          </a:prstGeom>
          <a:ln>
            <a:solidFill>
              <a:schemeClr val="tx1"/>
            </a:solidFill>
          </a:ln>
          <a:effectLst/>
        </p:spPr>
      </p:pic>
    </p:spTree>
    <p:extLst>
      <p:ext uri="{BB962C8B-B14F-4D97-AF65-F5344CB8AC3E}">
        <p14:creationId xmlns:p14="http://schemas.microsoft.com/office/powerpoint/2010/main" val="1666396427"/>
      </p:ext>
    </p:extLst>
  </p:cSld>
  <p:clrMapOvr>
    <a:masterClrMapping/>
  </p:clrMapOvr>
</p:sld>
</file>

<file path=ppt/theme/theme1.xml><?xml version="1.0" encoding="utf-8"?>
<a:theme xmlns:a="http://schemas.openxmlformats.org/drawingml/2006/main" name="Office テーマ">
  <a:themeElements>
    <a:clrScheme name="週刊女性">
      <a:dk1>
        <a:srgbClr val="3F3F3F"/>
      </a:dk1>
      <a:lt1>
        <a:sysClr val="window" lastClr="FFFFFF"/>
      </a:lt1>
      <a:dk2>
        <a:srgbClr val="44546A"/>
      </a:dk2>
      <a:lt2>
        <a:srgbClr val="E7E6E6"/>
      </a:lt2>
      <a:accent1>
        <a:srgbClr val="F43A42"/>
      </a:accent1>
      <a:accent2>
        <a:srgbClr val="212C6C"/>
      </a:accent2>
      <a:accent3>
        <a:srgbClr val="D1CFCE"/>
      </a:accent3>
      <a:accent4>
        <a:srgbClr val="D8D8D8"/>
      </a:accent4>
      <a:accent5>
        <a:srgbClr val="757070"/>
      </a:accent5>
      <a:accent6>
        <a:srgbClr val="FFC000"/>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TotalTime>
  <Words>5031</Words>
  <Application>Microsoft Office PowerPoint</Application>
  <PresentationFormat>ワイド画面</PresentationFormat>
  <Paragraphs>672</Paragraphs>
  <Slides>17</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17</vt:i4>
      </vt:variant>
    </vt:vector>
  </HeadingPairs>
  <TitlesOfParts>
    <vt:vector size="23" baseType="lpstr">
      <vt:lpstr>YuGothic</vt:lpstr>
      <vt:lpstr>Meiryo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坪田 明莉</dc:creator>
  <cp:lastModifiedBy>坪田 明莉</cp:lastModifiedBy>
  <cp:revision>42</cp:revision>
  <cp:lastPrinted>2024-11-05T06:31:44Z</cp:lastPrinted>
  <dcterms:created xsi:type="dcterms:W3CDTF">2024-10-09T06:24:13Z</dcterms:created>
  <dcterms:modified xsi:type="dcterms:W3CDTF">2024-11-27T07:43:21Z</dcterms:modified>
</cp:coreProperties>
</file>