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1" r:id="rId1"/>
    <p:sldMasterId id="2147483663" r:id="rId2"/>
  </p:sldMasterIdLst>
  <p:notesMasterIdLst>
    <p:notesMasterId r:id="rId29"/>
  </p:notesMasterIdLst>
  <p:handoutMasterIdLst>
    <p:handoutMasterId r:id="rId30"/>
  </p:handoutMasterIdLst>
  <p:sldIdLst>
    <p:sldId id="256" r:id="rId3"/>
    <p:sldId id="294" r:id="rId4"/>
    <p:sldId id="258" r:id="rId5"/>
    <p:sldId id="259" r:id="rId6"/>
    <p:sldId id="260" r:id="rId7"/>
    <p:sldId id="289" r:id="rId8"/>
    <p:sldId id="262" r:id="rId9"/>
    <p:sldId id="295" r:id="rId10"/>
    <p:sldId id="265" r:id="rId11"/>
    <p:sldId id="282" r:id="rId12"/>
    <p:sldId id="296" r:id="rId13"/>
    <p:sldId id="266" r:id="rId14"/>
    <p:sldId id="284" r:id="rId15"/>
    <p:sldId id="267" r:id="rId16"/>
    <p:sldId id="298" r:id="rId17"/>
    <p:sldId id="271" r:id="rId18"/>
    <p:sldId id="288" r:id="rId19"/>
    <p:sldId id="291" r:id="rId20"/>
    <p:sldId id="273" r:id="rId21"/>
    <p:sldId id="274" r:id="rId22"/>
    <p:sldId id="292" r:id="rId23"/>
    <p:sldId id="276" r:id="rId24"/>
    <p:sldId id="277" r:id="rId25"/>
    <p:sldId id="278" r:id="rId26"/>
    <p:sldId id="279" r:id="rId27"/>
    <p:sldId id="293" r:id="rId2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B8EC407A-D14E-4867-9CE3-7F8F167A0D11}">
          <p14:sldIdLst>
            <p14:sldId id="256"/>
            <p14:sldId id="294"/>
            <p14:sldId id="258"/>
            <p14:sldId id="259"/>
            <p14:sldId id="260"/>
            <p14:sldId id="289"/>
            <p14:sldId id="262"/>
            <p14:sldId id="295"/>
            <p14:sldId id="265"/>
            <p14:sldId id="282"/>
            <p14:sldId id="296"/>
            <p14:sldId id="266"/>
            <p14:sldId id="284"/>
            <p14:sldId id="267"/>
            <p14:sldId id="298"/>
            <p14:sldId id="271"/>
            <p14:sldId id="288"/>
            <p14:sldId id="291"/>
            <p14:sldId id="273"/>
            <p14:sldId id="274"/>
            <p14:sldId id="292"/>
            <p14:sldId id="276"/>
            <p14:sldId id="277"/>
            <p14:sldId id="278"/>
            <p14:sldId id="279"/>
            <p14:sldId id="2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坪田 明莉" initials="坪田" lastIdx="1" clrIdx="0">
    <p:extLst>
      <p:ext uri="{19B8F6BF-5375-455C-9EA6-DF929625EA0E}">
        <p15:presenceInfo xmlns:p15="http://schemas.microsoft.com/office/powerpoint/2012/main" userId="坪田 明莉"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7070"/>
    <a:srgbClr val="000000"/>
    <a:srgbClr val="F43A42"/>
    <a:srgbClr val="3F3F3F"/>
    <a:srgbClr val="FDD8D9"/>
    <a:srgbClr val="FBB0B3"/>
    <a:srgbClr val="ECFEFF"/>
    <a:srgbClr val="F3F3F3"/>
    <a:srgbClr val="A6A6A6"/>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88" autoAdjust="0"/>
  </p:normalViewPr>
  <p:slideViewPr>
    <p:cSldViewPr snapToGrid="0">
      <p:cViewPr varScale="1">
        <p:scale>
          <a:sx n="56" d="100"/>
          <a:sy n="56" d="100"/>
        </p:scale>
        <p:origin x="960" y="32"/>
      </p:cViewPr>
      <p:guideLst>
        <p:guide orient="horz" pos="2160"/>
        <p:guide pos="3840"/>
      </p:guideLst>
    </p:cSldViewPr>
  </p:slideViewPr>
  <p:notesTextViewPr>
    <p:cViewPr>
      <p:scale>
        <a:sx n="1" d="1"/>
        <a:sy n="1" d="1"/>
      </p:scale>
      <p:origin x="0" y="0"/>
    </p:cViewPr>
  </p:notesTextViewPr>
  <p:notesViewPr>
    <p:cSldViewPr snapToGrid="0" showGuides="1">
      <p:cViewPr varScale="1">
        <p:scale>
          <a:sx n="42" d="100"/>
          <a:sy n="42" d="100"/>
        </p:scale>
        <p:origin x="282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列2</c:v>
                </c:pt>
              </c:strCache>
            </c:strRef>
          </c:tx>
          <c:spPr>
            <a:solidFill>
              <a:srgbClr val="D5282E"/>
            </a:solidFill>
          </c:spPr>
          <c:dPt>
            <c:idx val="0"/>
            <c:bubble3D val="0"/>
            <c:spPr>
              <a:solidFill>
                <a:srgbClr val="EC3A45"/>
              </a:solidFill>
              <a:ln w="19050">
                <a:solidFill>
                  <a:schemeClr val="lt1"/>
                </a:solidFill>
              </a:ln>
              <a:effectLst/>
            </c:spPr>
            <c:extLst>
              <c:ext xmlns:c16="http://schemas.microsoft.com/office/drawing/2014/chart" uri="{C3380CC4-5D6E-409C-BE32-E72D297353CC}">
                <c16:uniqueId val="{00000001-0190-48E6-9BC8-C83DA09BA6BD}"/>
              </c:ext>
            </c:extLst>
          </c:dPt>
          <c:dPt>
            <c:idx val="1"/>
            <c:bubble3D val="0"/>
            <c:spPr>
              <a:solidFill>
                <a:srgbClr val="D1CFCE"/>
              </a:solidFill>
              <a:ln w="19050">
                <a:solidFill>
                  <a:schemeClr val="lt1"/>
                </a:solidFill>
              </a:ln>
              <a:effectLst/>
            </c:spPr>
            <c:extLst>
              <c:ext xmlns:c16="http://schemas.microsoft.com/office/drawing/2014/chart" uri="{C3380CC4-5D6E-409C-BE32-E72D297353CC}">
                <c16:uniqueId val="{00000003-0190-48E6-9BC8-C83DA09BA6BD}"/>
              </c:ext>
            </c:extLst>
          </c:dPt>
          <c:cat>
            <c:strRef>
              <c:f>Sheet1!$A$2:$A$3</c:f>
              <c:strCache>
                <c:ptCount val="2"/>
                <c:pt idx="0">
                  <c:v>子ども有り</c:v>
                </c:pt>
                <c:pt idx="1">
                  <c:v>子ども無し</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4-0190-48E6-9BC8-C83DA09BA6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列2</c:v>
                </c:pt>
              </c:strCache>
            </c:strRef>
          </c:tx>
          <c:dPt>
            <c:idx val="0"/>
            <c:bubble3D val="0"/>
            <c:spPr>
              <a:solidFill>
                <a:srgbClr val="EE3A45"/>
              </a:solidFill>
              <a:ln w="19050">
                <a:solidFill>
                  <a:schemeClr val="lt1"/>
                </a:solidFill>
              </a:ln>
              <a:effectLst/>
            </c:spPr>
            <c:extLst>
              <c:ext xmlns:c16="http://schemas.microsoft.com/office/drawing/2014/chart" uri="{C3380CC4-5D6E-409C-BE32-E72D297353CC}">
                <c16:uniqueId val="{00000001-B968-4F87-AC24-1DB6DDDA21FD}"/>
              </c:ext>
            </c:extLst>
          </c:dPt>
          <c:dPt>
            <c:idx val="1"/>
            <c:bubble3D val="0"/>
            <c:spPr>
              <a:solidFill>
                <a:srgbClr val="D3CFCD"/>
              </a:solidFill>
              <a:ln w="19050">
                <a:solidFill>
                  <a:schemeClr val="lt1"/>
                </a:solidFill>
              </a:ln>
              <a:effectLst/>
            </c:spPr>
            <c:extLst>
              <c:ext xmlns:c16="http://schemas.microsoft.com/office/drawing/2014/chart" uri="{C3380CC4-5D6E-409C-BE32-E72D297353CC}">
                <c16:uniqueId val="{00000003-B968-4F87-AC24-1DB6DDDA21FD}"/>
              </c:ext>
            </c:extLst>
          </c:dPt>
          <c:cat>
            <c:strRef>
              <c:f>Sheet1!$A$2:$A$3</c:f>
              <c:strCache>
                <c:ptCount val="2"/>
                <c:pt idx="0">
                  <c:v>子ども有り</c:v>
                </c:pt>
                <c:pt idx="1">
                  <c:v>子ども無し</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B968-4F87-AC24-1DB6DDDA21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A13B96B-15AB-8303-ECF7-1E7F7F187487}"/>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07CAAA9-37F8-202E-19BE-EA60777FEA46}"/>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8733C1BD-05A0-448E-91B2-BAC9C3ADFD9F}" type="datetimeFigureOut">
              <a:rPr kumimoji="1" lang="ja-JP" altLang="en-US" smtClean="0"/>
              <a:t>2024/6/2</a:t>
            </a:fld>
            <a:endParaRPr kumimoji="1" lang="ja-JP" altLang="en-US"/>
          </a:p>
        </p:txBody>
      </p:sp>
      <p:sp>
        <p:nvSpPr>
          <p:cNvPr id="4" name="フッター プレースホルダー 3">
            <a:extLst>
              <a:ext uri="{FF2B5EF4-FFF2-40B4-BE49-F238E27FC236}">
                <a16:creationId xmlns:a16="http://schemas.microsoft.com/office/drawing/2014/main" id="{EBB0F3D6-22DE-8321-B858-2A82E56E3697}"/>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E735805-593B-258F-D8CC-B5B66BD233CF}"/>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6EFE3831-9EA7-46A6-B214-E689B3C30159}" type="slidenum">
              <a:rPr kumimoji="1" lang="ja-JP" altLang="en-US" smtClean="0"/>
              <a:t>‹#›</a:t>
            </a:fld>
            <a:endParaRPr kumimoji="1" lang="ja-JP" altLang="en-US"/>
          </a:p>
        </p:txBody>
      </p:sp>
    </p:spTree>
    <p:extLst>
      <p:ext uri="{BB962C8B-B14F-4D97-AF65-F5344CB8AC3E}">
        <p14:creationId xmlns:p14="http://schemas.microsoft.com/office/powerpoint/2010/main" val="3906569712"/>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130"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E41A1CA-746B-42C1-9DE0-B4B31AEC6EDF}" type="datetimeFigureOut">
              <a:rPr kumimoji="1" lang="ja-JP" altLang="en-US" smtClean="0"/>
              <a:t>2024/6/2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6F8AB2C-96C3-4CA5-92C3-5BB0C2D50CFE}" type="slidenum">
              <a:rPr kumimoji="1" lang="ja-JP" altLang="en-US" smtClean="0"/>
              <a:t>‹#›</a:t>
            </a:fld>
            <a:endParaRPr kumimoji="1" lang="ja-JP" altLang="en-US"/>
          </a:p>
        </p:txBody>
      </p:sp>
    </p:spTree>
    <p:extLst>
      <p:ext uri="{BB962C8B-B14F-4D97-AF65-F5344CB8AC3E}">
        <p14:creationId xmlns:p14="http://schemas.microsoft.com/office/powerpoint/2010/main" val="16672142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06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8: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8: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9: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9" name="Google Shape;519;p19: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1: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1: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2: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2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1" name="Google Shape;601;p2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7: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a:extLst>
            <a:ext uri="{FF2B5EF4-FFF2-40B4-BE49-F238E27FC236}">
              <a16:creationId xmlns:a16="http://schemas.microsoft.com/office/drawing/2014/main" id="{4F70FBF2-E515-93D5-B314-55A52910F7CC}"/>
            </a:ext>
          </a:extLst>
        </p:cNvPr>
        <p:cNvGrpSpPr/>
        <p:nvPr/>
      </p:nvGrpSpPr>
      <p:grpSpPr>
        <a:xfrm>
          <a:off x="0" y="0"/>
          <a:ext cx="0" cy="0"/>
          <a:chOff x="0" y="0"/>
          <a:chExt cx="0" cy="0"/>
        </a:xfrm>
      </p:grpSpPr>
      <p:sp>
        <p:nvSpPr>
          <p:cNvPr id="241" name="Google Shape;241;p8:notes">
            <a:extLst>
              <a:ext uri="{FF2B5EF4-FFF2-40B4-BE49-F238E27FC236}">
                <a16:creationId xmlns:a16="http://schemas.microsoft.com/office/drawing/2014/main" id="{C0454AC5-9D1F-A976-FF41-CD0BCA584E0E}"/>
              </a:ext>
            </a:extLst>
          </p:cNvPr>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8:notes">
            <a:extLst>
              <a:ext uri="{FF2B5EF4-FFF2-40B4-BE49-F238E27FC236}">
                <a16:creationId xmlns:a16="http://schemas.microsoft.com/office/drawing/2014/main" id="{89CC6078-076D-E9B6-4724-12E7CBEB5EC0}"/>
              </a:ext>
            </a:extLst>
          </p:cNvPr>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229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2:notes"/>
          <p:cNvSpPr txBox="1">
            <a:spLocks noGrp="1"/>
          </p:cNvSpPr>
          <p:nvPr>
            <p:ph type="body" idx="1"/>
          </p:nvPr>
        </p:nvSpPr>
        <p:spPr>
          <a:xfrm>
            <a:off x="680720" y="4783307"/>
            <a:ext cx="5445760" cy="3913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2: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6F8AB2C-96C3-4CA5-92C3-5BB0C2D50CFE}" type="slidenum">
              <a:rPr kumimoji="1" lang="ja-JP" altLang="en-US" smtClean="0"/>
              <a:t>15</a:t>
            </a:fld>
            <a:endParaRPr kumimoji="1" lang="ja-JP" altLang="en-US"/>
          </a:p>
        </p:txBody>
      </p:sp>
    </p:spTree>
    <p:extLst>
      <p:ext uri="{BB962C8B-B14F-4D97-AF65-F5344CB8AC3E}">
        <p14:creationId xmlns:p14="http://schemas.microsoft.com/office/powerpoint/2010/main" val="1100132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jprime.jp/"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Google Shape;22;p27">
            <a:extLst>
              <a:ext uri="{FF2B5EF4-FFF2-40B4-BE49-F238E27FC236}">
                <a16:creationId xmlns:a16="http://schemas.microsoft.com/office/drawing/2014/main" id="{3E03D6DC-099F-7727-1273-5FC0BA973A6B}"/>
              </a:ext>
            </a:extLst>
          </p:cNvPr>
          <p:cNvPicPr preferRelativeResize="0"/>
          <p:nvPr userDrawn="1"/>
        </p:nvPicPr>
        <p:blipFill rotWithShape="1">
          <a:blip r:embed="rId2">
            <a:alphaModFix/>
          </a:blip>
          <a:srcRect b="24638"/>
          <a:stretch/>
        </p:blipFill>
        <p:spPr>
          <a:xfrm>
            <a:off x="3451805" y="2326638"/>
            <a:ext cx="5302728" cy="917604"/>
          </a:xfrm>
          <a:prstGeom prst="rect">
            <a:avLst/>
          </a:prstGeom>
          <a:noFill/>
          <a:ln>
            <a:noFill/>
          </a:ln>
        </p:spPr>
      </p:pic>
      <p:sp>
        <p:nvSpPr>
          <p:cNvPr id="8" name="テキスト ボックス 7">
            <a:extLst>
              <a:ext uri="{FF2B5EF4-FFF2-40B4-BE49-F238E27FC236}">
                <a16:creationId xmlns:a16="http://schemas.microsoft.com/office/drawing/2014/main" id="{36DDC71A-B4F3-44D8-6F51-00F5F7CBCF54}"/>
              </a:ext>
            </a:extLst>
          </p:cNvPr>
          <p:cNvSpPr txBox="1"/>
          <p:nvPr userDrawn="1"/>
        </p:nvSpPr>
        <p:spPr>
          <a:xfrm>
            <a:off x="2551487" y="3835400"/>
            <a:ext cx="7076822" cy="523220"/>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2700"/>
              <a:buFont typeface="Meiryo"/>
              <a:buNone/>
            </a:pPr>
            <a:r>
              <a:rPr lang="nl-NL" altLang="ja-JP" sz="2800" b="1" i="0" u="none" strike="noStrike" cap="none" dirty="0">
                <a:solidFill>
                  <a:schemeClr val="dk1"/>
                </a:solidFill>
                <a:latin typeface="+mn-ea"/>
                <a:ea typeface="+mn-ea"/>
                <a:cs typeface="Meiryo"/>
                <a:sym typeface="Meiryo"/>
              </a:rPr>
              <a:t>Media Guide</a:t>
            </a:r>
            <a:r>
              <a:rPr lang="ja-JP" altLang="en-US" sz="2800" b="1" i="0" u="none" strike="noStrike" cap="none" dirty="0">
                <a:solidFill>
                  <a:schemeClr val="dk1"/>
                </a:solidFill>
                <a:latin typeface="+mn-ea"/>
                <a:ea typeface="+mn-ea"/>
                <a:cs typeface="Meiryo"/>
                <a:sym typeface="Meiryo"/>
              </a:rPr>
              <a:t>　</a:t>
            </a:r>
            <a:r>
              <a:rPr lang="nl-NL" altLang="ja-JP" sz="2800" b="1" i="0" u="none" strike="noStrike" cap="none" dirty="0">
                <a:solidFill>
                  <a:schemeClr val="dk1"/>
                </a:solidFill>
                <a:latin typeface="+mn-ea"/>
                <a:ea typeface="+mn-ea"/>
                <a:cs typeface="Meiryo"/>
                <a:sym typeface="Meiryo"/>
              </a:rPr>
              <a:t>202</a:t>
            </a:r>
            <a:r>
              <a:rPr lang="en-US" altLang="ja-JP" sz="2800" b="1" i="0" u="none" strike="noStrike" cap="none" dirty="0">
                <a:solidFill>
                  <a:schemeClr val="dk1"/>
                </a:solidFill>
                <a:latin typeface="+mn-ea"/>
                <a:ea typeface="+mn-ea"/>
                <a:cs typeface="Meiryo"/>
                <a:sym typeface="Meiryo"/>
              </a:rPr>
              <a:t>4</a:t>
            </a:r>
            <a:r>
              <a:rPr lang="nl-NL" altLang="ja-JP" sz="2800" b="1" i="0" u="none" strike="noStrike" cap="none" dirty="0">
                <a:solidFill>
                  <a:schemeClr val="dk1"/>
                </a:solidFill>
                <a:latin typeface="+mn-ea"/>
                <a:ea typeface="+mn-ea"/>
                <a:cs typeface="Meiryo"/>
                <a:sym typeface="Meiryo"/>
              </a:rPr>
              <a:t>.</a:t>
            </a:r>
            <a:r>
              <a:rPr lang="en-US" altLang="ja-JP" sz="2800" b="1" i="0" u="none" strike="noStrike" cap="none" dirty="0">
                <a:solidFill>
                  <a:schemeClr val="dk1"/>
                </a:solidFill>
                <a:latin typeface="+mn-ea"/>
                <a:ea typeface="+mn-ea"/>
                <a:cs typeface="Meiryo"/>
                <a:sym typeface="Meiryo"/>
              </a:rPr>
              <a:t>7</a:t>
            </a:r>
            <a:r>
              <a:rPr lang="nl-NL" altLang="ja-JP" sz="2800" b="1" i="0" u="none" strike="noStrike" cap="none" dirty="0">
                <a:solidFill>
                  <a:schemeClr val="dk1"/>
                </a:solidFill>
                <a:latin typeface="+mn-ea"/>
                <a:ea typeface="+mn-ea"/>
                <a:cs typeface="Meiryo"/>
                <a:sym typeface="Meiryo"/>
              </a:rPr>
              <a:t>-</a:t>
            </a:r>
            <a:r>
              <a:rPr lang="en-US" altLang="ja-JP" sz="2800" b="1" i="0" u="none" strike="noStrike" cap="none" dirty="0">
                <a:solidFill>
                  <a:schemeClr val="dk1"/>
                </a:solidFill>
                <a:latin typeface="+mn-ea"/>
                <a:ea typeface="+mn-ea"/>
                <a:cs typeface="Meiryo"/>
                <a:sym typeface="Meiryo"/>
              </a:rPr>
              <a:t>12</a:t>
            </a:r>
            <a:r>
              <a:rPr lang="nl-NL" altLang="ja-JP" sz="2800" b="1" i="0" u="none" strike="noStrike" cap="none" dirty="0">
                <a:solidFill>
                  <a:schemeClr val="dk1"/>
                </a:solidFill>
                <a:latin typeface="+mn-ea"/>
                <a:ea typeface="+mn-ea"/>
                <a:cs typeface="Meiryo"/>
                <a:sym typeface="Meiryo"/>
              </a:rPr>
              <a:t> vol.1.0</a:t>
            </a:r>
          </a:p>
        </p:txBody>
      </p:sp>
      <p:grpSp>
        <p:nvGrpSpPr>
          <p:cNvPr id="9" name="Google Shape;24;p27">
            <a:extLst>
              <a:ext uri="{FF2B5EF4-FFF2-40B4-BE49-F238E27FC236}">
                <a16:creationId xmlns:a16="http://schemas.microsoft.com/office/drawing/2014/main" id="{7E8394E6-1EB9-1C8D-F738-5DD28FD8BE8C}"/>
              </a:ext>
            </a:extLst>
          </p:cNvPr>
          <p:cNvGrpSpPr/>
          <p:nvPr userDrawn="1"/>
        </p:nvGrpSpPr>
        <p:grpSpPr>
          <a:xfrm>
            <a:off x="329162" y="5774791"/>
            <a:ext cx="3276538" cy="847250"/>
            <a:chOff x="390122" y="5616295"/>
            <a:chExt cx="3276538" cy="847250"/>
          </a:xfrm>
        </p:grpSpPr>
        <p:sp>
          <p:nvSpPr>
            <p:cNvPr id="10" name="Google Shape;25;p27">
              <a:extLst>
                <a:ext uri="{FF2B5EF4-FFF2-40B4-BE49-F238E27FC236}">
                  <a16:creationId xmlns:a16="http://schemas.microsoft.com/office/drawing/2014/main" id="{D36A3BDE-77EE-3D2E-A648-A5622325719F}"/>
                </a:ext>
              </a:extLst>
            </p:cNvPr>
            <p:cNvSpPr txBox="1"/>
            <p:nvPr/>
          </p:nvSpPr>
          <p:spPr>
            <a:xfrm>
              <a:off x="390122" y="5955713"/>
              <a:ext cx="3276538" cy="5078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媒体運営</a:t>
              </a:r>
              <a:endParaRPr sz="7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chemeClr val="dk1"/>
                </a:buClr>
                <a:buSzPts val="100"/>
                <a:buFont typeface="Arial"/>
                <a:buNone/>
              </a:pPr>
              <a:endParaRPr sz="1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900"/>
                <a:buFont typeface="Meiryo"/>
                <a:buNone/>
              </a:pPr>
              <a:r>
                <a:rPr lang="ja-JP" sz="900" b="0" i="0" u="none" strike="noStrike" cap="none" dirty="0">
                  <a:solidFill>
                    <a:srgbClr val="383838"/>
                  </a:solidFill>
                  <a:latin typeface="+mn-ea"/>
                  <a:ea typeface="+mn-ea"/>
                  <a:cs typeface="Meiryo"/>
                  <a:sym typeface="Meiryo"/>
                </a:rPr>
                <a:t>株式会社主婦と生活社 | SHUFU TO SEIKATSU SHA CO.,LTD</a:t>
              </a:r>
              <a:endParaRPr sz="1400" b="0" i="0" u="none" strike="noStrike" cap="none" dirty="0">
                <a:solidFill>
                  <a:srgbClr val="000000"/>
                </a:solidFill>
                <a:latin typeface="+mn-ea"/>
                <a:ea typeface="+mn-ea"/>
                <a:cs typeface="Arial"/>
                <a:sym typeface="Arial"/>
              </a:endParaRPr>
            </a:p>
            <a:p>
              <a:pPr marL="0" marR="0" lvl="0" indent="0" algn="l" rtl="0">
                <a:lnSpc>
                  <a:spcPct val="100000"/>
                </a:lnSpc>
                <a:spcBef>
                  <a:spcPts val="0"/>
                </a:spcBef>
                <a:spcAft>
                  <a:spcPts val="0"/>
                </a:spcAft>
                <a:buClr>
                  <a:schemeClr val="dk1"/>
                </a:buClr>
                <a:buSzPts val="200"/>
                <a:buFont typeface="Arial"/>
                <a:buNone/>
              </a:pPr>
              <a:endParaRPr sz="2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東京都中央区京橋3-5-7</a:t>
              </a:r>
              <a:endParaRPr sz="700" b="0" i="0" u="none" strike="noStrike" cap="none" dirty="0">
                <a:solidFill>
                  <a:srgbClr val="383838"/>
                </a:solidFill>
                <a:latin typeface="+mn-ea"/>
                <a:ea typeface="+mn-ea"/>
                <a:cs typeface="Meiryo"/>
                <a:sym typeface="Meiryo"/>
              </a:endParaRPr>
            </a:p>
            <a:p>
              <a:pPr marL="0" marR="0" lvl="0" indent="0" algn="l" rtl="0">
                <a:lnSpc>
                  <a:spcPct val="100000"/>
                </a:lnSpc>
                <a:spcBef>
                  <a:spcPts val="0"/>
                </a:spcBef>
                <a:spcAft>
                  <a:spcPts val="0"/>
                </a:spcAft>
                <a:buClr>
                  <a:srgbClr val="383838"/>
                </a:buClr>
                <a:buSzPts val="700"/>
                <a:buFont typeface="Meiryo"/>
                <a:buNone/>
              </a:pPr>
              <a:r>
                <a:rPr lang="ja-JP" sz="700" b="0" i="0" u="none" strike="noStrike" cap="none" dirty="0">
                  <a:solidFill>
                    <a:srgbClr val="383838"/>
                  </a:solidFill>
                  <a:latin typeface="+mn-ea"/>
                  <a:ea typeface="+mn-ea"/>
                  <a:cs typeface="Meiryo"/>
                  <a:sym typeface="Meiryo"/>
                </a:rPr>
                <a:t>Tel : 03-3563-5131 Mail：</a:t>
              </a:r>
              <a:r>
                <a:rPr lang="en-US" altLang="ja-JP" sz="700" b="0" i="0" u="none" strike="noStrike" cap="none" dirty="0">
                  <a:solidFill>
                    <a:srgbClr val="383838"/>
                  </a:solidFill>
                  <a:latin typeface="+mn-ea"/>
                  <a:ea typeface="+mn-ea"/>
                  <a:cs typeface="Meiryo"/>
                  <a:sym typeface="Meiryo"/>
                </a:rPr>
                <a:t>kokoku3</a:t>
              </a:r>
              <a:r>
                <a:rPr lang="ja-JP" sz="700" b="0" i="0" u="none" strike="noStrike" cap="none" dirty="0">
                  <a:solidFill>
                    <a:srgbClr val="383838"/>
                  </a:solidFill>
                  <a:latin typeface="+mn-ea"/>
                  <a:ea typeface="+mn-ea"/>
                  <a:cs typeface="Meiryo"/>
                  <a:sym typeface="Meiryo"/>
                </a:rPr>
                <a:t>@mb.shufu.co.jp</a:t>
              </a:r>
              <a:endParaRPr sz="700" b="0" i="0" u="none" strike="noStrike" cap="none" dirty="0">
                <a:solidFill>
                  <a:srgbClr val="383838"/>
                </a:solidFill>
                <a:latin typeface="+mn-ea"/>
                <a:ea typeface="+mn-ea"/>
                <a:cs typeface="Meiryo"/>
                <a:sym typeface="Meiryo"/>
              </a:endParaRPr>
            </a:p>
          </p:txBody>
        </p:sp>
        <p:pic>
          <p:nvPicPr>
            <p:cNvPr id="11" name="Google Shape;26;p27">
              <a:extLst>
                <a:ext uri="{FF2B5EF4-FFF2-40B4-BE49-F238E27FC236}">
                  <a16:creationId xmlns:a16="http://schemas.microsoft.com/office/drawing/2014/main" id="{B7CD1C8D-7CC4-7D06-F64C-A310A226AD3E}"/>
                </a:ext>
              </a:extLst>
            </p:cNvPr>
            <p:cNvPicPr preferRelativeResize="0"/>
            <p:nvPr/>
          </p:nvPicPr>
          <p:blipFill rotWithShape="1">
            <a:blip r:embed="rId3">
              <a:alphaModFix/>
            </a:blip>
            <a:srcRect/>
            <a:stretch/>
          </p:blipFill>
          <p:spPr>
            <a:xfrm>
              <a:off x="390122" y="5616295"/>
              <a:ext cx="977900" cy="246063"/>
            </a:xfrm>
            <a:prstGeom prst="rect">
              <a:avLst/>
            </a:prstGeom>
            <a:noFill/>
            <a:ln>
              <a:noFill/>
            </a:ln>
          </p:spPr>
        </p:pic>
      </p:grpSp>
      <p:sp>
        <p:nvSpPr>
          <p:cNvPr id="13" name="テキスト ボックス 12">
            <a:extLst>
              <a:ext uri="{FF2B5EF4-FFF2-40B4-BE49-F238E27FC236}">
                <a16:creationId xmlns:a16="http://schemas.microsoft.com/office/drawing/2014/main" id="{B5C66796-1B88-B596-8877-705BF59A1AE6}"/>
              </a:ext>
            </a:extLst>
          </p:cNvPr>
          <p:cNvSpPr txBox="1"/>
          <p:nvPr userDrawn="1"/>
        </p:nvSpPr>
        <p:spPr>
          <a:xfrm>
            <a:off x="2988733" y="4358620"/>
            <a:ext cx="6096000" cy="369332"/>
          </a:xfrm>
          <a:prstGeom prst="rect">
            <a:avLst/>
          </a:prstGeom>
          <a:noFill/>
        </p:spPr>
        <p:txBody>
          <a:bodyPr wrap="square">
            <a:spAutoFit/>
          </a:bodyPr>
          <a:lstStyle/>
          <a:p>
            <a:pPr algn="ctr"/>
            <a:r>
              <a:rPr lang="ja-JP" altLang="en-US" dirty="0">
                <a:hlinkClick r:id="rId4"/>
              </a:rPr>
              <a:t>https://www.jprime.jp/</a:t>
            </a:r>
            <a:endParaRPr lang="ja-JP" altLang="en-US" dirty="0"/>
          </a:p>
        </p:txBody>
      </p:sp>
    </p:spTree>
    <p:extLst>
      <p:ext uri="{BB962C8B-B14F-4D97-AF65-F5344CB8AC3E}">
        <p14:creationId xmlns:p14="http://schemas.microsoft.com/office/powerpoint/2010/main" val="2323090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2" name="Google Shape;65;p34">
            <a:extLst>
              <a:ext uri="{FF2B5EF4-FFF2-40B4-BE49-F238E27FC236}">
                <a16:creationId xmlns:a16="http://schemas.microsoft.com/office/drawing/2014/main" id="{AF9B8079-37BE-40B9-2684-6D6328F14AA5}"/>
              </a:ext>
            </a:extLst>
          </p:cNvPr>
          <p:cNvSpPr/>
          <p:nvPr userDrawn="1"/>
        </p:nvSpPr>
        <p:spPr>
          <a:xfrm>
            <a:off x="541345" y="541432"/>
            <a:ext cx="5554655" cy="6481734"/>
          </a:xfrm>
          <a:prstGeom prst="rect">
            <a:avLst/>
          </a:prstGeom>
          <a:noFill/>
          <a:ln>
            <a:noFill/>
          </a:ln>
        </p:spPr>
        <p:txBody>
          <a:bodyPr spcFirstLastPara="1" wrap="square" lIns="91425" tIns="45700" rIns="91425" bIns="45700" anchor="t" anchorCtr="0">
            <a:spAutoFit/>
          </a:bodyPr>
          <a:lstStyle/>
          <a:p>
            <a:pPr marL="0" marR="0" lvl="0" indent="0" algn="l" rtl="0">
              <a:lnSpc>
                <a:spcPct val="3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販売している広告について、各商品の料金、枠数、在庫、仕様は予告なく変更される可能性がございますので、 </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お申込前に必ずご確認ください。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記載の想定インプレッション数、想定クリック数は過去実績数値をもとに算出したものであり、保証されるもの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ではありませんので、予めご了承ください。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掲載可否および原稿につきましては、事前に弊社規定に基づき確認させていただきます。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尚、掲載可否につきまして、当社の基準と判断により回答いたします。可否判断の結果に対する理由については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回答することはできかねます。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広告主および広告取り扱い代理店は、広告内容について、第三者の権利を侵害していないこと、および、</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記載内容に係わる財産権のすべてにつき権利処理が完了していることを、当社に対して保証するものとします。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競合・同載の調整はいたしませんので予めご了承ください。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申込受領後、広告主様のご都合で広告掲載のキャンセル、あるいは日程変更をする場合、</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広告料金(掲載費、制作費)に対して下記の料率で違約金をいただきます。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・掲載開始日の 5営業日前まで：広告料金の50％</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・3営業日前まで：広告料金の80%</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・当日および掲載開始後：100%</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入稿審査において、当社からの変更の要請が広告主および広告取り扱い代理店に受け入れていただけなかった</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場合、または期日までに変更を行わない場合、当社はお申込に基づく債務を履行する義務を免れるものとします。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ただし、当社は当該広告掲載を行うことができなかった期間の広告料金を申込者である広告主および広告取り扱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い代理店に対して請求することができるものとします。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広告の掲載中において、下記の場合当社は当該広告掲載を停止することができるものとし、当社は広告不掲載の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a:t>
            </a:r>
            <a:r>
              <a:rPr lang="ja-JP" sz="800" b="0" i="0" u="none" strike="noStrike" cap="none" dirty="0">
                <a:solidFill>
                  <a:schemeClr val="dk1"/>
                </a:solidFill>
                <a:latin typeface="+mn-ea"/>
                <a:ea typeface="+mn-ea"/>
                <a:cs typeface="Meiryo"/>
                <a:sym typeface="Meiryo"/>
              </a:rPr>
              <a:t>一切の責</a:t>
            </a:r>
            <a:r>
              <a:rPr lang="ja-JP" sz="800" b="0" i="0" u="none" strike="noStrike" cap="none" dirty="0">
                <a:solidFill>
                  <a:srgbClr val="000000"/>
                </a:solidFill>
                <a:latin typeface="+mn-ea"/>
                <a:ea typeface="+mn-ea"/>
                <a:cs typeface="Meiryo"/>
                <a:sym typeface="Meiryo"/>
              </a:rPr>
              <a:t>を負わないものとします。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・当該広告からのリンク自体が無効であったり、リンク先のサイトに不具合が発生した場合、またはリンク先を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当社に無断で入稿時と異なるものに変更した場合</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・広告主と暴力団等反社会的勢力との関係が発覚したり、事件や訴訟問題への関与が発覚した場合など、</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第三者の権利を侵害、または第三者の迷惑になると当社が判断した場合</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chemeClr val="dk1"/>
                </a:solidFill>
                <a:latin typeface="+mn-ea"/>
                <a:ea typeface="+mn-ea"/>
                <a:cs typeface="Meiryo"/>
                <a:sym typeface="Meiryo"/>
              </a:rPr>
              <a:t>　・当社に広告掲載を提供する提携先が、広告やリンク先内容が不適切であると当社や提携先が判断した場合</a:t>
            </a:r>
            <a:endParaRPr sz="800" b="0" i="0" u="none" strike="noStrike" cap="none" dirty="0">
              <a:solidFill>
                <a:schemeClr val="dk1"/>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chemeClr val="dk1"/>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第三者の知的財産権、肖像権その他いかなる権利も侵害するものでなく、かつ、合法的なものであることをそれ</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ぞれ保証していただきます。また、ユーザー保護の観点より、ユーザーからのクレーム等が発生した場合、当社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が掲載承諾した</a:t>
            </a:r>
            <a:r>
              <a:rPr lang="ja-JP" sz="800" b="0" i="0" u="none" strike="noStrike" cap="none" dirty="0">
                <a:solidFill>
                  <a:schemeClr val="dk1"/>
                </a:solidFill>
                <a:latin typeface="+mn-ea"/>
                <a:ea typeface="+mn-ea"/>
                <a:cs typeface="Meiryo"/>
                <a:sym typeface="Meiryo"/>
              </a:rPr>
              <a:t>広告に対して</a:t>
            </a:r>
            <a:r>
              <a:rPr lang="ja-JP" sz="800" b="0" i="0" u="none" strike="noStrike" cap="none" dirty="0">
                <a:solidFill>
                  <a:srgbClr val="000000"/>
                </a:solidFill>
                <a:latin typeface="+mn-ea"/>
                <a:ea typeface="+mn-ea"/>
                <a:cs typeface="Meiryo"/>
                <a:sym typeface="Meiryo"/>
              </a:rPr>
              <a:t>修正、および掲載中止をさせていただく場合がございます。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第三者から弊社に対して広告に関連して損害を被ったという請求がなされた場合は、広告主および広告取り扱い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代理店の責任と負担において解決するものとします。ただし、当該損害が当社および媒体運営会社の責に帰すべ　</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き事由に起因する場合はこの限りではありません。</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chemeClr val="dk1"/>
              </a:solidFill>
              <a:latin typeface="+mn-ea"/>
              <a:ea typeface="+mn-ea"/>
              <a:cs typeface="Meiryo"/>
              <a:sym typeface="Meiryo"/>
            </a:endParaRPr>
          </a:p>
        </p:txBody>
      </p:sp>
      <p:sp>
        <p:nvSpPr>
          <p:cNvPr id="3" name="Google Shape;66;p34">
            <a:extLst>
              <a:ext uri="{FF2B5EF4-FFF2-40B4-BE49-F238E27FC236}">
                <a16:creationId xmlns:a16="http://schemas.microsoft.com/office/drawing/2014/main" id="{7B04B5AF-1887-C5EC-E547-039067956291}"/>
              </a:ext>
            </a:extLst>
          </p:cNvPr>
          <p:cNvSpPr/>
          <p:nvPr userDrawn="1"/>
        </p:nvSpPr>
        <p:spPr>
          <a:xfrm>
            <a:off x="6096000" y="541432"/>
            <a:ext cx="5791723" cy="55584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停電、通信回線の事故、天災等の不可抗力、通信事業者の不履行、インターネットインフラその他サーバー等の</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システム上の不具合、緊急メンテナンス・保守点検の発生など、当社および主婦と生活社の責に帰すべき事由以</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外の原因により、当社がお申込に基づく全てまたは一部を履行できなかった場合、当社は当該不履行の責を問わ</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れないものとします。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タイアップ広告掲載初日およびタイアップ広告内容変更の初日の広告掲載開始予定時刻の前後1時間は掲載調整</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時間とし、当該調整時間内のサイトの掲載不具合は、賠償および補填措置の対象外とします。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広告掲載の実施結果報告書の数値につきましては、当社が使用している計測ツールによる計測数値になります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ため、広告主および広告取り扱い代理店での計測数値と相違がある場合がございますが、予めご了承ください。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広告掲載につきまして、掲載事例として使用させていただくことがございますが、予めご了承ください。</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chemeClr val="dk1"/>
                </a:solidFill>
                <a:latin typeface="+mn-ea"/>
                <a:ea typeface="+mn-ea"/>
                <a:cs typeface="Meiryo"/>
                <a:sym typeface="Meiryo"/>
              </a:rPr>
              <a:t>● 推奨ブラウザ　IE89x / Firefox最新 / Chrome最新 / Safari最新</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上記は推奨ブラウザではありますが、各環境での動作を保障するものではありません。また、上記以外の</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ブラウザはバナー掲載確認対象外となります。</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広告掲載にあたっては主婦と生活社の掲載基準に準拠させていただきます。内容、ジャンルによっては掲載を</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お断りさせていただく場合があります。</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以下、主婦と生活社の掲載基準に基づき、掲載をお断りさせていただきます。該当するおそれのある案件等に</a:t>
            </a:r>
            <a:endParaRPr sz="800" b="0" i="0" u="none" strike="noStrike" cap="none" dirty="0">
              <a:solidFill>
                <a:srgbClr val="000000"/>
              </a:solidFill>
              <a:latin typeface="+mn-ea"/>
              <a:ea typeface="+mn-ea"/>
              <a:cs typeface="Meiryo"/>
              <a:sym typeface="Meiryo"/>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関しましては、事前にお問合せください。</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広告主の実態が明らかでなく、責任の所在が不明なもの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国内関連法規、法律、政令、省令、条例、公正競争規約、国際条約等に違反、またはそのおそれがあるもの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許可・認可のない広告主によるもの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詐欺的なもの、誤認を生じさせるおそれのあるもの、または虚偽であるもの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医療、衣料品、化粧品において効能・効果性能等を厚生労働省が承認していないもの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暴力、賭博、麻薬、売春等の行為を肯定または美化するもの、または犯罪行為を誘発するおそれのあるもの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詐欺的、または健全性を欠いた経済行為に係るもの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内外の国家、民族等の尊厳を傷つけるおそれのあるもの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選挙の事前運動、選挙運動またはこれらに類似する行為及び、公職選挙法に抵触するおそれのあるもの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 写真、イラスト、コピーで以下の内容が含まれているもの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・醜悪、残虐、猟奇的で嫌悪感または不快感を与えるおそれのあるもの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・商標権、著作権等の知的財産権を侵害するおそれのあるもの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・名誉棄損、信用棄損、プライバシーの侵害、肖像権の侵害、営業妨害のおそれのあるもの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・非科学的または迷信に類するもので迷わせたり、不安感を与えるおそれのあるもの</a:t>
            </a:r>
            <a:endParaRPr sz="1800" b="0" i="0" u="none" strike="noStrike" cap="none" dirty="0">
              <a:solidFill>
                <a:srgbClr val="000000"/>
              </a:solidFill>
              <a:latin typeface="+mn-ea"/>
              <a:ea typeface="+mn-ea"/>
              <a:cs typeface="Arial"/>
              <a:sym typeface="Arial"/>
            </a:endParaRPr>
          </a:p>
          <a:p>
            <a:pPr marL="0" marR="0" lvl="0" indent="0" algn="l" rtl="0">
              <a:lnSpc>
                <a:spcPct val="120000"/>
              </a:lnSpc>
              <a:spcBef>
                <a:spcPts val="0"/>
              </a:spcBef>
              <a:spcAft>
                <a:spcPts val="0"/>
              </a:spcAft>
              <a:buClr>
                <a:srgbClr val="000000"/>
              </a:buClr>
              <a:buSzPts val="600"/>
              <a:buFont typeface="Arial"/>
              <a:buNone/>
            </a:pPr>
            <a:r>
              <a:rPr lang="ja-JP" sz="800" b="0" i="0" u="none" strike="noStrike" cap="none" dirty="0">
                <a:solidFill>
                  <a:srgbClr val="000000"/>
                </a:solidFill>
                <a:latin typeface="+mn-ea"/>
                <a:ea typeface="+mn-ea"/>
                <a:cs typeface="Meiryo"/>
                <a:sym typeface="Meiryo"/>
              </a:rPr>
              <a:t>　・その他、主婦と生活社が不適切だと判断したもの</a:t>
            </a:r>
            <a:endParaRPr sz="1800" b="0" i="0" u="none" strike="noStrike" cap="none" dirty="0">
              <a:solidFill>
                <a:srgbClr val="000000"/>
              </a:solidFill>
              <a:latin typeface="+mn-ea"/>
              <a:ea typeface="+mn-ea"/>
              <a:cs typeface="Arial"/>
              <a:sym typeface="Arial"/>
            </a:endParaRPr>
          </a:p>
        </p:txBody>
      </p:sp>
      <p:sp>
        <p:nvSpPr>
          <p:cNvPr id="7" name="Google Shape;30;p28">
            <a:extLst>
              <a:ext uri="{FF2B5EF4-FFF2-40B4-BE49-F238E27FC236}">
                <a16:creationId xmlns:a16="http://schemas.microsoft.com/office/drawing/2014/main" id="{FA405388-D08B-16F1-76E5-9FCCB388E3B7}"/>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pic>
        <p:nvPicPr>
          <p:cNvPr id="6" name="Google Shape;22;p27">
            <a:extLst>
              <a:ext uri="{FF2B5EF4-FFF2-40B4-BE49-F238E27FC236}">
                <a16:creationId xmlns:a16="http://schemas.microsoft.com/office/drawing/2014/main" id="{B0AEAC6E-1B93-6E36-FD56-02090AB14995}"/>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4139235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Tree>
    <p:extLst>
      <p:ext uri="{BB962C8B-B14F-4D97-AF65-F5344CB8AC3E}">
        <p14:creationId xmlns:p14="http://schemas.microsoft.com/office/powerpoint/2010/main" val="33500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Tree>
    <p:extLst>
      <p:ext uri="{BB962C8B-B14F-4D97-AF65-F5344CB8AC3E}">
        <p14:creationId xmlns:p14="http://schemas.microsoft.com/office/powerpoint/2010/main" val="324413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白紙" type="blank">
  <p:cSld name="5_白紙">
    <p:spTree>
      <p:nvGrpSpPr>
        <p:cNvPr id="1" name="Shape 24"/>
        <p:cNvGrpSpPr/>
        <p:nvPr/>
      </p:nvGrpSpPr>
      <p:grpSpPr>
        <a:xfrm>
          <a:off x="0" y="0"/>
          <a:ext cx="0" cy="0"/>
          <a:chOff x="0" y="0"/>
          <a:chExt cx="0" cy="0"/>
        </a:xfrm>
      </p:grpSpPr>
      <p:sp>
        <p:nvSpPr>
          <p:cNvPr id="25" name="Google Shape;25;p29"/>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
        <p:nvSpPr>
          <p:cNvPr id="27" name="Google Shape;27;p29"/>
          <p:cNvSpPr/>
          <p:nvPr/>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Media Guide </a:t>
            </a:r>
            <a:r>
              <a:rPr 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202</a:t>
            </a:r>
            <a:r>
              <a:rPr lang="en-US" alt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4</a:t>
            </a:r>
            <a:r>
              <a:rPr 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7</a:t>
            </a:r>
            <a:r>
              <a:rPr 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12</a:t>
            </a:r>
            <a:endParaRPr sz="8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28" name="Google Shape;28;p29"/>
          <p:cNvSpPr/>
          <p:nvPr/>
        </p:nvSpPr>
        <p:spPr>
          <a:xfrm>
            <a:off x="0" y="404737"/>
            <a:ext cx="12192000" cy="5757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 name="テキスト ボックス 2">
            <a:extLst>
              <a:ext uri="{FF2B5EF4-FFF2-40B4-BE49-F238E27FC236}">
                <a16:creationId xmlns:a16="http://schemas.microsoft.com/office/drawing/2014/main" id="{5BEE2390-D5E7-2728-405D-3023A93ED13F}"/>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2" name="Google Shape;22;p27">
            <a:extLst>
              <a:ext uri="{FF2B5EF4-FFF2-40B4-BE49-F238E27FC236}">
                <a16:creationId xmlns:a16="http://schemas.microsoft.com/office/drawing/2014/main" id="{F47CBEC7-8773-B96D-CEAD-5B131A5D24DD}"/>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241440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5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6" name="Google Shape;30;p28">
            <a:extLst>
              <a:ext uri="{FF2B5EF4-FFF2-40B4-BE49-F238E27FC236}">
                <a16:creationId xmlns:a16="http://schemas.microsoft.com/office/drawing/2014/main" id="{00BE9F23-FF9F-77C4-2EBE-388E6E231162}"/>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7" name="正方形/長方形 6">
            <a:extLst>
              <a:ext uri="{FF2B5EF4-FFF2-40B4-BE49-F238E27FC236}">
                <a16:creationId xmlns:a16="http://schemas.microsoft.com/office/drawing/2014/main" id="{D2450413-E662-E112-DE2A-E51406C70171}"/>
              </a:ext>
            </a:extLst>
          </p:cNvPr>
          <p:cNvSpPr/>
          <p:nvPr userDrawn="1"/>
        </p:nvSpPr>
        <p:spPr>
          <a:xfrm>
            <a:off x="0" y="404737"/>
            <a:ext cx="12192000" cy="575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E560A4D-22A2-D5D5-660E-D9E0900C1C9A}"/>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2" name="Google Shape;22;p27">
            <a:extLst>
              <a:ext uri="{FF2B5EF4-FFF2-40B4-BE49-F238E27FC236}">
                <a16:creationId xmlns:a16="http://schemas.microsoft.com/office/drawing/2014/main" id="{45A6ACCF-26A1-99E6-EEC4-97E5D3CAA66D}"/>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281881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8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6" name="Google Shape;30;p28">
            <a:extLst>
              <a:ext uri="{FF2B5EF4-FFF2-40B4-BE49-F238E27FC236}">
                <a16:creationId xmlns:a16="http://schemas.microsoft.com/office/drawing/2014/main" id="{00BE9F23-FF9F-77C4-2EBE-388E6E231162}"/>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7" name="正方形/長方形 6">
            <a:extLst>
              <a:ext uri="{FF2B5EF4-FFF2-40B4-BE49-F238E27FC236}">
                <a16:creationId xmlns:a16="http://schemas.microsoft.com/office/drawing/2014/main" id="{D2450413-E662-E112-DE2A-E51406C70171}"/>
              </a:ext>
            </a:extLst>
          </p:cNvPr>
          <p:cNvSpPr/>
          <p:nvPr userDrawn="1"/>
        </p:nvSpPr>
        <p:spPr>
          <a:xfrm>
            <a:off x="0" y="404737"/>
            <a:ext cx="12192000" cy="575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8F828C9-77D9-94EE-8530-1707E3B8FFEC}"/>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2" name="Google Shape;22;p27">
            <a:extLst>
              <a:ext uri="{FF2B5EF4-FFF2-40B4-BE49-F238E27FC236}">
                <a16:creationId xmlns:a16="http://schemas.microsoft.com/office/drawing/2014/main" id="{D6C6FB27-A6F6-F6DA-07FB-8AE2F40EB5A1}"/>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393433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7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D2450413-E662-E112-DE2A-E51406C70171}"/>
              </a:ext>
            </a:extLst>
          </p:cNvPr>
          <p:cNvSpPr/>
          <p:nvPr userDrawn="1"/>
        </p:nvSpPr>
        <p:spPr>
          <a:xfrm>
            <a:off x="0" y="404737"/>
            <a:ext cx="12192000" cy="5757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30;p28">
            <a:extLst>
              <a:ext uri="{FF2B5EF4-FFF2-40B4-BE49-F238E27FC236}">
                <a16:creationId xmlns:a16="http://schemas.microsoft.com/office/drawing/2014/main" id="{349ABEB5-62FC-DB59-BCBB-B6EE278FCEA1}"/>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8" name="テキスト ボックス 7">
            <a:extLst>
              <a:ext uri="{FF2B5EF4-FFF2-40B4-BE49-F238E27FC236}">
                <a16:creationId xmlns:a16="http://schemas.microsoft.com/office/drawing/2014/main" id="{EE4E1097-59CD-889D-4599-B0A21146178E}"/>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3" name="Google Shape;22;p27">
            <a:extLst>
              <a:ext uri="{FF2B5EF4-FFF2-40B4-BE49-F238E27FC236}">
                <a16:creationId xmlns:a16="http://schemas.microsoft.com/office/drawing/2014/main" id="{7BCC7A2D-3917-AFA6-B445-38958446CBC3}"/>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187332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BBD45C5-2B6D-F576-C1CD-13983309FFE2}"/>
              </a:ext>
            </a:extLst>
          </p:cNvPr>
          <p:cNvSpPr/>
          <p:nvPr userDrawn="1"/>
        </p:nvSpPr>
        <p:spPr>
          <a:xfrm>
            <a:off x="711200" y="1972733"/>
            <a:ext cx="10786533" cy="265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522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D2450413-E662-E112-DE2A-E51406C70171}"/>
              </a:ext>
            </a:extLst>
          </p:cNvPr>
          <p:cNvSpPr/>
          <p:nvPr userDrawn="1"/>
        </p:nvSpPr>
        <p:spPr>
          <a:xfrm>
            <a:off x="0" y="404737"/>
            <a:ext cx="12192000" cy="575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30;p28">
            <a:extLst>
              <a:ext uri="{FF2B5EF4-FFF2-40B4-BE49-F238E27FC236}">
                <a16:creationId xmlns:a16="http://schemas.microsoft.com/office/drawing/2014/main" id="{4F372D9C-5A34-E188-ED74-FDA8E9632448}"/>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8" name="テキスト ボックス 7">
            <a:extLst>
              <a:ext uri="{FF2B5EF4-FFF2-40B4-BE49-F238E27FC236}">
                <a16:creationId xmlns:a16="http://schemas.microsoft.com/office/drawing/2014/main" id="{5CD52DA3-0384-A87B-2B92-0D875A27B293}"/>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3" name="Google Shape;22;p27">
            <a:extLst>
              <a:ext uri="{FF2B5EF4-FFF2-40B4-BE49-F238E27FC236}">
                <a16:creationId xmlns:a16="http://schemas.microsoft.com/office/drawing/2014/main" id="{21638AEC-518A-7F5E-FC39-F3CE4B67D6AB}"/>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203982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7BF9E27C-8396-C095-1AA7-EF535683CDF1}"/>
              </a:ext>
            </a:extLst>
          </p:cNvPr>
          <p:cNvSpPr/>
          <p:nvPr userDrawn="1"/>
        </p:nvSpPr>
        <p:spPr>
          <a:xfrm>
            <a:off x="0" y="404737"/>
            <a:ext cx="12192000" cy="5757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A0BF6CD2-990A-DCF3-B048-DB9DF986B925}"/>
              </a:ext>
            </a:extLst>
          </p:cNvPr>
          <p:cNvSpPr/>
          <p:nvPr userDrawn="1"/>
        </p:nvSpPr>
        <p:spPr>
          <a:xfrm>
            <a:off x="0" y="413808"/>
            <a:ext cx="3505200" cy="549728"/>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30;p28">
            <a:extLst>
              <a:ext uri="{FF2B5EF4-FFF2-40B4-BE49-F238E27FC236}">
                <a16:creationId xmlns:a16="http://schemas.microsoft.com/office/drawing/2014/main" id="{56182B5D-70D3-F111-3EDB-6025C12B9853}"/>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10" name="テキスト ボックス 9">
            <a:extLst>
              <a:ext uri="{FF2B5EF4-FFF2-40B4-BE49-F238E27FC236}">
                <a16:creationId xmlns:a16="http://schemas.microsoft.com/office/drawing/2014/main" id="{4D751316-AFDC-47B4-85CC-EFC46B7E7854}"/>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3" name="Google Shape;22;p27">
            <a:extLst>
              <a:ext uri="{FF2B5EF4-FFF2-40B4-BE49-F238E27FC236}">
                <a16:creationId xmlns:a16="http://schemas.microsoft.com/office/drawing/2014/main" id="{DFA5300D-DA99-E812-3C7F-2D3E45D1C3ED}"/>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66609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社名クレジット端版">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2CC608-763D-6A94-94D1-CD73D7B9F44D}"/>
              </a:ext>
            </a:extLst>
          </p:cNvPr>
          <p:cNvSpPr>
            <a:spLocks noGrp="1"/>
          </p:cNvSpPr>
          <p:nvPr>
            <p:ph type="sldNum" sz="quarter" idx="12"/>
          </p:nvPr>
        </p:nvSpPr>
        <p:spPr/>
        <p:txBody>
          <a:bodyPr/>
          <a:lstStyle/>
          <a:p>
            <a:fld id="{406E78D2-0C52-46C5-AF46-3A09E3634C9A}"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7BF9E27C-8396-C095-1AA7-EF535683CDF1}"/>
              </a:ext>
            </a:extLst>
          </p:cNvPr>
          <p:cNvSpPr/>
          <p:nvPr userDrawn="1"/>
        </p:nvSpPr>
        <p:spPr>
          <a:xfrm>
            <a:off x="0" y="404737"/>
            <a:ext cx="12192000" cy="5757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A0BF6CD2-990A-DCF3-B048-DB9DF986B925}"/>
              </a:ext>
            </a:extLst>
          </p:cNvPr>
          <p:cNvSpPr/>
          <p:nvPr userDrawn="1"/>
        </p:nvSpPr>
        <p:spPr>
          <a:xfrm>
            <a:off x="0" y="413808"/>
            <a:ext cx="3505200" cy="549728"/>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30;p28">
            <a:extLst>
              <a:ext uri="{FF2B5EF4-FFF2-40B4-BE49-F238E27FC236}">
                <a16:creationId xmlns:a16="http://schemas.microsoft.com/office/drawing/2014/main" id="{56182B5D-70D3-F111-3EDB-6025C12B9853}"/>
              </a:ext>
            </a:extLst>
          </p:cNvPr>
          <p:cNvSpPr/>
          <p:nvPr userDrawn="1"/>
        </p:nvSpPr>
        <p:spPr>
          <a:xfrm>
            <a:off x="107998" y="105355"/>
            <a:ext cx="1453065" cy="251999"/>
          </a:xfrm>
          <a:prstGeom prst="rect">
            <a:avLst/>
          </a:prstGeom>
          <a:solidFill>
            <a:schemeClr val="lt1">
              <a:alpha val="0"/>
            </a:schemeClr>
          </a:solidFill>
          <a:ln>
            <a:noFill/>
          </a:ln>
        </p:spPr>
        <p:txBody>
          <a:bodyPr spcFirstLastPara="1" wrap="square" lIns="0" tIns="36000" rIns="0" bIns="0" anchor="ctr" anchorCtr="0">
            <a:noAutofit/>
          </a:bodyPr>
          <a:lstStyle/>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ea typeface="Meiryo"/>
                <a:cs typeface="Meiryo"/>
                <a:sym typeface="Meiryo"/>
              </a:rPr>
              <a:t>Media Guide </a:t>
            </a:r>
            <a:r>
              <a:rPr lang="ja-JP" sz="850" b="1" i="0" u="none" strike="noStrike" cap="none" dirty="0">
                <a:solidFill>
                  <a:schemeClr val="dk1"/>
                </a:solidFill>
                <a:ea typeface="Meiryo"/>
                <a:cs typeface="Meiryo"/>
                <a:sym typeface="Meiryo"/>
              </a:rPr>
              <a:t>202</a:t>
            </a:r>
            <a:r>
              <a:rPr lang="en-US" altLang="ja-JP" sz="850" b="1" i="0" u="none" strike="noStrike" cap="none" dirty="0">
                <a:solidFill>
                  <a:schemeClr val="dk1"/>
                </a:solidFill>
                <a:ea typeface="Meiryo"/>
                <a:cs typeface="Meiryo"/>
                <a:sym typeface="Meiryo"/>
              </a:rPr>
              <a:t>4</a:t>
            </a:r>
            <a:r>
              <a:rPr lang="ja-JP" sz="850" b="1" i="0" u="none" strike="noStrike" cap="none" dirty="0">
                <a:solidFill>
                  <a:schemeClr val="dk1"/>
                </a:solidFill>
                <a:ea typeface="Meiryo"/>
                <a:cs typeface="Meiryo"/>
                <a:sym typeface="Meiryo"/>
              </a:rPr>
              <a:t>.</a:t>
            </a:r>
            <a:r>
              <a:rPr lang="en-US" altLang="ja-JP" sz="850" b="1" i="0" u="none" strike="noStrike" cap="none" dirty="0">
                <a:solidFill>
                  <a:schemeClr val="dk1"/>
                </a:solidFill>
                <a:ea typeface="Meiryo"/>
                <a:cs typeface="Meiryo"/>
                <a:sym typeface="Meiryo"/>
              </a:rPr>
              <a:t>7-12</a:t>
            </a:r>
          </a:p>
        </p:txBody>
      </p:sp>
      <p:sp>
        <p:nvSpPr>
          <p:cNvPr id="10" name="テキスト ボックス 9">
            <a:extLst>
              <a:ext uri="{FF2B5EF4-FFF2-40B4-BE49-F238E27FC236}">
                <a16:creationId xmlns:a16="http://schemas.microsoft.com/office/drawing/2014/main" id="{D2646252-2782-3238-7BB7-65B4E17EDB9E}"/>
              </a:ext>
            </a:extLst>
          </p:cNvPr>
          <p:cNvSpPr txBox="1"/>
          <p:nvPr userDrawn="1"/>
        </p:nvSpPr>
        <p:spPr>
          <a:xfrm>
            <a:off x="8761400" y="6621778"/>
            <a:ext cx="2950702" cy="199392"/>
          </a:xfrm>
          <a:prstGeom prst="rect">
            <a:avLst/>
          </a:prstGeom>
          <a:noFill/>
        </p:spPr>
        <p:txBody>
          <a:bodyPr wrap="square" lIns="0" tIns="45392" rIns="0" bIns="45392">
            <a:spAutoFit/>
          </a:bodyPr>
          <a:lstStyle/>
          <a:p>
            <a:pPr eaLnBrk="1" fontAlgn="auto" hangingPunct="1">
              <a:spcBef>
                <a:spcPts val="0"/>
              </a:spcBef>
              <a:spcAft>
                <a:spcPts val="0"/>
              </a:spcAft>
              <a:defRPr/>
            </a:pPr>
            <a:r>
              <a:rPr kumimoji="1" lang="en-US" altLang="ja-JP" sz="700" dirty="0">
                <a:solidFill>
                  <a:schemeClr val="bg1">
                    <a:lumMod val="65000"/>
                  </a:schemeClr>
                </a:solidFill>
                <a:latin typeface="Hiragino Sans W3" charset="-128"/>
                <a:ea typeface="Hiragino Sans W3" charset="-128"/>
                <a:cs typeface="Hiragino Sans W3" charset="-128"/>
              </a:rPr>
              <a:t>© 2024 </a:t>
            </a:r>
            <a:r>
              <a:rPr kumimoji="1" lang="en-US" altLang="ja-JP" sz="700" dirty="0" err="1">
                <a:solidFill>
                  <a:schemeClr val="bg1">
                    <a:lumMod val="65000"/>
                  </a:schemeClr>
                </a:solidFill>
                <a:latin typeface="Hiragino Sans W3" charset="-128"/>
                <a:ea typeface="Hiragino Sans W3" charset="-128"/>
                <a:cs typeface="Hiragino Sans W3" charset="-128"/>
              </a:rPr>
              <a:t>shufu</a:t>
            </a:r>
            <a:r>
              <a:rPr kumimoji="1" lang="en-US" altLang="ja-JP" sz="700" dirty="0">
                <a:solidFill>
                  <a:schemeClr val="bg1">
                    <a:lumMod val="65000"/>
                  </a:schemeClr>
                </a:solidFill>
                <a:latin typeface="Hiragino Sans W3" charset="-128"/>
                <a:ea typeface="Hiragino Sans W3" charset="-128"/>
                <a:cs typeface="Hiragino Sans W3" charset="-128"/>
              </a:rPr>
              <a:t>-to-</a:t>
            </a:r>
            <a:r>
              <a:rPr kumimoji="1" lang="en-US" altLang="ja-JP" sz="700" dirty="0" err="1">
                <a:solidFill>
                  <a:schemeClr val="bg1">
                    <a:lumMod val="65000"/>
                  </a:schemeClr>
                </a:solidFill>
                <a:latin typeface="Hiragino Sans W3" charset="-128"/>
                <a:ea typeface="Hiragino Sans W3" charset="-128"/>
                <a:cs typeface="Hiragino Sans W3" charset="-128"/>
              </a:rPr>
              <a:t>seikatu</a:t>
            </a:r>
            <a:r>
              <a:rPr kumimoji="1" lang="en-US" altLang="ja-JP" sz="700" dirty="0">
                <a:solidFill>
                  <a:schemeClr val="bg1">
                    <a:lumMod val="65000"/>
                  </a:schemeClr>
                </a:solidFill>
                <a:latin typeface="Hiragino Sans W3" charset="-128"/>
                <a:ea typeface="Hiragino Sans W3" charset="-128"/>
                <a:cs typeface="Hiragino Sans W3" charset="-128"/>
              </a:rPr>
              <a:t>-</a:t>
            </a:r>
            <a:r>
              <a:rPr kumimoji="1" lang="en-US" altLang="ja-JP" sz="700" dirty="0" err="1">
                <a:solidFill>
                  <a:schemeClr val="bg1">
                    <a:lumMod val="65000"/>
                  </a:schemeClr>
                </a:solidFill>
                <a:latin typeface="Hiragino Sans W3" charset="-128"/>
                <a:ea typeface="Hiragino Sans W3" charset="-128"/>
                <a:cs typeface="Hiragino Sans W3" charset="-128"/>
              </a:rPr>
              <a:t>sha,LTD</a:t>
            </a:r>
            <a:r>
              <a:rPr kumimoji="1" lang="en-US" altLang="ja-JP" sz="700" dirty="0">
                <a:solidFill>
                  <a:schemeClr val="bg1">
                    <a:lumMod val="65000"/>
                  </a:schemeClr>
                </a:solidFill>
                <a:latin typeface="Hiragino Sans W3" charset="-128"/>
                <a:ea typeface="Hiragino Sans W3" charset="-128"/>
                <a:cs typeface="Hiragino Sans W3" charset="-128"/>
              </a:rPr>
              <a:t>. All Rights Reserved. CONFIDENTIAL.</a:t>
            </a:r>
            <a:endParaRPr kumimoji="1" lang="ja-JP" altLang="en-US" sz="700" dirty="0">
              <a:solidFill>
                <a:schemeClr val="bg1">
                  <a:lumMod val="65000"/>
                </a:schemeClr>
              </a:solidFill>
              <a:latin typeface="Hiragino Sans W3" charset="-128"/>
              <a:ea typeface="Hiragino Sans W3" charset="-128"/>
              <a:cs typeface="Hiragino Sans W3" charset="-128"/>
            </a:endParaRPr>
          </a:p>
        </p:txBody>
      </p:sp>
      <p:pic>
        <p:nvPicPr>
          <p:cNvPr id="3" name="Google Shape;22;p27">
            <a:extLst>
              <a:ext uri="{FF2B5EF4-FFF2-40B4-BE49-F238E27FC236}">
                <a16:creationId xmlns:a16="http://schemas.microsoft.com/office/drawing/2014/main" id="{1A4D91D8-FDD9-647F-6A7A-28A0CCC8F9F1}"/>
              </a:ext>
            </a:extLst>
          </p:cNvPr>
          <p:cNvPicPr preferRelativeResize="0"/>
          <p:nvPr userDrawn="1"/>
        </p:nvPicPr>
        <p:blipFill rotWithShape="1">
          <a:blip r:embed="rId2">
            <a:alphaModFix/>
          </a:blip>
          <a:srcRect b="24638"/>
          <a:stretch/>
        </p:blipFill>
        <p:spPr>
          <a:xfrm>
            <a:off x="10920364" y="136525"/>
            <a:ext cx="1059969" cy="183421"/>
          </a:xfrm>
          <a:prstGeom prst="rect">
            <a:avLst/>
          </a:prstGeom>
          <a:noFill/>
          <a:ln>
            <a:noFill/>
          </a:ln>
        </p:spPr>
      </p:pic>
    </p:spTree>
    <p:extLst>
      <p:ext uri="{BB962C8B-B14F-4D97-AF65-F5344CB8AC3E}">
        <p14:creationId xmlns:p14="http://schemas.microsoft.com/office/powerpoint/2010/main" val="482327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3CF38D-6920-3B5C-1FC9-FAB31BB96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F8A692-0581-3DFF-72C0-153ECCFB7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739950-B128-F838-CFA9-2D732DD3E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8405B707-2054-5FD7-F4CC-905FB74C7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821341-6F13-2233-D47A-8A21FF77E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97B73-541B-4998-A262-913DEF4A7E1D}" type="slidenum">
              <a:rPr kumimoji="1" lang="ja-JP" altLang="en-US" smtClean="0"/>
              <a:t>‹#›</a:t>
            </a:fld>
            <a:endParaRPr kumimoji="1" lang="ja-JP" altLang="en-US"/>
          </a:p>
        </p:txBody>
      </p:sp>
    </p:spTree>
    <p:extLst>
      <p:ext uri="{BB962C8B-B14F-4D97-AF65-F5344CB8AC3E}">
        <p14:creationId xmlns:p14="http://schemas.microsoft.com/office/powerpoint/2010/main" val="207600217"/>
      </p:ext>
    </p:extLst>
  </p:cSld>
  <p:clrMap bg1="lt1" tx1="dk1" bg2="lt2" tx2="dk2" accent1="accent1" accent2="accent2" accent3="accent3" accent4="accent4" accent5="accent5" accent6="accent6" hlink="hlink" folHlink="folHlink"/>
  <p:sldLayoutIdLst>
    <p:sldLayoutId id="2147483662" r:id="rId1"/>
    <p:sldLayoutId id="2147483679" r:id="rId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12F252D2-1FED-A03E-C297-27EC224BB8A0}"/>
              </a:ext>
            </a:extLst>
          </p:cNvPr>
          <p:cNvSpPr>
            <a:spLocks noGrp="1"/>
          </p:cNvSpPr>
          <p:nvPr>
            <p:ph type="sldNum" sz="quarter" idx="4"/>
          </p:nvPr>
        </p:nvSpPr>
        <p:spPr>
          <a:xfrm>
            <a:off x="923713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E78D2-0C52-46C5-AF46-3A09E3634C9A}" type="slidenum">
              <a:rPr kumimoji="1" lang="ja-JP" altLang="en-US" smtClean="0"/>
              <a:t>‹#›</a:t>
            </a:fld>
            <a:endParaRPr kumimoji="1" lang="ja-JP" altLang="en-US"/>
          </a:p>
        </p:txBody>
      </p:sp>
    </p:spTree>
    <p:extLst>
      <p:ext uri="{BB962C8B-B14F-4D97-AF65-F5344CB8AC3E}">
        <p14:creationId xmlns:p14="http://schemas.microsoft.com/office/powerpoint/2010/main" val="3569383365"/>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77" r:id="rId3"/>
    <p:sldLayoutId id="2147483674" r:id="rId4"/>
    <p:sldLayoutId id="2147483676" r:id="rId5"/>
    <p:sldLayoutId id="2147483673" r:id="rId6"/>
    <p:sldLayoutId id="2147483680" r:id="rId7"/>
    <p:sldLayoutId id="2147483672" r:id="rId8"/>
    <p:sldLayoutId id="2147483671" r:id="rId9"/>
    <p:sldLayoutId id="2147483670" r:id="rId10"/>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www.jprime.jp/" TargetMode="External"/><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hyperlink" Target="https://kurashi-to-oshare.jp/" TargetMode="External"/><Relationship Id="rId5" Type="http://schemas.openxmlformats.org/officeDocument/2006/relationships/image" Target="../media/image32.png"/><Relationship Id="rId4" Type="http://schemas.openxmlformats.org/officeDocument/2006/relationships/hyperlink" Target="https://chanto.jp.n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447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1;p11">
            <a:extLst>
              <a:ext uri="{FF2B5EF4-FFF2-40B4-BE49-F238E27FC236}">
                <a16:creationId xmlns:a16="http://schemas.microsoft.com/office/drawing/2014/main" id="{BB47D113-9608-9F1B-DB39-4690B0AB7077}"/>
              </a:ext>
            </a:extLst>
          </p:cNvPr>
          <p:cNvSpPr/>
          <p:nvPr/>
        </p:nvSpPr>
        <p:spPr>
          <a:xfrm>
            <a:off x="1414509" y="1155699"/>
            <a:ext cx="9407045" cy="6401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altLang="en-US" sz="1600" b="1" i="0" u="none" strike="noStrike" cap="none" dirty="0">
                <a:solidFill>
                  <a:schemeClr val="dk1"/>
                </a:solidFill>
                <a:latin typeface="+mn-ea"/>
                <a:cs typeface="Meiryo"/>
                <a:sym typeface="Meiryo"/>
              </a:rPr>
              <a:t>商材を知り尽くした</a:t>
            </a:r>
            <a:r>
              <a:rPr lang="en-US" altLang="ja-JP" sz="1600" b="1" i="0" u="none" strike="noStrike" cap="none" dirty="0">
                <a:solidFill>
                  <a:schemeClr val="dk1"/>
                </a:solidFill>
                <a:latin typeface="+mn-ea"/>
                <a:cs typeface="Meiryo"/>
                <a:sym typeface="Meiryo"/>
              </a:rPr>
              <a:t>CL</a:t>
            </a:r>
            <a:r>
              <a:rPr lang="ja-JP" altLang="en-US" sz="1600" b="1" i="0" u="none" strike="noStrike" cap="none" dirty="0">
                <a:solidFill>
                  <a:schemeClr val="dk1"/>
                </a:solidFill>
                <a:latin typeface="+mn-ea"/>
                <a:cs typeface="Meiryo"/>
                <a:sym typeface="Meiryo"/>
              </a:rPr>
              <a:t>・代理店様の制作原稿</a:t>
            </a:r>
            <a:r>
              <a:rPr lang="ja-JP" altLang="en-US" sz="1600" b="1" dirty="0">
                <a:solidFill>
                  <a:schemeClr val="dk1"/>
                </a:solidFill>
                <a:latin typeface="+mn-ea"/>
                <a:cs typeface="Meiryo"/>
                <a:sym typeface="Meiryo"/>
              </a:rPr>
              <a:t>またはリリース、写真から記事を制作する</a:t>
            </a:r>
            <a:r>
              <a:rPr lang="ja-JP" altLang="en-US" sz="1600" b="1" i="0" u="none" strike="noStrike" cap="none" dirty="0">
                <a:solidFill>
                  <a:schemeClr val="dk1"/>
                </a:solidFill>
                <a:latin typeface="+mn-ea"/>
                <a:cs typeface="Meiryo"/>
                <a:sym typeface="Meiryo"/>
              </a:rPr>
              <a:t>プランです。</a:t>
            </a:r>
            <a:endParaRPr lang="ja-JP" altLang="en-US" sz="1600" b="1" i="0" u="none" strike="noStrike" cap="none" dirty="0">
              <a:solidFill>
                <a:srgbClr val="000000"/>
              </a:solidFill>
              <a:latin typeface="+mn-ea"/>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altLang="en-US" sz="1600" b="1" i="0" u="none" strike="noStrike" cap="none" dirty="0">
                <a:solidFill>
                  <a:schemeClr val="dk1"/>
                </a:solidFill>
                <a:latin typeface="+mn-ea"/>
                <a:cs typeface="Meiryo"/>
                <a:sym typeface="Meiryo"/>
              </a:rPr>
              <a:t>お客様の知見とシュージョプライムの拡散力が相乗効果を生みます。</a:t>
            </a:r>
            <a:endParaRPr lang="ja-JP" altLang="en-US" sz="1600" b="1" i="0" u="none" strike="noStrike" cap="none" dirty="0">
              <a:solidFill>
                <a:srgbClr val="000000"/>
              </a:solidFill>
              <a:latin typeface="+mn-ea"/>
              <a:cs typeface="Arial"/>
              <a:sym typeface="Arial"/>
            </a:endParaRPr>
          </a:p>
        </p:txBody>
      </p:sp>
      <p:grpSp>
        <p:nvGrpSpPr>
          <p:cNvPr id="8" name="Google Shape;242;p11">
            <a:extLst>
              <a:ext uri="{FF2B5EF4-FFF2-40B4-BE49-F238E27FC236}">
                <a16:creationId xmlns:a16="http://schemas.microsoft.com/office/drawing/2014/main" id="{75003E26-E37A-6B9B-E63E-EEFD3F16A186}"/>
              </a:ext>
            </a:extLst>
          </p:cNvPr>
          <p:cNvGrpSpPr/>
          <p:nvPr/>
        </p:nvGrpSpPr>
        <p:grpSpPr>
          <a:xfrm>
            <a:off x="5702765" y="3281588"/>
            <a:ext cx="5879633" cy="432000"/>
            <a:chOff x="5559190" y="2200659"/>
            <a:chExt cx="3290400" cy="432000"/>
          </a:xfrm>
        </p:grpSpPr>
        <p:sp>
          <p:nvSpPr>
            <p:cNvPr id="9" name="Google Shape;243;p11">
              <a:extLst>
                <a:ext uri="{FF2B5EF4-FFF2-40B4-BE49-F238E27FC236}">
                  <a16:creationId xmlns:a16="http://schemas.microsoft.com/office/drawing/2014/main" id="{368D79D0-4614-4529-DC6A-58C729583DA0}"/>
                </a:ext>
              </a:extLst>
            </p:cNvPr>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244;p11">
              <a:extLst>
                <a:ext uri="{FF2B5EF4-FFF2-40B4-BE49-F238E27FC236}">
                  <a16:creationId xmlns:a16="http://schemas.microsoft.com/office/drawing/2014/main" id="{986C3225-E762-EA57-AAC9-764FA1EAF553}"/>
                </a:ext>
              </a:extLst>
            </p:cNvPr>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11" name="テキスト ボックス 10">
            <a:extLst>
              <a:ext uri="{FF2B5EF4-FFF2-40B4-BE49-F238E27FC236}">
                <a16:creationId xmlns:a16="http://schemas.microsoft.com/office/drawing/2014/main" id="{F3393FF1-47DA-9C54-3B5C-269291514E34}"/>
              </a:ext>
            </a:extLst>
          </p:cNvPr>
          <p:cNvSpPr txBox="1"/>
          <p:nvPr/>
        </p:nvSpPr>
        <p:spPr>
          <a:xfrm>
            <a:off x="0" y="465666"/>
            <a:ext cx="11129375" cy="461665"/>
          </a:xfrm>
          <a:prstGeom prst="rect">
            <a:avLst/>
          </a:prstGeom>
          <a:noFill/>
        </p:spPr>
        <p:txBody>
          <a:bodyPr wrap="square" rtlCol="0">
            <a:spAutoFit/>
          </a:bodyPr>
          <a:lstStyle/>
          <a:p>
            <a:r>
              <a:rPr lang="en-US" altLang="ja-JP" sz="2400" b="1" dirty="0">
                <a:solidFill>
                  <a:schemeClr val="bg1"/>
                </a:solidFill>
                <a:latin typeface="+mn-ea"/>
              </a:rPr>
              <a:t>02</a:t>
            </a:r>
            <a:r>
              <a:rPr lang="ja-JP" altLang="en-US" sz="2400" b="1" dirty="0">
                <a:solidFill>
                  <a:schemeClr val="bg1"/>
                </a:solidFill>
                <a:latin typeface="+mn-ea"/>
              </a:rPr>
              <a:t>　ニュースペイド</a:t>
            </a:r>
            <a:r>
              <a:rPr lang="ja-JP" altLang="en-US" b="1" dirty="0">
                <a:solidFill>
                  <a:schemeClr val="bg1"/>
                </a:solidFill>
                <a:latin typeface="+mn-ea"/>
              </a:rPr>
              <a:t>　</a:t>
            </a:r>
            <a:r>
              <a:rPr kumimoji="1" lang="en-US" altLang="ja-JP" b="1" dirty="0">
                <a:solidFill>
                  <a:schemeClr val="bg1"/>
                </a:solidFill>
              </a:rPr>
              <a:t>‐</a:t>
            </a:r>
            <a:r>
              <a:rPr lang="en-US" altLang="ja-JP" b="1" i="0" u="none" strike="noStrike" cap="none" dirty="0">
                <a:solidFill>
                  <a:schemeClr val="lt1"/>
                </a:solidFill>
                <a:latin typeface="+mn-ea"/>
                <a:cs typeface="Meiryo"/>
                <a:sym typeface="Meiryo"/>
              </a:rPr>
              <a:t>30-40</a:t>
            </a:r>
            <a:r>
              <a:rPr lang="ja-JP" altLang="en-US" b="1" i="0" u="none" strike="noStrike" cap="none" dirty="0">
                <a:solidFill>
                  <a:schemeClr val="lt1"/>
                </a:solidFill>
                <a:latin typeface="+mn-ea"/>
                <a:cs typeface="Meiryo"/>
                <a:sym typeface="Meiryo"/>
              </a:rPr>
              <a:t>代女性への広いリーチが可能</a:t>
            </a:r>
            <a:r>
              <a:rPr kumimoji="1" lang="en-US" altLang="ja-JP" b="1" dirty="0">
                <a:solidFill>
                  <a:schemeClr val="bg1"/>
                </a:solidFill>
              </a:rPr>
              <a:t>‐</a:t>
            </a:r>
            <a:endParaRPr lang="ja-JP" altLang="en-US" b="1" i="0" u="none" strike="noStrike" cap="none" dirty="0">
              <a:solidFill>
                <a:schemeClr val="lt1"/>
              </a:solidFill>
              <a:latin typeface="+mn-ea"/>
              <a:cs typeface="Meiryo"/>
              <a:sym typeface="Meiryo"/>
            </a:endParaRPr>
          </a:p>
        </p:txBody>
      </p:sp>
      <p:sp>
        <p:nvSpPr>
          <p:cNvPr id="13" name="Google Shape;187;p9">
            <a:extLst>
              <a:ext uri="{FF2B5EF4-FFF2-40B4-BE49-F238E27FC236}">
                <a16:creationId xmlns:a16="http://schemas.microsoft.com/office/drawing/2014/main" id="{8DD2B342-9585-2C0C-FE97-202BC39FDEAB}"/>
              </a:ext>
            </a:extLst>
          </p:cNvPr>
          <p:cNvSpPr/>
          <p:nvPr/>
        </p:nvSpPr>
        <p:spPr>
          <a:xfrm>
            <a:off x="559750" y="2072215"/>
            <a:ext cx="1915809" cy="2448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スポンサードポストを掲載</a:t>
            </a:r>
            <a:endParaRPr sz="1100" b="1" i="0" u="none" strike="noStrike" cap="none" dirty="0">
              <a:solidFill>
                <a:schemeClr val="bg1"/>
              </a:solidFill>
              <a:latin typeface="+mn-ea"/>
              <a:cs typeface="Arial"/>
              <a:sym typeface="Arial"/>
            </a:endParaRPr>
          </a:p>
        </p:txBody>
      </p:sp>
      <p:sp>
        <p:nvSpPr>
          <p:cNvPr id="14" name="Google Shape;187;p9">
            <a:extLst>
              <a:ext uri="{FF2B5EF4-FFF2-40B4-BE49-F238E27FC236}">
                <a16:creationId xmlns:a16="http://schemas.microsoft.com/office/drawing/2014/main" id="{F7F2F0CC-D99C-C4AF-E3C4-89035CE7EFD0}"/>
              </a:ext>
            </a:extLst>
          </p:cNvPr>
          <p:cNvSpPr/>
          <p:nvPr/>
        </p:nvSpPr>
        <p:spPr>
          <a:xfrm>
            <a:off x="2828796" y="2071391"/>
            <a:ext cx="1810703" cy="3199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内部誘導枠により</a:t>
            </a:r>
            <a:endParaRPr lang="en-US" altLang="ja-JP" sz="11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100" b="1" dirty="0">
                <a:solidFill>
                  <a:schemeClr val="bg1"/>
                </a:solidFill>
                <a:latin typeface="+mn-ea"/>
                <a:cs typeface="Arial"/>
                <a:sym typeface="Arial"/>
              </a:rPr>
              <a:t>効率的に集客</a:t>
            </a:r>
            <a:endParaRPr sz="1100" b="1" i="0" u="none" strike="noStrike" cap="none" dirty="0">
              <a:solidFill>
                <a:schemeClr val="bg1"/>
              </a:solidFill>
              <a:latin typeface="+mn-ea"/>
              <a:cs typeface="Arial"/>
              <a:sym typeface="Arial"/>
            </a:endParaRPr>
          </a:p>
        </p:txBody>
      </p:sp>
      <p:grpSp>
        <p:nvGrpSpPr>
          <p:cNvPr id="39" name="グループ化 38">
            <a:extLst>
              <a:ext uri="{FF2B5EF4-FFF2-40B4-BE49-F238E27FC236}">
                <a16:creationId xmlns:a16="http://schemas.microsoft.com/office/drawing/2014/main" id="{0072B1BD-97FE-4CFF-0F69-5E30D38E9625}"/>
              </a:ext>
            </a:extLst>
          </p:cNvPr>
          <p:cNvGrpSpPr/>
          <p:nvPr/>
        </p:nvGrpSpPr>
        <p:grpSpPr>
          <a:xfrm>
            <a:off x="5711446" y="2146432"/>
            <a:ext cx="5879633" cy="933336"/>
            <a:chOff x="5711446" y="1970216"/>
            <a:chExt cx="6113123" cy="933336"/>
          </a:xfrm>
        </p:grpSpPr>
        <p:sp>
          <p:nvSpPr>
            <p:cNvPr id="26" name="正方形/長方形 25">
              <a:extLst>
                <a:ext uri="{FF2B5EF4-FFF2-40B4-BE49-F238E27FC236}">
                  <a16:creationId xmlns:a16="http://schemas.microsoft.com/office/drawing/2014/main" id="{8103D4C2-CA5D-0DE5-7E65-AC982B67351B}"/>
                </a:ext>
              </a:extLst>
            </p:cNvPr>
            <p:cNvSpPr/>
            <p:nvPr/>
          </p:nvSpPr>
          <p:spPr>
            <a:xfrm>
              <a:off x="5712086" y="197021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E15AE67-3E51-95FD-6050-3DBD9D557F9B}"/>
                </a:ext>
              </a:extLst>
            </p:cNvPr>
            <p:cNvSpPr txBox="1"/>
            <p:nvPr/>
          </p:nvSpPr>
          <p:spPr>
            <a:xfrm>
              <a:off x="7158202" y="2001550"/>
              <a:ext cx="4666367" cy="40011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b="1" i="0" u="none" strike="noStrike" cap="none" dirty="0">
                  <a:solidFill>
                    <a:schemeClr val="dk1"/>
                  </a:solidFill>
                  <a:latin typeface="+mn-ea"/>
                  <a:cs typeface="Meiryo"/>
                  <a:sym typeface="Meiryo"/>
                </a:rPr>
                <a:t>週女プライムならではの読者層</a:t>
              </a:r>
              <a:r>
                <a:rPr lang="ja-JP" altLang="en-US" sz="1000" b="0" i="0" u="none" strike="noStrike" cap="none" dirty="0">
                  <a:solidFill>
                    <a:schemeClr val="dk1"/>
                  </a:solidFill>
                  <a:latin typeface="+mn-ea"/>
                  <a:cs typeface="Meiryo"/>
                  <a:sym typeface="Meiryo"/>
                </a:rPr>
                <a:t>（ニュース、健康、美容、おトクなどの情報に敏感な</a:t>
              </a:r>
              <a:r>
                <a:rPr lang="en-US" altLang="ja-JP" sz="1000" b="0" i="0" u="none" strike="noStrike" cap="none" dirty="0">
                  <a:solidFill>
                    <a:schemeClr val="dk1"/>
                  </a:solidFill>
                  <a:latin typeface="+mn-ea"/>
                  <a:cs typeface="Meiryo"/>
                  <a:sym typeface="Meiryo"/>
                </a:rPr>
                <a:t>30</a:t>
              </a:r>
              <a:r>
                <a:rPr lang="ja-JP" altLang="en-US" sz="1000" b="0" i="0" u="none" strike="noStrike" cap="none" dirty="0">
                  <a:solidFill>
                    <a:schemeClr val="dk1"/>
                  </a:solidFill>
                  <a:latin typeface="+mn-ea"/>
                  <a:cs typeface="Meiryo"/>
                  <a:sym typeface="Meiryo"/>
                </a:rPr>
                <a:t>～</a:t>
              </a:r>
              <a:r>
                <a:rPr lang="en-US" altLang="ja-JP" sz="1000" b="0" i="0" u="none" strike="noStrike" cap="none" dirty="0">
                  <a:solidFill>
                    <a:schemeClr val="dk1"/>
                  </a:solidFill>
                  <a:latin typeface="+mn-ea"/>
                  <a:cs typeface="Meiryo"/>
                  <a:sym typeface="Meiryo"/>
                </a:rPr>
                <a:t>40</a:t>
              </a:r>
              <a:r>
                <a:rPr lang="ja-JP" altLang="en-US" sz="1000" b="0" i="0" u="none" strike="noStrike" cap="none" dirty="0">
                  <a:solidFill>
                    <a:schemeClr val="dk1"/>
                  </a:solidFill>
                  <a:latin typeface="+mn-ea"/>
                  <a:cs typeface="Meiryo"/>
                  <a:sym typeface="Meiryo"/>
                </a:rPr>
                <a:t>代ＯＬ</a:t>
              </a:r>
              <a:r>
                <a:rPr lang="ja-JP" altLang="en-US" sz="1000" b="1" i="0" u="none" strike="noStrike" cap="none" dirty="0">
                  <a:solidFill>
                    <a:schemeClr val="dk1"/>
                  </a:solidFill>
                  <a:latin typeface="+mn-ea"/>
                  <a:cs typeface="Meiryo"/>
                  <a:sym typeface="Meiryo"/>
                </a:rPr>
                <a:t>へ商材の訴求</a:t>
              </a:r>
              <a:r>
                <a:rPr lang="ja-JP" altLang="en-US" sz="1000" b="0" i="0" u="none" strike="noStrike" cap="none" dirty="0">
                  <a:solidFill>
                    <a:schemeClr val="dk1"/>
                  </a:solidFill>
                  <a:latin typeface="+mn-ea"/>
                  <a:cs typeface="Meiryo"/>
                  <a:sym typeface="Meiryo"/>
                </a:rPr>
                <a:t>が可能です。</a:t>
              </a:r>
              <a:endParaRPr lang="ja-JP" altLang="en-US" sz="1000" b="0" i="0" u="none" strike="noStrike" cap="none" dirty="0">
                <a:solidFill>
                  <a:srgbClr val="000000"/>
                </a:solidFill>
                <a:latin typeface="+mn-ea"/>
                <a:cs typeface="Arial"/>
                <a:sym typeface="Arial"/>
              </a:endParaRPr>
            </a:p>
          </p:txBody>
        </p:sp>
        <p:sp>
          <p:nvSpPr>
            <p:cNvPr id="32" name="矢印: 五方向 31">
              <a:extLst>
                <a:ext uri="{FF2B5EF4-FFF2-40B4-BE49-F238E27FC236}">
                  <a16:creationId xmlns:a16="http://schemas.microsoft.com/office/drawing/2014/main" id="{F485CFCE-2D91-1491-BB5D-D0E70E63C3D6}"/>
                </a:ext>
              </a:extLst>
            </p:cNvPr>
            <p:cNvSpPr/>
            <p:nvPr/>
          </p:nvSpPr>
          <p:spPr>
            <a:xfrm>
              <a:off x="5711446" y="1971755"/>
              <a:ext cx="1446756" cy="46012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期待できる効果</a:t>
              </a:r>
            </a:p>
          </p:txBody>
        </p:sp>
        <p:grpSp>
          <p:nvGrpSpPr>
            <p:cNvPr id="38" name="グループ化 37">
              <a:extLst>
                <a:ext uri="{FF2B5EF4-FFF2-40B4-BE49-F238E27FC236}">
                  <a16:creationId xmlns:a16="http://schemas.microsoft.com/office/drawing/2014/main" id="{86AA1CAB-59BB-41CB-81F7-157DFF0BFE13}"/>
                </a:ext>
              </a:extLst>
            </p:cNvPr>
            <p:cNvGrpSpPr/>
            <p:nvPr/>
          </p:nvGrpSpPr>
          <p:grpSpPr>
            <a:xfrm>
              <a:off x="5711446" y="2441887"/>
              <a:ext cx="6113123" cy="461665"/>
              <a:chOff x="5711446" y="2460676"/>
              <a:chExt cx="6113123" cy="461665"/>
            </a:xfrm>
          </p:grpSpPr>
          <p:sp>
            <p:nvSpPr>
              <p:cNvPr id="35" name="正方形/長方形 34">
                <a:extLst>
                  <a:ext uri="{FF2B5EF4-FFF2-40B4-BE49-F238E27FC236}">
                    <a16:creationId xmlns:a16="http://schemas.microsoft.com/office/drawing/2014/main" id="{DDAE4FBE-B374-452A-01CA-AA228D04E7EA}"/>
                  </a:ext>
                </a:extLst>
              </p:cNvPr>
              <p:cNvSpPr/>
              <p:nvPr/>
            </p:nvSpPr>
            <p:spPr>
              <a:xfrm>
                <a:off x="5712086" y="246067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9A25179-461A-D2C0-2E0E-1CA8694FEA10}"/>
                  </a:ext>
                </a:extLst>
              </p:cNvPr>
              <p:cNvSpPr txBox="1"/>
              <p:nvPr/>
            </p:nvSpPr>
            <p:spPr>
              <a:xfrm>
                <a:off x="7158202" y="2576661"/>
                <a:ext cx="4666367" cy="246221"/>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b="0" i="0" u="none" strike="noStrike" cap="none" dirty="0">
                    <a:solidFill>
                      <a:schemeClr val="dk1"/>
                    </a:solidFill>
                    <a:latin typeface="+mn-ea"/>
                    <a:cs typeface="Meiryo"/>
                    <a:sym typeface="Meiryo"/>
                  </a:rPr>
                  <a:t>原稿またはリリース</a:t>
                </a:r>
                <a:r>
                  <a:rPr lang="en-US" altLang="ja-JP" sz="1000" dirty="0">
                    <a:solidFill>
                      <a:schemeClr val="dk1"/>
                    </a:solidFill>
                    <a:latin typeface="+mn-ea"/>
                    <a:cs typeface="Meiryo"/>
                    <a:sym typeface="Meiryo"/>
                  </a:rPr>
                  <a:t>(</a:t>
                </a:r>
                <a:r>
                  <a:rPr lang="en-US" altLang="ja-JP" sz="1000" b="0" i="0" u="none" strike="noStrike" cap="none" dirty="0">
                    <a:solidFill>
                      <a:schemeClr val="dk1"/>
                    </a:solidFill>
                    <a:latin typeface="+mn-ea"/>
                    <a:cs typeface="Meiryo"/>
                    <a:sym typeface="Meiryo"/>
                  </a:rPr>
                  <a:t>5000</a:t>
                </a:r>
                <a:r>
                  <a:rPr lang="ja-JP" altLang="en-US" sz="1000" b="0" i="0" u="none" strike="noStrike" cap="none" dirty="0">
                    <a:solidFill>
                      <a:schemeClr val="dk1"/>
                    </a:solidFill>
                    <a:latin typeface="+mn-ea"/>
                    <a:cs typeface="Meiryo"/>
                    <a:sym typeface="Meiryo"/>
                  </a:rPr>
                  <a:t>字まで</a:t>
                </a:r>
                <a:r>
                  <a:rPr lang="en-US" altLang="ja-JP" sz="1000" b="0" i="0" u="none" strike="noStrike" cap="none" dirty="0">
                    <a:solidFill>
                      <a:schemeClr val="dk1"/>
                    </a:solidFill>
                    <a:latin typeface="+mn-ea"/>
                    <a:cs typeface="Meiryo"/>
                    <a:sym typeface="Meiryo"/>
                  </a:rPr>
                  <a:t>)</a:t>
                </a:r>
                <a:r>
                  <a:rPr lang="ja-JP" altLang="en-US" sz="1000" b="0" i="0" u="none" strike="noStrike" cap="none" dirty="0">
                    <a:solidFill>
                      <a:schemeClr val="dk1"/>
                    </a:solidFill>
                    <a:latin typeface="+mn-ea"/>
                    <a:cs typeface="Meiryo"/>
                    <a:sym typeface="Meiryo"/>
                  </a:rPr>
                  <a:t>お写真</a:t>
                </a:r>
                <a:r>
                  <a:rPr lang="en-US" altLang="ja-JP" sz="1000" dirty="0">
                    <a:solidFill>
                      <a:schemeClr val="dk1"/>
                    </a:solidFill>
                    <a:latin typeface="+mn-ea"/>
                    <a:cs typeface="Meiryo"/>
                    <a:sym typeface="Meiryo"/>
                  </a:rPr>
                  <a:t>(</a:t>
                </a:r>
                <a:r>
                  <a:rPr lang="en-US" altLang="ja-JP" sz="1000" b="0" i="0" u="none" strike="noStrike" cap="none" dirty="0">
                    <a:solidFill>
                      <a:schemeClr val="dk1"/>
                    </a:solidFill>
                    <a:latin typeface="+mn-ea"/>
                    <a:cs typeface="Meiryo"/>
                    <a:sym typeface="Meiryo"/>
                  </a:rPr>
                  <a:t>8</a:t>
                </a:r>
                <a:r>
                  <a:rPr lang="ja-JP" altLang="en-US" sz="1000" b="0" i="0" u="none" strike="noStrike" cap="none" dirty="0">
                    <a:solidFill>
                      <a:schemeClr val="dk1"/>
                    </a:solidFill>
                    <a:latin typeface="+mn-ea"/>
                    <a:cs typeface="Meiryo"/>
                    <a:sym typeface="Meiryo"/>
                  </a:rPr>
                  <a:t>点まで</a:t>
                </a:r>
                <a:r>
                  <a:rPr lang="en-US" altLang="ja-JP" sz="1000" b="0" i="0" u="none" strike="noStrike" cap="none" dirty="0">
                    <a:solidFill>
                      <a:schemeClr val="dk1"/>
                    </a:solidFill>
                    <a:latin typeface="+mn-ea"/>
                    <a:cs typeface="Meiryo"/>
                    <a:sym typeface="Meiryo"/>
                  </a:rPr>
                  <a:t>)</a:t>
                </a:r>
                <a:r>
                  <a:rPr lang="ja-JP" altLang="en-US" sz="1000" b="0" i="0" u="none" strike="noStrike" cap="none" dirty="0">
                    <a:solidFill>
                      <a:schemeClr val="dk1"/>
                    </a:solidFill>
                    <a:latin typeface="+mn-ea"/>
                    <a:cs typeface="Meiryo"/>
                    <a:sym typeface="Meiryo"/>
                  </a:rPr>
                  <a:t>をご用意いただきます。</a:t>
                </a:r>
                <a:endParaRPr lang="ja-JP" altLang="en-US" sz="1600" b="0" i="0" u="none" strike="noStrike" cap="none" dirty="0">
                  <a:solidFill>
                    <a:srgbClr val="000000"/>
                  </a:solidFill>
                  <a:latin typeface="+mn-ea"/>
                  <a:cs typeface="Arial"/>
                  <a:sym typeface="Arial"/>
                </a:endParaRPr>
              </a:p>
            </p:txBody>
          </p:sp>
          <p:sp>
            <p:nvSpPr>
              <p:cNvPr id="37" name="矢印: 五方向 36">
                <a:extLst>
                  <a:ext uri="{FF2B5EF4-FFF2-40B4-BE49-F238E27FC236}">
                    <a16:creationId xmlns:a16="http://schemas.microsoft.com/office/drawing/2014/main" id="{9B4AB997-1E8B-A072-1F80-522EC97BBCFA}"/>
                  </a:ext>
                </a:extLst>
              </p:cNvPr>
              <p:cNvSpPr/>
              <p:nvPr/>
            </p:nvSpPr>
            <p:spPr>
              <a:xfrm>
                <a:off x="5711446" y="2462215"/>
                <a:ext cx="1446756" cy="460126"/>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accent1"/>
                    </a:solidFill>
                  </a:rPr>
                  <a:t>コンテンツタイプ</a:t>
                </a:r>
                <a:endParaRPr kumimoji="1" lang="ja-JP" altLang="en-US" sz="1050" b="1" dirty="0">
                  <a:solidFill>
                    <a:schemeClr val="accent1"/>
                  </a:solidFill>
                </a:endParaRPr>
              </a:p>
            </p:txBody>
          </p:sp>
        </p:grpSp>
      </p:grpSp>
      <p:sp>
        <p:nvSpPr>
          <p:cNvPr id="15" name="テキスト ボックス 14">
            <a:extLst>
              <a:ext uri="{FF2B5EF4-FFF2-40B4-BE49-F238E27FC236}">
                <a16:creationId xmlns:a16="http://schemas.microsoft.com/office/drawing/2014/main" id="{50416315-D6C7-6C26-6FC1-CC7B49D58D12}"/>
              </a:ext>
            </a:extLst>
          </p:cNvPr>
          <p:cNvSpPr txBox="1"/>
          <p:nvPr/>
        </p:nvSpPr>
        <p:spPr>
          <a:xfrm>
            <a:off x="5711446" y="1847047"/>
            <a:ext cx="4328165" cy="283989"/>
          </a:xfrm>
          <a:prstGeom prst="rect">
            <a:avLst/>
          </a:prstGeom>
          <a:noFill/>
        </p:spPr>
        <p:txBody>
          <a:bodyPr wrap="square">
            <a:spAutoFit/>
          </a:bodyPr>
          <a:lstStyle/>
          <a:p>
            <a:pPr marL="0" marR="0" lvl="0" indent="0" rtl="0">
              <a:lnSpc>
                <a:spcPct val="120000"/>
              </a:lnSpc>
              <a:spcBef>
                <a:spcPts val="0"/>
              </a:spcBef>
              <a:spcAft>
                <a:spcPts val="0"/>
              </a:spcAft>
              <a:buClr>
                <a:srgbClr val="000000"/>
              </a:buClr>
              <a:buSzPts val="1400"/>
              <a:buFont typeface="Arial"/>
              <a:buNone/>
            </a:pPr>
            <a:r>
              <a:rPr lang="ja-JP" altLang="en-US" sz="1100" b="1" i="0" u="none" strike="noStrike" cap="none" dirty="0">
                <a:solidFill>
                  <a:schemeClr val="accent1"/>
                </a:solidFill>
                <a:latin typeface="+mn-ea"/>
                <a:cs typeface="Meiryo"/>
                <a:sym typeface="Meiryo"/>
              </a:rPr>
              <a:t>▶</a:t>
            </a:r>
            <a:r>
              <a:rPr lang="ja-JP" altLang="en-US" sz="1100" b="1" i="0" u="none" strike="noStrike" cap="none" dirty="0">
                <a:latin typeface="+mn-ea"/>
                <a:cs typeface="Meiryo"/>
                <a:sym typeface="Meiryo"/>
              </a:rPr>
              <a:t>これまでの知見が生かせる自由度の高いプラン</a:t>
            </a:r>
          </a:p>
        </p:txBody>
      </p:sp>
      <p:sp>
        <p:nvSpPr>
          <p:cNvPr id="12" name="スライド番号プレースホルダー 11">
            <a:extLst>
              <a:ext uri="{FF2B5EF4-FFF2-40B4-BE49-F238E27FC236}">
                <a16:creationId xmlns:a16="http://schemas.microsoft.com/office/drawing/2014/main" id="{986D9457-9752-C3B0-5026-5B55A3E1E7B8}"/>
              </a:ext>
            </a:extLst>
          </p:cNvPr>
          <p:cNvSpPr>
            <a:spLocks noGrp="1"/>
          </p:cNvSpPr>
          <p:nvPr>
            <p:ph type="sldNum" sz="quarter" idx="12"/>
          </p:nvPr>
        </p:nvSpPr>
        <p:spPr/>
        <p:txBody>
          <a:bodyPr/>
          <a:lstStyle/>
          <a:p>
            <a:fld id="{406E78D2-0C52-46C5-AF46-3A09E3634C9A}" type="slidenum">
              <a:rPr kumimoji="1" lang="ja-JP" altLang="en-US" smtClean="0"/>
              <a:t>9</a:t>
            </a:fld>
            <a:endParaRPr kumimoji="1" lang="ja-JP" altLang="en-US"/>
          </a:p>
        </p:txBody>
      </p:sp>
      <p:graphicFrame>
        <p:nvGraphicFramePr>
          <p:cNvPr id="16" name="Google Shape;241;p11">
            <a:extLst>
              <a:ext uri="{FF2B5EF4-FFF2-40B4-BE49-F238E27FC236}">
                <a16:creationId xmlns:a16="http://schemas.microsoft.com/office/drawing/2014/main" id="{DDEC85F7-C654-DF55-7D74-854CDE93A735}"/>
              </a:ext>
            </a:extLst>
          </p:cNvPr>
          <p:cNvGraphicFramePr/>
          <p:nvPr>
            <p:extLst>
              <p:ext uri="{D42A27DB-BD31-4B8C-83A1-F6EECF244321}">
                <p14:modId xmlns:p14="http://schemas.microsoft.com/office/powerpoint/2010/main" val="2781100831"/>
              </p:ext>
            </p:extLst>
          </p:nvPr>
        </p:nvGraphicFramePr>
        <p:xfrm>
          <a:off x="5702766" y="3897267"/>
          <a:ext cx="5879632" cy="2677545"/>
        </p:xfrm>
        <a:graphic>
          <a:graphicData uri="http://schemas.openxmlformats.org/drawingml/2006/table">
            <a:tbl>
              <a:tblPr>
                <a:noFill/>
              </a:tblPr>
              <a:tblGrid>
                <a:gridCol w="784201">
                  <a:extLst>
                    <a:ext uri="{9D8B030D-6E8A-4147-A177-3AD203B41FA5}">
                      <a16:colId xmlns:a16="http://schemas.microsoft.com/office/drawing/2014/main" val="20000"/>
                    </a:ext>
                  </a:extLst>
                </a:gridCol>
                <a:gridCol w="1708766">
                  <a:extLst>
                    <a:ext uri="{9D8B030D-6E8A-4147-A177-3AD203B41FA5}">
                      <a16:colId xmlns:a16="http://schemas.microsoft.com/office/drawing/2014/main" val="20001"/>
                    </a:ext>
                  </a:extLst>
                </a:gridCol>
                <a:gridCol w="3386665">
                  <a:extLst>
                    <a:ext uri="{9D8B030D-6E8A-4147-A177-3AD203B41FA5}">
                      <a16:colId xmlns:a16="http://schemas.microsoft.com/office/drawing/2014/main" val="505650792"/>
                    </a:ext>
                  </a:extLst>
                </a:gridCol>
              </a:tblGrid>
              <a:tr h="606784">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mn-ea"/>
                          <a:ea typeface="+mn-ea"/>
                          <a:cs typeface="Meiryo"/>
                          <a:sym typeface="Meiryo"/>
                        </a:rPr>
                        <a:t>合計金額</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mn-ea"/>
                          <a:ea typeface="+mn-ea"/>
                          <a:cs typeface="Meiryo"/>
                          <a:sym typeface="Meiryo"/>
                        </a:rPr>
                        <a:t>￥500,000</a:t>
                      </a:r>
                      <a:endParaRPr lang="en-US" altLang="ja-JP" sz="1800" b="1" u="none" strike="noStrike" cap="none" dirty="0">
                        <a:solidFill>
                          <a:srgbClr val="D64240"/>
                        </a:solidFill>
                        <a:latin typeface="+mn-ea"/>
                        <a:ea typeface="+mn-ea"/>
                        <a:cs typeface="Meiryo"/>
                        <a:sym typeface="Meiryo"/>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mn-ea"/>
                          <a:ea typeface="+mn-ea"/>
                          <a:cs typeface="Meiryo"/>
                          <a:sym typeface="Meiryo"/>
                        </a:rPr>
                        <a:t>（Gross</a:t>
                      </a:r>
                      <a:r>
                        <a:rPr lang="ja-JP" altLang="en-US" sz="900" b="1" u="none" strike="noStrike" cap="none" dirty="0">
                          <a:solidFill>
                            <a:schemeClr val="dk1"/>
                          </a:solidFill>
                          <a:latin typeface="+mn-ea"/>
                          <a:ea typeface="+mn-ea"/>
                          <a:cs typeface="Meiryo"/>
                          <a:sym typeface="Meiryo"/>
                        </a:rPr>
                        <a:t>　</a:t>
                      </a:r>
                      <a:r>
                        <a:rPr lang="en-US" altLang="ja-JP" sz="900" b="1" u="none" strike="noStrike" cap="none" dirty="0">
                          <a:solidFill>
                            <a:schemeClr val="dk1"/>
                          </a:solidFill>
                          <a:latin typeface="+mn-ea"/>
                          <a:ea typeface="+mn-ea"/>
                          <a:cs typeface="Meiryo"/>
                          <a:sym typeface="Meiryo"/>
                        </a:rPr>
                        <a:t>※</a:t>
                      </a:r>
                      <a:r>
                        <a:rPr lang="ja-JP" altLang="en-US" sz="900" b="1" u="none" strike="noStrike" cap="none" dirty="0">
                          <a:solidFill>
                            <a:schemeClr val="dk1"/>
                          </a:solidFill>
                          <a:latin typeface="+mn-ea"/>
                          <a:ea typeface="+mn-ea"/>
                          <a:cs typeface="Meiryo"/>
                          <a:sym typeface="Meiryo"/>
                        </a:rPr>
                        <a:t>税別</a:t>
                      </a:r>
                      <a:r>
                        <a:rPr lang="ja-JP" sz="900" b="1" u="none" strike="noStrike" cap="none" dirty="0">
                          <a:solidFill>
                            <a:schemeClr val="dk1"/>
                          </a:solidFill>
                          <a:latin typeface="+mn-ea"/>
                          <a:ea typeface="+mn-ea"/>
                          <a:cs typeface="Meiryo"/>
                          <a:sym typeface="Meiryo"/>
                        </a:rPr>
                        <a:t>）</a:t>
                      </a:r>
                      <a:endParaRPr lang="en-US" altLang="ja-JP" sz="900" b="1"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altLang="ja-JP" sz="1200" b="1" u="none" strike="noStrike" cap="none" dirty="0">
                          <a:solidFill>
                            <a:schemeClr val="dk1"/>
                          </a:solidFill>
                          <a:latin typeface="+mn-ea"/>
                          <a:ea typeface="+mn-ea"/>
                          <a:cs typeface="Meiryo"/>
                          <a:sym typeface="Meiryo"/>
                        </a:rPr>
                        <a:t>注意事項</a:t>
                      </a:r>
                      <a:endParaRPr lang="en-US" altLang="ja-JP" sz="1200" b="1" u="none" strike="noStrike" cap="none" dirty="0">
                        <a:solidFill>
                          <a:schemeClr val="dk1"/>
                        </a:solidFill>
                        <a:latin typeface="+mn-ea"/>
                        <a:ea typeface="+mn-ea"/>
                        <a:cs typeface="Meiryo"/>
                        <a:sym typeface="Meiryo"/>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0"/>
                  </a:ext>
                </a:extLst>
              </a:tr>
              <a:tr h="338133">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想定PV</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400" b="1" u="none" strike="noStrike" cap="none" dirty="0">
                          <a:solidFill>
                            <a:srgbClr val="D64240"/>
                          </a:solidFill>
                          <a:latin typeface="+mn-ea"/>
                          <a:ea typeface="+mn-ea"/>
                          <a:cs typeface="Meiryo"/>
                          <a:sym typeface="Meiryo"/>
                        </a:rPr>
                        <a:t>8,000</a:t>
                      </a:r>
                      <a:r>
                        <a:rPr lang="ja-JP" sz="900" u="none" strike="noStrike" cap="none" dirty="0">
                          <a:solidFill>
                            <a:schemeClr val="dk1"/>
                          </a:solidFill>
                          <a:latin typeface="+mn-ea"/>
                          <a:ea typeface="+mn-ea"/>
                          <a:cs typeface="Meiryo"/>
                          <a:sym typeface="Meiryo"/>
                        </a:rPr>
                        <a:t>（30日間）</a:t>
                      </a:r>
                      <a:endParaRPr lang="en-US" altLang="ja-JP" sz="900" u="none" strike="noStrike" cap="none" dirty="0">
                        <a:solidFill>
                          <a:schemeClr val="dk1"/>
                        </a:solidFill>
                        <a:latin typeface="+mn-ea"/>
                        <a:ea typeface="+mn-ea"/>
                        <a:cs typeface="Meiryo"/>
                        <a:sym typeface="Meiryo"/>
                      </a:endParaRPr>
                    </a:p>
                  </a:txBody>
                  <a:tcPr marL="10800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3">
                  <a:txBody>
                    <a:bodyPr/>
                    <a:lstStyle/>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・二次使用をご希望の場合は別途お見積りいたします。</a:t>
                      </a: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・持ち込み素材・原稿には審査がございます。</a:t>
                      </a: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・トップページからの誘導期間は</a:t>
                      </a:r>
                      <a:r>
                        <a:rPr lang="en-US" altLang="ja-JP" sz="900" b="1" i="0" u="none" strike="noStrike" cap="none" dirty="0">
                          <a:solidFill>
                            <a:schemeClr val="dk1"/>
                          </a:solidFill>
                          <a:latin typeface="+mn-ea"/>
                          <a:ea typeface="+mn-ea"/>
                          <a:cs typeface="Meiryo"/>
                          <a:sym typeface="Meiryo"/>
                        </a:rPr>
                        <a:t>30</a:t>
                      </a:r>
                      <a:r>
                        <a:rPr lang="ja-JP" altLang="en-US" sz="900" b="1" i="0" u="none" strike="noStrike" cap="none" dirty="0">
                          <a:solidFill>
                            <a:schemeClr val="dk1"/>
                          </a:solidFill>
                          <a:latin typeface="+mn-ea"/>
                          <a:ea typeface="+mn-ea"/>
                          <a:cs typeface="Meiryo"/>
                          <a:sym typeface="Meiryo"/>
                        </a:rPr>
                        <a:t>日間、その後</a:t>
                      </a:r>
                      <a:r>
                        <a:rPr lang="en-US" altLang="ja-JP" sz="900" b="1" i="0" u="none" strike="noStrike" cap="none" dirty="0">
                          <a:solidFill>
                            <a:schemeClr val="dk1"/>
                          </a:solidFill>
                          <a:latin typeface="+mn-ea"/>
                          <a:ea typeface="+mn-ea"/>
                          <a:cs typeface="Meiryo"/>
                          <a:sym typeface="Meiryo"/>
                        </a:rPr>
                        <a:t>150</a:t>
                      </a:r>
                      <a:r>
                        <a:rPr lang="ja-JP" altLang="en-US" sz="900" b="1" i="0" u="none" strike="noStrike" cap="none" dirty="0">
                          <a:solidFill>
                            <a:schemeClr val="dk1"/>
                          </a:solidFill>
                          <a:latin typeface="+mn-ea"/>
                          <a:ea typeface="+mn-ea"/>
                          <a:cs typeface="Meiryo"/>
                          <a:sym typeface="Meiryo"/>
                        </a:rPr>
                        <a:t>日間</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　アーカイブといたします。</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latin typeface="+mn-ea"/>
                          <a:ea typeface="+mn-ea"/>
                        </a:rPr>
                        <a:t>・外部配信を行う場合がございます。</a:t>
                      </a: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latin typeface="+mn-ea"/>
                          <a:ea typeface="+mn-ea"/>
                        </a:rPr>
                        <a:t>・運用広告の配信用入稿物については、生成</a:t>
                      </a:r>
                      <a:r>
                        <a:rPr lang="en-US" altLang="ja-JP" sz="900" u="none" strike="noStrike" cap="none" dirty="0">
                          <a:latin typeface="+mn-ea"/>
                          <a:ea typeface="+mn-ea"/>
                        </a:rPr>
                        <a:t>AI</a:t>
                      </a:r>
                      <a:r>
                        <a:rPr lang="ja-JP" altLang="en-US" sz="900" u="none" strike="noStrike" cap="none" dirty="0">
                          <a:latin typeface="+mn-ea"/>
                          <a:ea typeface="+mn-ea"/>
                        </a:rPr>
                        <a:t>を活用する場合がございます。</a:t>
                      </a:r>
                      <a:endParaRPr lang="en-US" altLang="ja-JP" sz="900" u="none" strike="noStrike" cap="none" dirty="0">
                        <a:latin typeface="+mn-ea"/>
                        <a:ea typeface="+mn-ea"/>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effectLst/>
                          <a:latin typeface="+mn-ea"/>
                          <a:ea typeface="+mn-ea"/>
                          <a:cs typeface="Calibri"/>
                          <a:sym typeface="Arial"/>
                        </a:rPr>
                        <a:t>・代理店マージン率に関しては、各営業にお問い合わせください。</a:t>
                      </a:r>
                      <a:endParaRPr lang="ja-JP" altLang="en-US" sz="900" b="0" u="none" strike="noStrike" cap="none" dirty="0">
                        <a:latin typeface="+mn-ea"/>
                        <a:ea typeface="+mn-ea"/>
                      </a:endParaRPr>
                    </a:p>
                    <a:p>
                      <a:pPr marL="0" marR="0" lvl="0" indent="0" algn="ctr" rtl="0">
                        <a:lnSpc>
                          <a:spcPct val="100000"/>
                        </a:lnSpc>
                        <a:spcBef>
                          <a:spcPts val="0"/>
                        </a:spcBef>
                        <a:spcAft>
                          <a:spcPts val="0"/>
                        </a:spcAft>
                        <a:buClr>
                          <a:srgbClr val="D64240"/>
                        </a:buClr>
                        <a:buSzPts val="1400"/>
                        <a:buFont typeface="Meiryo"/>
                        <a:buNone/>
                      </a:pPr>
                      <a:endParaRPr sz="900" b="1" i="0" u="none" strike="noStrike" cap="none" dirty="0">
                        <a:solidFill>
                          <a:schemeClr val="dk1"/>
                        </a:solidFill>
                        <a:latin typeface="+mn-ea"/>
                        <a:ea typeface="+mn-ea"/>
                        <a:cs typeface="Meiryo"/>
                        <a:sym typeface="Meiryo"/>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6048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内訳</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D64240"/>
                        </a:buClr>
                        <a:buSzPts val="1200"/>
                        <a:buFont typeface="Meiryo"/>
                        <a:buNone/>
                      </a:pPr>
                      <a:r>
                        <a:rPr lang="ja-JP" sz="1100" u="none" strike="noStrike" cap="none" dirty="0">
                          <a:solidFill>
                            <a:srgbClr val="D64240"/>
                          </a:solidFill>
                          <a:latin typeface="+mn-ea"/>
                          <a:ea typeface="+mn-ea"/>
                          <a:cs typeface="Meiryo"/>
                          <a:sym typeface="Meiryo"/>
                        </a:rPr>
                        <a:t>　掲載料</a:t>
                      </a:r>
                      <a:endParaRPr lang="en-US" altLang="ja-JP" sz="1100" u="none" strike="noStrike" cap="none" dirty="0">
                        <a:solidFill>
                          <a:srgbClr val="D64240"/>
                        </a:solidFill>
                        <a:latin typeface="+mn-ea"/>
                        <a:ea typeface="+mn-ea"/>
                        <a:cs typeface="Meiryo"/>
                        <a:sym typeface="Meiryo"/>
                      </a:endParaRPr>
                    </a:p>
                    <a:p>
                      <a:pPr marL="0" marR="0" lvl="0" indent="0" algn="l" rtl="0">
                        <a:lnSpc>
                          <a:spcPct val="100000"/>
                        </a:lnSpc>
                        <a:spcBef>
                          <a:spcPts val="0"/>
                        </a:spcBef>
                        <a:spcAft>
                          <a:spcPts val="0"/>
                        </a:spcAft>
                        <a:buClr>
                          <a:srgbClr val="D64240"/>
                        </a:buClr>
                        <a:buSzPts val="1200"/>
                        <a:buFont typeface="Meiryo"/>
                        <a:buNone/>
                      </a:pPr>
                      <a:r>
                        <a:rPr lang="ja-JP" altLang="en-US" sz="1100" u="none" strike="noStrike" cap="none" dirty="0">
                          <a:solidFill>
                            <a:srgbClr val="D64240"/>
                          </a:solidFill>
                          <a:latin typeface="+mn-ea"/>
                          <a:ea typeface="+mn-ea"/>
                          <a:cs typeface="Meiryo"/>
                          <a:sym typeface="Meiryo"/>
                        </a:rPr>
                        <a:t>　</a:t>
                      </a:r>
                      <a:r>
                        <a:rPr lang="ja-JP" sz="1100" u="none" strike="noStrike" cap="none" dirty="0">
                          <a:solidFill>
                            <a:srgbClr val="D64240"/>
                          </a:solidFill>
                          <a:latin typeface="+mn-ea"/>
                          <a:ea typeface="+mn-ea"/>
                          <a:cs typeface="Meiryo"/>
                          <a:sym typeface="Meiryo"/>
                        </a:rPr>
                        <a:t>￥500,0</a:t>
                      </a:r>
                      <a:r>
                        <a:rPr lang="en-US" altLang="ja-JP" sz="1100" u="none" strike="noStrike" cap="none" dirty="0">
                          <a:solidFill>
                            <a:srgbClr val="D64240"/>
                          </a:solidFill>
                          <a:latin typeface="+mn-ea"/>
                          <a:ea typeface="+mn-ea"/>
                          <a:cs typeface="Meiryo"/>
                          <a:sym typeface="Meiryo"/>
                        </a:rPr>
                        <a:t>00</a:t>
                      </a:r>
                      <a:r>
                        <a:rPr lang="ja-JP" sz="800" u="none" strike="noStrike" cap="none" dirty="0">
                          <a:solidFill>
                            <a:srgbClr val="D64240"/>
                          </a:solidFill>
                          <a:latin typeface="+mn-ea"/>
                          <a:ea typeface="+mn-ea"/>
                          <a:cs typeface="Meiryo"/>
                          <a:sym typeface="Meiryo"/>
                        </a:rPr>
                        <a:t>（Gross） </a:t>
                      </a:r>
                      <a:endParaRPr sz="1200" u="none" strike="noStrike" cap="none" dirty="0">
                        <a:latin typeface="+mn-ea"/>
                        <a:ea typeface="+mn-ea"/>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50000"/>
                        </a:lnSpc>
                        <a:spcBef>
                          <a:spcPts val="0"/>
                        </a:spcBef>
                        <a:spcAft>
                          <a:spcPts val="0"/>
                        </a:spcAft>
                        <a:buClr>
                          <a:schemeClr val="dk1"/>
                        </a:buClr>
                        <a:buSzPts val="1200"/>
                        <a:buFont typeface="Meiryo"/>
                        <a:buNone/>
                      </a:pPr>
                      <a:endParaRPr sz="1400" u="none" strike="noStrike" cap="none" dirty="0">
                        <a:latin typeface="+mn-ea"/>
                        <a:ea typeface="+mn-ea"/>
                      </a:endParaRPr>
                    </a:p>
                  </a:txBody>
                  <a:tcPr marL="180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7214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申込期限</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en-US" altLang="ja-JP" sz="1200" u="none" strike="noStrike" cap="none" dirty="0">
                          <a:solidFill>
                            <a:srgbClr val="D64240"/>
                          </a:solidFill>
                          <a:latin typeface="+mn-ea"/>
                          <a:ea typeface="+mn-ea"/>
                          <a:cs typeface="Meiryo"/>
                          <a:sym typeface="Meiryo"/>
                        </a:rPr>
                        <a:t>15</a:t>
                      </a:r>
                      <a:r>
                        <a:rPr lang="ja-JP" sz="1200" u="none" strike="noStrike" cap="none" dirty="0">
                          <a:solidFill>
                            <a:srgbClr val="D64240"/>
                          </a:solidFill>
                          <a:latin typeface="+mn-ea"/>
                          <a:ea typeface="+mn-ea"/>
                          <a:cs typeface="Meiryo"/>
                          <a:sym typeface="Meiryo"/>
                        </a:rPr>
                        <a:t> 営業日前 18:00</a:t>
                      </a: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rgbClr val="D64240"/>
                        </a:buClr>
                        <a:buSzPts val="1200"/>
                        <a:buFont typeface="Meiryo"/>
                        <a:buNone/>
                      </a:pP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21" name="グループ化 20">
            <a:extLst>
              <a:ext uri="{FF2B5EF4-FFF2-40B4-BE49-F238E27FC236}">
                <a16:creationId xmlns:a16="http://schemas.microsoft.com/office/drawing/2014/main" id="{76A0DFDD-A705-5CD3-D535-C174671C5FAD}"/>
              </a:ext>
            </a:extLst>
          </p:cNvPr>
          <p:cNvGrpSpPr/>
          <p:nvPr/>
        </p:nvGrpSpPr>
        <p:grpSpPr>
          <a:xfrm>
            <a:off x="612303" y="2857198"/>
            <a:ext cx="1810702" cy="3510063"/>
            <a:chOff x="736555" y="2857198"/>
            <a:chExt cx="1810702" cy="3510063"/>
          </a:xfrm>
        </p:grpSpPr>
        <p:pic>
          <p:nvPicPr>
            <p:cNvPr id="20" name="図 19">
              <a:extLst>
                <a:ext uri="{FF2B5EF4-FFF2-40B4-BE49-F238E27FC236}">
                  <a16:creationId xmlns:a16="http://schemas.microsoft.com/office/drawing/2014/main" id="{A66332CA-ED11-0DE1-73DC-5B54B0F01F96}"/>
                </a:ext>
              </a:extLst>
            </p:cNvPr>
            <p:cNvPicPr>
              <a:picLocks noChangeAspect="1"/>
            </p:cNvPicPr>
            <p:nvPr/>
          </p:nvPicPr>
          <p:blipFill rotWithShape="1">
            <a:blip r:embed="rId2">
              <a:extLst>
                <a:ext uri="{28A0092B-C50C-407E-A947-70E740481C1C}">
                  <a14:useLocalDpi xmlns:a14="http://schemas.microsoft.com/office/drawing/2010/main" val="0"/>
                </a:ext>
              </a:extLst>
            </a:blip>
            <a:srcRect t="3670" b="25291"/>
            <a:stretch/>
          </p:blipFill>
          <p:spPr>
            <a:xfrm>
              <a:off x="811189" y="2923103"/>
              <a:ext cx="1626539" cy="3316830"/>
            </a:xfrm>
            <a:prstGeom prst="roundRect">
              <a:avLst/>
            </a:prstGeom>
          </p:spPr>
        </p:pic>
        <p:pic>
          <p:nvPicPr>
            <p:cNvPr id="25" name="図 24">
              <a:extLst>
                <a:ext uri="{FF2B5EF4-FFF2-40B4-BE49-F238E27FC236}">
                  <a16:creationId xmlns:a16="http://schemas.microsoft.com/office/drawing/2014/main" id="{7CCC311A-4C70-8021-37F0-0BB405BA6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76"/>
            <a:stretch/>
          </p:blipFill>
          <p:spPr>
            <a:xfrm>
              <a:off x="736555" y="2857198"/>
              <a:ext cx="1810702" cy="3510063"/>
            </a:xfrm>
            <a:prstGeom prst="rect">
              <a:avLst/>
            </a:prstGeom>
          </p:spPr>
        </p:pic>
      </p:grpSp>
      <p:sp>
        <p:nvSpPr>
          <p:cNvPr id="31" name="テキスト ボックス 30">
            <a:extLst>
              <a:ext uri="{FF2B5EF4-FFF2-40B4-BE49-F238E27FC236}">
                <a16:creationId xmlns:a16="http://schemas.microsoft.com/office/drawing/2014/main" id="{9C3479F8-75AB-03B7-C9F9-0E19B8B1D79A}"/>
              </a:ext>
            </a:extLst>
          </p:cNvPr>
          <p:cNvSpPr txBox="1"/>
          <p:nvPr/>
        </p:nvSpPr>
        <p:spPr>
          <a:xfrm>
            <a:off x="521178" y="2426895"/>
            <a:ext cx="1992952" cy="430887"/>
          </a:xfrm>
          <a:prstGeom prst="rect">
            <a:avLst/>
          </a:prstGeom>
          <a:noFill/>
        </p:spPr>
        <p:txBody>
          <a:bodyPr wrap="square" rtlCol="0">
            <a:spAutoFit/>
          </a:bodyPr>
          <a:lstStyle/>
          <a:p>
            <a:pPr algn="ctr"/>
            <a:r>
              <a:rPr lang="en-US" altLang="ja-JP" sz="1100" b="1" i="0" dirty="0">
                <a:solidFill>
                  <a:srgbClr val="222222"/>
                </a:solidFill>
                <a:effectLst/>
                <a:latin typeface="游ゴシック" panose="020B0400000000000000" pitchFamily="50" charset="-128"/>
              </a:rPr>
              <a:t>【</a:t>
            </a:r>
            <a:r>
              <a:rPr lang="ja-JP" altLang="en-US" sz="1100" b="1" dirty="0">
                <a:solidFill>
                  <a:srgbClr val="222222"/>
                </a:solidFill>
                <a:latin typeface="游ゴシック" panose="020B0400000000000000" pitchFamily="50" charset="-128"/>
              </a:rPr>
              <a:t>フィットネス</a:t>
            </a:r>
            <a:r>
              <a:rPr lang="en-US" altLang="ja-JP" sz="1100" b="1" i="0" dirty="0">
                <a:solidFill>
                  <a:srgbClr val="222222"/>
                </a:solidFill>
                <a:effectLst/>
                <a:latin typeface="游ゴシック" panose="020B0400000000000000" pitchFamily="50" charset="-128"/>
              </a:rPr>
              <a:t>】</a:t>
            </a:r>
          </a:p>
          <a:p>
            <a:pPr algn="ctr"/>
            <a:r>
              <a:rPr lang="en-US" altLang="ja-JP" sz="1100" b="1" i="0" dirty="0">
                <a:solidFill>
                  <a:srgbClr val="222222"/>
                </a:solidFill>
                <a:effectLst/>
                <a:latin typeface="游ゴシック" panose="020B0400000000000000" pitchFamily="50" charset="-128"/>
              </a:rPr>
              <a:t>RIZAP</a:t>
            </a:r>
            <a:r>
              <a:rPr lang="ja-JP" altLang="en-US" sz="1100" b="1" i="0" dirty="0">
                <a:solidFill>
                  <a:srgbClr val="222222"/>
                </a:solidFill>
                <a:effectLst/>
                <a:latin typeface="游ゴシック" panose="020B0400000000000000" pitchFamily="50" charset="-128"/>
              </a:rPr>
              <a:t>グループ株式会社様</a:t>
            </a:r>
            <a:endParaRPr kumimoji="1" lang="ja-JP" altLang="en-US" sz="1100" b="1" dirty="0"/>
          </a:p>
        </p:txBody>
      </p:sp>
      <p:pic>
        <p:nvPicPr>
          <p:cNvPr id="2" name="図 1">
            <a:extLst>
              <a:ext uri="{FF2B5EF4-FFF2-40B4-BE49-F238E27FC236}">
                <a16:creationId xmlns:a16="http://schemas.microsoft.com/office/drawing/2014/main" id="{308962A8-F3FB-C2B6-EB74-EF5123CD0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416" y="2608097"/>
            <a:ext cx="994766" cy="3815579"/>
          </a:xfrm>
          <a:prstGeom prst="rect">
            <a:avLst/>
          </a:prstGeom>
          <a:ln>
            <a:solidFill>
              <a:srgbClr val="000000"/>
            </a:solidFill>
          </a:ln>
        </p:spPr>
      </p:pic>
    </p:spTree>
    <p:extLst>
      <p:ext uri="{BB962C8B-B14F-4D97-AF65-F5344CB8AC3E}">
        <p14:creationId xmlns:p14="http://schemas.microsoft.com/office/powerpoint/2010/main" val="2681171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C251E89-DC4C-6559-51E5-30D0C0C5E804}"/>
              </a:ext>
            </a:extLst>
          </p:cNvPr>
          <p:cNvSpPr>
            <a:spLocks noGrp="1"/>
          </p:cNvSpPr>
          <p:nvPr>
            <p:ph type="sldNum" sz="quarter" idx="12"/>
          </p:nvPr>
        </p:nvSpPr>
        <p:spPr/>
        <p:txBody>
          <a:bodyPr/>
          <a:lstStyle/>
          <a:p>
            <a:fld id="{406E78D2-0C52-46C5-AF46-3A09E3634C9A}" type="slidenum">
              <a:rPr kumimoji="1" lang="ja-JP" altLang="en-US" smtClean="0"/>
              <a:t>10</a:t>
            </a:fld>
            <a:endParaRPr kumimoji="1" lang="ja-JP" altLang="en-US"/>
          </a:p>
        </p:txBody>
      </p:sp>
      <p:sp>
        <p:nvSpPr>
          <p:cNvPr id="3" name="Google Shape;325;p10">
            <a:extLst>
              <a:ext uri="{FF2B5EF4-FFF2-40B4-BE49-F238E27FC236}">
                <a16:creationId xmlns:a16="http://schemas.microsoft.com/office/drawing/2014/main" id="{40E320F1-4B78-A688-5787-F1781D1EDFF4}"/>
              </a:ext>
            </a:extLst>
          </p:cNvPr>
          <p:cNvSpPr/>
          <p:nvPr/>
        </p:nvSpPr>
        <p:spPr>
          <a:xfrm>
            <a:off x="1722330" y="1155699"/>
            <a:ext cx="8767830" cy="64017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商材を知り尽くしたCL・代理店様の制作原稿</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またはリリース</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写真から</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編集部が</a:t>
            </a: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記事を制作</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a:t>
            </a:r>
            <a:endParaRPr lang="en-US" altLang="ja-JP" b="1" dirty="0">
              <a:solidFill>
                <a:schemeClr val="dk1"/>
              </a:solidFill>
            </a:endParaRPr>
          </a:p>
          <a:p>
            <a:pPr marL="0" marR="0" lvl="0" indent="0" algn="ctr" rtl="0">
              <a:lnSpc>
                <a:spcPct val="130000"/>
              </a:lnSpc>
              <a:spcBef>
                <a:spcPts val="0"/>
              </a:spcBef>
              <a:spcAft>
                <a:spcPts val="0"/>
              </a:spcAft>
              <a:buClr>
                <a:srgbClr val="000000"/>
              </a:buClr>
              <a:buSzPts val="1100"/>
              <a:buFont typeface="Arial"/>
              <a:buNone/>
            </a:pPr>
            <a:r>
              <a:rPr lang="ja-JP" altLang="en-US" b="1" u="sng" dirty="0">
                <a:solidFill>
                  <a:schemeClr val="accent1"/>
                </a:solidFill>
              </a:rPr>
              <a:t>高いリーチを獲得するプラン</a:t>
            </a:r>
            <a:r>
              <a:rPr lang="ja-JP" altLang="en-US" b="1" u="sng" dirty="0">
                <a:solidFill>
                  <a:schemeClr val="dk1"/>
                </a:solidFill>
              </a:rPr>
              <a:t>です。</a:t>
            </a:r>
            <a:endParaRPr sz="1400" b="1" i="0" u="sng"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4" name="Google Shape;326;p10">
            <a:extLst>
              <a:ext uri="{FF2B5EF4-FFF2-40B4-BE49-F238E27FC236}">
                <a16:creationId xmlns:a16="http://schemas.microsoft.com/office/drawing/2014/main" id="{A444FBB0-BD5F-2857-791F-A0C0C663FACE}"/>
              </a:ext>
            </a:extLst>
          </p:cNvPr>
          <p:cNvGrpSpPr/>
          <p:nvPr/>
        </p:nvGrpSpPr>
        <p:grpSpPr>
          <a:xfrm>
            <a:off x="5569433" y="3119173"/>
            <a:ext cx="6410899" cy="460126"/>
            <a:chOff x="5559190" y="2200659"/>
            <a:chExt cx="3290400" cy="432000"/>
          </a:xfrm>
        </p:grpSpPr>
        <p:sp>
          <p:nvSpPr>
            <p:cNvPr id="5" name="Google Shape;327;p10">
              <a:extLst>
                <a:ext uri="{FF2B5EF4-FFF2-40B4-BE49-F238E27FC236}">
                  <a16:creationId xmlns:a16="http://schemas.microsoft.com/office/drawing/2014/main" id="{E65BD836-2289-893E-DA31-A6F809C04BD2}"/>
                </a:ext>
              </a:extLst>
            </p:cNvPr>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328;p10">
              <a:extLst>
                <a:ext uri="{FF2B5EF4-FFF2-40B4-BE49-F238E27FC236}">
                  <a16:creationId xmlns:a16="http://schemas.microsoft.com/office/drawing/2014/main" id="{3C8382F1-7BE3-322E-713B-4C9BE6C14F59}"/>
                </a:ext>
              </a:extLst>
            </p:cNvPr>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8" name="Google Shape;330;p10">
            <a:extLst>
              <a:ext uri="{FF2B5EF4-FFF2-40B4-BE49-F238E27FC236}">
                <a16:creationId xmlns:a16="http://schemas.microsoft.com/office/drawing/2014/main" id="{33EA2DC0-4452-FC37-3D25-086A4BEC3421}"/>
              </a:ext>
            </a:extLst>
          </p:cNvPr>
          <p:cNvSpPr/>
          <p:nvPr/>
        </p:nvSpPr>
        <p:spPr>
          <a:xfrm>
            <a:off x="253549" y="2101249"/>
            <a:ext cx="1915809" cy="2448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スポンサードポストを掲載</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9" name="Google Shape;331;p10">
            <a:extLst>
              <a:ext uri="{FF2B5EF4-FFF2-40B4-BE49-F238E27FC236}">
                <a16:creationId xmlns:a16="http://schemas.microsoft.com/office/drawing/2014/main" id="{935CDCE0-1812-2559-D7A4-AB550DEC30F4}"/>
              </a:ext>
            </a:extLst>
          </p:cNvPr>
          <p:cNvSpPr/>
          <p:nvPr/>
        </p:nvSpPr>
        <p:spPr>
          <a:xfrm>
            <a:off x="2547257" y="1904310"/>
            <a:ext cx="2908849" cy="63875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ディストリビューションパートナー</a:t>
            </a: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により</a:t>
            </a:r>
            <a:r>
              <a:rPr lang="ja-JP" altLang="en-US"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、ホワイトリストのみに</a:t>
            </a:r>
            <a:r>
              <a:rPr lang="ja-JP" sz="1100" b="1" dirty="0">
                <a:solidFill>
                  <a:schemeClr val="lt1"/>
                </a:solidFill>
                <a:latin typeface="游ゴシック" panose="020B0400000000000000" pitchFamily="50" charset="-128"/>
                <a:ea typeface="游ゴシック" panose="020B0400000000000000" pitchFamily="50" charset="-128"/>
                <a:cs typeface="Arial"/>
                <a:sym typeface="Arial"/>
              </a:rPr>
              <a:t>効率的に集客</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nvGrpSpPr>
          <p:cNvPr id="10" name="Google Shape;332;p10">
            <a:extLst>
              <a:ext uri="{FF2B5EF4-FFF2-40B4-BE49-F238E27FC236}">
                <a16:creationId xmlns:a16="http://schemas.microsoft.com/office/drawing/2014/main" id="{AEF726F7-3FEE-C5F9-53CF-5DD31FAD6E79}"/>
              </a:ext>
            </a:extLst>
          </p:cNvPr>
          <p:cNvGrpSpPr/>
          <p:nvPr/>
        </p:nvGrpSpPr>
        <p:grpSpPr>
          <a:xfrm>
            <a:off x="5584742" y="2024242"/>
            <a:ext cx="6392281" cy="980485"/>
            <a:chOff x="5711446" y="1970216"/>
            <a:chExt cx="6113123" cy="933336"/>
          </a:xfrm>
        </p:grpSpPr>
        <p:sp>
          <p:nvSpPr>
            <p:cNvPr id="11" name="Google Shape;333;p10">
              <a:extLst>
                <a:ext uri="{FF2B5EF4-FFF2-40B4-BE49-F238E27FC236}">
                  <a16:creationId xmlns:a16="http://schemas.microsoft.com/office/drawing/2014/main" id="{36040BBB-5DCF-FD46-7112-B1322E423EA1}"/>
                </a:ext>
              </a:extLst>
            </p:cNvPr>
            <p:cNvSpPr/>
            <p:nvPr/>
          </p:nvSpPr>
          <p:spPr>
            <a:xfrm>
              <a:off x="5712086" y="197021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2" name="Google Shape;334;p10">
              <a:extLst>
                <a:ext uri="{FF2B5EF4-FFF2-40B4-BE49-F238E27FC236}">
                  <a16:creationId xmlns:a16="http://schemas.microsoft.com/office/drawing/2014/main" id="{74C31BC4-CABB-4D01-5252-9FF4C9F896B7}"/>
                </a:ext>
              </a:extLst>
            </p:cNvPr>
            <p:cNvSpPr txBox="1"/>
            <p:nvPr/>
          </p:nvSpPr>
          <p:spPr>
            <a:xfrm>
              <a:off x="7158202" y="2001550"/>
              <a:ext cx="46663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週女プライムならではの読者層</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はもちろん、</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30～40代</a:t>
              </a:r>
              <a:r>
                <a:rPr lang="ja-JP" altLang="en-US" sz="1000" dirty="0">
                  <a:solidFill>
                    <a:schemeClr val="dk1"/>
                  </a:solidFill>
                </a:rPr>
                <a:t>女性</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へ商材の訴求</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が</a:t>
              </a:r>
              <a:r>
                <a:rPr lang="ja-JP" altLang="en-US"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高く見込まれます。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3" name="Google Shape;335;p10">
              <a:extLst>
                <a:ext uri="{FF2B5EF4-FFF2-40B4-BE49-F238E27FC236}">
                  <a16:creationId xmlns:a16="http://schemas.microsoft.com/office/drawing/2014/main" id="{ACBB63F2-A36F-CBD6-52C9-C33DA3033EB5}"/>
                </a:ext>
              </a:extLst>
            </p:cNvPr>
            <p:cNvSpPr/>
            <p:nvPr/>
          </p:nvSpPr>
          <p:spPr>
            <a:xfrm>
              <a:off x="5711446" y="1971755"/>
              <a:ext cx="1446756" cy="460126"/>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游ゴシック" panose="020B0400000000000000" pitchFamily="50" charset="-128"/>
                  <a:ea typeface="游ゴシック" panose="020B0400000000000000" pitchFamily="50" charset="-128"/>
                  <a:cs typeface="Arial"/>
                  <a:sym typeface="Arial"/>
                </a:rPr>
                <a:t>期待できる効果</a:t>
              </a:r>
              <a:endParaRPr dirty="0"/>
            </a:p>
          </p:txBody>
        </p:sp>
        <p:grpSp>
          <p:nvGrpSpPr>
            <p:cNvPr id="14" name="Google Shape;336;p10">
              <a:extLst>
                <a:ext uri="{FF2B5EF4-FFF2-40B4-BE49-F238E27FC236}">
                  <a16:creationId xmlns:a16="http://schemas.microsoft.com/office/drawing/2014/main" id="{748DAD02-2E3A-DE36-C299-FA3D35264BC7}"/>
                </a:ext>
              </a:extLst>
            </p:cNvPr>
            <p:cNvGrpSpPr/>
            <p:nvPr/>
          </p:nvGrpSpPr>
          <p:grpSpPr>
            <a:xfrm>
              <a:off x="5711446" y="2441887"/>
              <a:ext cx="6113123" cy="461665"/>
              <a:chOff x="5711446" y="2460676"/>
              <a:chExt cx="6113123" cy="461665"/>
            </a:xfrm>
          </p:grpSpPr>
          <p:sp>
            <p:nvSpPr>
              <p:cNvPr id="15" name="Google Shape;337;p10">
                <a:extLst>
                  <a:ext uri="{FF2B5EF4-FFF2-40B4-BE49-F238E27FC236}">
                    <a16:creationId xmlns:a16="http://schemas.microsoft.com/office/drawing/2014/main" id="{D938ED28-9451-11CD-769C-D436BCDA175C}"/>
                  </a:ext>
                </a:extLst>
              </p:cNvPr>
              <p:cNvSpPr/>
              <p:nvPr/>
            </p:nvSpPr>
            <p:spPr>
              <a:xfrm>
                <a:off x="5712086" y="246067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6" name="Google Shape;338;p10">
                <a:extLst>
                  <a:ext uri="{FF2B5EF4-FFF2-40B4-BE49-F238E27FC236}">
                    <a16:creationId xmlns:a16="http://schemas.microsoft.com/office/drawing/2014/main" id="{0872C5B8-E869-9115-F6B3-6F8F69CEEDD7}"/>
                  </a:ext>
                </a:extLst>
              </p:cNvPr>
              <p:cNvSpPr txBox="1"/>
              <p:nvPr/>
            </p:nvSpPr>
            <p:spPr>
              <a:xfrm>
                <a:off x="7158202" y="2576661"/>
                <a:ext cx="466636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原稿またはリリース</a:t>
                </a:r>
                <a:r>
                  <a:rPr lang="ja-JP" sz="10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5000字まで)お写真</a:t>
                </a:r>
                <a:r>
                  <a:rPr lang="ja-JP" sz="10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8点まで)をご用意いただきます。</a:t>
                </a:r>
                <a:endParaRPr sz="16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7" name="Google Shape;339;p10">
                <a:extLst>
                  <a:ext uri="{FF2B5EF4-FFF2-40B4-BE49-F238E27FC236}">
                    <a16:creationId xmlns:a16="http://schemas.microsoft.com/office/drawing/2014/main" id="{B12CAAFE-1C6F-B794-45E2-F3C0A71DAF42}"/>
                  </a:ext>
                </a:extLst>
              </p:cNvPr>
              <p:cNvSpPr/>
              <p:nvPr/>
            </p:nvSpPr>
            <p:spPr>
              <a:xfrm>
                <a:off x="5711446" y="2462215"/>
                <a:ext cx="1446756" cy="460126"/>
              </a:xfrm>
              <a:prstGeom prst="homePlate">
                <a:avLst>
                  <a:gd name="adj"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accent1"/>
                    </a:solidFill>
                    <a:latin typeface="游ゴシック" panose="020B0400000000000000" pitchFamily="50" charset="-128"/>
                    <a:ea typeface="游ゴシック" panose="020B0400000000000000" pitchFamily="50" charset="-128"/>
                    <a:cs typeface="Arial"/>
                    <a:sym typeface="Arial"/>
                  </a:rPr>
                  <a:t>コンテンツタイプ</a:t>
                </a:r>
                <a:endParaRPr sz="105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grpSp>
      </p:grpSp>
      <p:sp>
        <p:nvSpPr>
          <p:cNvPr id="21" name="Google Shape;351;p10">
            <a:extLst>
              <a:ext uri="{FF2B5EF4-FFF2-40B4-BE49-F238E27FC236}">
                <a16:creationId xmlns:a16="http://schemas.microsoft.com/office/drawing/2014/main" id="{7EF1097A-6290-1510-45F2-67E12A73CF07}"/>
              </a:ext>
            </a:extLst>
          </p:cNvPr>
          <p:cNvSpPr txBox="1"/>
          <p:nvPr/>
        </p:nvSpPr>
        <p:spPr>
          <a:xfrm>
            <a:off x="214977" y="2426895"/>
            <a:ext cx="199295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游ゴシック" panose="020B0400000000000000" pitchFamily="50" charset="-128"/>
                <a:ea typeface="游ゴシック" panose="020B0400000000000000" pitchFamily="50" charset="-128"/>
                <a:cs typeface="Arial"/>
                <a:sym typeface="Arial"/>
              </a:rPr>
              <a:t>【</a:t>
            </a:r>
            <a:r>
              <a:rPr lang="ja-JP" sz="1100" b="1" dirty="0">
                <a:solidFill>
                  <a:srgbClr val="222222"/>
                </a:solidFill>
                <a:latin typeface="游ゴシック" panose="020B0400000000000000" pitchFamily="50" charset="-128"/>
                <a:ea typeface="游ゴシック" panose="020B0400000000000000" pitchFamily="50" charset="-128"/>
                <a:cs typeface="Arial"/>
                <a:sym typeface="Arial"/>
              </a:rPr>
              <a:t>フィットネス</a:t>
            </a:r>
            <a:r>
              <a:rPr lang="ja-JP" sz="1100" b="1" i="0" dirty="0">
                <a:solidFill>
                  <a:srgbClr val="222222"/>
                </a:solidFill>
                <a:latin typeface="游ゴシック" panose="020B0400000000000000" pitchFamily="50" charset="-128"/>
                <a:ea typeface="游ゴシック" panose="020B0400000000000000" pitchFamily="50" charset="-128"/>
                <a:cs typeface="Arial"/>
                <a:sym typeface="Arial"/>
              </a:rPr>
              <a:t>】</a:t>
            </a:r>
            <a:endParaRPr dirty="0"/>
          </a:p>
          <a:p>
            <a:pPr marL="0" marR="0" lvl="0" indent="0" algn="ctr" rtl="0">
              <a:spcBef>
                <a:spcPts val="0"/>
              </a:spcBef>
              <a:spcAft>
                <a:spcPts val="0"/>
              </a:spcAft>
              <a:buNone/>
            </a:pPr>
            <a:r>
              <a:rPr lang="ja-JP" sz="1100" b="1" i="0" dirty="0">
                <a:solidFill>
                  <a:srgbClr val="222222"/>
                </a:solidFill>
                <a:latin typeface="游ゴシック" panose="020B0400000000000000" pitchFamily="50" charset="-128"/>
                <a:ea typeface="游ゴシック" panose="020B0400000000000000" pitchFamily="50" charset="-128"/>
                <a:cs typeface="Arial"/>
                <a:sym typeface="Arial"/>
              </a:rPr>
              <a:t>RIZAPグループ株式会社様</a:t>
            </a:r>
            <a:endParaRPr sz="11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22" name="表 21">
            <a:extLst>
              <a:ext uri="{FF2B5EF4-FFF2-40B4-BE49-F238E27FC236}">
                <a16:creationId xmlns:a16="http://schemas.microsoft.com/office/drawing/2014/main" id="{7BB6903C-8620-E1A8-B04B-5945551650DE}"/>
              </a:ext>
            </a:extLst>
          </p:cNvPr>
          <p:cNvGraphicFramePr>
            <a:graphicFrameLocks noGrp="1"/>
          </p:cNvGraphicFramePr>
          <p:nvPr>
            <p:extLst>
              <p:ext uri="{D42A27DB-BD31-4B8C-83A1-F6EECF244321}">
                <p14:modId xmlns:p14="http://schemas.microsoft.com/office/powerpoint/2010/main" val="3874397106"/>
              </p:ext>
            </p:extLst>
          </p:nvPr>
        </p:nvGraphicFramePr>
        <p:xfrm>
          <a:off x="5584742" y="3631247"/>
          <a:ext cx="6384617" cy="2832901"/>
        </p:xfrm>
        <a:graphic>
          <a:graphicData uri="http://schemas.openxmlformats.org/drawingml/2006/table">
            <a:tbl>
              <a:tblPr firstRow="1" bandRow="1"/>
              <a:tblGrid>
                <a:gridCol w="863297">
                  <a:extLst>
                    <a:ext uri="{9D8B030D-6E8A-4147-A177-3AD203B41FA5}">
                      <a16:colId xmlns:a16="http://schemas.microsoft.com/office/drawing/2014/main" val="3041302031"/>
                    </a:ext>
                  </a:extLst>
                </a:gridCol>
                <a:gridCol w="1550989">
                  <a:extLst>
                    <a:ext uri="{9D8B030D-6E8A-4147-A177-3AD203B41FA5}">
                      <a16:colId xmlns:a16="http://schemas.microsoft.com/office/drawing/2014/main" val="433009487"/>
                    </a:ext>
                  </a:extLst>
                </a:gridCol>
                <a:gridCol w="1615179">
                  <a:extLst>
                    <a:ext uri="{9D8B030D-6E8A-4147-A177-3AD203B41FA5}">
                      <a16:colId xmlns:a16="http://schemas.microsoft.com/office/drawing/2014/main" val="2914816373"/>
                    </a:ext>
                  </a:extLst>
                </a:gridCol>
                <a:gridCol w="2355152">
                  <a:extLst>
                    <a:ext uri="{9D8B030D-6E8A-4147-A177-3AD203B41FA5}">
                      <a16:colId xmlns:a16="http://schemas.microsoft.com/office/drawing/2014/main" val="87686951"/>
                    </a:ext>
                  </a:extLst>
                </a:gridCol>
              </a:tblGrid>
              <a:tr h="526252">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想定PV</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solidFill>
                      <a:srgbClr val="ECFEFF"/>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50</a:t>
                      </a:r>
                      <a:r>
                        <a:rPr 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,000</a:t>
                      </a:r>
                      <a:endPar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400"/>
                        <a:buFont typeface="Meiryo"/>
                        <a:buNone/>
                      </a:pPr>
                      <a:r>
                        <a:rPr lang="ja-JP" sz="8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（30日間</a:t>
                      </a: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endParaRPr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108000" marR="0" marT="36000" marB="0" anchor="ctr">
                    <a:solidFill>
                      <a:srgbClr val="ECFEFF"/>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100</a:t>
                      </a:r>
                      <a:r>
                        <a:rPr lang="ja-JP"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,000</a:t>
                      </a:r>
                      <a:endPar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400"/>
                        <a:buFont typeface="Meiryo"/>
                        <a:buNone/>
                      </a:pPr>
                      <a:r>
                        <a:rPr lang="ja-JP" altLang="ja-JP" sz="6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（30日間</a:t>
                      </a:r>
                      <a:r>
                        <a:rPr lang="ja-JP" altLang="ja-JP" sz="8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endPar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txBody>
                  <a:tcPr anchor="ctr">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注意事項</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solidFill>
                      <a:schemeClr val="accent1">
                        <a:lumMod val="20000"/>
                        <a:lumOff val="80000"/>
                      </a:schemeClr>
                    </a:solidFill>
                  </a:tcPr>
                </a:tc>
                <a:extLst>
                  <a:ext uri="{0D108BD9-81ED-4DB2-BD59-A6C34878D82A}">
                    <a16:rowId xmlns:a16="http://schemas.microsoft.com/office/drawing/2014/main" val="714956574"/>
                  </a:ext>
                </a:extLst>
              </a:tr>
              <a:tr h="1209369">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a:t>
                      </a: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850,000</a:t>
                      </a:r>
                      <a:endParaRPr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lang="en-US" alt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800"/>
                        <a:buFont typeface="Meiryo"/>
                        <a:buNone/>
                      </a:pPr>
                      <a:r>
                        <a:rPr lang="en-US" altLang="ja-JP"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※PV</a:t>
                      </a:r>
                      <a:r>
                        <a:rPr lang="ja-JP" altLang="en-US"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単価</a:t>
                      </a:r>
                      <a:r>
                        <a:rPr lang="en-US" altLang="ja-JP"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17</a:t>
                      </a:r>
                      <a:r>
                        <a:rPr lang="ja-JP" altLang="en-US"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円</a:t>
                      </a:r>
                      <a:endParaRPr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tc>
                <a:tc>
                  <a:txBody>
                    <a:bodyPr/>
                    <a:lstStyle/>
                    <a:p>
                      <a:pPr marL="0" marR="0" lvl="0" indent="0" algn="ctr" defTabSz="914400" rtl="0" eaLnBrk="1" fontAlgn="auto" latinLnBrk="0" hangingPunct="1">
                        <a:lnSpc>
                          <a:spcPct val="100000"/>
                        </a:lnSpc>
                        <a:spcBef>
                          <a:spcPts val="0"/>
                        </a:spcBef>
                        <a:spcAft>
                          <a:spcPts val="0"/>
                        </a:spcAft>
                        <a:buClr>
                          <a:srgbClr val="D64240"/>
                        </a:buClr>
                        <a:buSzPts val="1800"/>
                        <a:buFont typeface="Meiryo"/>
                        <a:buNone/>
                        <a:tabLst/>
                        <a:defRPr/>
                      </a:pPr>
                      <a:endPar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D64240"/>
                        </a:buClr>
                        <a:buSzPts val="1800"/>
                        <a:buFont typeface="Meiryo"/>
                        <a:buNone/>
                        <a:tabLst/>
                        <a:defRPr/>
                      </a:pPr>
                      <a:r>
                        <a:rPr lang="ja-JP" altLang="en-US"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a:t>
                      </a: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1,350,000</a:t>
                      </a:r>
                    </a:p>
                    <a:p>
                      <a:pPr marL="0" marR="0" lvl="0" indent="0" algn="ctr" rtl="0">
                        <a:lnSpc>
                          <a:spcPct val="100000"/>
                        </a:lnSpc>
                        <a:spcBef>
                          <a:spcPts val="0"/>
                        </a:spcBef>
                        <a:spcAft>
                          <a:spcPts val="0"/>
                        </a:spcAft>
                        <a:buClr>
                          <a:srgbClr val="D64240"/>
                        </a:buClr>
                        <a:buSzPts val="1800"/>
                        <a:buFont typeface="Meiryo"/>
                        <a:buNone/>
                      </a:pPr>
                      <a:r>
                        <a:rPr lang="ja-JP" altLang="en-US"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a:t>
                      </a:r>
                      <a:r>
                        <a:rPr lang="ja-JP" altLang="en-US"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en-US" alt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税別）</a:t>
                      </a:r>
                      <a:endParaRPr lang="en-US" alt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D64240"/>
                        </a:buClr>
                        <a:buSzPts val="1800"/>
                        <a:buFont typeface="Meiryo"/>
                        <a:buNone/>
                        <a:tabLst/>
                        <a:defRPr/>
                      </a:pPr>
                      <a:r>
                        <a:rPr lang="en-US" altLang="ja-JP"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※PV</a:t>
                      </a:r>
                      <a:r>
                        <a:rPr lang="ja-JP" altLang="en-US"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単価</a:t>
                      </a:r>
                      <a:r>
                        <a:rPr lang="en-US" altLang="ja-JP"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13.5</a:t>
                      </a:r>
                      <a:r>
                        <a:rPr lang="ja-JP" altLang="en-US" sz="14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円</a:t>
                      </a:r>
                    </a:p>
                    <a:p>
                      <a:pPr marL="0" marR="0" lvl="0" indent="0" algn="ctr" rtl="0">
                        <a:lnSpc>
                          <a:spcPct val="100000"/>
                        </a:lnSpc>
                        <a:spcBef>
                          <a:spcPts val="0"/>
                        </a:spcBef>
                        <a:spcAft>
                          <a:spcPts val="0"/>
                        </a:spcAft>
                        <a:buClr>
                          <a:srgbClr val="D64240"/>
                        </a:buClr>
                        <a:buSzPts val="1800"/>
                        <a:buFont typeface="Meiryo"/>
                        <a:buNone/>
                      </a:pPr>
                      <a:endParaRPr lang="ja-JP" altLang="en-US"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anchor="ctr"/>
                </a:tc>
                <a:tc rowSpan="2">
                  <a:txBody>
                    <a:bodyPr/>
                    <a:lstStyle/>
                    <a:p>
                      <a:pPr marL="0" marR="0" lvl="0" indent="0" algn="l" rtl="0">
                        <a:lnSpc>
                          <a:spcPct val="141176"/>
                        </a:lnSpc>
                        <a:spcBef>
                          <a:spcPts val="0"/>
                        </a:spcBef>
                        <a:spcAft>
                          <a:spcPts val="0"/>
                        </a:spcAft>
                        <a:buClr>
                          <a:schemeClr val="dk1"/>
                        </a:buClr>
                        <a:buSzPts val="850"/>
                        <a:buFont typeface="Meiryo"/>
                        <a:buNone/>
                      </a:pP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・二次使用をご希望の場合は別途お見積りい</a:t>
                      </a:r>
                      <a:endParaRPr lang="en-US" alt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たします。</a:t>
                      </a:r>
                      <a:endParaRPr dirty="0"/>
                    </a:p>
                    <a:p>
                      <a:pPr marL="0" marR="0" lvl="0" indent="0" algn="l" rtl="0">
                        <a:lnSpc>
                          <a:spcPct val="141176"/>
                        </a:lnSpc>
                        <a:spcBef>
                          <a:spcPts val="0"/>
                        </a:spcBef>
                        <a:spcAft>
                          <a:spcPts val="0"/>
                        </a:spcAft>
                        <a:buClr>
                          <a:schemeClr val="dk1"/>
                        </a:buClr>
                        <a:buSzPts val="850"/>
                        <a:buFont typeface="Meiryo"/>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・持ち込み素材・原稿には審査がございます。</a:t>
                      </a:r>
                      <a:endParaRPr dirty="0"/>
                    </a:p>
                    <a:p>
                      <a:pPr marL="0" marR="0" lvl="0" indent="0" algn="l" rtl="0">
                        <a:lnSpc>
                          <a:spcPct val="141176"/>
                        </a:lnSpc>
                        <a:spcBef>
                          <a:spcPts val="0"/>
                        </a:spcBef>
                        <a:spcAft>
                          <a:spcPts val="0"/>
                        </a:spcAft>
                        <a:buClr>
                          <a:schemeClr val="dk1"/>
                        </a:buClr>
                        <a:buSzPts val="850"/>
                        <a:buFont typeface="Meiryo"/>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・トップページからの誘導期間は</a:t>
                      </a:r>
                      <a:r>
                        <a:rPr lang="en-US" altLang="ja-JP" sz="900" b="1" i="0" u="none" strike="noStrike" cap="none" dirty="0">
                          <a:solidFill>
                            <a:schemeClr val="dk1"/>
                          </a:solidFill>
                          <a:latin typeface="+mn-ea"/>
                          <a:ea typeface="+mn-ea"/>
                          <a:cs typeface="Meiryo"/>
                          <a:sym typeface="Meiryo"/>
                        </a:rPr>
                        <a:t>30</a:t>
                      </a:r>
                      <a:r>
                        <a:rPr lang="ja-JP" altLang="en-US" sz="900" b="1" i="0" u="none" strike="noStrike" cap="none" dirty="0">
                          <a:solidFill>
                            <a:schemeClr val="dk1"/>
                          </a:solidFill>
                          <a:latin typeface="+mn-ea"/>
                          <a:ea typeface="+mn-ea"/>
                          <a:cs typeface="Meiryo"/>
                          <a:sym typeface="Meiryo"/>
                        </a:rPr>
                        <a:t>日間、そ</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　の後</a:t>
                      </a:r>
                      <a:r>
                        <a:rPr lang="en-US" altLang="ja-JP" sz="900" b="1" i="0" u="none" strike="noStrike" cap="none" dirty="0">
                          <a:solidFill>
                            <a:schemeClr val="dk1"/>
                          </a:solidFill>
                          <a:latin typeface="+mn-ea"/>
                          <a:ea typeface="+mn-ea"/>
                          <a:cs typeface="Meiryo"/>
                          <a:sym typeface="Meiryo"/>
                        </a:rPr>
                        <a:t>150</a:t>
                      </a:r>
                      <a:r>
                        <a:rPr lang="ja-JP" altLang="en-US" sz="900" b="1" i="0" u="none" strike="noStrike" cap="none" dirty="0">
                          <a:solidFill>
                            <a:schemeClr val="dk1"/>
                          </a:solidFill>
                          <a:latin typeface="+mn-ea"/>
                          <a:ea typeface="+mn-ea"/>
                          <a:cs typeface="Meiryo"/>
                          <a:sym typeface="Meiryo"/>
                        </a:rPr>
                        <a:t>日間</a:t>
                      </a: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アーカイブといたします。</a:t>
                      </a:r>
                      <a:endParaRPr lang="en-US" alt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latin typeface="游ゴシック" panose="020B0400000000000000" pitchFamily="50" charset="-128"/>
                          <a:ea typeface="游ゴシック" panose="020B0400000000000000" pitchFamily="50" charset="-128"/>
                          <a:cs typeface="Arial"/>
                          <a:sym typeface="Arial"/>
                        </a:rPr>
                        <a:t>・運用広告の配信用入稿物については、生成</a:t>
                      </a:r>
                      <a:endParaRPr lang="en-US" altLang="ja-JP" sz="9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latin typeface="游ゴシック" panose="020B0400000000000000" pitchFamily="50" charset="-128"/>
                          <a:ea typeface="游ゴシック" panose="020B0400000000000000" pitchFamily="50" charset="-128"/>
                          <a:cs typeface="Arial"/>
                          <a:sym typeface="Arial"/>
                        </a:rPr>
                        <a:t>　</a:t>
                      </a:r>
                      <a:r>
                        <a:rPr lang="en-US" altLang="ja-JP" sz="900" u="none" strike="noStrike" cap="none" dirty="0">
                          <a:latin typeface="游ゴシック" panose="020B0400000000000000" pitchFamily="50" charset="-128"/>
                          <a:ea typeface="游ゴシック" panose="020B0400000000000000" pitchFamily="50" charset="-128"/>
                          <a:cs typeface="Arial"/>
                          <a:sym typeface="Arial"/>
                        </a:rPr>
                        <a:t>AI</a:t>
                      </a:r>
                      <a:r>
                        <a:rPr lang="ja-JP" altLang="en-US" sz="900" u="none" strike="noStrike" cap="none" dirty="0">
                          <a:latin typeface="游ゴシック" panose="020B0400000000000000" pitchFamily="50" charset="-128"/>
                          <a:ea typeface="游ゴシック" panose="020B0400000000000000" pitchFamily="50" charset="-128"/>
                          <a:cs typeface="Arial"/>
                          <a:sym typeface="Arial"/>
                        </a:rPr>
                        <a:t>を活用する場合がございます。</a:t>
                      </a:r>
                      <a:endParaRPr lang="en-US" altLang="ja-JP" sz="9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effectLst/>
                          <a:latin typeface="+mn-ea"/>
                          <a:ea typeface="+mn-ea"/>
                          <a:cs typeface="Calibri"/>
                          <a:sym typeface="Arial"/>
                        </a:rPr>
                        <a:t>・代理店マージン率に関しては、各営業にお</a:t>
                      </a:r>
                      <a:endParaRPr lang="en-US" altLang="ja-JP" sz="900" b="0" i="0" u="none" strike="noStrike" cap="none" dirty="0">
                        <a:solidFill>
                          <a:schemeClr val="dk1"/>
                        </a:solidFill>
                        <a:effectLst/>
                        <a:latin typeface="+mn-ea"/>
                        <a:ea typeface="+mn-ea"/>
                        <a:cs typeface="Calibri"/>
                        <a:sym typeface="Arial"/>
                      </a:endParaRPr>
                    </a:p>
                    <a:p>
                      <a:pPr marL="0" marR="0" lvl="0" indent="0" algn="l" rtl="0">
                        <a:lnSpc>
                          <a:spcPct val="141176"/>
                        </a:lnSpc>
                        <a:spcBef>
                          <a:spcPts val="0"/>
                        </a:spcBef>
                        <a:spcAft>
                          <a:spcPts val="0"/>
                        </a:spcAft>
                        <a:buClr>
                          <a:schemeClr val="dk1"/>
                        </a:buClr>
                        <a:buSzPts val="850"/>
                        <a:buFont typeface="Calibri"/>
                        <a:buNone/>
                      </a:pPr>
                      <a:r>
                        <a:rPr lang="ja-JP" altLang="en-US" sz="900" b="0" i="0" u="none" strike="noStrike" cap="none" dirty="0">
                          <a:solidFill>
                            <a:schemeClr val="dk1"/>
                          </a:solidFill>
                          <a:effectLst/>
                          <a:latin typeface="+mn-ea"/>
                          <a:ea typeface="+mn-ea"/>
                          <a:cs typeface="Calibri"/>
                          <a:sym typeface="Arial"/>
                        </a:rPr>
                        <a:t>　問い合わせください。</a:t>
                      </a:r>
                      <a:endParaRPr sz="900" b="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6000" marB="0" anchor="ctr"/>
                </a:tc>
                <a:extLst>
                  <a:ext uri="{0D108BD9-81ED-4DB2-BD59-A6C34878D82A}">
                    <a16:rowId xmlns:a16="http://schemas.microsoft.com/office/drawing/2014/main" val="505829255"/>
                  </a:ext>
                </a:extLst>
              </a:tr>
              <a:tr h="989483">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申込期限</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rgbClr val="D64240"/>
                        </a:buClr>
                        <a:buSzPts val="1200"/>
                        <a:buFont typeface="Meiryo"/>
                        <a:buNone/>
                      </a:pPr>
                      <a:r>
                        <a:rPr 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21 営業日前 18:00</a:t>
                      </a:r>
                      <a:endParaRPr sz="12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21 </a:t>
                      </a:r>
                      <a:r>
                        <a:rPr lang="ja-JP" altLang="en-US"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営業日前 </a:t>
                      </a:r>
                      <a:r>
                        <a:rPr lang="en-US" alt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18:00</a:t>
                      </a:r>
                      <a:endParaRPr lang="ja-JP" altLang="en-US" sz="12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ja-JP" altLang="en-US" sz="12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algn="ctr"/>
                      <a:endParaRPr lang="ja-JP" altLang="en-US" dirty="0"/>
                    </a:p>
                  </a:txBody>
                  <a:tcPr anchor="ctr"/>
                </a:tc>
                <a:tc vMerge="1">
                  <a:txBody>
                    <a:bodyPr/>
                    <a:lstStyle/>
                    <a:p>
                      <a:pPr marL="0" marR="0" lvl="0" indent="0" algn="l" rtl="0">
                        <a:lnSpc>
                          <a:spcPct val="141176"/>
                        </a:lnSpc>
                        <a:spcBef>
                          <a:spcPts val="0"/>
                        </a:spcBef>
                        <a:spcAft>
                          <a:spcPts val="0"/>
                        </a:spcAft>
                        <a:buClr>
                          <a:schemeClr val="dk1"/>
                        </a:buClr>
                        <a:buSzPts val="850"/>
                        <a:buFont typeface="Calibri"/>
                        <a:buNone/>
                      </a:pPr>
                      <a:endParaRPr sz="900" b="0" u="none" strike="noStrike" cap="none" dirty="0">
                        <a:latin typeface="Arial"/>
                        <a:ea typeface="Arial"/>
                        <a:cs typeface="Arial"/>
                        <a:sym typeface="Arial"/>
                      </a:endParaRPr>
                    </a:p>
                  </a:txBody>
                  <a:tcPr marL="0" marR="0" marT="36000" marB="0" anchor="ctr"/>
                </a:tc>
                <a:extLst>
                  <a:ext uri="{0D108BD9-81ED-4DB2-BD59-A6C34878D82A}">
                    <a16:rowId xmlns:a16="http://schemas.microsoft.com/office/drawing/2014/main" val="4273240981"/>
                  </a:ext>
                </a:extLst>
              </a:tr>
            </a:tbl>
          </a:graphicData>
        </a:graphic>
      </p:graphicFrame>
      <p:sp>
        <p:nvSpPr>
          <p:cNvPr id="23" name="テキスト ボックス 22">
            <a:extLst>
              <a:ext uri="{FF2B5EF4-FFF2-40B4-BE49-F238E27FC236}">
                <a16:creationId xmlns:a16="http://schemas.microsoft.com/office/drawing/2014/main" id="{CD7B12A0-8EAD-E35D-136F-AB60C52B46D0}"/>
              </a:ext>
            </a:extLst>
          </p:cNvPr>
          <p:cNvSpPr txBox="1"/>
          <p:nvPr/>
        </p:nvSpPr>
        <p:spPr>
          <a:xfrm>
            <a:off x="2152683" y="4091110"/>
            <a:ext cx="613427" cy="707886"/>
          </a:xfrm>
          <a:prstGeom prst="rect">
            <a:avLst/>
          </a:prstGeom>
          <a:noFill/>
        </p:spPr>
        <p:txBody>
          <a:bodyPr wrap="square" rtlCol="0">
            <a:spAutoFit/>
          </a:bodyPr>
          <a:lstStyle/>
          <a:p>
            <a:r>
              <a:rPr kumimoji="1" lang="ja-JP" altLang="en-US" sz="4000" b="1" dirty="0">
                <a:solidFill>
                  <a:schemeClr val="accent2"/>
                </a:solidFill>
                <a:latin typeface="+mj-ea"/>
                <a:ea typeface="+mj-ea"/>
              </a:rPr>
              <a:t>＋</a:t>
            </a:r>
          </a:p>
        </p:txBody>
      </p:sp>
      <p:pic>
        <p:nvPicPr>
          <p:cNvPr id="24" name="図 23">
            <a:extLst>
              <a:ext uri="{FF2B5EF4-FFF2-40B4-BE49-F238E27FC236}">
                <a16:creationId xmlns:a16="http://schemas.microsoft.com/office/drawing/2014/main" id="{13D8911F-66A1-7969-7E80-5E8E25ABF8FC}"/>
              </a:ext>
            </a:extLst>
          </p:cNvPr>
          <p:cNvPicPr>
            <a:picLocks noChangeAspect="1"/>
          </p:cNvPicPr>
          <p:nvPr/>
        </p:nvPicPr>
        <p:blipFill>
          <a:blip r:embed="rId2"/>
          <a:stretch>
            <a:fillRect/>
          </a:stretch>
        </p:blipFill>
        <p:spPr>
          <a:xfrm>
            <a:off x="3377613" y="2624515"/>
            <a:ext cx="1479039" cy="415085"/>
          </a:xfrm>
          <a:prstGeom prst="rect">
            <a:avLst/>
          </a:prstGeom>
        </p:spPr>
      </p:pic>
      <p:pic>
        <p:nvPicPr>
          <p:cNvPr id="25" name="図 24">
            <a:extLst>
              <a:ext uri="{FF2B5EF4-FFF2-40B4-BE49-F238E27FC236}">
                <a16:creationId xmlns:a16="http://schemas.microsoft.com/office/drawing/2014/main" id="{46EEAD3A-0AE4-76C3-2A74-93807D3E38A4}"/>
              </a:ext>
            </a:extLst>
          </p:cNvPr>
          <p:cNvPicPr>
            <a:picLocks noChangeAspect="1"/>
          </p:cNvPicPr>
          <p:nvPr/>
        </p:nvPicPr>
        <p:blipFill>
          <a:blip r:embed="rId3"/>
          <a:stretch>
            <a:fillRect/>
          </a:stretch>
        </p:blipFill>
        <p:spPr>
          <a:xfrm>
            <a:off x="3107970" y="4445053"/>
            <a:ext cx="583734" cy="583734"/>
          </a:xfrm>
          <a:prstGeom prst="rect">
            <a:avLst/>
          </a:prstGeom>
        </p:spPr>
      </p:pic>
      <p:sp>
        <p:nvSpPr>
          <p:cNvPr id="26" name="Google Shape;351;p10">
            <a:extLst>
              <a:ext uri="{FF2B5EF4-FFF2-40B4-BE49-F238E27FC236}">
                <a16:creationId xmlns:a16="http://schemas.microsoft.com/office/drawing/2014/main" id="{0AE64447-FFCD-D604-1DB9-3CF287798BBA}"/>
              </a:ext>
            </a:extLst>
          </p:cNvPr>
          <p:cNvSpPr txBox="1"/>
          <p:nvPr/>
        </p:nvSpPr>
        <p:spPr>
          <a:xfrm>
            <a:off x="2778158" y="5190666"/>
            <a:ext cx="2677948"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100" b="1" dirty="0">
                <a:solidFill>
                  <a:schemeClr val="dk1"/>
                </a:solidFill>
                <a:latin typeface="游ゴシック" panose="020B0400000000000000" pitchFamily="50" charset="-128"/>
                <a:ea typeface="游ゴシック" panose="020B0400000000000000" pitchFamily="50" charset="-128"/>
                <a:cs typeface="Arial"/>
                <a:sym typeface="Arial"/>
              </a:rPr>
              <a:t>国内最大級の在庫を持つ</a:t>
            </a:r>
            <a:r>
              <a:rPr lang="en-US" altLang="ja-JP" sz="1100" b="1" dirty="0">
                <a:solidFill>
                  <a:schemeClr val="dk1"/>
                </a:solidFill>
              </a:rPr>
              <a:t>GENIEE</a:t>
            </a:r>
            <a:r>
              <a:rPr lang="ja-JP" altLang="en-US" sz="1100" b="1" dirty="0">
                <a:solidFill>
                  <a:schemeClr val="dk1"/>
                </a:solidFill>
              </a:rPr>
              <a:t> </a:t>
            </a:r>
            <a:r>
              <a:rPr lang="en-US" altLang="ja-JP" sz="1100" b="1" dirty="0">
                <a:solidFill>
                  <a:schemeClr val="dk1"/>
                </a:solidFill>
              </a:rPr>
              <a:t>SSP</a:t>
            </a:r>
          </a:p>
          <a:p>
            <a:pPr marL="0" marR="0" lvl="0" indent="0" algn="ctr" rtl="0">
              <a:spcBef>
                <a:spcPts val="0"/>
              </a:spcBef>
              <a:spcAft>
                <a:spcPts val="0"/>
              </a:spcAft>
              <a:buNone/>
            </a:pPr>
            <a:r>
              <a:rPr lang="ja-JP" altLang="en-US" sz="1100" b="1" dirty="0">
                <a:solidFill>
                  <a:schemeClr val="dk1"/>
                </a:solidFill>
              </a:rPr>
              <a:t>との連携で</a:t>
            </a:r>
            <a:r>
              <a:rPr lang="ja-JP" altLang="en-US" sz="1100" b="1" i="0" dirty="0">
                <a:solidFill>
                  <a:srgbClr val="313131"/>
                </a:solidFill>
                <a:effectLst/>
                <a:latin typeface="ヒラギノ角ゴ Pro W3"/>
              </a:rPr>
              <a:t>ダイレクト入札が可能。</a:t>
            </a:r>
            <a:endParaRPr lang="en-US" altLang="ja-JP" sz="1100" b="1" i="0" dirty="0">
              <a:solidFill>
                <a:srgbClr val="313131"/>
              </a:solidFill>
              <a:effectLst/>
              <a:latin typeface="ヒラギノ角ゴ Pro W3"/>
            </a:endParaRPr>
          </a:p>
          <a:p>
            <a:pPr marL="0" marR="0" lvl="0" indent="0" algn="ctr" rtl="0">
              <a:spcBef>
                <a:spcPts val="0"/>
              </a:spcBef>
              <a:spcAft>
                <a:spcPts val="0"/>
              </a:spcAft>
              <a:buNone/>
            </a:pPr>
            <a:r>
              <a:rPr lang="ja-JP" altLang="en-US" sz="1100" b="1" dirty="0">
                <a:solidFill>
                  <a:srgbClr val="313131"/>
                </a:solidFill>
                <a:latin typeface="ヒラギノ角ゴ Pro W3"/>
              </a:rPr>
              <a:t>安定した広告在庫を保持。</a:t>
            </a:r>
            <a:endParaRPr lang="en-US" altLang="ja-JP" sz="1100" b="1" dirty="0">
              <a:solidFill>
                <a:srgbClr val="313131"/>
              </a:solidFill>
              <a:latin typeface="ヒラギノ角ゴ Pro W3"/>
            </a:endParaRPr>
          </a:p>
          <a:p>
            <a:pPr marL="0" marR="0" lvl="0" indent="0" algn="ctr" rtl="0">
              <a:spcBef>
                <a:spcPts val="0"/>
              </a:spcBef>
              <a:spcAft>
                <a:spcPts val="0"/>
              </a:spcAft>
              <a:buNone/>
            </a:pPr>
            <a:r>
              <a:rPr lang="ja-JP" altLang="en-US" sz="1100" b="1" dirty="0">
                <a:solidFill>
                  <a:srgbClr val="313131"/>
                </a:solidFill>
                <a:latin typeface="ヒラギノ角ゴ Pro W3"/>
              </a:rPr>
              <a:t>より記事へのリーチを高めます。</a:t>
            </a:r>
            <a:endParaRPr lang="en-US" altLang="ja-JP" sz="1100" b="1" dirty="0">
              <a:solidFill>
                <a:srgbClr val="313131"/>
              </a:solidFill>
              <a:latin typeface="ヒラギノ角ゴ Pro W3"/>
            </a:endParaRPr>
          </a:p>
        </p:txBody>
      </p:sp>
      <p:pic>
        <p:nvPicPr>
          <p:cNvPr id="27" name="図 26">
            <a:extLst>
              <a:ext uri="{FF2B5EF4-FFF2-40B4-BE49-F238E27FC236}">
                <a16:creationId xmlns:a16="http://schemas.microsoft.com/office/drawing/2014/main" id="{3A1139DB-3E87-A169-2AAE-F77C17554B8D}"/>
              </a:ext>
            </a:extLst>
          </p:cNvPr>
          <p:cNvPicPr>
            <a:picLocks noChangeAspect="1"/>
          </p:cNvPicPr>
          <p:nvPr/>
        </p:nvPicPr>
        <p:blipFill>
          <a:blip r:embed="rId4"/>
          <a:stretch>
            <a:fillRect/>
          </a:stretch>
        </p:blipFill>
        <p:spPr>
          <a:xfrm>
            <a:off x="3796079" y="3212136"/>
            <a:ext cx="642107" cy="642107"/>
          </a:xfrm>
          <a:prstGeom prst="rect">
            <a:avLst/>
          </a:prstGeom>
        </p:spPr>
      </p:pic>
      <p:pic>
        <p:nvPicPr>
          <p:cNvPr id="28" name="図 27">
            <a:extLst>
              <a:ext uri="{FF2B5EF4-FFF2-40B4-BE49-F238E27FC236}">
                <a16:creationId xmlns:a16="http://schemas.microsoft.com/office/drawing/2014/main" id="{063C1FC8-E03B-460E-D94B-2E7466ABC6CE}"/>
              </a:ext>
            </a:extLst>
          </p:cNvPr>
          <p:cNvPicPr>
            <a:picLocks noChangeAspect="1"/>
          </p:cNvPicPr>
          <p:nvPr/>
        </p:nvPicPr>
        <p:blipFill>
          <a:blip r:embed="rId3"/>
          <a:stretch>
            <a:fillRect/>
          </a:stretch>
        </p:blipFill>
        <p:spPr>
          <a:xfrm>
            <a:off x="3825265" y="4445053"/>
            <a:ext cx="583734" cy="583734"/>
          </a:xfrm>
          <a:prstGeom prst="rect">
            <a:avLst/>
          </a:prstGeom>
        </p:spPr>
      </p:pic>
      <p:pic>
        <p:nvPicPr>
          <p:cNvPr id="29" name="図 28">
            <a:extLst>
              <a:ext uri="{FF2B5EF4-FFF2-40B4-BE49-F238E27FC236}">
                <a16:creationId xmlns:a16="http://schemas.microsoft.com/office/drawing/2014/main" id="{83B6F898-FA9F-0F14-E579-10A9E6241DE9}"/>
              </a:ext>
            </a:extLst>
          </p:cNvPr>
          <p:cNvPicPr>
            <a:picLocks noChangeAspect="1"/>
          </p:cNvPicPr>
          <p:nvPr/>
        </p:nvPicPr>
        <p:blipFill>
          <a:blip r:embed="rId3"/>
          <a:stretch>
            <a:fillRect/>
          </a:stretch>
        </p:blipFill>
        <p:spPr>
          <a:xfrm>
            <a:off x="4560568" y="4445053"/>
            <a:ext cx="583734" cy="583734"/>
          </a:xfrm>
          <a:prstGeom prst="rect">
            <a:avLst/>
          </a:prstGeom>
        </p:spPr>
      </p:pic>
      <p:cxnSp>
        <p:nvCxnSpPr>
          <p:cNvPr id="30" name="直線矢印コネクタ 29">
            <a:extLst>
              <a:ext uri="{FF2B5EF4-FFF2-40B4-BE49-F238E27FC236}">
                <a16:creationId xmlns:a16="http://schemas.microsoft.com/office/drawing/2014/main" id="{294441BE-2823-927F-E009-A272A9C9CB8A}"/>
              </a:ext>
            </a:extLst>
          </p:cNvPr>
          <p:cNvCxnSpPr>
            <a:cxnSpLocks/>
          </p:cNvCxnSpPr>
          <p:nvPr/>
        </p:nvCxnSpPr>
        <p:spPr>
          <a:xfrm>
            <a:off x="4103370" y="3909060"/>
            <a:ext cx="0" cy="478843"/>
          </a:xfrm>
          <a:prstGeom prst="straightConnector1">
            <a:avLst/>
          </a:prstGeom>
          <a:ln w="7620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3F589CC-F8A4-BA35-1D9F-05583849EA2C}"/>
              </a:ext>
            </a:extLst>
          </p:cNvPr>
          <p:cNvCxnSpPr>
            <a:cxnSpLocks/>
            <a:stCxn id="27" idx="2"/>
          </p:cNvCxnSpPr>
          <p:nvPr/>
        </p:nvCxnSpPr>
        <p:spPr>
          <a:xfrm flipH="1">
            <a:off x="3381423" y="3854243"/>
            <a:ext cx="735710" cy="533660"/>
          </a:xfrm>
          <a:prstGeom prst="straightConnector1">
            <a:avLst/>
          </a:prstGeom>
          <a:ln w="76200">
            <a:solidFill>
              <a:srgbClr val="4B4B4B"/>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BD18B32-3684-89FB-C2D6-FD07F6454C6B}"/>
              </a:ext>
            </a:extLst>
          </p:cNvPr>
          <p:cNvCxnSpPr>
            <a:cxnSpLocks/>
            <a:stCxn id="27" idx="2"/>
          </p:cNvCxnSpPr>
          <p:nvPr/>
        </p:nvCxnSpPr>
        <p:spPr>
          <a:xfrm>
            <a:off x="4117133" y="3854243"/>
            <a:ext cx="731899" cy="533660"/>
          </a:xfrm>
          <a:prstGeom prst="straightConnector1">
            <a:avLst/>
          </a:prstGeom>
          <a:ln w="76200">
            <a:solidFill>
              <a:srgbClr val="4B4B4B"/>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D92BE113-ACC8-A123-CA42-B7D2B0910C8F}"/>
              </a:ext>
            </a:extLst>
          </p:cNvPr>
          <p:cNvSpPr txBox="1"/>
          <p:nvPr/>
        </p:nvSpPr>
        <p:spPr>
          <a:xfrm>
            <a:off x="0" y="465666"/>
            <a:ext cx="11129375" cy="461665"/>
          </a:xfrm>
          <a:prstGeom prst="rect">
            <a:avLst/>
          </a:prstGeom>
          <a:noFill/>
        </p:spPr>
        <p:txBody>
          <a:bodyPr wrap="square" rtlCol="0">
            <a:spAutoFit/>
          </a:bodyPr>
          <a:lstStyle/>
          <a:p>
            <a:r>
              <a:rPr lang="en-US" altLang="ja-JP" sz="2400" b="1" dirty="0">
                <a:solidFill>
                  <a:schemeClr val="bg1"/>
                </a:solidFill>
                <a:latin typeface="+mn-ea"/>
              </a:rPr>
              <a:t>03</a:t>
            </a:r>
            <a:r>
              <a:rPr lang="ja-JP" altLang="en-US" sz="2400" b="1" dirty="0">
                <a:solidFill>
                  <a:schemeClr val="bg1"/>
                </a:solidFill>
                <a:latin typeface="+mn-ea"/>
              </a:rPr>
              <a:t>　</a:t>
            </a:r>
            <a:r>
              <a:rPr lang="ja-JP" altLang="en-US" sz="2400" b="1" dirty="0">
                <a:solidFill>
                  <a:schemeClr val="lt1"/>
                </a:solidFill>
                <a:latin typeface="游ゴシック" panose="020B0400000000000000" pitchFamily="50" charset="-128"/>
                <a:ea typeface="游ゴシック" panose="020B0400000000000000" pitchFamily="50" charset="-128"/>
                <a:cs typeface="Arial"/>
                <a:sym typeface="Arial"/>
              </a:rPr>
              <a:t>ニュースペイド　高リーチ獲得パッケージ</a:t>
            </a:r>
            <a:r>
              <a:rPr lang="ja-JP" altLang="en-US" sz="1800" b="1" dirty="0">
                <a:solidFill>
                  <a:schemeClr val="lt1"/>
                </a:solidFill>
                <a:latin typeface="游ゴシック" panose="020B0400000000000000" pitchFamily="50" charset="-128"/>
                <a:ea typeface="游ゴシック" panose="020B0400000000000000" pitchFamily="50" charset="-128"/>
                <a:cs typeface="Arial"/>
                <a:sym typeface="Arial"/>
              </a:rPr>
              <a:t>　</a:t>
            </a:r>
            <a:r>
              <a:rPr lang="en-US" alt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en-US" alt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30-40</a:t>
            </a:r>
            <a:r>
              <a:rPr lang="ja-JP" altLang="en-US"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代女性への広いリーチが可能</a:t>
            </a:r>
            <a:r>
              <a:rPr lang="en-US" alt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endParaRPr lang="ja-JP" altLang="en-US"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nvGrpSpPr>
          <p:cNvPr id="7" name="グループ化 6">
            <a:extLst>
              <a:ext uri="{FF2B5EF4-FFF2-40B4-BE49-F238E27FC236}">
                <a16:creationId xmlns:a16="http://schemas.microsoft.com/office/drawing/2014/main" id="{597175CB-6DC2-EDE8-EDF0-E72A3F11E868}"/>
              </a:ext>
            </a:extLst>
          </p:cNvPr>
          <p:cNvGrpSpPr/>
          <p:nvPr/>
        </p:nvGrpSpPr>
        <p:grpSpPr>
          <a:xfrm>
            <a:off x="306102" y="2857198"/>
            <a:ext cx="1810702" cy="3510063"/>
            <a:chOff x="736555" y="2857198"/>
            <a:chExt cx="1810702" cy="3510063"/>
          </a:xfrm>
        </p:grpSpPr>
        <p:pic>
          <p:nvPicPr>
            <p:cNvPr id="34" name="図 33">
              <a:extLst>
                <a:ext uri="{FF2B5EF4-FFF2-40B4-BE49-F238E27FC236}">
                  <a16:creationId xmlns:a16="http://schemas.microsoft.com/office/drawing/2014/main" id="{77937945-CD1D-0951-F475-2E5759D3D62B}"/>
                </a:ext>
              </a:extLst>
            </p:cNvPr>
            <p:cNvPicPr>
              <a:picLocks noChangeAspect="1"/>
            </p:cNvPicPr>
            <p:nvPr/>
          </p:nvPicPr>
          <p:blipFill rotWithShape="1">
            <a:blip r:embed="rId5">
              <a:extLst>
                <a:ext uri="{28A0092B-C50C-407E-A947-70E740481C1C}">
                  <a14:useLocalDpi xmlns:a14="http://schemas.microsoft.com/office/drawing/2010/main" val="0"/>
                </a:ext>
              </a:extLst>
            </a:blip>
            <a:srcRect t="3670" b="25291"/>
            <a:stretch/>
          </p:blipFill>
          <p:spPr>
            <a:xfrm>
              <a:off x="811189" y="2923103"/>
              <a:ext cx="1626539" cy="3316830"/>
            </a:xfrm>
            <a:prstGeom prst="roundRect">
              <a:avLst/>
            </a:prstGeom>
          </p:spPr>
        </p:pic>
        <p:pic>
          <p:nvPicPr>
            <p:cNvPr id="35" name="図 34">
              <a:extLst>
                <a:ext uri="{FF2B5EF4-FFF2-40B4-BE49-F238E27FC236}">
                  <a16:creationId xmlns:a16="http://schemas.microsoft.com/office/drawing/2014/main" id="{1AA28BCE-C5DC-1601-604F-F07DC009D7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176"/>
            <a:stretch/>
          </p:blipFill>
          <p:spPr>
            <a:xfrm>
              <a:off x="736555" y="2857198"/>
              <a:ext cx="1810702" cy="3510063"/>
            </a:xfrm>
            <a:prstGeom prst="rect">
              <a:avLst/>
            </a:prstGeom>
          </p:spPr>
        </p:pic>
      </p:grpSp>
    </p:spTree>
    <p:extLst>
      <p:ext uri="{BB962C8B-B14F-4D97-AF65-F5344CB8AC3E}">
        <p14:creationId xmlns:p14="http://schemas.microsoft.com/office/powerpoint/2010/main" val="158181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1"/>
          <p:cNvSpPr/>
          <p:nvPr/>
        </p:nvSpPr>
        <p:spPr>
          <a:xfrm>
            <a:off x="1722330" y="1155699"/>
            <a:ext cx="8767830"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週刊女性PRIMEのタイアップを雑誌「週刊女性」の雑誌</a:t>
            </a: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に再編集して転載する</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特別料金のパッケージです。</a:t>
            </a:r>
            <a:endParaRPr dirty="0"/>
          </a:p>
          <a:p>
            <a:pPr marL="0" marR="0" lvl="0" indent="0" algn="ctr" rtl="0">
              <a:lnSpc>
                <a:spcPct val="130000"/>
              </a:lnSpc>
              <a:spcBef>
                <a:spcPts val="0"/>
              </a:spcBef>
              <a:spcAft>
                <a:spcPts val="0"/>
              </a:spcAft>
              <a:buClr>
                <a:srgbClr val="000000"/>
              </a:buClr>
              <a:buSzPts val="1100"/>
              <a:buFont typeface="Arial"/>
              <a:buNone/>
            </a:pP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※過去1年間週刊女性本誌に出稿実績がないクライアント様に限ります。</a:t>
            </a:r>
            <a:endParaRPr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342" name="Google Shape;342;p11"/>
          <p:cNvGrpSpPr/>
          <p:nvPr/>
        </p:nvGrpSpPr>
        <p:grpSpPr>
          <a:xfrm>
            <a:off x="5702765" y="3281588"/>
            <a:ext cx="5879633" cy="432000"/>
            <a:chOff x="5559190" y="2200659"/>
            <a:chExt cx="3290400" cy="432000"/>
          </a:xfrm>
        </p:grpSpPr>
        <p:sp>
          <p:nvSpPr>
            <p:cNvPr id="343" name="Google Shape;343;p11"/>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11"/>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345" name="Google Shape;345;p11"/>
          <p:cNvSpPr/>
          <p:nvPr/>
        </p:nvSpPr>
        <p:spPr>
          <a:xfrm>
            <a:off x="300246" y="2095332"/>
            <a:ext cx="2133599" cy="56015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スポンサードポストを掲載</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sz="1100" b="1" dirty="0">
                <a:solidFill>
                  <a:schemeClr val="lt1"/>
                </a:solidFill>
                <a:latin typeface="游ゴシック" panose="020B0400000000000000" pitchFamily="50" charset="-128"/>
                <a:ea typeface="游ゴシック" panose="020B0400000000000000" pitchFamily="50" charset="-128"/>
                <a:cs typeface="Arial"/>
                <a:sym typeface="Arial"/>
              </a:rPr>
              <a:t>内部誘導枠</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46" name="Google Shape;346;p11"/>
          <p:cNvSpPr/>
          <p:nvPr/>
        </p:nvSpPr>
        <p:spPr>
          <a:xfrm>
            <a:off x="3249002" y="2215414"/>
            <a:ext cx="1810703" cy="3199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dirty="0">
                <a:solidFill>
                  <a:schemeClr val="lt1"/>
                </a:solidFill>
                <a:latin typeface="游ゴシック" panose="020B0400000000000000" pitchFamily="50" charset="-128"/>
                <a:ea typeface="游ゴシック" panose="020B0400000000000000" pitchFamily="50" charset="-128"/>
                <a:cs typeface="Arial"/>
                <a:sym typeface="Arial"/>
              </a:rPr>
              <a:t>web</a:t>
            </a: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タイアップを</a:t>
            </a:r>
            <a:endParaRPr dirty="0"/>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雑誌に再編集</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352" name="Google Shape;352;p11"/>
          <p:cNvGrpSpPr/>
          <p:nvPr/>
        </p:nvGrpSpPr>
        <p:grpSpPr>
          <a:xfrm>
            <a:off x="5711446" y="2146432"/>
            <a:ext cx="5879633" cy="933336"/>
            <a:chOff x="5711446" y="1970216"/>
            <a:chExt cx="6113123" cy="933336"/>
          </a:xfrm>
        </p:grpSpPr>
        <p:sp>
          <p:nvSpPr>
            <p:cNvPr id="353" name="Google Shape;353;p11"/>
            <p:cNvSpPr/>
            <p:nvPr/>
          </p:nvSpPr>
          <p:spPr>
            <a:xfrm>
              <a:off x="5712086" y="197021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54" name="Google Shape;354;p11"/>
            <p:cNvSpPr txBox="1"/>
            <p:nvPr/>
          </p:nvSpPr>
          <p:spPr>
            <a:xfrm>
              <a:off x="7158202" y="2001550"/>
              <a:ext cx="46663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週女プライムならではの読者層</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（ニュース、健康、美容、おトクなどの情報に敏感な30～40代ＯＬ</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へ商材の訴求</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が可能です。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355" name="Google Shape;355;p11"/>
            <p:cNvSpPr/>
            <p:nvPr/>
          </p:nvSpPr>
          <p:spPr>
            <a:xfrm>
              <a:off x="5711446" y="1971755"/>
              <a:ext cx="1446756" cy="460126"/>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lt1"/>
                  </a:solidFill>
                  <a:latin typeface="游ゴシック" panose="020B0400000000000000" pitchFamily="50" charset="-128"/>
                  <a:ea typeface="游ゴシック" panose="020B0400000000000000" pitchFamily="50" charset="-128"/>
                  <a:cs typeface="Arial"/>
                  <a:sym typeface="Arial"/>
                </a:rPr>
                <a:t>期待できる効果</a:t>
              </a:r>
              <a:endParaRPr dirty="0"/>
            </a:p>
          </p:txBody>
        </p:sp>
        <p:grpSp>
          <p:nvGrpSpPr>
            <p:cNvPr id="356" name="Google Shape;356;p11"/>
            <p:cNvGrpSpPr/>
            <p:nvPr/>
          </p:nvGrpSpPr>
          <p:grpSpPr>
            <a:xfrm>
              <a:off x="5711446" y="2441887"/>
              <a:ext cx="6113123" cy="461665"/>
              <a:chOff x="5711446" y="2460676"/>
              <a:chExt cx="6113123" cy="461665"/>
            </a:xfrm>
          </p:grpSpPr>
          <p:sp>
            <p:nvSpPr>
              <p:cNvPr id="357" name="Google Shape;357;p11"/>
              <p:cNvSpPr/>
              <p:nvPr/>
            </p:nvSpPr>
            <p:spPr>
              <a:xfrm>
                <a:off x="5712086" y="246067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58" name="Google Shape;358;p11"/>
              <p:cNvSpPr txBox="1"/>
              <p:nvPr/>
            </p:nvSpPr>
            <p:spPr>
              <a:xfrm>
                <a:off x="7158202" y="2555318"/>
                <a:ext cx="4666367" cy="273921"/>
              </a:xfrm>
              <a:prstGeom prst="rect">
                <a:avLst/>
              </a:prstGeom>
              <a:noFill/>
              <a:ln>
                <a:noFill/>
              </a:ln>
            </p:spPr>
            <p:txBody>
              <a:bodyPr spcFirstLastPara="1" wrap="square" lIns="91425" tIns="45700" rIns="91425" bIns="45700" anchor="t" anchorCtr="0">
                <a:spAutoFit/>
              </a:bodyPr>
              <a:lstStyle/>
              <a:p>
                <a:pPr marL="0" marR="0" lvl="0" indent="0" algn="l" rtl="0">
                  <a:lnSpc>
                    <a:spcPct val="17777"/>
                  </a:lnSpc>
                  <a:spcBef>
                    <a:spcPts val="0"/>
                  </a:spcBef>
                  <a:spcAft>
                    <a:spcPts val="0"/>
                  </a:spcAft>
                  <a:buClr>
                    <a:srgbClr val="000000"/>
                  </a:buClr>
                  <a:buSzPts val="900"/>
                  <a:buFont typeface="Arial"/>
                  <a:buNone/>
                </a:pPr>
                <a:endParaRPr sz="1000" b="1" i="0" u="none" strike="noStrike" cap="none" dirty="0">
                  <a:solidFill>
                    <a:srgbClr val="E34148"/>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記事内容は、</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導入からオリジナル企画をフックにした</a:t>
                </a:r>
                <a:r>
                  <a:rPr lang="ja-JP" sz="10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タイプになります。</a:t>
                </a:r>
                <a:endParaRPr sz="10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359" name="Google Shape;359;p11"/>
              <p:cNvSpPr/>
              <p:nvPr/>
            </p:nvSpPr>
            <p:spPr>
              <a:xfrm>
                <a:off x="5711446" y="2462215"/>
                <a:ext cx="1446756" cy="460126"/>
              </a:xfrm>
              <a:prstGeom prst="homePlate">
                <a:avLst>
                  <a:gd name="adj"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dirty="0">
                    <a:solidFill>
                      <a:schemeClr val="accent1"/>
                    </a:solidFill>
                    <a:latin typeface="游ゴシック" panose="020B0400000000000000" pitchFamily="50" charset="-128"/>
                    <a:ea typeface="游ゴシック" panose="020B0400000000000000" pitchFamily="50" charset="-128"/>
                    <a:cs typeface="Arial"/>
                    <a:sym typeface="Arial"/>
                  </a:rPr>
                  <a:t>コンテンツタイプ</a:t>
                </a:r>
                <a:endParaRPr sz="105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grpSp>
      </p:grpSp>
      <p:sp>
        <p:nvSpPr>
          <p:cNvPr id="360" name="Google Shape;360;p11"/>
          <p:cNvSpPr txBox="1"/>
          <p:nvPr/>
        </p:nvSpPr>
        <p:spPr>
          <a:xfrm>
            <a:off x="5711446" y="1847047"/>
            <a:ext cx="4328165"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b="1" i="0" u="none" strike="noStrike" cap="none" dirty="0">
                <a:solidFill>
                  <a:schemeClr val="accent1"/>
                </a:solidFill>
                <a:latin typeface="游ゴシック" panose="020B0400000000000000" pitchFamily="50" charset="-128"/>
                <a:ea typeface="游ゴシック" panose="020B0400000000000000" pitchFamily="50" charset="-128"/>
                <a:cs typeface="Arial"/>
                <a:sym typeface="Arial"/>
              </a:rPr>
              <a:t>▶</a:t>
            </a: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web</a:t>
            </a:r>
            <a:r>
              <a:rPr lang="ja-JP" sz="1100" b="1" dirty="0">
                <a:solidFill>
                  <a:schemeClr val="dk1"/>
                </a:solidFill>
                <a:latin typeface="游ゴシック" panose="020B0400000000000000" pitchFamily="50" charset="-128"/>
                <a:ea typeface="游ゴシック" panose="020B0400000000000000" pitchFamily="50" charset="-128"/>
                <a:cs typeface="Arial"/>
                <a:sym typeface="Arial"/>
              </a:rPr>
              <a:t>タイアップ商品を週刊女性本誌に転載</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361" name="Google Shape;361;p11"/>
          <p:cNvSpPr txBox="1"/>
          <p:nvPr/>
        </p:nvSpPr>
        <p:spPr>
          <a:xfrm>
            <a:off x="0" y="465666"/>
            <a:ext cx="1199993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0</a:t>
            </a:r>
            <a:r>
              <a:rPr lang="en-US" alt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4</a:t>
            </a: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　Webタイアップの再編集特別パッケージ</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　</a:t>
            </a:r>
            <a:r>
              <a:rPr lang="ja-JP" sz="16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6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Webタイアップを</a:t>
            </a:r>
            <a:r>
              <a:rPr lang="ja-JP" sz="1600" b="1" dirty="0">
                <a:solidFill>
                  <a:schemeClr val="lt1"/>
                </a:solidFill>
                <a:latin typeface="游ゴシック" panose="020B0400000000000000" pitchFamily="50" charset="-128"/>
                <a:ea typeface="游ゴシック" panose="020B0400000000000000" pitchFamily="50" charset="-128"/>
                <a:cs typeface="Arial"/>
                <a:sym typeface="Arial"/>
              </a:rPr>
              <a:t>雑誌</a:t>
            </a:r>
            <a:r>
              <a:rPr lang="ja-JP" sz="16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週刊女性本誌に向けに再編集</a:t>
            </a:r>
            <a:r>
              <a:rPr lang="ja-JP" sz="16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62" name="Google Shape;362;p11"/>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11</a:t>
            </a:fld>
            <a:endParaRPr/>
          </a:p>
        </p:txBody>
      </p:sp>
      <p:graphicFrame>
        <p:nvGraphicFramePr>
          <p:cNvPr id="363" name="Google Shape;363;p11"/>
          <p:cNvGraphicFramePr/>
          <p:nvPr>
            <p:extLst>
              <p:ext uri="{D42A27DB-BD31-4B8C-83A1-F6EECF244321}">
                <p14:modId xmlns:p14="http://schemas.microsoft.com/office/powerpoint/2010/main" val="3921511506"/>
              </p:ext>
            </p:extLst>
          </p:nvPr>
        </p:nvGraphicFramePr>
        <p:xfrm>
          <a:off x="5702765" y="3897267"/>
          <a:ext cx="5843350" cy="2689825"/>
        </p:xfrm>
        <a:graphic>
          <a:graphicData uri="http://schemas.openxmlformats.org/drawingml/2006/table">
            <a:tbl>
              <a:tblPr>
                <a:noFill/>
              </a:tblPr>
              <a:tblGrid>
                <a:gridCol w="802650">
                  <a:extLst>
                    <a:ext uri="{9D8B030D-6E8A-4147-A177-3AD203B41FA5}">
                      <a16:colId xmlns:a16="http://schemas.microsoft.com/office/drawing/2014/main" val="20000"/>
                    </a:ext>
                  </a:extLst>
                </a:gridCol>
                <a:gridCol w="1944300">
                  <a:extLst>
                    <a:ext uri="{9D8B030D-6E8A-4147-A177-3AD203B41FA5}">
                      <a16:colId xmlns:a16="http://schemas.microsoft.com/office/drawing/2014/main" val="20001"/>
                    </a:ext>
                  </a:extLst>
                </a:gridCol>
                <a:gridCol w="3096400">
                  <a:extLst>
                    <a:ext uri="{9D8B030D-6E8A-4147-A177-3AD203B41FA5}">
                      <a16:colId xmlns:a16="http://schemas.microsoft.com/office/drawing/2014/main" val="20002"/>
                    </a:ext>
                  </a:extLst>
                </a:gridCol>
              </a:tblGrid>
              <a:tr h="697675">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￥500,000</a:t>
                      </a:r>
                      <a:endParaRPr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注意事項</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CD7D8"/>
                    </a:solidFill>
                  </a:tcPr>
                </a:tc>
                <a:extLst>
                  <a:ext uri="{0D108BD9-81ED-4DB2-BD59-A6C34878D82A}">
                    <a16:rowId xmlns:a16="http://schemas.microsoft.com/office/drawing/2014/main" val="10000"/>
                  </a:ext>
                </a:extLst>
              </a:tr>
              <a:tr h="110435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内訳</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Meiryo"/>
                        <a:buNone/>
                      </a:pPr>
                      <a:r>
                        <a:rPr lang="ja-JP" sz="11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webタイアップ再編集料金 </a:t>
                      </a:r>
                      <a:r>
                        <a:rPr lang="ja-JP" sz="8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 </a:t>
                      </a:r>
                      <a:endParaRPr sz="12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D64240"/>
                        </a:buClr>
                        <a:buSzPts val="1200"/>
                        <a:buFont typeface="Meiryo"/>
                        <a:buNone/>
                      </a:pPr>
                      <a:r>
                        <a:rPr lang="ja-JP" sz="11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¥500,000</a:t>
                      </a:r>
                      <a:endParaRPr sz="12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D64240"/>
                        </a:buClr>
                        <a:buSzPts val="1200"/>
                        <a:buFont typeface="Meiryo"/>
                        <a:buNone/>
                      </a:pPr>
                      <a:r>
                        <a:rPr lang="ja-JP" sz="8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(webタイアップの二次使用料を含む)</a:t>
                      </a:r>
                      <a:endParaRPr sz="8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ja-JP" sz="105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⇒週刊女性本誌</a:t>
                      </a:r>
                      <a:endParaRPr sz="11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ja-JP" sz="105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　４C1Pタイアップ掲載</a:t>
                      </a:r>
                      <a:endParaRPr sz="105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txBody>
                  <a:tcPr marL="108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2">
                  <a:txBody>
                    <a:bodyPr/>
                    <a:lstStyle/>
                    <a:p>
                      <a:pPr marL="0" marR="0" lvl="0" indent="0" algn="l" rtl="0">
                        <a:lnSpc>
                          <a:spcPct val="141176"/>
                        </a:lnSpc>
                        <a:spcBef>
                          <a:spcPts val="0"/>
                        </a:spcBef>
                        <a:spcAft>
                          <a:spcPts val="0"/>
                        </a:spcAft>
                        <a:buClr>
                          <a:schemeClr val="dk1"/>
                        </a:buClr>
                        <a:buSzPts val="850"/>
                        <a:buFont typeface="Meiryo"/>
                        <a:buNone/>
                      </a:pP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・Webタイアップの費用（掲載料・制作費など）は</a:t>
                      </a:r>
                      <a:endParaRPr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別途です。</a:t>
                      </a:r>
                      <a:endParaRPr dirty="0"/>
                    </a:p>
                    <a:p>
                      <a:pPr marL="0" marR="0" lvl="0" indent="0" algn="l" rtl="0">
                        <a:lnSpc>
                          <a:spcPct val="141176"/>
                        </a:lnSpc>
                        <a:spcBef>
                          <a:spcPts val="0"/>
                        </a:spcBef>
                        <a:spcAft>
                          <a:spcPts val="0"/>
                        </a:spcAft>
                        <a:buClr>
                          <a:schemeClr val="dk1"/>
                        </a:buClr>
                        <a:buSzPts val="850"/>
                        <a:buFont typeface="Meiryo"/>
                        <a:buNone/>
                      </a:pP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・Webタイアップに著名人・タレントを起用の場合、</a:t>
                      </a:r>
                      <a:endParaRPr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雑誌での２次使用料が別途発生いたします。</a:t>
                      </a:r>
                      <a:endParaRPr dirty="0"/>
                    </a:p>
                    <a:p>
                      <a:pPr marL="0" marR="0" lvl="0" indent="0" algn="l" rtl="0">
                        <a:lnSpc>
                          <a:spcPct val="141176"/>
                        </a:lnSpc>
                        <a:spcBef>
                          <a:spcPts val="0"/>
                        </a:spcBef>
                        <a:spcAft>
                          <a:spcPts val="0"/>
                        </a:spcAft>
                        <a:buClr>
                          <a:schemeClr val="dk1"/>
                        </a:buClr>
                        <a:buSzPts val="850"/>
                        <a:buFont typeface="Meiryo"/>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・トップページからの誘導期間は</a:t>
                      </a:r>
                      <a:r>
                        <a:rPr lang="en-US" altLang="ja-JP" sz="900" b="1" i="0" u="none" strike="noStrike" cap="none" dirty="0">
                          <a:solidFill>
                            <a:schemeClr val="dk1"/>
                          </a:solidFill>
                          <a:latin typeface="+mn-ea"/>
                          <a:ea typeface="+mn-ea"/>
                          <a:cs typeface="Meiryo"/>
                          <a:sym typeface="Meiryo"/>
                        </a:rPr>
                        <a:t>30</a:t>
                      </a:r>
                      <a:r>
                        <a:rPr lang="ja-JP" altLang="en-US" sz="900" b="1" i="0" u="none" strike="noStrike" cap="none" dirty="0">
                          <a:solidFill>
                            <a:schemeClr val="dk1"/>
                          </a:solidFill>
                          <a:latin typeface="+mn-ea"/>
                          <a:ea typeface="+mn-ea"/>
                          <a:cs typeface="Meiryo"/>
                          <a:sym typeface="Meiryo"/>
                        </a:rPr>
                        <a:t>日間、その後</a:t>
                      </a:r>
                      <a:r>
                        <a:rPr lang="en-US" altLang="ja-JP" sz="900" b="1" i="0" u="none" strike="noStrike" cap="none" dirty="0">
                          <a:solidFill>
                            <a:schemeClr val="dk1"/>
                          </a:solidFill>
                          <a:latin typeface="+mn-ea"/>
                          <a:ea typeface="+mn-ea"/>
                          <a:cs typeface="Meiryo"/>
                          <a:sym typeface="Meiryo"/>
                        </a:rPr>
                        <a:t>150</a:t>
                      </a:r>
                      <a:r>
                        <a:rPr lang="ja-JP" altLang="en-US" sz="900" b="1" i="0" u="none" strike="noStrike" cap="none" dirty="0">
                          <a:solidFill>
                            <a:schemeClr val="dk1"/>
                          </a:solidFill>
                          <a:latin typeface="+mn-ea"/>
                          <a:ea typeface="+mn-ea"/>
                          <a:cs typeface="Meiryo"/>
                          <a:sym typeface="Meiryo"/>
                        </a:rPr>
                        <a:t>日間</a:t>
                      </a: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アーカイブといたします。</a:t>
                      </a:r>
                      <a:endParaRPr sz="90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a:t>
                      </a:r>
                      <a:endParaRPr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ください。</a:t>
                      </a:r>
                      <a:endParaRPr sz="900" b="0" u="none" strike="noStrike" cap="none" dirty="0">
                        <a:latin typeface="游ゴシック" panose="020B0400000000000000" pitchFamily="50" charset="-128"/>
                        <a:ea typeface="游ゴシック" panose="020B0400000000000000" pitchFamily="50" charset="-128"/>
                        <a:cs typeface="Arial"/>
                        <a:sym typeface="Arial"/>
                      </a:endParaRPr>
                    </a:p>
                  </a:txBody>
                  <a:tcPr marL="108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8780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申込期限</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ja-JP" sz="120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本誌掲載 30 営業日前 </a:t>
                      </a:r>
                      <a:endParaRPr sz="12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endParaRPr lang="ja-JP"/>
                    </a:p>
                  </a:txBody>
                  <a:tcPr/>
                </a:tc>
                <a:extLst>
                  <a:ext uri="{0D108BD9-81ED-4DB2-BD59-A6C34878D82A}">
                    <a16:rowId xmlns:a16="http://schemas.microsoft.com/office/drawing/2014/main" val="10002"/>
                  </a:ext>
                </a:extLst>
              </a:tr>
            </a:tbl>
          </a:graphicData>
        </a:graphic>
      </p:graphicFrame>
      <p:grpSp>
        <p:nvGrpSpPr>
          <p:cNvPr id="368" name="Google Shape;368;p11"/>
          <p:cNvGrpSpPr/>
          <p:nvPr/>
        </p:nvGrpSpPr>
        <p:grpSpPr>
          <a:xfrm>
            <a:off x="1857768" y="3781212"/>
            <a:ext cx="1686348" cy="366505"/>
            <a:chOff x="1751376" y="3539228"/>
            <a:chExt cx="1686348" cy="366505"/>
          </a:xfrm>
        </p:grpSpPr>
        <p:cxnSp>
          <p:nvCxnSpPr>
            <p:cNvPr id="369" name="Google Shape;369;p11"/>
            <p:cNvCxnSpPr/>
            <p:nvPr/>
          </p:nvCxnSpPr>
          <p:spPr>
            <a:xfrm>
              <a:off x="2324179" y="3905733"/>
              <a:ext cx="627465" cy="0"/>
            </a:xfrm>
            <a:prstGeom prst="straightConnector1">
              <a:avLst/>
            </a:prstGeom>
            <a:noFill/>
            <a:ln w="57150" cap="flat" cmpd="sng">
              <a:solidFill>
                <a:schemeClr val="accent6"/>
              </a:solidFill>
              <a:prstDash val="solid"/>
              <a:miter lim="800000"/>
              <a:headEnd type="none" w="sm" len="sm"/>
              <a:tailEnd type="triangle" w="med" len="med"/>
            </a:ln>
          </p:spPr>
        </p:cxnSp>
        <p:sp>
          <p:nvSpPr>
            <p:cNvPr id="370" name="Google Shape;370;p11"/>
            <p:cNvSpPr txBox="1"/>
            <p:nvPr/>
          </p:nvSpPr>
          <p:spPr>
            <a:xfrm>
              <a:off x="1751376" y="3539228"/>
              <a:ext cx="168634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1" dirty="0">
                  <a:solidFill>
                    <a:schemeClr val="dk1"/>
                  </a:solidFill>
                  <a:latin typeface="游ゴシック" panose="020B0400000000000000" pitchFamily="50" charset="-128"/>
                  <a:ea typeface="游ゴシック" panose="020B0400000000000000" pitchFamily="50" charset="-128"/>
                  <a:cs typeface="Arial"/>
                  <a:sym typeface="Arial"/>
                </a:rPr>
                <a:t>再編集</a:t>
              </a:r>
              <a:endParaRPr sz="18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grpSp>
        <p:nvGrpSpPr>
          <p:cNvPr id="3" name="グループ化 2">
            <a:extLst>
              <a:ext uri="{FF2B5EF4-FFF2-40B4-BE49-F238E27FC236}">
                <a16:creationId xmlns:a16="http://schemas.microsoft.com/office/drawing/2014/main" id="{B053CFA3-0997-17A9-755C-671758E244DE}"/>
              </a:ext>
            </a:extLst>
          </p:cNvPr>
          <p:cNvGrpSpPr/>
          <p:nvPr/>
        </p:nvGrpSpPr>
        <p:grpSpPr>
          <a:xfrm>
            <a:off x="792597" y="2899087"/>
            <a:ext cx="1279842" cy="2480987"/>
            <a:chOff x="532552" y="2576198"/>
            <a:chExt cx="1810702" cy="3510063"/>
          </a:xfrm>
        </p:grpSpPr>
        <p:pic>
          <p:nvPicPr>
            <p:cNvPr id="4" name="図 3">
              <a:extLst>
                <a:ext uri="{FF2B5EF4-FFF2-40B4-BE49-F238E27FC236}">
                  <a16:creationId xmlns:a16="http://schemas.microsoft.com/office/drawing/2014/main" id="{4C335E59-9B30-4D2B-0532-F884CF3C79EA}"/>
                </a:ext>
              </a:extLst>
            </p:cNvPr>
            <p:cNvPicPr>
              <a:picLocks noChangeAspect="1"/>
            </p:cNvPicPr>
            <p:nvPr/>
          </p:nvPicPr>
          <p:blipFill rotWithShape="1">
            <a:blip r:embed="rId3">
              <a:extLst>
                <a:ext uri="{28A0092B-C50C-407E-A947-70E740481C1C}">
                  <a14:useLocalDpi xmlns:a14="http://schemas.microsoft.com/office/drawing/2010/main" val="0"/>
                </a:ext>
              </a:extLst>
            </a:blip>
            <a:srcRect b="38435"/>
            <a:stretch/>
          </p:blipFill>
          <p:spPr>
            <a:xfrm>
              <a:off x="624634" y="2608097"/>
              <a:ext cx="1626539" cy="3316336"/>
            </a:xfrm>
            <a:prstGeom prst="roundRect">
              <a:avLst/>
            </a:prstGeom>
          </p:spPr>
        </p:pic>
        <p:pic>
          <p:nvPicPr>
            <p:cNvPr id="5" name="図 4">
              <a:extLst>
                <a:ext uri="{FF2B5EF4-FFF2-40B4-BE49-F238E27FC236}">
                  <a16:creationId xmlns:a16="http://schemas.microsoft.com/office/drawing/2014/main" id="{8456BE0C-1253-6A6B-DFCA-64B02E7D59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76"/>
            <a:stretch/>
          </p:blipFill>
          <p:spPr>
            <a:xfrm>
              <a:off x="532552" y="2576198"/>
              <a:ext cx="1810702" cy="3510063"/>
            </a:xfrm>
            <a:prstGeom prst="rect">
              <a:avLst/>
            </a:prstGeom>
          </p:spPr>
        </p:pic>
      </p:grpSp>
      <p:pic>
        <p:nvPicPr>
          <p:cNvPr id="2" name="図 1">
            <a:extLst>
              <a:ext uri="{FF2B5EF4-FFF2-40B4-BE49-F238E27FC236}">
                <a16:creationId xmlns:a16="http://schemas.microsoft.com/office/drawing/2014/main" id="{A92180DF-F2D3-007C-29E9-0E3B5676D42F}"/>
              </a:ext>
            </a:extLst>
          </p:cNvPr>
          <p:cNvPicPr>
            <a:picLocks noChangeAspect="1"/>
          </p:cNvPicPr>
          <p:nvPr/>
        </p:nvPicPr>
        <p:blipFill>
          <a:blip r:embed="rId5"/>
          <a:stretch>
            <a:fillRect/>
          </a:stretch>
        </p:blipFill>
        <p:spPr>
          <a:xfrm>
            <a:off x="3195563" y="2924366"/>
            <a:ext cx="1951984" cy="24467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1;p11">
            <a:extLst>
              <a:ext uri="{FF2B5EF4-FFF2-40B4-BE49-F238E27FC236}">
                <a16:creationId xmlns:a16="http://schemas.microsoft.com/office/drawing/2014/main" id="{BB47D113-9608-9F1B-DB39-4690B0AB7077}"/>
              </a:ext>
            </a:extLst>
          </p:cNvPr>
          <p:cNvSpPr/>
          <p:nvPr/>
        </p:nvSpPr>
        <p:spPr>
          <a:xfrm>
            <a:off x="1722330" y="1155699"/>
            <a:ext cx="8767830"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altLang="en-US" sz="1400" b="1" i="0" u="none" strike="noStrike" cap="none" dirty="0">
                <a:solidFill>
                  <a:schemeClr val="dk1"/>
                </a:solidFill>
                <a:latin typeface="+mn-ea"/>
                <a:cs typeface="Meiryo"/>
                <a:sym typeface="Meiryo"/>
              </a:rPr>
              <a:t>雑誌「週刊女性」の雑誌タイアップ実施時に適用される、特別料金の再編集パッケージです。</a:t>
            </a:r>
          </a:p>
          <a:p>
            <a:pPr marL="0" marR="0" lvl="0" indent="0" algn="ctr" rtl="0">
              <a:lnSpc>
                <a:spcPct val="130000"/>
              </a:lnSpc>
              <a:spcBef>
                <a:spcPts val="0"/>
              </a:spcBef>
              <a:spcAft>
                <a:spcPts val="0"/>
              </a:spcAft>
              <a:buClr>
                <a:srgbClr val="000000"/>
              </a:buClr>
              <a:buSzPts val="1100"/>
              <a:buFont typeface="Arial"/>
              <a:buNone/>
            </a:pPr>
            <a:r>
              <a:rPr lang="ja-JP" altLang="en-US" sz="1400" b="1" i="0" u="none" strike="noStrike" cap="none" dirty="0">
                <a:solidFill>
                  <a:schemeClr val="dk1"/>
                </a:solidFill>
                <a:latin typeface="+mn-ea"/>
                <a:cs typeface="Meiryo"/>
                <a:sym typeface="Meiryo"/>
              </a:rPr>
              <a:t>週刊女性</a:t>
            </a:r>
            <a:r>
              <a:rPr lang="en-US" altLang="ja-JP" sz="1400" b="1" i="0" u="none" strike="noStrike" cap="none" dirty="0">
                <a:solidFill>
                  <a:schemeClr val="dk1"/>
                </a:solidFill>
                <a:latin typeface="+mn-ea"/>
                <a:cs typeface="Meiryo"/>
                <a:sym typeface="Meiryo"/>
              </a:rPr>
              <a:t>PRIME</a:t>
            </a:r>
            <a:r>
              <a:rPr lang="ja-JP" altLang="en-US" sz="1400" b="1" i="0" u="none" strike="noStrike" cap="none" dirty="0">
                <a:solidFill>
                  <a:schemeClr val="dk1"/>
                </a:solidFill>
                <a:latin typeface="+mn-ea"/>
                <a:cs typeface="Meiryo"/>
                <a:sym typeface="Meiryo"/>
              </a:rPr>
              <a:t>内で通常記事同様のフォーマットにて、商品・サービスを訴求いたします。</a:t>
            </a:r>
          </a:p>
        </p:txBody>
      </p:sp>
      <p:grpSp>
        <p:nvGrpSpPr>
          <p:cNvPr id="8" name="Google Shape;242;p11">
            <a:extLst>
              <a:ext uri="{FF2B5EF4-FFF2-40B4-BE49-F238E27FC236}">
                <a16:creationId xmlns:a16="http://schemas.microsoft.com/office/drawing/2014/main" id="{75003E26-E37A-6B9B-E63E-EEFD3F16A186}"/>
              </a:ext>
            </a:extLst>
          </p:cNvPr>
          <p:cNvGrpSpPr/>
          <p:nvPr/>
        </p:nvGrpSpPr>
        <p:grpSpPr>
          <a:xfrm>
            <a:off x="5702765" y="3281588"/>
            <a:ext cx="5879633" cy="432000"/>
            <a:chOff x="5559190" y="2200659"/>
            <a:chExt cx="3290400" cy="432000"/>
          </a:xfrm>
        </p:grpSpPr>
        <p:sp>
          <p:nvSpPr>
            <p:cNvPr id="9" name="Google Shape;243;p11">
              <a:extLst>
                <a:ext uri="{FF2B5EF4-FFF2-40B4-BE49-F238E27FC236}">
                  <a16:creationId xmlns:a16="http://schemas.microsoft.com/office/drawing/2014/main" id="{368D79D0-4614-4529-DC6A-58C729583DA0}"/>
                </a:ext>
              </a:extLst>
            </p:cNvPr>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244;p11">
              <a:extLst>
                <a:ext uri="{FF2B5EF4-FFF2-40B4-BE49-F238E27FC236}">
                  <a16:creationId xmlns:a16="http://schemas.microsoft.com/office/drawing/2014/main" id="{986C3225-E762-EA57-AAC9-764FA1EAF553}"/>
                </a:ext>
              </a:extLst>
            </p:cNvPr>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13" name="Google Shape;187;p9">
            <a:extLst>
              <a:ext uri="{FF2B5EF4-FFF2-40B4-BE49-F238E27FC236}">
                <a16:creationId xmlns:a16="http://schemas.microsoft.com/office/drawing/2014/main" id="{8DD2B342-9585-2C0C-FE97-202BC39FDEAB}"/>
              </a:ext>
            </a:extLst>
          </p:cNvPr>
          <p:cNvSpPr/>
          <p:nvPr/>
        </p:nvSpPr>
        <p:spPr>
          <a:xfrm>
            <a:off x="328178" y="2184403"/>
            <a:ext cx="2133599" cy="3820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ja-JP" sz="1100" b="1" dirty="0">
                <a:solidFill>
                  <a:schemeClr val="bg1"/>
                </a:solidFill>
                <a:latin typeface="+mn-ea"/>
                <a:cs typeface="Arial"/>
                <a:sym typeface="Arial"/>
              </a:rPr>
              <a:t>『</a:t>
            </a:r>
            <a:r>
              <a:rPr lang="ja-JP" altLang="en-US" sz="1100" b="1" dirty="0">
                <a:solidFill>
                  <a:schemeClr val="bg1"/>
                </a:solidFill>
                <a:latin typeface="+mn-ea"/>
                <a:cs typeface="Arial"/>
                <a:sym typeface="Arial"/>
              </a:rPr>
              <a:t>週刊女性</a:t>
            </a:r>
            <a:r>
              <a:rPr lang="en-US" altLang="ja-JP" sz="1100" b="1" dirty="0">
                <a:solidFill>
                  <a:schemeClr val="bg1"/>
                </a:solidFill>
                <a:latin typeface="+mn-ea"/>
                <a:cs typeface="Arial"/>
                <a:sym typeface="Arial"/>
              </a:rPr>
              <a:t>』</a:t>
            </a:r>
            <a:r>
              <a:rPr lang="ja-JP" altLang="en-US" sz="1100" b="1" dirty="0">
                <a:solidFill>
                  <a:schemeClr val="bg1"/>
                </a:solidFill>
                <a:latin typeface="+mn-ea"/>
                <a:cs typeface="Arial"/>
                <a:sym typeface="Arial"/>
              </a:rPr>
              <a:t>に</a:t>
            </a:r>
            <a:endParaRPr lang="en-US" altLang="ja-JP" sz="1100" b="1"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100" b="1" dirty="0">
                <a:solidFill>
                  <a:schemeClr val="bg1"/>
                </a:solidFill>
                <a:latin typeface="+mn-ea"/>
                <a:cs typeface="Arial"/>
                <a:sym typeface="Arial"/>
              </a:rPr>
              <a:t>タイアップ記事を掲載</a:t>
            </a:r>
            <a:endParaRPr sz="1100" b="1" i="0" u="none" strike="noStrike" cap="none" dirty="0">
              <a:solidFill>
                <a:schemeClr val="bg1"/>
              </a:solidFill>
              <a:latin typeface="+mn-ea"/>
              <a:cs typeface="Arial"/>
              <a:sym typeface="Arial"/>
            </a:endParaRPr>
          </a:p>
        </p:txBody>
      </p:sp>
      <p:grpSp>
        <p:nvGrpSpPr>
          <p:cNvPr id="39" name="グループ化 38">
            <a:extLst>
              <a:ext uri="{FF2B5EF4-FFF2-40B4-BE49-F238E27FC236}">
                <a16:creationId xmlns:a16="http://schemas.microsoft.com/office/drawing/2014/main" id="{0072B1BD-97FE-4CFF-0F69-5E30D38E9625}"/>
              </a:ext>
            </a:extLst>
          </p:cNvPr>
          <p:cNvGrpSpPr/>
          <p:nvPr/>
        </p:nvGrpSpPr>
        <p:grpSpPr>
          <a:xfrm>
            <a:off x="5711446" y="2146432"/>
            <a:ext cx="5879633" cy="933336"/>
            <a:chOff x="5711446" y="1970216"/>
            <a:chExt cx="6113123" cy="933336"/>
          </a:xfrm>
        </p:grpSpPr>
        <p:sp>
          <p:nvSpPr>
            <p:cNvPr id="26" name="正方形/長方形 25">
              <a:extLst>
                <a:ext uri="{FF2B5EF4-FFF2-40B4-BE49-F238E27FC236}">
                  <a16:creationId xmlns:a16="http://schemas.microsoft.com/office/drawing/2014/main" id="{8103D4C2-CA5D-0DE5-7E65-AC982B67351B}"/>
                </a:ext>
              </a:extLst>
            </p:cNvPr>
            <p:cNvSpPr/>
            <p:nvPr/>
          </p:nvSpPr>
          <p:spPr>
            <a:xfrm>
              <a:off x="5712086" y="197021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E15AE67-3E51-95FD-6050-3DBD9D557F9B}"/>
                </a:ext>
              </a:extLst>
            </p:cNvPr>
            <p:cNvSpPr txBox="1"/>
            <p:nvPr/>
          </p:nvSpPr>
          <p:spPr>
            <a:xfrm>
              <a:off x="7158202" y="2001550"/>
              <a:ext cx="4666367" cy="40011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b="1" i="0" u="none" strike="noStrike" cap="none" dirty="0">
                  <a:solidFill>
                    <a:schemeClr val="dk1"/>
                  </a:solidFill>
                  <a:latin typeface="+mn-ea"/>
                  <a:cs typeface="Meiryo"/>
                  <a:sym typeface="Meiryo"/>
                </a:rPr>
                <a:t>週女プライムならではの読者層</a:t>
              </a:r>
              <a:r>
                <a:rPr lang="ja-JP" altLang="en-US" sz="1000" b="0" i="0" u="none" strike="noStrike" cap="none" dirty="0">
                  <a:solidFill>
                    <a:schemeClr val="dk1"/>
                  </a:solidFill>
                  <a:latin typeface="+mn-ea"/>
                  <a:cs typeface="Meiryo"/>
                  <a:sym typeface="Meiryo"/>
                </a:rPr>
                <a:t>（ニュース、健康、美容、おトクなどの情報に敏感な</a:t>
              </a:r>
              <a:r>
                <a:rPr lang="en-US" altLang="ja-JP" sz="1000" b="0" i="0" u="none" strike="noStrike" cap="none" dirty="0">
                  <a:solidFill>
                    <a:schemeClr val="dk1"/>
                  </a:solidFill>
                  <a:latin typeface="+mn-ea"/>
                  <a:cs typeface="Meiryo"/>
                  <a:sym typeface="Meiryo"/>
                </a:rPr>
                <a:t>30</a:t>
              </a:r>
              <a:r>
                <a:rPr lang="ja-JP" altLang="en-US" sz="1000" b="0" i="0" u="none" strike="noStrike" cap="none" dirty="0">
                  <a:solidFill>
                    <a:schemeClr val="dk1"/>
                  </a:solidFill>
                  <a:latin typeface="+mn-ea"/>
                  <a:cs typeface="Meiryo"/>
                  <a:sym typeface="Meiryo"/>
                </a:rPr>
                <a:t>～</a:t>
              </a:r>
              <a:r>
                <a:rPr lang="en-US" altLang="ja-JP" sz="1000" b="0" i="0" u="none" strike="noStrike" cap="none" dirty="0">
                  <a:solidFill>
                    <a:schemeClr val="dk1"/>
                  </a:solidFill>
                  <a:latin typeface="+mn-ea"/>
                  <a:cs typeface="Meiryo"/>
                  <a:sym typeface="Meiryo"/>
                </a:rPr>
                <a:t>40</a:t>
              </a:r>
              <a:r>
                <a:rPr lang="ja-JP" altLang="en-US" sz="1000" b="0" i="0" u="none" strike="noStrike" cap="none" dirty="0">
                  <a:solidFill>
                    <a:schemeClr val="dk1"/>
                  </a:solidFill>
                  <a:latin typeface="+mn-ea"/>
                  <a:cs typeface="Meiryo"/>
                  <a:sym typeface="Meiryo"/>
                </a:rPr>
                <a:t>代ＯＬ</a:t>
              </a:r>
              <a:r>
                <a:rPr lang="ja-JP" altLang="en-US" sz="1000" b="1" i="0" u="none" strike="noStrike" cap="none" dirty="0">
                  <a:solidFill>
                    <a:schemeClr val="dk1"/>
                  </a:solidFill>
                  <a:latin typeface="+mn-ea"/>
                  <a:cs typeface="Meiryo"/>
                  <a:sym typeface="Meiryo"/>
                </a:rPr>
                <a:t>へ商材の訴求</a:t>
              </a:r>
              <a:r>
                <a:rPr lang="ja-JP" altLang="en-US" sz="1000" b="0" i="0" u="none" strike="noStrike" cap="none" dirty="0">
                  <a:solidFill>
                    <a:schemeClr val="dk1"/>
                  </a:solidFill>
                  <a:latin typeface="+mn-ea"/>
                  <a:cs typeface="Meiryo"/>
                  <a:sym typeface="Meiryo"/>
                </a:rPr>
                <a:t>が可能です。</a:t>
              </a:r>
              <a:endParaRPr lang="ja-JP" altLang="en-US" sz="1000" b="0" i="0" u="none" strike="noStrike" cap="none" dirty="0">
                <a:solidFill>
                  <a:srgbClr val="000000"/>
                </a:solidFill>
                <a:latin typeface="+mn-ea"/>
                <a:cs typeface="Arial"/>
                <a:sym typeface="Arial"/>
              </a:endParaRPr>
            </a:p>
          </p:txBody>
        </p:sp>
        <p:sp>
          <p:nvSpPr>
            <p:cNvPr id="32" name="矢印: 五方向 31">
              <a:extLst>
                <a:ext uri="{FF2B5EF4-FFF2-40B4-BE49-F238E27FC236}">
                  <a16:creationId xmlns:a16="http://schemas.microsoft.com/office/drawing/2014/main" id="{F485CFCE-2D91-1491-BB5D-D0E70E63C3D6}"/>
                </a:ext>
              </a:extLst>
            </p:cNvPr>
            <p:cNvSpPr/>
            <p:nvPr/>
          </p:nvSpPr>
          <p:spPr>
            <a:xfrm>
              <a:off x="5711446" y="1971755"/>
              <a:ext cx="1446756" cy="46012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期待できる効果</a:t>
              </a:r>
            </a:p>
          </p:txBody>
        </p:sp>
        <p:grpSp>
          <p:nvGrpSpPr>
            <p:cNvPr id="38" name="グループ化 37">
              <a:extLst>
                <a:ext uri="{FF2B5EF4-FFF2-40B4-BE49-F238E27FC236}">
                  <a16:creationId xmlns:a16="http://schemas.microsoft.com/office/drawing/2014/main" id="{86AA1CAB-59BB-41CB-81F7-157DFF0BFE13}"/>
                </a:ext>
              </a:extLst>
            </p:cNvPr>
            <p:cNvGrpSpPr/>
            <p:nvPr/>
          </p:nvGrpSpPr>
          <p:grpSpPr>
            <a:xfrm>
              <a:off x="5711446" y="2441887"/>
              <a:ext cx="6113123" cy="461665"/>
              <a:chOff x="5711446" y="2460676"/>
              <a:chExt cx="6113123" cy="461665"/>
            </a:xfrm>
          </p:grpSpPr>
          <p:sp>
            <p:nvSpPr>
              <p:cNvPr id="35" name="正方形/長方形 34">
                <a:extLst>
                  <a:ext uri="{FF2B5EF4-FFF2-40B4-BE49-F238E27FC236}">
                    <a16:creationId xmlns:a16="http://schemas.microsoft.com/office/drawing/2014/main" id="{DDAE4FBE-B374-452A-01CA-AA228D04E7EA}"/>
                  </a:ext>
                </a:extLst>
              </p:cNvPr>
              <p:cNvSpPr/>
              <p:nvPr/>
            </p:nvSpPr>
            <p:spPr>
              <a:xfrm>
                <a:off x="5712086" y="246067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9A25179-461A-D2C0-2E0E-1CA8694FEA10}"/>
                  </a:ext>
                </a:extLst>
              </p:cNvPr>
              <p:cNvSpPr txBox="1"/>
              <p:nvPr/>
            </p:nvSpPr>
            <p:spPr>
              <a:xfrm>
                <a:off x="7158202" y="2555318"/>
                <a:ext cx="4666367" cy="273921"/>
              </a:xfrm>
              <a:prstGeom prst="rect">
                <a:avLst/>
              </a:prstGeom>
              <a:noFill/>
            </p:spPr>
            <p:txBody>
              <a:bodyPr wrap="square" rtlCol="0">
                <a:spAutoFit/>
              </a:bodyPr>
              <a:lstStyle/>
              <a:p>
                <a:pPr marL="0" marR="0" lvl="0" indent="0" algn="l" rtl="0">
                  <a:lnSpc>
                    <a:spcPct val="17777"/>
                  </a:lnSpc>
                  <a:spcBef>
                    <a:spcPts val="0"/>
                  </a:spcBef>
                  <a:spcAft>
                    <a:spcPts val="0"/>
                  </a:spcAft>
                  <a:buClr>
                    <a:srgbClr val="000000"/>
                  </a:buClr>
                  <a:buSzPts val="900"/>
                  <a:buFont typeface="Arial"/>
                  <a:buNone/>
                </a:pPr>
                <a:endParaRPr lang="ja-JP" altLang="en-US" sz="1000" b="1" i="0" u="none" strike="noStrike" cap="none" dirty="0">
                  <a:solidFill>
                    <a:srgbClr val="E34148"/>
                  </a:solidFill>
                  <a:latin typeface="+mn-ea"/>
                  <a:cs typeface="Meiryo"/>
                  <a:sym typeface="Meiryo"/>
                </a:endParaRPr>
              </a:p>
              <a:p>
                <a:pPr marL="0" marR="0" lvl="0" indent="0" algn="l" rtl="0">
                  <a:lnSpc>
                    <a:spcPct val="100000"/>
                  </a:lnSpc>
                  <a:spcBef>
                    <a:spcPts val="0"/>
                  </a:spcBef>
                  <a:spcAft>
                    <a:spcPts val="0"/>
                  </a:spcAft>
                  <a:buClr>
                    <a:srgbClr val="000000"/>
                  </a:buClr>
                  <a:buSzPts val="900"/>
                  <a:buFont typeface="Arial"/>
                  <a:buNone/>
                </a:pPr>
                <a:r>
                  <a:rPr lang="ja-JP" altLang="en-US" sz="1000" b="0" i="0" u="none" strike="noStrike" cap="none" dirty="0">
                    <a:solidFill>
                      <a:schemeClr val="dk1"/>
                    </a:solidFill>
                    <a:latin typeface="+mn-ea"/>
                    <a:cs typeface="Meiryo"/>
                    <a:sym typeface="Meiryo"/>
                  </a:rPr>
                  <a:t>記事内容は、</a:t>
                </a:r>
                <a:r>
                  <a:rPr lang="ja-JP" altLang="en-US" sz="1000" b="1" i="0" u="none" strike="noStrike" cap="none" dirty="0">
                    <a:solidFill>
                      <a:schemeClr val="dk1"/>
                    </a:solidFill>
                    <a:latin typeface="+mn-ea"/>
                    <a:cs typeface="Meiryo"/>
                    <a:sym typeface="Meiryo"/>
                  </a:rPr>
                  <a:t>導入からオリジナル企画をフックにした</a:t>
                </a:r>
                <a:r>
                  <a:rPr lang="ja-JP" altLang="en-US" sz="1000" b="0" i="0" u="none" strike="noStrike" cap="none" dirty="0">
                    <a:solidFill>
                      <a:schemeClr val="dk1"/>
                    </a:solidFill>
                    <a:latin typeface="+mn-ea"/>
                    <a:cs typeface="Meiryo"/>
                    <a:sym typeface="Meiryo"/>
                  </a:rPr>
                  <a:t>タイプになります。</a:t>
                </a:r>
                <a:endParaRPr lang="ja-JP" altLang="en-US" sz="1000" b="0" i="0" u="none" strike="noStrike" cap="none" dirty="0">
                  <a:solidFill>
                    <a:srgbClr val="000000"/>
                  </a:solidFill>
                  <a:latin typeface="+mn-ea"/>
                  <a:cs typeface="Arial"/>
                  <a:sym typeface="Arial"/>
                </a:endParaRPr>
              </a:p>
            </p:txBody>
          </p:sp>
          <p:sp>
            <p:nvSpPr>
              <p:cNvPr id="37" name="矢印: 五方向 36">
                <a:extLst>
                  <a:ext uri="{FF2B5EF4-FFF2-40B4-BE49-F238E27FC236}">
                    <a16:creationId xmlns:a16="http://schemas.microsoft.com/office/drawing/2014/main" id="{9B4AB997-1E8B-A072-1F80-522EC97BBCFA}"/>
                  </a:ext>
                </a:extLst>
              </p:cNvPr>
              <p:cNvSpPr/>
              <p:nvPr/>
            </p:nvSpPr>
            <p:spPr>
              <a:xfrm>
                <a:off x="5711446" y="2462215"/>
                <a:ext cx="1446756" cy="460126"/>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accent1"/>
                    </a:solidFill>
                  </a:rPr>
                  <a:t>コンテンツタイプ</a:t>
                </a:r>
                <a:endParaRPr kumimoji="1" lang="ja-JP" altLang="en-US" sz="1050" b="1" dirty="0">
                  <a:solidFill>
                    <a:schemeClr val="accent1"/>
                  </a:solidFill>
                </a:endParaRPr>
              </a:p>
            </p:txBody>
          </p:sp>
        </p:grpSp>
      </p:grpSp>
      <p:sp>
        <p:nvSpPr>
          <p:cNvPr id="15" name="テキスト ボックス 14">
            <a:extLst>
              <a:ext uri="{FF2B5EF4-FFF2-40B4-BE49-F238E27FC236}">
                <a16:creationId xmlns:a16="http://schemas.microsoft.com/office/drawing/2014/main" id="{50416315-D6C7-6C26-6FC1-CC7B49D58D12}"/>
              </a:ext>
            </a:extLst>
          </p:cNvPr>
          <p:cNvSpPr txBox="1"/>
          <p:nvPr/>
        </p:nvSpPr>
        <p:spPr>
          <a:xfrm>
            <a:off x="5711446" y="1847047"/>
            <a:ext cx="4328165" cy="261610"/>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accent1"/>
                </a:solidFill>
                <a:latin typeface="+mn-ea"/>
                <a:cs typeface="Meiryo"/>
                <a:sym typeface="Meiryo"/>
              </a:rPr>
              <a:t>▶</a:t>
            </a:r>
            <a:r>
              <a:rPr lang="ja-JP" altLang="en-US" sz="1100" b="1" i="0" u="none" strike="noStrike" cap="none" dirty="0">
                <a:latin typeface="+mn-ea"/>
                <a:cs typeface="Meiryo"/>
                <a:sym typeface="Meiryo"/>
              </a:rPr>
              <a:t>紙誌面の訴求力をまるごと</a:t>
            </a:r>
            <a:r>
              <a:rPr lang="en-US" altLang="ja-JP" sz="1100" b="1" i="0" u="none" strike="noStrike" cap="none" dirty="0">
                <a:latin typeface="+mn-ea"/>
                <a:cs typeface="Meiryo"/>
                <a:sym typeface="Meiryo"/>
              </a:rPr>
              <a:t>web</a:t>
            </a:r>
            <a:r>
              <a:rPr lang="ja-JP" altLang="en-US" sz="1100" b="1" i="0" u="none" strike="noStrike" cap="none" dirty="0">
                <a:latin typeface="+mn-ea"/>
                <a:cs typeface="Meiryo"/>
                <a:sym typeface="Meiryo"/>
              </a:rPr>
              <a:t>に移植</a:t>
            </a:r>
            <a:endParaRPr lang="ja-JP" altLang="en-US" sz="1100" b="1" i="0" u="none" strike="noStrike" cap="none" dirty="0">
              <a:latin typeface="+mn-ea"/>
              <a:cs typeface="Arial"/>
              <a:sym typeface="Arial"/>
            </a:endParaRPr>
          </a:p>
        </p:txBody>
      </p:sp>
      <p:sp>
        <p:nvSpPr>
          <p:cNvPr id="12" name="テキスト ボックス 11">
            <a:extLst>
              <a:ext uri="{FF2B5EF4-FFF2-40B4-BE49-F238E27FC236}">
                <a16:creationId xmlns:a16="http://schemas.microsoft.com/office/drawing/2014/main" id="{064B7C95-AF2E-75F5-C574-550A13CEAA60}"/>
              </a:ext>
            </a:extLst>
          </p:cNvPr>
          <p:cNvSpPr txBox="1"/>
          <p:nvPr/>
        </p:nvSpPr>
        <p:spPr>
          <a:xfrm>
            <a:off x="0" y="465666"/>
            <a:ext cx="11999934" cy="461665"/>
          </a:xfrm>
          <a:prstGeom prst="rect">
            <a:avLst/>
          </a:prstGeom>
          <a:noFill/>
        </p:spPr>
        <p:txBody>
          <a:bodyPr wrap="square" rtlCol="0">
            <a:spAutoFit/>
          </a:bodyPr>
          <a:lstStyle/>
          <a:p>
            <a:r>
              <a:rPr lang="en-US" altLang="ja-JP" sz="2400" b="1" i="0" u="none" strike="noStrike" cap="none" dirty="0">
                <a:solidFill>
                  <a:schemeClr val="bg1"/>
                </a:solidFill>
                <a:latin typeface="+mn-ea"/>
                <a:cs typeface="Meiryo"/>
                <a:sym typeface="Meiryo"/>
              </a:rPr>
              <a:t>05</a:t>
            </a:r>
            <a:r>
              <a:rPr lang="ja-JP" altLang="en-US" sz="2400" b="1" i="0" u="none" strike="noStrike" cap="none" dirty="0">
                <a:solidFill>
                  <a:schemeClr val="bg1"/>
                </a:solidFill>
                <a:latin typeface="+mn-ea"/>
                <a:cs typeface="Meiryo"/>
                <a:sym typeface="Meiryo"/>
              </a:rPr>
              <a:t>　</a:t>
            </a:r>
            <a:r>
              <a:rPr lang="ja-JP" altLang="ja-JP" sz="2400" b="1" i="0" u="none" strike="noStrike" cap="none" dirty="0">
                <a:solidFill>
                  <a:schemeClr val="bg1"/>
                </a:solidFill>
                <a:latin typeface="+mn-ea"/>
                <a:cs typeface="Meiryo"/>
                <a:sym typeface="Meiryo"/>
              </a:rPr>
              <a:t>本誌タイアップの再編集特別パッケージ</a:t>
            </a:r>
            <a:r>
              <a:rPr lang="ja-JP" altLang="en-US" sz="2400" i="0" u="none" strike="noStrike" cap="none" dirty="0">
                <a:solidFill>
                  <a:schemeClr val="bg1"/>
                </a:solidFill>
                <a:latin typeface="+mn-ea"/>
                <a:cs typeface="Meiryo"/>
                <a:sym typeface="Meiryo"/>
              </a:rPr>
              <a:t>　</a:t>
            </a:r>
            <a:r>
              <a:rPr kumimoji="1" lang="en-US" altLang="ja-JP" b="1" dirty="0">
                <a:solidFill>
                  <a:schemeClr val="bg1"/>
                </a:solidFill>
                <a:latin typeface="+mn-ea"/>
              </a:rPr>
              <a:t>‐</a:t>
            </a:r>
            <a:r>
              <a:rPr lang="ja-JP" altLang="en-US" b="1" i="0" u="none" strike="noStrike" cap="none" dirty="0">
                <a:solidFill>
                  <a:schemeClr val="lt1"/>
                </a:solidFill>
                <a:latin typeface="+mn-ea"/>
                <a:cs typeface="Meiryo"/>
                <a:sym typeface="Meiryo"/>
              </a:rPr>
              <a:t>本誌タイアップを</a:t>
            </a:r>
            <a:r>
              <a:rPr lang="en-US" altLang="ja-JP" b="1" i="0" u="none" strike="noStrike" cap="none" dirty="0">
                <a:solidFill>
                  <a:schemeClr val="lt1"/>
                </a:solidFill>
                <a:latin typeface="+mn-ea"/>
                <a:cs typeface="Meiryo"/>
                <a:sym typeface="Meiryo"/>
              </a:rPr>
              <a:t>web</a:t>
            </a:r>
            <a:r>
              <a:rPr lang="ja-JP" altLang="en-US" b="1" i="0" u="none" strike="noStrike" cap="none" dirty="0">
                <a:solidFill>
                  <a:schemeClr val="lt1"/>
                </a:solidFill>
                <a:latin typeface="+mn-ea"/>
                <a:cs typeface="Meiryo"/>
                <a:sym typeface="Meiryo"/>
              </a:rPr>
              <a:t>サイト向けに再編集</a:t>
            </a:r>
            <a:r>
              <a:rPr kumimoji="1" lang="en-US" altLang="ja-JP" b="1" dirty="0">
                <a:solidFill>
                  <a:schemeClr val="bg1"/>
                </a:solidFill>
                <a:latin typeface="+mn-ea"/>
              </a:rPr>
              <a:t>‐</a:t>
            </a:r>
            <a:endParaRPr lang="ja-JP" altLang="en-US" sz="2000" b="1" i="0" u="none" strike="noStrike" cap="none" dirty="0">
              <a:solidFill>
                <a:schemeClr val="lt1"/>
              </a:solidFill>
              <a:latin typeface="+mn-ea"/>
              <a:cs typeface="Meiryo"/>
              <a:sym typeface="Meiryo"/>
            </a:endParaRPr>
          </a:p>
        </p:txBody>
      </p:sp>
      <p:sp>
        <p:nvSpPr>
          <p:cNvPr id="11" name="Google Shape;258;p11">
            <a:extLst>
              <a:ext uri="{FF2B5EF4-FFF2-40B4-BE49-F238E27FC236}">
                <a16:creationId xmlns:a16="http://schemas.microsoft.com/office/drawing/2014/main" id="{E59F0F86-AC4E-ABE4-59D4-96B0101129DC}"/>
              </a:ext>
            </a:extLst>
          </p:cNvPr>
          <p:cNvSpPr/>
          <p:nvPr/>
        </p:nvSpPr>
        <p:spPr>
          <a:xfrm>
            <a:off x="740708" y="5730867"/>
            <a:ext cx="1256713" cy="26161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JP" altLang="en-US" sz="800" dirty="0">
                <a:solidFill>
                  <a:schemeClr val="dk1"/>
                </a:solidFill>
                <a:latin typeface="Meiryo"/>
                <a:ea typeface="Meiryo"/>
                <a:sym typeface="Meiryo"/>
              </a:rPr>
              <a:t>事例</a:t>
            </a:r>
            <a:endParaRPr lang="en-US" altLang="ja-JP" sz="800" dirty="0">
              <a:solidFill>
                <a:schemeClr val="dk1"/>
              </a:solidFill>
              <a:latin typeface="Meiryo"/>
              <a:ea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en-US" altLang="ja-JP" sz="900" dirty="0"/>
              <a:t>MICIN</a:t>
            </a:r>
            <a:r>
              <a:rPr lang="ja-JP" altLang="en-US" sz="900" dirty="0"/>
              <a:t>少額短期保険</a:t>
            </a:r>
            <a:r>
              <a:rPr lang="ja-JP" altLang="en-US" sz="9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様</a:t>
            </a:r>
            <a:endParaRPr sz="9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pic>
        <p:nvPicPr>
          <p:cNvPr id="23" name="図 22">
            <a:extLst>
              <a:ext uri="{FF2B5EF4-FFF2-40B4-BE49-F238E27FC236}">
                <a16:creationId xmlns:a16="http://schemas.microsoft.com/office/drawing/2014/main" id="{5B5F0476-CC34-7A44-95A5-86E1EB999C7C}"/>
              </a:ext>
            </a:extLst>
          </p:cNvPr>
          <p:cNvPicPr>
            <a:picLocks noChangeAspect="1"/>
          </p:cNvPicPr>
          <p:nvPr/>
        </p:nvPicPr>
        <p:blipFill rotWithShape="1">
          <a:blip r:embed="rId2"/>
          <a:srcRect l="6237" t="3551" r="4704" b="4515"/>
          <a:stretch/>
        </p:blipFill>
        <p:spPr>
          <a:xfrm>
            <a:off x="439862" y="4476534"/>
            <a:ext cx="1910230" cy="1214241"/>
          </a:xfrm>
          <a:prstGeom prst="rect">
            <a:avLst/>
          </a:prstGeom>
        </p:spPr>
      </p:pic>
      <p:sp>
        <p:nvSpPr>
          <p:cNvPr id="25" name="Google Shape;187;p9">
            <a:extLst>
              <a:ext uri="{FF2B5EF4-FFF2-40B4-BE49-F238E27FC236}">
                <a16:creationId xmlns:a16="http://schemas.microsoft.com/office/drawing/2014/main" id="{6FBFF709-DD6B-20C9-C15A-6F2133E648FE}"/>
              </a:ext>
            </a:extLst>
          </p:cNvPr>
          <p:cNvSpPr/>
          <p:nvPr/>
        </p:nvSpPr>
        <p:spPr>
          <a:xfrm>
            <a:off x="2975267" y="2095332"/>
            <a:ext cx="2507899" cy="56015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スポンサードポストを掲載</a:t>
            </a:r>
            <a:endParaRPr lang="en-US" altLang="ja-JP" sz="11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a:t>
            </a:r>
            <a:endParaRPr lang="en-US" altLang="ja-JP" sz="11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100" b="1" dirty="0">
                <a:solidFill>
                  <a:schemeClr val="bg1"/>
                </a:solidFill>
                <a:latin typeface="+mn-ea"/>
                <a:cs typeface="Arial"/>
                <a:sym typeface="Arial"/>
              </a:rPr>
              <a:t>内部誘導枠</a:t>
            </a:r>
            <a:endParaRPr sz="1100" b="1" i="0" u="none" strike="noStrike" cap="none" dirty="0">
              <a:solidFill>
                <a:schemeClr val="bg1"/>
              </a:solidFill>
              <a:latin typeface="+mn-ea"/>
              <a:cs typeface="Arial"/>
              <a:sym typeface="Arial"/>
            </a:endParaRPr>
          </a:p>
        </p:txBody>
      </p:sp>
      <p:sp>
        <p:nvSpPr>
          <p:cNvPr id="14" name="スライド番号プレースホルダー 13">
            <a:extLst>
              <a:ext uri="{FF2B5EF4-FFF2-40B4-BE49-F238E27FC236}">
                <a16:creationId xmlns:a16="http://schemas.microsoft.com/office/drawing/2014/main" id="{AE2E6153-2A15-DDF8-79D9-5E8C462D38A9}"/>
              </a:ext>
            </a:extLst>
          </p:cNvPr>
          <p:cNvSpPr>
            <a:spLocks noGrp="1"/>
          </p:cNvSpPr>
          <p:nvPr>
            <p:ph type="sldNum" sz="quarter" idx="12"/>
          </p:nvPr>
        </p:nvSpPr>
        <p:spPr/>
        <p:txBody>
          <a:bodyPr/>
          <a:lstStyle/>
          <a:p>
            <a:fld id="{406E78D2-0C52-46C5-AF46-3A09E3634C9A}" type="slidenum">
              <a:rPr kumimoji="1" lang="ja-JP" altLang="en-US" smtClean="0"/>
              <a:t>12</a:t>
            </a:fld>
            <a:endParaRPr kumimoji="1" lang="ja-JP" altLang="en-US"/>
          </a:p>
        </p:txBody>
      </p:sp>
      <p:graphicFrame>
        <p:nvGraphicFramePr>
          <p:cNvPr id="16" name="Google Shape;241;p11">
            <a:extLst>
              <a:ext uri="{FF2B5EF4-FFF2-40B4-BE49-F238E27FC236}">
                <a16:creationId xmlns:a16="http://schemas.microsoft.com/office/drawing/2014/main" id="{033057AF-9DC4-1850-D843-591D625F06B1}"/>
              </a:ext>
            </a:extLst>
          </p:cNvPr>
          <p:cNvGraphicFramePr/>
          <p:nvPr>
            <p:extLst>
              <p:ext uri="{D42A27DB-BD31-4B8C-83A1-F6EECF244321}">
                <p14:modId xmlns:p14="http://schemas.microsoft.com/office/powerpoint/2010/main" val="1257995865"/>
              </p:ext>
            </p:extLst>
          </p:nvPr>
        </p:nvGraphicFramePr>
        <p:xfrm>
          <a:off x="5702766" y="3897267"/>
          <a:ext cx="5879632" cy="2677545"/>
        </p:xfrm>
        <a:graphic>
          <a:graphicData uri="http://schemas.openxmlformats.org/drawingml/2006/table">
            <a:tbl>
              <a:tblPr>
                <a:noFill/>
              </a:tblPr>
              <a:tblGrid>
                <a:gridCol w="784201">
                  <a:extLst>
                    <a:ext uri="{9D8B030D-6E8A-4147-A177-3AD203B41FA5}">
                      <a16:colId xmlns:a16="http://schemas.microsoft.com/office/drawing/2014/main" val="20000"/>
                    </a:ext>
                  </a:extLst>
                </a:gridCol>
                <a:gridCol w="1996633">
                  <a:extLst>
                    <a:ext uri="{9D8B030D-6E8A-4147-A177-3AD203B41FA5}">
                      <a16:colId xmlns:a16="http://schemas.microsoft.com/office/drawing/2014/main" val="20001"/>
                    </a:ext>
                  </a:extLst>
                </a:gridCol>
                <a:gridCol w="3098798">
                  <a:extLst>
                    <a:ext uri="{9D8B030D-6E8A-4147-A177-3AD203B41FA5}">
                      <a16:colId xmlns:a16="http://schemas.microsoft.com/office/drawing/2014/main" val="505650792"/>
                    </a:ext>
                  </a:extLst>
                </a:gridCol>
              </a:tblGrid>
              <a:tr h="606784">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mn-ea"/>
                          <a:ea typeface="+mn-ea"/>
                          <a:cs typeface="Meiryo"/>
                          <a:sym typeface="Meiryo"/>
                        </a:rPr>
                        <a:t>合計金額</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mn-ea"/>
                          <a:ea typeface="+mn-ea"/>
                          <a:cs typeface="Meiryo"/>
                          <a:sym typeface="Meiryo"/>
                        </a:rPr>
                        <a:t>¥500,000</a:t>
                      </a:r>
                      <a:endParaRPr lang="en-US" altLang="ja-JP" sz="1800" b="1" u="none" strike="noStrike" cap="none" dirty="0">
                        <a:solidFill>
                          <a:srgbClr val="D64240"/>
                        </a:solidFill>
                        <a:latin typeface="+mn-ea"/>
                        <a:ea typeface="+mn-ea"/>
                        <a:cs typeface="Meiryo"/>
                        <a:sym typeface="Meiryo"/>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mn-ea"/>
                          <a:ea typeface="+mn-ea"/>
                          <a:cs typeface="Meiryo"/>
                          <a:sym typeface="Meiryo"/>
                        </a:rPr>
                        <a:t>（Gross</a:t>
                      </a:r>
                      <a:r>
                        <a:rPr lang="en-US" altLang="ja-JP" sz="900" b="1" u="none" strike="noStrike" cap="none" dirty="0">
                          <a:solidFill>
                            <a:schemeClr val="dk1"/>
                          </a:solidFill>
                          <a:latin typeface="+mn-ea"/>
                          <a:ea typeface="+mn-ea"/>
                          <a:cs typeface="Meiryo"/>
                          <a:sym typeface="Meiryo"/>
                        </a:rPr>
                        <a:t> ※</a:t>
                      </a:r>
                      <a:r>
                        <a:rPr lang="ja-JP" altLang="en-US" sz="900" b="1" u="none" strike="noStrike" cap="none" dirty="0">
                          <a:solidFill>
                            <a:schemeClr val="dk1"/>
                          </a:solidFill>
                          <a:latin typeface="+mn-ea"/>
                          <a:ea typeface="+mn-ea"/>
                          <a:cs typeface="Meiryo"/>
                          <a:sym typeface="Meiryo"/>
                        </a:rPr>
                        <a:t>税別</a:t>
                      </a:r>
                      <a:r>
                        <a:rPr lang="ja-JP" sz="900" b="1" u="none" strike="noStrike" cap="none" dirty="0">
                          <a:solidFill>
                            <a:schemeClr val="dk1"/>
                          </a:solidFill>
                          <a:latin typeface="+mn-ea"/>
                          <a:ea typeface="+mn-ea"/>
                          <a:cs typeface="Meiryo"/>
                          <a:sym typeface="Meiryo"/>
                        </a:rPr>
                        <a:t>）</a:t>
                      </a:r>
                      <a:endParaRPr sz="900" b="1" i="0" u="none" strike="noStrike" cap="none" dirty="0">
                        <a:solidFill>
                          <a:srgbClr val="D64240"/>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altLang="ja-JP" sz="1200" b="1" u="none" strike="noStrike" cap="none" dirty="0">
                          <a:solidFill>
                            <a:schemeClr val="dk1"/>
                          </a:solidFill>
                          <a:latin typeface="+mn-ea"/>
                          <a:ea typeface="+mn-ea"/>
                          <a:cs typeface="Meiryo"/>
                          <a:sym typeface="Meiryo"/>
                        </a:rPr>
                        <a:t>注意事項</a:t>
                      </a:r>
                      <a:endParaRPr lang="en-US" altLang="ja-JP" sz="1200" b="1" u="none" strike="noStrike" cap="none" dirty="0">
                        <a:solidFill>
                          <a:schemeClr val="dk1"/>
                        </a:solidFill>
                        <a:latin typeface="+mn-ea"/>
                        <a:ea typeface="+mn-ea"/>
                        <a:cs typeface="Meiryo"/>
                        <a:sym typeface="Meiryo"/>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0"/>
                  </a:ext>
                </a:extLst>
              </a:tr>
              <a:tr h="338133">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想定PV</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400" b="1" u="none" strike="noStrike" cap="none" dirty="0">
                          <a:solidFill>
                            <a:srgbClr val="D64240"/>
                          </a:solidFill>
                          <a:latin typeface="+mn-ea"/>
                          <a:ea typeface="+mn-ea"/>
                          <a:cs typeface="Meiryo"/>
                          <a:sym typeface="Meiryo"/>
                        </a:rPr>
                        <a:t>8,000</a:t>
                      </a:r>
                      <a:r>
                        <a:rPr lang="ja-JP" sz="900" u="none" strike="noStrike" cap="none" dirty="0">
                          <a:solidFill>
                            <a:schemeClr val="dk1"/>
                          </a:solidFill>
                          <a:latin typeface="+mn-ea"/>
                          <a:ea typeface="+mn-ea"/>
                          <a:cs typeface="Meiryo"/>
                          <a:sym typeface="Meiryo"/>
                        </a:rPr>
                        <a:t>（30日間）</a:t>
                      </a:r>
                      <a:endParaRPr sz="900" b="1" i="0"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3">
                  <a:txBody>
                    <a:bodyPr/>
                    <a:lstStyle/>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・本誌タイアップの費用（掲載料・制作費など）は別途です。</a:t>
                      </a: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・本誌タイアップに著名人・タレントを起用の場合、</a:t>
                      </a:r>
                      <a:endParaRPr lang="en-US" altLang="ja-JP" sz="90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　</a:t>
                      </a:r>
                      <a:r>
                        <a:rPr lang="en-US" altLang="ja-JP" sz="900" u="none" strike="noStrike" cap="none" dirty="0">
                          <a:solidFill>
                            <a:schemeClr val="dk1"/>
                          </a:solidFill>
                          <a:latin typeface="+mn-ea"/>
                          <a:ea typeface="+mn-ea"/>
                          <a:cs typeface="Meiryo"/>
                          <a:sym typeface="Meiryo"/>
                        </a:rPr>
                        <a:t>web</a:t>
                      </a:r>
                      <a:r>
                        <a:rPr lang="ja-JP" altLang="en-US" sz="900" u="none" strike="noStrike" cap="none" dirty="0">
                          <a:solidFill>
                            <a:schemeClr val="dk1"/>
                          </a:solidFill>
                          <a:latin typeface="+mn-ea"/>
                          <a:ea typeface="+mn-ea"/>
                          <a:cs typeface="Meiryo"/>
                          <a:sym typeface="Meiryo"/>
                        </a:rPr>
                        <a:t>での２次使用料が別途発生いたします。</a:t>
                      </a: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・トップページからの誘導期間は</a:t>
                      </a:r>
                      <a:r>
                        <a:rPr lang="en-US" altLang="ja-JP" sz="900" b="1" i="0" u="none" strike="noStrike" cap="none" dirty="0">
                          <a:solidFill>
                            <a:schemeClr val="dk1"/>
                          </a:solidFill>
                          <a:latin typeface="+mn-ea"/>
                          <a:ea typeface="+mn-ea"/>
                          <a:cs typeface="Meiryo"/>
                          <a:sym typeface="Meiryo"/>
                        </a:rPr>
                        <a:t>30</a:t>
                      </a:r>
                      <a:r>
                        <a:rPr lang="ja-JP" altLang="en-US" sz="900" b="1" i="0" u="none" strike="noStrike" cap="none" dirty="0">
                          <a:solidFill>
                            <a:schemeClr val="dk1"/>
                          </a:solidFill>
                          <a:latin typeface="+mn-ea"/>
                          <a:ea typeface="+mn-ea"/>
                          <a:cs typeface="Meiryo"/>
                          <a:sym typeface="Meiryo"/>
                        </a:rPr>
                        <a:t>日間、その後</a:t>
                      </a:r>
                      <a:r>
                        <a:rPr lang="en-US" altLang="ja-JP" sz="900" b="1" i="0" u="none" strike="noStrike" cap="none" dirty="0">
                          <a:solidFill>
                            <a:schemeClr val="dk1"/>
                          </a:solidFill>
                          <a:latin typeface="+mn-ea"/>
                          <a:ea typeface="+mn-ea"/>
                          <a:cs typeface="Meiryo"/>
                          <a:sym typeface="Meiryo"/>
                        </a:rPr>
                        <a:t>150</a:t>
                      </a:r>
                      <a:r>
                        <a:rPr lang="ja-JP" altLang="en-US" sz="900" b="1" i="0" u="none" strike="noStrike" cap="none" dirty="0">
                          <a:solidFill>
                            <a:schemeClr val="dk1"/>
                          </a:solidFill>
                          <a:latin typeface="+mn-ea"/>
                          <a:ea typeface="+mn-ea"/>
                          <a:cs typeface="Meiryo"/>
                          <a:sym typeface="Meiryo"/>
                        </a:rPr>
                        <a:t>日間</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　アーカイブといたします。</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・外部配信を行う場合がございます。</a:t>
                      </a: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・運用広告の配信用入稿物については、生成</a:t>
                      </a:r>
                      <a:r>
                        <a:rPr lang="en-US" altLang="ja-JP" sz="900" b="0" i="0" u="none" strike="noStrike" cap="none" dirty="0">
                          <a:solidFill>
                            <a:schemeClr val="dk1"/>
                          </a:solidFill>
                          <a:latin typeface="+mn-ea"/>
                          <a:ea typeface="+mn-ea"/>
                          <a:cs typeface="Meiryo"/>
                          <a:sym typeface="Meiryo"/>
                        </a:rPr>
                        <a:t>AI</a:t>
                      </a:r>
                      <a:r>
                        <a:rPr lang="ja-JP" altLang="en-US" sz="900" b="0" i="0" u="none" strike="noStrike" cap="none" dirty="0">
                          <a:solidFill>
                            <a:schemeClr val="dk1"/>
                          </a:solidFill>
                          <a:latin typeface="+mn-ea"/>
                          <a:ea typeface="+mn-ea"/>
                          <a:cs typeface="Meiryo"/>
                          <a:sym typeface="Meiryo"/>
                        </a:rPr>
                        <a:t>を活用する場</a:t>
                      </a:r>
                      <a:endParaRPr lang="en-US" altLang="ja-JP" sz="9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　合がございます。</a:t>
                      </a:r>
                      <a:endParaRPr lang="en-US" altLang="ja-JP" sz="9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effectLst/>
                          <a:latin typeface="+mn-ea"/>
                          <a:ea typeface="+mn-ea"/>
                          <a:cs typeface="Calibri"/>
                          <a:sym typeface="Arial"/>
                        </a:rPr>
                        <a:t>・代理店マージン率に関しては、各営業にお問い合わせ</a:t>
                      </a:r>
                      <a:endParaRPr lang="en-US" altLang="ja-JP" sz="900" b="0" i="0" u="none" strike="noStrike" cap="none" dirty="0">
                        <a:solidFill>
                          <a:schemeClr val="dk1"/>
                        </a:solidFill>
                        <a:effectLst/>
                        <a:latin typeface="+mn-ea"/>
                        <a:ea typeface="+mn-ea"/>
                        <a:cs typeface="Calibri"/>
                        <a:sym typeface="Arial"/>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ja-JP" altLang="en-US" sz="900" b="0" i="0" u="none" strike="noStrike" cap="none" dirty="0">
                          <a:solidFill>
                            <a:schemeClr val="dk1"/>
                          </a:solidFill>
                          <a:effectLst/>
                          <a:latin typeface="+mn-ea"/>
                          <a:ea typeface="+mn-ea"/>
                          <a:cs typeface="Calibri"/>
                          <a:sym typeface="Arial"/>
                        </a:rPr>
                        <a:t>　ください。</a:t>
                      </a:r>
                      <a:endParaRPr lang="ja-JP" altLang="en-US" sz="900" b="0" u="none" strike="noStrike" cap="none" dirty="0">
                        <a:latin typeface="+mn-ea"/>
                        <a:ea typeface="+mn-ea"/>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6048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内訳</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D64240"/>
                        </a:buClr>
                        <a:buSzPts val="1200"/>
                        <a:buFont typeface="Meiryo"/>
                        <a:buNone/>
                      </a:pPr>
                      <a:r>
                        <a:rPr lang="ja-JP" sz="1100" u="none" strike="noStrike" cap="none" dirty="0">
                          <a:solidFill>
                            <a:srgbClr val="D64240"/>
                          </a:solidFill>
                          <a:latin typeface="+mn-ea"/>
                          <a:ea typeface="+mn-ea"/>
                          <a:cs typeface="Meiryo"/>
                          <a:sym typeface="Meiryo"/>
                        </a:rPr>
                        <a:t>本誌タイアップ再編集料金 </a:t>
                      </a:r>
                      <a:r>
                        <a:rPr lang="ja-JP" sz="800" u="none" strike="noStrike" cap="none" dirty="0">
                          <a:solidFill>
                            <a:srgbClr val="D64240"/>
                          </a:solidFill>
                          <a:latin typeface="+mn-ea"/>
                          <a:ea typeface="+mn-ea"/>
                          <a:cs typeface="Meiryo"/>
                          <a:sym typeface="Meiryo"/>
                        </a:rPr>
                        <a:t> </a:t>
                      </a:r>
                      <a:endParaRPr sz="1200" u="none" strike="noStrike" cap="none" dirty="0">
                        <a:latin typeface="+mn-ea"/>
                        <a:ea typeface="+mn-ea"/>
                      </a:endParaRPr>
                    </a:p>
                    <a:p>
                      <a:pPr marL="0" marR="0" lvl="0" indent="0" algn="l" rtl="0">
                        <a:lnSpc>
                          <a:spcPct val="100000"/>
                        </a:lnSpc>
                        <a:spcBef>
                          <a:spcPts val="0"/>
                        </a:spcBef>
                        <a:spcAft>
                          <a:spcPts val="0"/>
                        </a:spcAft>
                        <a:buClr>
                          <a:srgbClr val="D64240"/>
                        </a:buClr>
                        <a:buSzPts val="1200"/>
                        <a:buFont typeface="Meiryo"/>
                        <a:buNone/>
                      </a:pPr>
                      <a:r>
                        <a:rPr lang="ja-JP" sz="1100" u="none" strike="noStrike" cap="none" dirty="0">
                          <a:solidFill>
                            <a:srgbClr val="D64240"/>
                          </a:solidFill>
                          <a:latin typeface="+mn-ea"/>
                          <a:ea typeface="+mn-ea"/>
                          <a:cs typeface="Meiryo"/>
                          <a:sym typeface="Meiryo"/>
                        </a:rPr>
                        <a:t>　¥500,000</a:t>
                      </a:r>
                      <a:endParaRPr sz="1200" u="none" strike="noStrike" cap="none" dirty="0">
                        <a:latin typeface="+mn-ea"/>
                        <a:ea typeface="+mn-ea"/>
                      </a:endParaRPr>
                    </a:p>
                    <a:p>
                      <a:pPr marL="0" marR="0" lvl="0" indent="0" algn="l" rtl="0">
                        <a:lnSpc>
                          <a:spcPct val="100000"/>
                        </a:lnSpc>
                        <a:spcBef>
                          <a:spcPts val="0"/>
                        </a:spcBef>
                        <a:spcAft>
                          <a:spcPts val="0"/>
                        </a:spcAft>
                        <a:buClr>
                          <a:srgbClr val="D64240"/>
                        </a:buClr>
                        <a:buSzPts val="900"/>
                        <a:buFont typeface="Meiryo"/>
                        <a:buNone/>
                      </a:pPr>
                      <a:r>
                        <a:rPr lang="en-US" altLang="ja-JP" sz="800" u="none" strike="noStrike" cap="none" dirty="0">
                          <a:solidFill>
                            <a:srgbClr val="D64240"/>
                          </a:solidFill>
                          <a:latin typeface="+mn-ea"/>
                          <a:ea typeface="+mn-ea"/>
                          <a:cs typeface="Meiryo"/>
                          <a:sym typeface="Meiryo"/>
                        </a:rPr>
                        <a:t>(</a:t>
                      </a:r>
                      <a:r>
                        <a:rPr lang="ja-JP" sz="800" u="none" strike="noStrike" cap="none" dirty="0">
                          <a:solidFill>
                            <a:srgbClr val="D64240"/>
                          </a:solidFill>
                          <a:latin typeface="+mn-ea"/>
                          <a:ea typeface="+mn-ea"/>
                          <a:cs typeface="Meiryo"/>
                          <a:sym typeface="Meiryo"/>
                        </a:rPr>
                        <a:t>本誌タイアップの二次使用料を含む</a:t>
                      </a:r>
                      <a:r>
                        <a:rPr lang="ja-JP" altLang="en-US" sz="800" u="none" strike="noStrike" cap="none" dirty="0">
                          <a:solidFill>
                            <a:srgbClr val="D64240"/>
                          </a:solidFill>
                          <a:latin typeface="+mn-ea"/>
                          <a:ea typeface="+mn-ea"/>
                          <a:cs typeface="Meiryo"/>
                          <a:sym typeface="Meiryo"/>
                        </a:rPr>
                        <a:t> </a:t>
                      </a:r>
                      <a:r>
                        <a:rPr lang="en-US" altLang="ja-JP" sz="800" u="none" strike="noStrike" cap="none" dirty="0">
                          <a:solidFill>
                            <a:srgbClr val="D64240"/>
                          </a:solidFill>
                          <a:latin typeface="+mn-ea"/>
                          <a:ea typeface="+mn-ea"/>
                          <a:cs typeface="Meiryo"/>
                          <a:sym typeface="Meiryo"/>
                        </a:rPr>
                        <a:t>)</a:t>
                      </a:r>
                      <a:endParaRPr sz="800" u="none" strike="noStrike" cap="none" dirty="0">
                        <a:solidFill>
                          <a:srgbClr val="D64240"/>
                        </a:solidFill>
                        <a:latin typeface="+mn-ea"/>
                        <a:ea typeface="+mn-ea"/>
                        <a:cs typeface="Meiryo"/>
                        <a:sym typeface="Meiryo"/>
                      </a:endParaRPr>
                    </a:p>
                    <a:p>
                      <a:pPr marL="0" marR="0" lvl="0" indent="0" algn="l" rtl="0">
                        <a:lnSpc>
                          <a:spcPct val="150000"/>
                        </a:lnSpc>
                        <a:spcBef>
                          <a:spcPts val="0"/>
                        </a:spcBef>
                        <a:spcAft>
                          <a:spcPts val="0"/>
                        </a:spcAft>
                        <a:buClr>
                          <a:schemeClr val="dk1"/>
                        </a:buClr>
                        <a:buSzPts val="1200"/>
                        <a:buFont typeface="Meiryo"/>
                        <a:buNone/>
                      </a:pPr>
                      <a:r>
                        <a:rPr lang="ja-JP" altLang="en-US" sz="1050" b="1" u="none" strike="noStrike" cap="none" dirty="0">
                          <a:solidFill>
                            <a:schemeClr val="dk1"/>
                          </a:solidFill>
                          <a:latin typeface="+mn-ea"/>
                          <a:ea typeface="+mn-ea"/>
                          <a:cs typeface="Meiryo"/>
                          <a:sym typeface="Meiryo"/>
                        </a:rPr>
                        <a:t>⇒週刊女性</a:t>
                      </a:r>
                      <a:r>
                        <a:rPr lang="en-US" altLang="ja-JP" sz="1050" b="1" u="none" strike="noStrike" cap="none" dirty="0">
                          <a:solidFill>
                            <a:schemeClr val="dk1"/>
                          </a:solidFill>
                          <a:latin typeface="+mn-ea"/>
                          <a:ea typeface="+mn-ea"/>
                          <a:cs typeface="Meiryo"/>
                          <a:sym typeface="Meiryo"/>
                        </a:rPr>
                        <a:t>PRIME</a:t>
                      </a:r>
                      <a:endParaRPr lang="ja-JP" altLang="en-US" sz="1100" u="none" strike="noStrike" cap="none" dirty="0">
                        <a:latin typeface="+mn-ea"/>
                        <a:ea typeface="+mn-ea"/>
                      </a:endParaRPr>
                    </a:p>
                    <a:p>
                      <a:pPr marL="0" marR="0" lvl="0" indent="0" algn="l" rtl="0">
                        <a:lnSpc>
                          <a:spcPct val="100000"/>
                        </a:lnSpc>
                        <a:spcBef>
                          <a:spcPts val="0"/>
                        </a:spcBef>
                        <a:spcAft>
                          <a:spcPts val="0"/>
                        </a:spcAft>
                        <a:buClr>
                          <a:schemeClr val="dk1"/>
                        </a:buClr>
                        <a:buSzPts val="1200"/>
                        <a:buFont typeface="Meiryo"/>
                        <a:buNone/>
                      </a:pPr>
                      <a:r>
                        <a:rPr lang="ja-JP" altLang="en-US" sz="1050" u="none" strike="noStrike" cap="none" dirty="0">
                          <a:solidFill>
                            <a:schemeClr val="dk1"/>
                          </a:solidFill>
                          <a:latin typeface="+mn-ea"/>
                          <a:ea typeface="+mn-ea"/>
                          <a:cs typeface="Meiryo"/>
                          <a:sym typeface="Meiryo"/>
                        </a:rPr>
                        <a:t>　スポンサードポスト掲出</a:t>
                      </a:r>
                      <a:r>
                        <a:rPr lang="ja-JP" altLang="en-US" sz="1100" u="none" strike="noStrike" cap="none" dirty="0">
                          <a:solidFill>
                            <a:srgbClr val="D64240"/>
                          </a:solidFill>
                          <a:latin typeface="+mn-ea"/>
                          <a:ea typeface="+mn-ea"/>
                          <a:cs typeface="Meiryo"/>
                          <a:sym typeface="Meiryo"/>
                        </a:rPr>
                        <a:t>　</a:t>
                      </a:r>
                    </a:p>
                  </a:txBody>
                  <a:tcPr marL="10800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50000"/>
                        </a:lnSpc>
                        <a:spcBef>
                          <a:spcPts val="0"/>
                        </a:spcBef>
                        <a:spcAft>
                          <a:spcPts val="0"/>
                        </a:spcAft>
                        <a:buClr>
                          <a:schemeClr val="dk1"/>
                        </a:buClr>
                        <a:buSzPts val="1200"/>
                        <a:buFont typeface="Meiryo"/>
                        <a:buNone/>
                      </a:pPr>
                      <a:endParaRPr sz="1400" u="none" strike="noStrike" cap="none" dirty="0">
                        <a:latin typeface="+mn-ea"/>
                        <a:ea typeface="+mn-ea"/>
                      </a:endParaRPr>
                    </a:p>
                  </a:txBody>
                  <a:tcPr marL="180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7214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申込期限</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ja-JP" sz="1200" u="none" strike="noStrike" cap="none" dirty="0">
                          <a:solidFill>
                            <a:srgbClr val="D64240"/>
                          </a:solidFill>
                          <a:latin typeface="+mn-ea"/>
                          <a:ea typeface="+mn-ea"/>
                          <a:cs typeface="Meiryo"/>
                          <a:sym typeface="Meiryo"/>
                        </a:rPr>
                        <a:t>21 営業日前 18:00</a:t>
                      </a: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rgbClr val="D64240"/>
                        </a:buClr>
                        <a:buSzPts val="1200"/>
                        <a:buFont typeface="Meiryo"/>
                        <a:buNone/>
                      </a:pP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43" name="グループ化 42">
            <a:extLst>
              <a:ext uri="{FF2B5EF4-FFF2-40B4-BE49-F238E27FC236}">
                <a16:creationId xmlns:a16="http://schemas.microsoft.com/office/drawing/2014/main" id="{C8C6D5AA-ECC8-FB89-1FC4-6FA8F86B4068}"/>
              </a:ext>
            </a:extLst>
          </p:cNvPr>
          <p:cNvGrpSpPr/>
          <p:nvPr/>
        </p:nvGrpSpPr>
        <p:grpSpPr>
          <a:xfrm>
            <a:off x="1751376" y="3539228"/>
            <a:ext cx="1686348" cy="366505"/>
            <a:chOff x="1751376" y="3539228"/>
            <a:chExt cx="1686348" cy="366505"/>
          </a:xfrm>
        </p:grpSpPr>
        <p:cxnSp>
          <p:nvCxnSpPr>
            <p:cNvPr id="41" name="直線矢印コネクタ 40">
              <a:extLst>
                <a:ext uri="{FF2B5EF4-FFF2-40B4-BE49-F238E27FC236}">
                  <a16:creationId xmlns:a16="http://schemas.microsoft.com/office/drawing/2014/main" id="{6C186F38-3F6E-9627-B32B-1AC3F521537F}"/>
                </a:ext>
              </a:extLst>
            </p:cNvPr>
            <p:cNvCxnSpPr/>
            <p:nvPr/>
          </p:nvCxnSpPr>
          <p:spPr>
            <a:xfrm>
              <a:off x="2324179" y="3905733"/>
              <a:ext cx="627465"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9A0E7DD-4BE5-22AC-E4D1-A75A20F276A7}"/>
                </a:ext>
              </a:extLst>
            </p:cNvPr>
            <p:cNvSpPr txBox="1"/>
            <p:nvPr/>
          </p:nvSpPr>
          <p:spPr>
            <a:xfrm>
              <a:off x="1751376" y="3539228"/>
              <a:ext cx="1686348" cy="307777"/>
            </a:xfrm>
            <a:prstGeom prst="rect">
              <a:avLst/>
            </a:prstGeom>
            <a:noFill/>
          </p:spPr>
          <p:txBody>
            <a:bodyPr wrap="square" rtlCol="0">
              <a:spAutoFit/>
            </a:bodyPr>
            <a:lstStyle/>
            <a:p>
              <a:pPr algn="ctr"/>
              <a:r>
                <a:rPr kumimoji="1" lang="ja-JP" altLang="en-US" sz="1400" b="1" dirty="0"/>
                <a:t>再編集</a:t>
              </a:r>
              <a:endParaRPr kumimoji="1" lang="ja-JP" altLang="en-US" b="1" dirty="0"/>
            </a:p>
          </p:txBody>
        </p:sp>
      </p:grpSp>
      <p:grpSp>
        <p:nvGrpSpPr>
          <p:cNvPr id="18" name="グループ化 17">
            <a:extLst>
              <a:ext uri="{FF2B5EF4-FFF2-40B4-BE49-F238E27FC236}">
                <a16:creationId xmlns:a16="http://schemas.microsoft.com/office/drawing/2014/main" id="{9BFE6A23-FF4C-0465-AE67-8356BA9DB276}"/>
              </a:ext>
            </a:extLst>
          </p:cNvPr>
          <p:cNvGrpSpPr/>
          <p:nvPr/>
        </p:nvGrpSpPr>
        <p:grpSpPr>
          <a:xfrm>
            <a:off x="3073341" y="2874378"/>
            <a:ext cx="1279842" cy="2480987"/>
            <a:chOff x="2975267" y="3174829"/>
            <a:chExt cx="1279842" cy="2480987"/>
          </a:xfrm>
        </p:grpSpPr>
        <p:pic>
          <p:nvPicPr>
            <p:cNvPr id="7" name="Google Shape;366;p13">
              <a:extLst>
                <a:ext uri="{FF2B5EF4-FFF2-40B4-BE49-F238E27FC236}">
                  <a16:creationId xmlns:a16="http://schemas.microsoft.com/office/drawing/2014/main" id="{F39E3912-CD6C-D288-D5ED-A0196DDA293B}"/>
                </a:ext>
              </a:extLst>
            </p:cNvPr>
            <p:cNvPicPr preferRelativeResize="0"/>
            <p:nvPr/>
          </p:nvPicPr>
          <p:blipFill rotWithShape="1">
            <a:blip r:embed="rId3">
              <a:alphaModFix/>
            </a:blip>
            <a:srcRect b="4723"/>
            <a:stretch/>
          </p:blipFill>
          <p:spPr>
            <a:xfrm>
              <a:off x="3045482" y="3207485"/>
              <a:ext cx="1147673" cy="2366002"/>
            </a:xfrm>
            <a:prstGeom prst="roundRect">
              <a:avLst/>
            </a:prstGeom>
            <a:noFill/>
            <a:ln>
              <a:noFill/>
            </a:ln>
          </p:spPr>
        </p:pic>
        <p:pic>
          <p:nvPicPr>
            <p:cNvPr id="5" name="図 4">
              <a:extLst>
                <a:ext uri="{FF2B5EF4-FFF2-40B4-BE49-F238E27FC236}">
                  <a16:creationId xmlns:a16="http://schemas.microsoft.com/office/drawing/2014/main" id="{3483699B-5DC5-287A-4655-7882DB18DD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76"/>
            <a:stretch/>
          </p:blipFill>
          <p:spPr>
            <a:xfrm>
              <a:off x="2975267" y="3174829"/>
              <a:ext cx="1279842" cy="2480987"/>
            </a:xfrm>
            <a:prstGeom prst="rect">
              <a:avLst/>
            </a:prstGeom>
          </p:spPr>
        </p:pic>
      </p:grpSp>
      <p:pic>
        <p:nvPicPr>
          <p:cNvPr id="17" name="図 16">
            <a:extLst>
              <a:ext uri="{FF2B5EF4-FFF2-40B4-BE49-F238E27FC236}">
                <a16:creationId xmlns:a16="http://schemas.microsoft.com/office/drawing/2014/main" id="{85771ABC-1428-E204-0A85-CE441B56297A}"/>
              </a:ext>
            </a:extLst>
          </p:cNvPr>
          <p:cNvPicPr>
            <a:picLocks noChangeAspect="1"/>
          </p:cNvPicPr>
          <p:nvPr/>
        </p:nvPicPr>
        <p:blipFill>
          <a:blip r:embed="rId5"/>
          <a:stretch>
            <a:fillRect/>
          </a:stretch>
        </p:blipFill>
        <p:spPr>
          <a:xfrm>
            <a:off x="700516" y="2606506"/>
            <a:ext cx="1333233" cy="1671130"/>
          </a:xfrm>
          <a:prstGeom prst="rect">
            <a:avLst/>
          </a:prstGeom>
        </p:spPr>
      </p:pic>
      <p:pic>
        <p:nvPicPr>
          <p:cNvPr id="19" name="図 18">
            <a:extLst>
              <a:ext uri="{FF2B5EF4-FFF2-40B4-BE49-F238E27FC236}">
                <a16:creationId xmlns:a16="http://schemas.microsoft.com/office/drawing/2014/main" id="{FED1A6D4-FCB5-A4B7-1BA8-80BA6BEB8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8009" y="2759233"/>
            <a:ext cx="994766" cy="3815579"/>
          </a:xfrm>
          <a:prstGeom prst="rect">
            <a:avLst/>
          </a:prstGeom>
          <a:ln>
            <a:solidFill>
              <a:srgbClr val="000000"/>
            </a:solidFill>
          </a:ln>
        </p:spPr>
      </p:pic>
    </p:spTree>
    <p:extLst>
      <p:ext uri="{BB962C8B-B14F-4D97-AF65-F5344CB8AC3E}">
        <p14:creationId xmlns:p14="http://schemas.microsoft.com/office/powerpoint/2010/main" val="363484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6" name="Google Shape;376;p12"/>
          <p:cNvGrpSpPr/>
          <p:nvPr/>
        </p:nvGrpSpPr>
        <p:grpSpPr>
          <a:xfrm>
            <a:off x="5740218" y="3626633"/>
            <a:ext cx="5879456" cy="431987"/>
            <a:chOff x="5559190" y="2200658"/>
            <a:chExt cx="3290400" cy="432000"/>
          </a:xfrm>
        </p:grpSpPr>
        <p:sp>
          <p:nvSpPr>
            <p:cNvPr id="377" name="Google Shape;377;p12"/>
            <p:cNvSpPr/>
            <p:nvPr/>
          </p:nvSpPr>
          <p:spPr>
            <a:xfrm>
              <a:off x="5559190" y="2200658"/>
              <a:ext cx="3290400" cy="432000"/>
            </a:xfrm>
            <a:prstGeom prst="rect">
              <a:avLst/>
            </a:prstGeom>
            <a:solidFill>
              <a:srgbClr val="EC3945"/>
            </a:solidFill>
            <a:ln>
              <a:noFill/>
            </a:ln>
          </p:spPr>
          <p:txBody>
            <a:bodyPr spcFirstLastPara="1" wrap="square" lIns="91422" tIns="45699" rIns="91422" bIns="45699" anchor="ctr" anchorCtr="0">
              <a:noAutofit/>
            </a:bodyPr>
            <a:lstStyle/>
            <a:p>
              <a:pPr algn="ctr">
                <a:buClr>
                  <a:srgbClr val="000000"/>
                </a:buClr>
                <a:buSzPts val="1800"/>
              </a:pPr>
              <a:endParaRPr dirty="0">
                <a:solidFill>
                  <a:schemeClr val="dk1"/>
                </a:solidFill>
                <a:latin typeface="Calibri"/>
                <a:ea typeface="Calibri"/>
                <a:cs typeface="Calibri"/>
                <a:sym typeface="Calibri"/>
              </a:endParaRPr>
            </a:p>
          </p:txBody>
        </p:sp>
        <p:sp>
          <p:nvSpPr>
            <p:cNvPr id="378" name="Google Shape;378;p12"/>
            <p:cNvSpPr txBox="1"/>
            <p:nvPr/>
          </p:nvSpPr>
          <p:spPr>
            <a:xfrm>
              <a:off x="6333121" y="2324326"/>
              <a:ext cx="1742539" cy="215450"/>
            </a:xfrm>
            <a:prstGeom prst="rect">
              <a:avLst/>
            </a:prstGeom>
            <a:noFill/>
            <a:ln>
              <a:noFill/>
            </a:ln>
          </p:spPr>
          <p:txBody>
            <a:bodyPr spcFirstLastPara="1" wrap="square" lIns="0" tIns="0" rIns="0" bIns="0" anchor="t" anchorCtr="0">
              <a:spAutoFit/>
            </a:bodyPr>
            <a:lstStyle/>
            <a:p>
              <a:pPr algn="ctr">
                <a:buClr>
                  <a:srgbClr val="000000"/>
                </a:buClr>
                <a:buSzPts val="1400"/>
              </a:pPr>
              <a:r>
                <a:rPr lang="ja-JP" altLang="en-US" sz="1400" b="1" dirty="0">
                  <a:solidFill>
                    <a:schemeClr val="lt1"/>
                  </a:solidFill>
                  <a:latin typeface="Meiryo"/>
                  <a:ea typeface="Meiryo"/>
                  <a:cs typeface="Meiryo"/>
                  <a:sym typeface="Meiryo"/>
                </a:rPr>
                <a:t>金額・スペック</a:t>
              </a:r>
              <a:endParaRPr sz="1400"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pSp>
        <p:nvGrpSpPr>
          <p:cNvPr id="385" name="Google Shape;385;p12"/>
          <p:cNvGrpSpPr/>
          <p:nvPr/>
        </p:nvGrpSpPr>
        <p:grpSpPr>
          <a:xfrm>
            <a:off x="5711458" y="2400785"/>
            <a:ext cx="5856988" cy="933308"/>
            <a:chOff x="5711446" y="1970216"/>
            <a:chExt cx="6089762" cy="933336"/>
          </a:xfrm>
        </p:grpSpPr>
        <p:sp>
          <p:nvSpPr>
            <p:cNvPr id="386" name="Google Shape;386;p12"/>
            <p:cNvSpPr/>
            <p:nvPr/>
          </p:nvSpPr>
          <p:spPr>
            <a:xfrm>
              <a:off x="5712086" y="197021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2" tIns="45699" rIns="91422" bIns="45699" anchor="ctr" anchorCtr="0">
              <a:noAutofit/>
            </a:bodyPr>
            <a:lstStyle/>
            <a:p>
              <a:pPr algn="ctr"/>
              <a:endParaRPr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87" name="Google Shape;387;p12"/>
            <p:cNvSpPr txBox="1"/>
            <p:nvPr/>
          </p:nvSpPr>
          <p:spPr>
            <a:xfrm>
              <a:off x="7134841" y="2468265"/>
              <a:ext cx="4666367" cy="400079"/>
            </a:xfrm>
            <a:prstGeom prst="rect">
              <a:avLst/>
            </a:prstGeom>
            <a:noFill/>
            <a:ln>
              <a:noFill/>
            </a:ln>
          </p:spPr>
          <p:txBody>
            <a:bodyPr spcFirstLastPara="1" wrap="square" lIns="91422" tIns="45699" rIns="91422" bIns="45699" anchor="t" anchorCtr="0">
              <a:spAutoFit/>
            </a:bodyPr>
            <a:lstStyle/>
            <a:p>
              <a:pPr>
                <a:buClr>
                  <a:srgbClr val="000000"/>
                </a:buClr>
                <a:buSzPts val="900"/>
              </a:pPr>
              <a:r>
                <a:rPr lang="ja-JP" altLang="en-US" sz="1000" b="1" dirty="0">
                  <a:latin typeface="游ゴシック" panose="020B0400000000000000" pitchFamily="50" charset="-128"/>
                  <a:ea typeface="游ゴシック" panose="020B0400000000000000" pitchFamily="50" charset="-128"/>
                  <a:cs typeface="Arial"/>
                  <a:sym typeface="Arial"/>
                </a:rPr>
                <a:t>インタビュー形式の記事で、作り手の思いや開発秘話など、商品の魅力をさらに深く伝えることができ、商品理解を深めることが可能です。</a:t>
              </a:r>
            </a:p>
          </p:txBody>
        </p:sp>
        <p:sp>
          <p:nvSpPr>
            <p:cNvPr id="388" name="Google Shape;388;p12"/>
            <p:cNvSpPr/>
            <p:nvPr/>
          </p:nvSpPr>
          <p:spPr>
            <a:xfrm>
              <a:off x="5711446" y="1971755"/>
              <a:ext cx="1446756" cy="460126"/>
            </a:xfrm>
            <a:prstGeom prst="homePlate">
              <a:avLst>
                <a:gd name="adj" fmla="val 50000"/>
              </a:avLst>
            </a:prstGeom>
            <a:solidFill>
              <a:schemeClr val="accent1"/>
            </a:solidFill>
            <a:ln>
              <a:noFill/>
            </a:ln>
          </p:spPr>
          <p:txBody>
            <a:bodyPr spcFirstLastPara="1" wrap="square" lIns="91422" tIns="45699" rIns="91422" bIns="45699" anchor="ctr" anchorCtr="0">
              <a:noAutofit/>
            </a:bodyPr>
            <a:lstStyle/>
            <a:p>
              <a:pPr algn="ctr"/>
              <a:r>
                <a:rPr lang="ja-JP" altLang="en-US" sz="1108" b="1" dirty="0">
                  <a:solidFill>
                    <a:schemeClr val="bg1"/>
                  </a:solidFill>
                </a:rPr>
                <a:t>ターゲット</a:t>
              </a:r>
              <a:endParaRPr sz="1108" b="1" dirty="0">
                <a:solidFill>
                  <a:schemeClr val="bg1"/>
                </a:solidFill>
              </a:endParaRPr>
            </a:p>
          </p:txBody>
        </p:sp>
        <p:grpSp>
          <p:nvGrpSpPr>
            <p:cNvPr id="389" name="Google Shape;389;p12"/>
            <p:cNvGrpSpPr/>
            <p:nvPr/>
          </p:nvGrpSpPr>
          <p:grpSpPr>
            <a:xfrm>
              <a:off x="5711446" y="2441887"/>
              <a:ext cx="6066402" cy="461665"/>
              <a:chOff x="5711446" y="2460676"/>
              <a:chExt cx="6066402" cy="461665"/>
            </a:xfrm>
          </p:grpSpPr>
          <p:sp>
            <p:nvSpPr>
              <p:cNvPr id="390" name="Google Shape;390;p12"/>
              <p:cNvSpPr/>
              <p:nvPr/>
            </p:nvSpPr>
            <p:spPr>
              <a:xfrm>
                <a:off x="5712086" y="2460676"/>
                <a:ext cx="6065762" cy="461665"/>
              </a:xfrm>
              <a:prstGeom prst="rect">
                <a:avLst/>
              </a:prstGeom>
              <a:noFill/>
              <a:ln w="19050" cap="flat" cmpd="sng">
                <a:solidFill>
                  <a:schemeClr val="accent1"/>
                </a:solidFill>
                <a:prstDash val="solid"/>
                <a:miter lim="800000"/>
                <a:headEnd type="none" w="sm" len="sm"/>
                <a:tailEnd type="none" w="sm" len="sm"/>
              </a:ln>
            </p:spPr>
            <p:txBody>
              <a:bodyPr spcFirstLastPara="1" wrap="square" lIns="91422" tIns="45699" rIns="91422" bIns="45699" anchor="ctr" anchorCtr="0">
                <a:noAutofit/>
              </a:bodyPr>
              <a:lstStyle/>
              <a:p>
                <a:pPr algn="ctr"/>
                <a:endParaRPr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392" name="Google Shape;392;p12"/>
              <p:cNvSpPr/>
              <p:nvPr/>
            </p:nvSpPr>
            <p:spPr>
              <a:xfrm>
                <a:off x="5711446" y="2462215"/>
                <a:ext cx="1446756" cy="460126"/>
              </a:xfrm>
              <a:prstGeom prst="homePlate">
                <a:avLst>
                  <a:gd name="adj" fmla="val 50000"/>
                </a:avLst>
              </a:prstGeom>
              <a:noFill/>
              <a:ln w="12700" cap="flat" cmpd="sng">
                <a:solidFill>
                  <a:schemeClr val="accent1"/>
                </a:solidFill>
                <a:prstDash val="solid"/>
                <a:miter lim="800000"/>
                <a:headEnd type="none" w="sm" len="sm"/>
                <a:tailEnd type="none" w="sm" len="sm"/>
              </a:ln>
            </p:spPr>
            <p:txBody>
              <a:bodyPr spcFirstLastPara="1" wrap="square" lIns="91422" tIns="45699" rIns="91422" bIns="45699" anchor="ctr" anchorCtr="0">
                <a:noAutofit/>
              </a:bodyPr>
              <a:lstStyle/>
              <a:p>
                <a:pPr algn="ctr"/>
                <a:r>
                  <a:rPr lang="ja-JP" altLang="en-US" sz="1050" b="1" dirty="0">
                    <a:solidFill>
                      <a:schemeClr val="accent1"/>
                    </a:solidFill>
                    <a:latin typeface="游ゴシック" panose="020B0400000000000000" pitchFamily="50" charset="-128"/>
                    <a:ea typeface="游ゴシック" panose="020B0400000000000000" pitchFamily="50" charset="-128"/>
                    <a:cs typeface="Arial"/>
                    <a:sym typeface="Arial"/>
                  </a:rPr>
                  <a:t>期待できる効果</a:t>
                </a:r>
                <a:endParaRPr sz="105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grpSp>
      </p:grpSp>
      <p:graphicFrame>
        <p:nvGraphicFramePr>
          <p:cNvPr id="399" name="Google Shape;399;p12"/>
          <p:cNvGraphicFramePr/>
          <p:nvPr>
            <p:extLst>
              <p:ext uri="{D42A27DB-BD31-4B8C-83A1-F6EECF244321}">
                <p14:modId xmlns:p14="http://schemas.microsoft.com/office/powerpoint/2010/main" val="3403040952"/>
              </p:ext>
            </p:extLst>
          </p:nvPr>
        </p:nvGraphicFramePr>
        <p:xfrm>
          <a:off x="5716136" y="4192049"/>
          <a:ext cx="5879448" cy="2359967"/>
        </p:xfrm>
        <a:graphic>
          <a:graphicData uri="http://schemas.openxmlformats.org/drawingml/2006/table">
            <a:tbl>
              <a:tblPr>
                <a:noFill/>
              </a:tblPr>
              <a:tblGrid>
                <a:gridCol w="723422">
                  <a:extLst>
                    <a:ext uri="{9D8B030D-6E8A-4147-A177-3AD203B41FA5}">
                      <a16:colId xmlns:a16="http://schemas.microsoft.com/office/drawing/2014/main" val="20000"/>
                    </a:ext>
                  </a:extLst>
                </a:gridCol>
                <a:gridCol w="2057319">
                  <a:extLst>
                    <a:ext uri="{9D8B030D-6E8A-4147-A177-3AD203B41FA5}">
                      <a16:colId xmlns:a16="http://schemas.microsoft.com/office/drawing/2014/main" val="20001"/>
                    </a:ext>
                  </a:extLst>
                </a:gridCol>
                <a:gridCol w="3098707">
                  <a:extLst>
                    <a:ext uri="{9D8B030D-6E8A-4147-A177-3AD203B41FA5}">
                      <a16:colId xmlns:a16="http://schemas.microsoft.com/office/drawing/2014/main" val="20002"/>
                    </a:ext>
                  </a:extLst>
                </a:gridCol>
              </a:tblGrid>
              <a:tr h="143677">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a:t>
                      </a: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2,5</a:t>
                      </a:r>
                      <a:r>
                        <a:rPr lang="ja-JP"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00,000</a:t>
                      </a:r>
                      <a:endParaRPr sz="18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9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注意事項</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CD7D8"/>
                    </a:solidFill>
                  </a:tcPr>
                </a:tc>
                <a:extLst>
                  <a:ext uri="{0D108BD9-81ED-4DB2-BD59-A6C34878D82A}">
                    <a16:rowId xmlns:a16="http://schemas.microsoft.com/office/drawing/2014/main" val="10000"/>
                  </a:ext>
                </a:extLst>
              </a:tr>
              <a:tr h="338115">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想定PV</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4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5</a:t>
                      </a:r>
                      <a:r>
                        <a:rPr lang="ja-JP" sz="14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,000</a:t>
                      </a:r>
                      <a:r>
                        <a:rPr lang="ja-JP" sz="9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（30日間）</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2">
                  <a:txBody>
                    <a:bodyPr/>
                    <a:lstStyle/>
                    <a:p>
                      <a:pPr marL="0" marR="0" lvl="0" indent="0" algn="l" rtl="0">
                        <a:lnSpc>
                          <a:spcPct val="141176"/>
                        </a:lnSpc>
                        <a:spcBef>
                          <a:spcPts val="0"/>
                        </a:spcBef>
                        <a:spcAft>
                          <a:spcPts val="0"/>
                        </a:spcAft>
                        <a:buClr>
                          <a:schemeClr val="dk1"/>
                        </a:buClr>
                        <a:buSzPts val="850"/>
                        <a:buFont typeface="Meiryo"/>
                        <a:buNone/>
                      </a:pPr>
                      <a:r>
                        <a:rPr lang="ja-JP" altLang="en-US" sz="800" u="none" strike="noStrike" cap="none" dirty="0">
                          <a:solidFill>
                            <a:schemeClr val="dk1"/>
                          </a:solidFill>
                          <a:latin typeface="+mn-ea"/>
                          <a:ea typeface="+mn-ea"/>
                          <a:cs typeface="Arial"/>
                          <a:sym typeface="Arial"/>
                        </a:rPr>
                        <a:t>・遠方への取材・カメラマン撮影が発生する場合は</a:t>
                      </a:r>
                      <a:endParaRPr lang="en-US" altLang="ja-JP" sz="80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u="none" strike="noStrike" cap="none" dirty="0">
                          <a:solidFill>
                            <a:schemeClr val="dk1"/>
                          </a:solidFill>
                          <a:latin typeface="+mn-ea"/>
                          <a:ea typeface="+mn-ea"/>
                          <a:cs typeface="Arial"/>
                          <a:sym typeface="Arial"/>
                        </a:rPr>
                        <a:t>　経費を別途頂戴いたします。</a:t>
                      </a:r>
                      <a:endParaRPr lang="ja-JP" altLang="en-US" sz="800" u="none" strike="noStrike" cap="none" dirty="0">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u="none" strike="noStrike" cap="none" dirty="0">
                          <a:solidFill>
                            <a:schemeClr val="dk1"/>
                          </a:solidFill>
                          <a:latin typeface="+mn-ea"/>
                          <a:ea typeface="+mn-ea"/>
                          <a:cs typeface="Arial"/>
                          <a:sym typeface="Arial"/>
                        </a:rPr>
                        <a:t>・二次使用をご希望の場合は別途お見積りいたします。</a:t>
                      </a:r>
                      <a:endParaRPr lang="ja-JP" altLang="en-US" sz="800" dirty="0">
                        <a:latin typeface="+mn-ea"/>
                        <a:ea typeface="+mn-ea"/>
                      </a:endParaRPr>
                    </a:p>
                    <a:p>
                      <a:pPr marL="0" marR="0" lvl="0" indent="0" algn="l" rtl="0">
                        <a:lnSpc>
                          <a:spcPct val="141176"/>
                        </a:lnSpc>
                        <a:spcBef>
                          <a:spcPts val="0"/>
                        </a:spcBef>
                        <a:spcAft>
                          <a:spcPts val="0"/>
                        </a:spcAft>
                        <a:buClr>
                          <a:schemeClr val="dk1"/>
                        </a:buClr>
                        <a:buSzPts val="850"/>
                        <a:buFont typeface="Meiryo"/>
                        <a:buNone/>
                      </a:pPr>
                      <a:r>
                        <a:rPr lang="ja-JP" altLang="en-US" sz="800" b="1" i="0" u="none" strike="noStrike" cap="none" dirty="0">
                          <a:solidFill>
                            <a:schemeClr val="dk1"/>
                          </a:solidFill>
                          <a:latin typeface="+mn-ea"/>
                          <a:ea typeface="+mn-ea"/>
                          <a:cs typeface="Arial"/>
                          <a:sym typeface="Arial"/>
                        </a:rPr>
                        <a:t>・トップページからの誘導期間は</a:t>
                      </a:r>
                      <a:r>
                        <a:rPr lang="en-US" altLang="ja-JP" sz="800" b="1" i="0" u="none" strike="noStrike" cap="none" dirty="0">
                          <a:solidFill>
                            <a:schemeClr val="dk1"/>
                          </a:solidFill>
                          <a:latin typeface="+mn-ea"/>
                          <a:ea typeface="+mn-ea"/>
                          <a:cs typeface="Meiryo"/>
                          <a:sym typeface="Meiryo"/>
                        </a:rPr>
                        <a:t>30</a:t>
                      </a:r>
                      <a:r>
                        <a:rPr lang="ja-JP" altLang="en-US" sz="800" b="1" i="0" u="none" strike="noStrike" cap="none" dirty="0">
                          <a:solidFill>
                            <a:schemeClr val="dk1"/>
                          </a:solidFill>
                          <a:latin typeface="+mn-ea"/>
                          <a:ea typeface="+mn-ea"/>
                          <a:cs typeface="Meiryo"/>
                          <a:sym typeface="Meiryo"/>
                        </a:rPr>
                        <a:t>日間、その後</a:t>
                      </a:r>
                      <a:r>
                        <a:rPr lang="en-US" altLang="ja-JP" sz="800" b="1" i="0" u="none" strike="noStrike" cap="none" dirty="0">
                          <a:solidFill>
                            <a:schemeClr val="dk1"/>
                          </a:solidFill>
                          <a:latin typeface="+mn-ea"/>
                          <a:ea typeface="+mn-ea"/>
                          <a:cs typeface="Meiryo"/>
                          <a:sym typeface="Meiryo"/>
                        </a:rPr>
                        <a:t>150</a:t>
                      </a:r>
                      <a:r>
                        <a:rPr lang="ja-JP" altLang="en-US" sz="800" b="1" i="0" u="none" strike="noStrike" cap="none" dirty="0">
                          <a:solidFill>
                            <a:schemeClr val="dk1"/>
                          </a:solidFill>
                          <a:latin typeface="+mn-ea"/>
                          <a:ea typeface="+mn-ea"/>
                          <a:cs typeface="Meiryo"/>
                          <a:sym typeface="Meiryo"/>
                        </a:rPr>
                        <a:t>日間</a:t>
                      </a:r>
                      <a:endParaRPr lang="ja-JP" altLang="en-US" sz="800" b="1"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b="1" i="0" u="none" strike="noStrike" cap="none" dirty="0">
                          <a:solidFill>
                            <a:schemeClr val="dk1"/>
                          </a:solidFill>
                          <a:latin typeface="+mn-ea"/>
                          <a:ea typeface="+mn-ea"/>
                          <a:cs typeface="Arial"/>
                          <a:sym typeface="Arial"/>
                        </a:rPr>
                        <a:t>　アーカイブといたします。</a:t>
                      </a:r>
                      <a:endParaRPr lang="en-US" altLang="ja-JP" sz="800" b="1" i="0" u="none" strike="noStrike" cap="none" dirty="0">
                        <a:solidFill>
                          <a:schemeClr val="dk1"/>
                        </a:solidFill>
                        <a:latin typeface="+mn-ea"/>
                        <a:ea typeface="+mn-ea"/>
                        <a:cs typeface="Arial"/>
                        <a:sym typeface="Arial"/>
                      </a:endParaRP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kumimoji="1" lang="ja-JP" altLang="en-US" sz="800" b="0" i="0" u="none" strike="noStrike" kern="1200" dirty="0">
                          <a:solidFill>
                            <a:schemeClr val="tx1"/>
                          </a:solidFill>
                          <a:effectLst/>
                          <a:latin typeface="+mn-ea"/>
                          <a:ea typeface="+mn-ea"/>
                          <a:cs typeface="+mn-cs"/>
                        </a:rPr>
                        <a:t>・他案件とのスケジュールでお断りさせて頂く場合もございます。</a:t>
                      </a:r>
                      <a:endParaRPr lang="ja-JP" altLang="en-US" sz="800" b="0"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b="0" i="0" u="none" strike="noStrike" cap="none" dirty="0">
                          <a:solidFill>
                            <a:schemeClr val="dk1"/>
                          </a:solidFill>
                          <a:latin typeface="+mn-ea"/>
                          <a:ea typeface="+mn-ea"/>
                          <a:cs typeface="Arial"/>
                          <a:sym typeface="Arial"/>
                        </a:rPr>
                        <a:t>・代理店マージン率に関しては、各営業にお問い合わせください。</a:t>
                      </a:r>
                      <a:endParaRPr lang="en-US" altLang="ja-JP" sz="800" b="0"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b="0" i="0" u="none" strike="noStrike" cap="none" dirty="0">
                          <a:solidFill>
                            <a:schemeClr val="dk1"/>
                          </a:solidFill>
                          <a:latin typeface="+mn-ea"/>
                          <a:ea typeface="+mn-ea"/>
                          <a:cs typeface="Arial"/>
                          <a:sym typeface="Arial"/>
                        </a:rPr>
                        <a:t>・本誌、</a:t>
                      </a:r>
                      <a:r>
                        <a:rPr lang="en-US" altLang="ja-JP" sz="800" b="0" i="0" u="none" strike="noStrike" cap="none" dirty="0">
                          <a:solidFill>
                            <a:schemeClr val="dk1"/>
                          </a:solidFill>
                          <a:latin typeface="+mn-ea"/>
                          <a:ea typeface="+mn-ea"/>
                          <a:cs typeface="Arial"/>
                          <a:sym typeface="Arial"/>
                        </a:rPr>
                        <a:t>WEB</a:t>
                      </a:r>
                      <a:r>
                        <a:rPr lang="ja-JP" altLang="en-US" sz="800" b="0" i="0" u="none" strike="noStrike" cap="none" dirty="0">
                          <a:solidFill>
                            <a:schemeClr val="dk1"/>
                          </a:solidFill>
                          <a:latin typeface="+mn-ea"/>
                          <a:ea typeface="+mn-ea"/>
                          <a:cs typeface="Arial"/>
                          <a:sym typeface="Arial"/>
                        </a:rPr>
                        <a:t>の両媒体での掲載となります。</a:t>
                      </a:r>
                      <a:endParaRPr lang="en-US" altLang="ja-JP" sz="800" b="0"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endParaRPr lang="en-US" altLang="ja-JP" sz="800" b="0"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en-US" altLang="ja-JP" sz="800" b="1" i="0" u="none" strike="noStrike" cap="none" dirty="0">
                          <a:solidFill>
                            <a:schemeClr val="dk1"/>
                          </a:solidFill>
                          <a:latin typeface="+mn-ea"/>
                          <a:ea typeface="+mn-ea"/>
                          <a:cs typeface="Arial"/>
                          <a:sym typeface="Arial"/>
                        </a:rPr>
                        <a:t>※</a:t>
                      </a:r>
                      <a:r>
                        <a:rPr lang="ja-JP" altLang="en-US" sz="800" b="1" i="0" u="none" strike="noStrike" cap="none" dirty="0">
                          <a:solidFill>
                            <a:schemeClr val="dk1"/>
                          </a:solidFill>
                          <a:latin typeface="+mn-ea"/>
                          <a:ea typeface="+mn-ea"/>
                          <a:cs typeface="Arial"/>
                          <a:sym typeface="Arial"/>
                        </a:rPr>
                        <a:t>企業・商材等事前に掲載確認をさせて頂きます。</a:t>
                      </a:r>
                      <a:endParaRPr lang="en-US" altLang="ja-JP" sz="800" b="1" i="0" u="none" strike="noStrike" cap="none" dirty="0">
                        <a:solidFill>
                          <a:schemeClr val="dk1"/>
                        </a:solidFill>
                        <a:latin typeface="+mn-ea"/>
                        <a:ea typeface="+mn-ea"/>
                        <a:cs typeface="Arial"/>
                        <a:sym typeface="Arial"/>
                      </a:endParaRPr>
                    </a:p>
                    <a:p>
                      <a:pPr marL="0" marR="0" lvl="0" indent="0" algn="l" rtl="0">
                        <a:lnSpc>
                          <a:spcPct val="141176"/>
                        </a:lnSpc>
                        <a:spcBef>
                          <a:spcPts val="0"/>
                        </a:spcBef>
                        <a:spcAft>
                          <a:spcPts val="0"/>
                        </a:spcAft>
                        <a:buClr>
                          <a:schemeClr val="dk1"/>
                        </a:buClr>
                        <a:buSzPts val="850"/>
                        <a:buFont typeface="Meiryo"/>
                        <a:buNone/>
                      </a:pPr>
                      <a:r>
                        <a:rPr lang="ja-JP" altLang="en-US" sz="800" b="1" i="0" u="none" strike="noStrike" cap="none" dirty="0">
                          <a:solidFill>
                            <a:schemeClr val="dk1"/>
                          </a:solidFill>
                          <a:latin typeface="+mn-ea"/>
                          <a:ea typeface="+mn-ea"/>
                          <a:cs typeface="Arial"/>
                          <a:sym typeface="Arial"/>
                        </a:rPr>
                        <a:t>　ご提案前に必ずお問い合わせください。</a:t>
                      </a:r>
                      <a:endParaRPr lang="ja-JP" altLang="en-US" sz="800" b="0" u="none" strike="noStrike" cap="none" dirty="0">
                        <a:latin typeface="+mn-ea"/>
                        <a:ea typeface="+mn-ea"/>
                        <a:cs typeface="Arial"/>
                        <a:sym typeface="Arial"/>
                      </a:endParaRPr>
                    </a:p>
                  </a:txBody>
                  <a:tcPr marL="0" marR="0" marT="35999"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72127">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申込期限</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en-US" altLang="ja-JP" sz="1200" u="none" strike="noStrike" cap="none" dirty="0">
                          <a:solidFill>
                            <a:srgbClr val="D64240"/>
                          </a:solidFill>
                          <a:latin typeface="+mn-ea"/>
                          <a:ea typeface="+mn-ea"/>
                          <a:cs typeface="Arial"/>
                          <a:sym typeface="Arial"/>
                        </a:rPr>
                        <a:t>45 </a:t>
                      </a:r>
                      <a:r>
                        <a:rPr lang="ja-JP" altLang="en-US" sz="1200" u="none" strike="noStrike" cap="none" dirty="0">
                          <a:solidFill>
                            <a:srgbClr val="D64240"/>
                          </a:solidFill>
                          <a:latin typeface="+mn-ea"/>
                          <a:ea typeface="+mn-ea"/>
                          <a:cs typeface="Arial"/>
                          <a:sym typeface="Arial"/>
                        </a:rPr>
                        <a:t>営業日前 </a:t>
                      </a:r>
                      <a:r>
                        <a:rPr lang="en-US" altLang="ja-JP" sz="1200" u="none" strike="noStrike" cap="none" dirty="0">
                          <a:solidFill>
                            <a:srgbClr val="D64240"/>
                          </a:solidFill>
                          <a:latin typeface="+mn-ea"/>
                          <a:ea typeface="+mn-ea"/>
                          <a:cs typeface="Arial"/>
                          <a:sym typeface="Arial"/>
                        </a:rPr>
                        <a:t>18:00</a:t>
                      </a:r>
                    </a:p>
                  </a:txBody>
                  <a:tcPr marL="0" marR="0" marT="0"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endParaRPr lang="ja-JP"/>
                    </a:p>
                  </a:txBody>
                  <a:tcPr>
                    <a:lnL w="9525" cap="flat" cmpd="sng" algn="ctr">
                      <a:solidFill>
                        <a:srgbClr val="A5A5A5"/>
                      </a:solidFill>
                      <a:prstDash val="solid"/>
                      <a:round/>
                      <a:headEnd type="none" w="sm" len="sm"/>
                      <a:tailEnd type="none" w="sm" len="sm"/>
                    </a:lnL>
                    <a:lnT w="9525" cap="flat" cmpd="sng" algn="ctr">
                      <a:solidFill>
                        <a:srgbClr val="A5A5A5"/>
                      </a:solidFill>
                      <a:prstDash val="solid"/>
                      <a:round/>
                      <a:headEnd type="none" w="sm" len="sm"/>
                      <a:tailEnd type="none" w="sm" len="sm"/>
                    </a:lnT>
                  </a:tcPr>
                </a:tc>
                <a:extLst>
                  <a:ext uri="{0D108BD9-81ED-4DB2-BD59-A6C34878D82A}">
                    <a16:rowId xmlns:a16="http://schemas.microsoft.com/office/drawing/2014/main" val="10003"/>
                  </a:ext>
                </a:extLst>
              </a:tr>
            </a:tbl>
          </a:graphicData>
        </a:graphic>
      </p:graphicFrame>
      <p:sp>
        <p:nvSpPr>
          <p:cNvPr id="2" name="テキスト ボックス 1">
            <a:extLst>
              <a:ext uri="{FF2B5EF4-FFF2-40B4-BE49-F238E27FC236}">
                <a16:creationId xmlns:a16="http://schemas.microsoft.com/office/drawing/2014/main" id="{5B355388-AED5-CF01-6F3F-467CC81C44C5}"/>
              </a:ext>
            </a:extLst>
          </p:cNvPr>
          <p:cNvSpPr txBox="1"/>
          <p:nvPr/>
        </p:nvSpPr>
        <p:spPr>
          <a:xfrm>
            <a:off x="7187481" y="2522568"/>
            <a:ext cx="3876308" cy="241476"/>
          </a:xfrm>
          <a:prstGeom prst="rect">
            <a:avLst/>
          </a:prstGeom>
          <a:noFill/>
        </p:spPr>
        <p:txBody>
          <a:bodyPr wrap="square" rtlCol="0">
            <a:spAutoFit/>
          </a:bodyPr>
          <a:lstStyle/>
          <a:p>
            <a:r>
              <a:rPr lang="ja-JP" altLang="en-US" sz="969" b="1" dirty="0"/>
              <a:t>企業の社長や、生産者・開発者、美容業界の医師など。</a:t>
            </a:r>
          </a:p>
        </p:txBody>
      </p:sp>
      <p:sp>
        <p:nvSpPr>
          <p:cNvPr id="4" name="テキスト ボックス 3">
            <a:extLst>
              <a:ext uri="{FF2B5EF4-FFF2-40B4-BE49-F238E27FC236}">
                <a16:creationId xmlns:a16="http://schemas.microsoft.com/office/drawing/2014/main" id="{129A0A96-5FDD-7845-39D0-0BFD6440E971}"/>
              </a:ext>
            </a:extLst>
          </p:cNvPr>
          <p:cNvSpPr txBox="1"/>
          <p:nvPr/>
        </p:nvSpPr>
        <p:spPr>
          <a:xfrm>
            <a:off x="0" y="465666"/>
            <a:ext cx="11999934" cy="461665"/>
          </a:xfrm>
          <a:prstGeom prst="rect">
            <a:avLst/>
          </a:prstGeom>
          <a:noFill/>
        </p:spPr>
        <p:txBody>
          <a:bodyPr wrap="square" rtlCol="0">
            <a:spAutoFit/>
          </a:bodyPr>
          <a:lstStyle/>
          <a:p>
            <a:r>
              <a:rPr lang="en-US" altLang="ja-JP" sz="2400" b="1" i="0" u="none" strike="noStrike" cap="none" dirty="0">
                <a:solidFill>
                  <a:schemeClr val="lt1"/>
                </a:solidFill>
                <a:latin typeface="+mn-ea"/>
                <a:cs typeface="Meiryo"/>
                <a:sym typeface="Meiryo"/>
              </a:rPr>
              <a:t>06</a:t>
            </a:r>
            <a:r>
              <a:rPr lang="ja-JP" altLang="en-US" sz="2400" b="1" i="0" u="none" strike="noStrike" cap="none" dirty="0">
                <a:solidFill>
                  <a:schemeClr val="lt1"/>
                </a:solidFill>
                <a:latin typeface="+mn-ea"/>
                <a:cs typeface="Meiryo"/>
                <a:sym typeface="Meiryo"/>
              </a:rPr>
              <a:t>　人気編集連載</a:t>
            </a:r>
            <a:r>
              <a:rPr lang="en-US" altLang="ja-JP" sz="2400" b="1" i="0" u="none" strike="noStrike" cap="none" dirty="0">
                <a:solidFill>
                  <a:schemeClr val="lt1"/>
                </a:solidFill>
                <a:latin typeface="+mn-ea"/>
                <a:cs typeface="Meiryo"/>
                <a:sym typeface="Meiryo"/>
              </a:rPr>
              <a:t>『</a:t>
            </a:r>
            <a:r>
              <a:rPr lang="ja-JP" altLang="en-US" sz="2400" b="1" i="0" u="none" strike="noStrike" cap="none" dirty="0">
                <a:solidFill>
                  <a:schemeClr val="lt1"/>
                </a:solidFill>
                <a:latin typeface="+mn-ea"/>
                <a:cs typeface="Meiryo"/>
                <a:sym typeface="Meiryo"/>
              </a:rPr>
              <a:t>人間ドキュメント</a:t>
            </a:r>
            <a:r>
              <a:rPr lang="en-US" altLang="ja-JP" sz="2400" b="1" i="0" u="none" strike="noStrike" cap="none" dirty="0">
                <a:solidFill>
                  <a:schemeClr val="lt1"/>
                </a:solidFill>
                <a:latin typeface="+mn-ea"/>
                <a:cs typeface="Meiryo"/>
                <a:sym typeface="Meiryo"/>
              </a:rPr>
              <a:t>』</a:t>
            </a:r>
            <a:r>
              <a:rPr lang="ja-JP" altLang="en-US" sz="2400" b="1" i="0" u="none" strike="noStrike" cap="none" dirty="0">
                <a:solidFill>
                  <a:schemeClr val="lt1"/>
                </a:solidFill>
                <a:latin typeface="+mn-ea"/>
                <a:cs typeface="Meiryo"/>
                <a:sym typeface="Meiryo"/>
              </a:rPr>
              <a:t>とのコラボメニュー　</a:t>
            </a:r>
            <a:r>
              <a:rPr kumimoji="1" lang="en-US" altLang="ja-JP" sz="2400" b="1" dirty="0">
                <a:solidFill>
                  <a:schemeClr val="bg1"/>
                </a:solidFill>
                <a:latin typeface="+mn-ea"/>
              </a:rPr>
              <a:t> </a:t>
            </a:r>
            <a:r>
              <a:rPr kumimoji="1" lang="en-US" altLang="ja-JP" b="1" dirty="0">
                <a:solidFill>
                  <a:schemeClr val="bg1"/>
                </a:solidFill>
                <a:latin typeface="+mn-ea"/>
              </a:rPr>
              <a:t>‐</a:t>
            </a:r>
            <a:r>
              <a:rPr lang="ja-JP" altLang="en-US" b="1" dirty="0">
                <a:solidFill>
                  <a:schemeClr val="bg1"/>
                </a:solidFill>
                <a:latin typeface="+mn-ea"/>
              </a:rPr>
              <a:t>本誌</a:t>
            </a:r>
            <a:r>
              <a:rPr kumimoji="1" lang="ja-JP" altLang="en-US" b="1" dirty="0">
                <a:solidFill>
                  <a:schemeClr val="bg1"/>
                </a:solidFill>
                <a:latin typeface="+mn-ea"/>
              </a:rPr>
              <a:t>と</a:t>
            </a:r>
            <a:r>
              <a:rPr kumimoji="1" lang="en-US" altLang="ja-JP" b="1" dirty="0">
                <a:solidFill>
                  <a:schemeClr val="bg1"/>
                </a:solidFill>
                <a:latin typeface="+mn-ea"/>
              </a:rPr>
              <a:t>WEB</a:t>
            </a:r>
            <a:r>
              <a:rPr kumimoji="1" lang="ja-JP" altLang="en-US" b="1" dirty="0">
                <a:solidFill>
                  <a:schemeClr val="bg1"/>
                </a:solidFill>
                <a:latin typeface="+mn-ea"/>
              </a:rPr>
              <a:t>で掲載</a:t>
            </a:r>
            <a:r>
              <a:rPr kumimoji="1" lang="en-US" altLang="ja-JP" b="1" dirty="0">
                <a:solidFill>
                  <a:schemeClr val="bg1"/>
                </a:solidFill>
                <a:latin typeface="+mn-ea"/>
              </a:rPr>
              <a:t>‐</a:t>
            </a:r>
            <a:endParaRPr lang="ja-JP" altLang="en-US" sz="2400" b="1" i="0" u="none" strike="noStrike" cap="none" dirty="0">
              <a:solidFill>
                <a:schemeClr val="lt1"/>
              </a:solidFill>
              <a:latin typeface="+mn-ea"/>
              <a:cs typeface="Meiryo"/>
              <a:sym typeface="Meiryo"/>
            </a:endParaRPr>
          </a:p>
        </p:txBody>
      </p:sp>
      <p:sp>
        <p:nvSpPr>
          <p:cNvPr id="17" name="テキスト ボックス 16">
            <a:extLst>
              <a:ext uri="{FF2B5EF4-FFF2-40B4-BE49-F238E27FC236}">
                <a16:creationId xmlns:a16="http://schemas.microsoft.com/office/drawing/2014/main" id="{DFE2951F-C169-C888-3DEC-84528FE2375C}"/>
              </a:ext>
            </a:extLst>
          </p:cNvPr>
          <p:cNvSpPr txBox="1"/>
          <p:nvPr/>
        </p:nvSpPr>
        <p:spPr>
          <a:xfrm>
            <a:off x="3325082" y="6051010"/>
            <a:ext cx="2223978" cy="305340"/>
          </a:xfrm>
          <a:prstGeom prst="rect">
            <a:avLst/>
          </a:prstGeom>
          <a:noFill/>
        </p:spPr>
        <p:txBody>
          <a:bodyPr wrap="square" rtlCol="0">
            <a:spAutoFit/>
          </a:bodyPr>
          <a:lstStyle/>
          <a:p>
            <a:r>
              <a:rPr lang="ja-JP" altLang="en-US" sz="692" b="1" dirty="0"/>
              <a:t>記事イメージ</a:t>
            </a:r>
            <a:endParaRPr lang="en-US" altLang="ja-JP" sz="692" b="1" dirty="0"/>
          </a:p>
          <a:p>
            <a:r>
              <a:rPr lang="en-US" altLang="ja-JP" sz="692" b="1" dirty="0"/>
              <a:t>※</a:t>
            </a:r>
            <a:r>
              <a:rPr lang="ja-JP" altLang="en-US" sz="692" b="1" dirty="0"/>
              <a:t>こちらは本編のインタビュー記事となります</a:t>
            </a:r>
          </a:p>
        </p:txBody>
      </p:sp>
      <p:sp>
        <p:nvSpPr>
          <p:cNvPr id="3" name="Google Shape;375;p12">
            <a:extLst>
              <a:ext uri="{FF2B5EF4-FFF2-40B4-BE49-F238E27FC236}">
                <a16:creationId xmlns:a16="http://schemas.microsoft.com/office/drawing/2014/main" id="{BCF0C658-4D51-EA7F-D988-D01AF71848D2}"/>
              </a:ext>
            </a:extLst>
          </p:cNvPr>
          <p:cNvSpPr/>
          <p:nvPr/>
        </p:nvSpPr>
        <p:spPr>
          <a:xfrm>
            <a:off x="1722462" y="1155768"/>
            <a:ext cx="8767536" cy="560153"/>
          </a:xfrm>
          <a:prstGeom prst="rect">
            <a:avLst/>
          </a:prstGeom>
          <a:noFill/>
          <a:ln>
            <a:noFill/>
          </a:ln>
        </p:spPr>
        <p:txBody>
          <a:bodyPr spcFirstLastPara="1" wrap="square" lIns="0" tIns="0" rIns="0" bIns="0" anchor="t" anchorCtr="0">
            <a:spAutoFit/>
          </a:bodyPr>
          <a:lstStyle/>
          <a:p>
            <a:pPr algn="ctr">
              <a:lnSpc>
                <a:spcPct val="130000"/>
              </a:lnSpc>
              <a:buClr>
                <a:srgbClr val="000000"/>
              </a:buClr>
              <a:buSzPts val="1100"/>
            </a:pPr>
            <a:r>
              <a:rPr lang="ja-JP" altLang="en-US" sz="1400" b="1" dirty="0">
                <a:latin typeface="+mn-ea"/>
                <a:cs typeface="Arial"/>
                <a:sym typeface="Arial"/>
              </a:rPr>
              <a:t>「週刊女性</a:t>
            </a:r>
            <a:r>
              <a:rPr lang="en-US" altLang="ja-JP" sz="1400" b="1" dirty="0">
                <a:latin typeface="+mn-ea"/>
                <a:cs typeface="Arial"/>
                <a:sym typeface="Arial"/>
              </a:rPr>
              <a:t>PRIME</a:t>
            </a:r>
            <a:r>
              <a:rPr lang="ja-JP" altLang="en-US" sz="1400" b="1" dirty="0">
                <a:latin typeface="+mn-ea"/>
                <a:cs typeface="Arial"/>
                <a:sym typeface="Arial"/>
              </a:rPr>
              <a:t>」でも人気連載の</a:t>
            </a:r>
            <a:r>
              <a:rPr lang="en-US" altLang="ja-JP" sz="1400" b="1" dirty="0">
                <a:latin typeface="+mn-ea"/>
                <a:cs typeface="Arial"/>
                <a:sym typeface="Arial"/>
              </a:rPr>
              <a:t>『</a:t>
            </a:r>
            <a:r>
              <a:rPr lang="ja-JP" altLang="en-US" sz="1400" b="1" dirty="0">
                <a:latin typeface="+mn-ea"/>
                <a:cs typeface="Arial"/>
                <a:sym typeface="Arial"/>
              </a:rPr>
              <a:t>人間ドキュメント</a:t>
            </a:r>
            <a:r>
              <a:rPr lang="en-US" altLang="ja-JP" sz="1400" b="1" dirty="0">
                <a:latin typeface="+mn-ea"/>
                <a:cs typeface="Arial"/>
                <a:sym typeface="Arial"/>
              </a:rPr>
              <a:t>』</a:t>
            </a:r>
            <a:r>
              <a:rPr lang="ja-JP" altLang="en-US" sz="1400" b="1" dirty="0">
                <a:latin typeface="+mn-ea"/>
                <a:cs typeface="Arial"/>
                <a:sym typeface="Arial"/>
              </a:rPr>
              <a:t>とのコラボメニュー。</a:t>
            </a:r>
            <a:endParaRPr lang="en-US" altLang="ja-JP" sz="1400" b="1" dirty="0">
              <a:latin typeface="+mn-ea"/>
              <a:cs typeface="Arial"/>
              <a:sym typeface="Arial"/>
            </a:endParaRPr>
          </a:p>
          <a:p>
            <a:pPr algn="ctr">
              <a:lnSpc>
                <a:spcPct val="130000"/>
              </a:lnSpc>
              <a:buClr>
                <a:srgbClr val="000000"/>
              </a:buClr>
              <a:buSzPts val="1100"/>
            </a:pPr>
            <a:r>
              <a:rPr lang="ja-JP" altLang="en-US" sz="1400" b="1" dirty="0">
                <a:latin typeface="+mn-ea"/>
                <a:cs typeface="Arial"/>
                <a:sym typeface="Arial"/>
              </a:rPr>
              <a:t>人物にスポットをあてることで、作り手の思いや商品の魅力を深く伝えることが可能です。</a:t>
            </a:r>
            <a:endParaRPr dirty="0">
              <a:latin typeface="+mn-ea"/>
            </a:endParaRPr>
          </a:p>
        </p:txBody>
      </p:sp>
      <p:sp>
        <p:nvSpPr>
          <p:cNvPr id="6" name="Google Shape;379;p12">
            <a:extLst>
              <a:ext uri="{FF2B5EF4-FFF2-40B4-BE49-F238E27FC236}">
                <a16:creationId xmlns:a16="http://schemas.microsoft.com/office/drawing/2014/main" id="{69F0EA63-55F3-5B40-AAC7-909F0E4927B5}"/>
              </a:ext>
            </a:extLst>
          </p:cNvPr>
          <p:cNvSpPr/>
          <p:nvPr/>
        </p:nvSpPr>
        <p:spPr>
          <a:xfrm>
            <a:off x="254896" y="1915789"/>
            <a:ext cx="4891369" cy="460111"/>
          </a:xfrm>
          <a:prstGeom prst="rect">
            <a:avLst/>
          </a:prstGeom>
          <a:solidFill>
            <a:schemeClr val="accent2"/>
          </a:solidFill>
          <a:ln>
            <a:noFill/>
          </a:ln>
        </p:spPr>
        <p:txBody>
          <a:bodyPr spcFirstLastPara="1" wrap="square" lIns="91422" tIns="45699" rIns="91422" bIns="45699" anchor="ctr" anchorCtr="0">
            <a:noAutofit/>
          </a:bodyPr>
          <a:lstStyle/>
          <a:p>
            <a:pPr algn="ctr">
              <a:buClr>
                <a:srgbClr val="000000"/>
              </a:buClr>
              <a:buSzPts val="1400"/>
            </a:pPr>
            <a:r>
              <a:rPr lang="ja-JP" altLang="en-US" sz="1100" b="1" dirty="0">
                <a:solidFill>
                  <a:schemeClr val="lt1"/>
                </a:solidFill>
                <a:latin typeface="游ゴシック" panose="020B0400000000000000" pitchFamily="50" charset="-128"/>
                <a:ea typeface="游ゴシック" panose="020B0400000000000000" pitchFamily="50" charset="-128"/>
                <a:cs typeface="Arial"/>
                <a:sym typeface="Arial"/>
              </a:rPr>
              <a:t>「週刊女性」の人気連載</a:t>
            </a:r>
            <a:r>
              <a:rPr lang="en-US" altLang="ja-JP" sz="11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altLang="en-US" sz="1100" b="1" dirty="0">
                <a:solidFill>
                  <a:schemeClr val="lt1"/>
                </a:solidFill>
                <a:latin typeface="游ゴシック" panose="020B0400000000000000" pitchFamily="50" charset="-128"/>
                <a:ea typeface="游ゴシック" panose="020B0400000000000000" pitchFamily="50" charset="-128"/>
                <a:cs typeface="Arial"/>
                <a:sym typeface="Arial"/>
              </a:rPr>
              <a:t>人間ドキュメント</a:t>
            </a:r>
            <a:r>
              <a:rPr lang="en-US" altLang="ja-JP" sz="11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altLang="en-US" sz="1100" b="1" dirty="0">
                <a:solidFill>
                  <a:schemeClr val="lt1"/>
                </a:solidFill>
                <a:latin typeface="游ゴシック" panose="020B0400000000000000" pitchFamily="50" charset="-128"/>
                <a:ea typeface="游ゴシック" panose="020B0400000000000000" pitchFamily="50" charset="-128"/>
                <a:cs typeface="Arial"/>
                <a:sym typeface="Arial"/>
              </a:rPr>
              <a:t>の番外編として記事を作成</a:t>
            </a:r>
            <a:endParaRPr lang="en-US" altLang="ja-JP" sz="1100" b="1" dirty="0">
              <a:solidFill>
                <a:schemeClr val="lt1"/>
              </a:solidFill>
              <a:latin typeface="游ゴシック" panose="020B0400000000000000" pitchFamily="50" charset="-128"/>
              <a:ea typeface="游ゴシック" panose="020B0400000000000000" pitchFamily="50" charset="-128"/>
              <a:cs typeface="Arial"/>
              <a:sym typeface="Arial"/>
            </a:endParaRPr>
          </a:p>
          <a:p>
            <a:pPr algn="ctr">
              <a:buClr>
                <a:srgbClr val="000000"/>
              </a:buClr>
              <a:buSzPts val="1400"/>
            </a:pPr>
            <a:r>
              <a:rPr lang="ja-JP" altLang="en-US" sz="1100" b="1" dirty="0">
                <a:solidFill>
                  <a:schemeClr val="lt1"/>
                </a:solidFill>
                <a:latin typeface="游ゴシック" panose="020B0400000000000000" pitchFamily="50" charset="-128"/>
                <a:ea typeface="游ゴシック" panose="020B0400000000000000" pitchFamily="50" charset="-128"/>
                <a:cs typeface="Arial"/>
                <a:sym typeface="Arial"/>
              </a:rPr>
              <a:t>本誌・</a:t>
            </a:r>
            <a:r>
              <a:rPr lang="en-US" altLang="ja-JP" sz="1100" b="1" dirty="0">
                <a:solidFill>
                  <a:schemeClr val="lt1"/>
                </a:solidFill>
                <a:latin typeface="游ゴシック" panose="020B0400000000000000" pitchFamily="50" charset="-128"/>
                <a:ea typeface="游ゴシック" panose="020B0400000000000000" pitchFamily="50" charset="-128"/>
                <a:cs typeface="Arial"/>
                <a:sym typeface="Arial"/>
              </a:rPr>
              <a:t>WEB</a:t>
            </a:r>
            <a:r>
              <a:rPr lang="ja-JP" altLang="en-US" sz="1100" b="1" dirty="0">
                <a:solidFill>
                  <a:schemeClr val="lt1"/>
                </a:solidFill>
                <a:latin typeface="游ゴシック" panose="020B0400000000000000" pitchFamily="50" charset="-128"/>
                <a:ea typeface="游ゴシック" panose="020B0400000000000000" pitchFamily="50" charset="-128"/>
                <a:cs typeface="Arial"/>
                <a:sym typeface="Arial"/>
              </a:rPr>
              <a:t>両媒体で掲載</a:t>
            </a:r>
            <a:endParaRPr lang="en-US" altLang="ja-JP" sz="1100" b="1" dirty="0">
              <a:solidFill>
                <a:schemeClr val="lt1"/>
              </a:solidFill>
              <a:latin typeface="游ゴシック" panose="020B0400000000000000" pitchFamily="50" charset="-128"/>
              <a:ea typeface="游ゴシック" panose="020B0400000000000000" pitchFamily="50" charset="-128"/>
              <a:cs typeface="Arial"/>
              <a:sym typeface="Arial"/>
            </a:endParaRPr>
          </a:p>
        </p:txBody>
      </p:sp>
      <p:pic>
        <p:nvPicPr>
          <p:cNvPr id="11" name="図 10">
            <a:extLst>
              <a:ext uri="{FF2B5EF4-FFF2-40B4-BE49-F238E27FC236}">
                <a16:creationId xmlns:a16="http://schemas.microsoft.com/office/drawing/2014/main" id="{80F6AC6C-931B-E370-118B-1239ABE30AC0}"/>
              </a:ext>
            </a:extLst>
          </p:cNvPr>
          <p:cNvPicPr>
            <a:picLocks noChangeAspect="1"/>
          </p:cNvPicPr>
          <p:nvPr/>
        </p:nvPicPr>
        <p:blipFill>
          <a:blip r:embed="rId3"/>
          <a:stretch>
            <a:fillRect/>
          </a:stretch>
        </p:blipFill>
        <p:spPr>
          <a:xfrm>
            <a:off x="2699112" y="2983899"/>
            <a:ext cx="2049139" cy="2321829"/>
          </a:xfrm>
          <a:prstGeom prst="rect">
            <a:avLst/>
          </a:prstGeom>
        </p:spPr>
      </p:pic>
      <p:pic>
        <p:nvPicPr>
          <p:cNvPr id="12" name="図 11">
            <a:extLst>
              <a:ext uri="{FF2B5EF4-FFF2-40B4-BE49-F238E27FC236}">
                <a16:creationId xmlns:a16="http://schemas.microsoft.com/office/drawing/2014/main" id="{24116945-A8E1-6FA0-7140-16B2303ADCB9}"/>
              </a:ext>
            </a:extLst>
          </p:cNvPr>
          <p:cNvPicPr>
            <a:picLocks noChangeAspect="1"/>
          </p:cNvPicPr>
          <p:nvPr/>
        </p:nvPicPr>
        <p:blipFill>
          <a:blip r:embed="rId4"/>
          <a:stretch>
            <a:fillRect/>
          </a:stretch>
        </p:blipFill>
        <p:spPr>
          <a:xfrm>
            <a:off x="3992549" y="3678161"/>
            <a:ext cx="1224522" cy="2273671"/>
          </a:xfrm>
          <a:prstGeom prst="rect">
            <a:avLst/>
          </a:prstGeom>
        </p:spPr>
      </p:pic>
      <p:sp>
        <p:nvSpPr>
          <p:cNvPr id="25" name="Google Shape;187;p9">
            <a:extLst>
              <a:ext uri="{FF2B5EF4-FFF2-40B4-BE49-F238E27FC236}">
                <a16:creationId xmlns:a16="http://schemas.microsoft.com/office/drawing/2014/main" id="{791F7265-9805-5A5F-1253-E3E3FDEBDAFE}"/>
              </a:ext>
            </a:extLst>
          </p:cNvPr>
          <p:cNvSpPr/>
          <p:nvPr/>
        </p:nvSpPr>
        <p:spPr>
          <a:xfrm>
            <a:off x="2646275" y="2476231"/>
            <a:ext cx="2499990" cy="4185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u="sng" dirty="0">
                <a:latin typeface="+mn-ea"/>
                <a:cs typeface="Arial"/>
                <a:sym typeface="Arial"/>
              </a:rPr>
              <a:t>「週刊女性</a:t>
            </a:r>
            <a:r>
              <a:rPr lang="en-US" altLang="ja-JP" sz="1100" b="1" u="sng" dirty="0">
                <a:latin typeface="+mn-ea"/>
                <a:cs typeface="Arial"/>
                <a:sym typeface="Arial"/>
              </a:rPr>
              <a:t>PRIME</a:t>
            </a:r>
            <a:r>
              <a:rPr lang="ja-JP" altLang="en-US" sz="1100" b="1" u="sng" dirty="0">
                <a:latin typeface="+mn-ea"/>
                <a:cs typeface="Arial"/>
                <a:sym typeface="Arial"/>
              </a:rPr>
              <a:t>」上でも</a:t>
            </a:r>
          </a:p>
          <a:p>
            <a:pPr marL="0" marR="0" lvl="0" indent="0" algn="ctr" rtl="0">
              <a:lnSpc>
                <a:spcPct val="100000"/>
              </a:lnSpc>
              <a:spcBef>
                <a:spcPts val="0"/>
              </a:spcBef>
              <a:spcAft>
                <a:spcPts val="0"/>
              </a:spcAft>
              <a:buClr>
                <a:srgbClr val="000000"/>
              </a:buClr>
              <a:buSzPts val="1400"/>
              <a:buFont typeface="Arial"/>
              <a:buNone/>
            </a:pPr>
            <a:r>
              <a:rPr lang="ja-JP" altLang="en-US" sz="1100" b="1" u="sng" dirty="0">
                <a:latin typeface="+mn-ea"/>
                <a:cs typeface="Arial"/>
                <a:sym typeface="Arial"/>
              </a:rPr>
              <a:t>タイアップ記事を掲載</a:t>
            </a:r>
            <a:endParaRPr lang="ja-JP" altLang="en-US" sz="1100" b="1" i="0" u="sng" strike="noStrike" cap="none" dirty="0">
              <a:latin typeface="+mn-ea"/>
              <a:cs typeface="Arial"/>
              <a:sym typeface="Arial"/>
            </a:endParaRPr>
          </a:p>
        </p:txBody>
      </p:sp>
      <p:pic>
        <p:nvPicPr>
          <p:cNvPr id="26" name="図 25">
            <a:extLst>
              <a:ext uri="{FF2B5EF4-FFF2-40B4-BE49-F238E27FC236}">
                <a16:creationId xmlns:a16="http://schemas.microsoft.com/office/drawing/2014/main" id="{E153361E-3808-16FA-765A-1628D98F3530}"/>
              </a:ext>
            </a:extLst>
          </p:cNvPr>
          <p:cNvPicPr>
            <a:picLocks noChangeAspect="1"/>
          </p:cNvPicPr>
          <p:nvPr/>
        </p:nvPicPr>
        <p:blipFill rotWithShape="1">
          <a:blip r:embed="rId5"/>
          <a:srcRect l="14952" t="18612" r="21393" b="9167"/>
          <a:stretch/>
        </p:blipFill>
        <p:spPr>
          <a:xfrm>
            <a:off x="327753" y="4441058"/>
            <a:ext cx="1854983" cy="1183259"/>
          </a:xfrm>
          <a:prstGeom prst="rect">
            <a:avLst/>
          </a:prstGeom>
        </p:spPr>
      </p:pic>
      <p:sp>
        <p:nvSpPr>
          <p:cNvPr id="28" name="Google Shape;393;p12">
            <a:extLst>
              <a:ext uri="{FF2B5EF4-FFF2-40B4-BE49-F238E27FC236}">
                <a16:creationId xmlns:a16="http://schemas.microsoft.com/office/drawing/2014/main" id="{5F16893C-F850-EC48-6AD8-5014A1EB9C2A}"/>
              </a:ext>
            </a:extLst>
          </p:cNvPr>
          <p:cNvSpPr txBox="1"/>
          <p:nvPr/>
        </p:nvSpPr>
        <p:spPr>
          <a:xfrm>
            <a:off x="5711458" y="2101409"/>
            <a:ext cx="5752930" cy="261568"/>
          </a:xfrm>
          <a:prstGeom prst="rect">
            <a:avLst/>
          </a:prstGeom>
          <a:noFill/>
          <a:ln>
            <a:noFill/>
          </a:ln>
        </p:spPr>
        <p:txBody>
          <a:bodyPr spcFirstLastPara="1" wrap="square" lIns="91422" tIns="45699" rIns="91422" bIns="45699" anchor="t" anchorCtr="0">
            <a:spAutoFit/>
          </a:bodyPr>
          <a:lstStyle/>
          <a:p>
            <a:pPr>
              <a:buClr>
                <a:srgbClr val="000000"/>
              </a:buClr>
              <a:buSzPts val="1400"/>
            </a:pPr>
            <a:r>
              <a:rPr lang="ja-JP" altLang="en-US" sz="1100" b="1" dirty="0">
                <a:solidFill>
                  <a:schemeClr val="accent1"/>
                </a:solidFill>
                <a:latin typeface="+mn-ea"/>
                <a:cs typeface="Arial"/>
                <a:sym typeface="Arial"/>
              </a:rPr>
              <a:t>▶週刊女性</a:t>
            </a:r>
            <a:r>
              <a:rPr lang="en-US" altLang="ja-JP" sz="1100" b="1" dirty="0">
                <a:solidFill>
                  <a:schemeClr val="accent1"/>
                </a:solidFill>
                <a:latin typeface="+mn-ea"/>
                <a:cs typeface="Arial"/>
                <a:sym typeface="Arial"/>
              </a:rPr>
              <a:t>PRIME</a:t>
            </a:r>
            <a:r>
              <a:rPr lang="ja-JP" altLang="en-US" sz="1100" b="1" dirty="0">
                <a:solidFill>
                  <a:schemeClr val="accent1"/>
                </a:solidFill>
                <a:latin typeface="+mn-ea"/>
                <a:cs typeface="Arial"/>
                <a:sym typeface="Arial"/>
              </a:rPr>
              <a:t>の編集力で</a:t>
            </a:r>
            <a:r>
              <a:rPr lang="ja-JP" altLang="en-US" sz="1100" b="1" dirty="0">
                <a:solidFill>
                  <a:srgbClr val="FF0000"/>
                </a:solidFill>
                <a:latin typeface="+mn-ea"/>
                <a:cs typeface="Arial"/>
                <a:sym typeface="Arial"/>
              </a:rPr>
              <a:t>人物</a:t>
            </a:r>
            <a:r>
              <a:rPr lang="ja-JP" altLang="en-US" sz="1100" b="1" dirty="0">
                <a:solidFill>
                  <a:schemeClr val="accent1"/>
                </a:solidFill>
                <a:latin typeface="+mn-ea"/>
                <a:cs typeface="Arial"/>
                <a:sym typeface="Arial"/>
              </a:rPr>
              <a:t>・商品・サービスの魅力を伝えます</a:t>
            </a:r>
            <a:endParaRPr sz="1100" b="1" dirty="0">
              <a:solidFill>
                <a:schemeClr val="dk1"/>
              </a:solidFill>
              <a:latin typeface="+mn-ea"/>
              <a:cs typeface="Arial"/>
              <a:sym typeface="Arial"/>
            </a:endParaRPr>
          </a:p>
        </p:txBody>
      </p:sp>
      <p:sp>
        <p:nvSpPr>
          <p:cNvPr id="16" name="スライド番号プレースホルダー 15">
            <a:extLst>
              <a:ext uri="{FF2B5EF4-FFF2-40B4-BE49-F238E27FC236}">
                <a16:creationId xmlns:a16="http://schemas.microsoft.com/office/drawing/2014/main" id="{190F2ECD-838B-2A44-E5F7-A9B8FF3BB65B}"/>
              </a:ext>
            </a:extLst>
          </p:cNvPr>
          <p:cNvSpPr>
            <a:spLocks noGrp="1"/>
          </p:cNvSpPr>
          <p:nvPr>
            <p:ph type="sldNum" sz="quarter" idx="12"/>
          </p:nvPr>
        </p:nvSpPr>
        <p:spPr>
          <a:xfrm>
            <a:off x="9237133" y="6356350"/>
            <a:ext cx="2743200" cy="365125"/>
          </a:xfrm>
        </p:spPr>
        <p:txBody>
          <a:bodyPr/>
          <a:lstStyle/>
          <a:p>
            <a:fld id="{406E78D2-0C52-46C5-AF46-3A09E3634C9A}" type="slidenum">
              <a:rPr kumimoji="1" lang="ja-JP" altLang="en-US" smtClean="0"/>
              <a:t>13</a:t>
            </a:fld>
            <a:endParaRPr kumimoji="1" lang="ja-JP" altLang="en-US"/>
          </a:p>
        </p:txBody>
      </p:sp>
      <p:sp>
        <p:nvSpPr>
          <p:cNvPr id="5" name="Google Shape;262;p7">
            <a:extLst>
              <a:ext uri="{FF2B5EF4-FFF2-40B4-BE49-F238E27FC236}">
                <a16:creationId xmlns:a16="http://schemas.microsoft.com/office/drawing/2014/main" id="{080EA228-7E65-F5F4-C006-4B1C685055C9}"/>
              </a:ext>
            </a:extLst>
          </p:cNvPr>
          <p:cNvSpPr/>
          <p:nvPr/>
        </p:nvSpPr>
        <p:spPr>
          <a:xfrm>
            <a:off x="-61202" y="2425719"/>
            <a:ext cx="2632893" cy="51695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u="sng"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100" b="1" u="sng"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ja-JP" altLang="en-US" sz="1100" b="1" u="sng"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100" b="1" u="sng" dirty="0">
                <a:solidFill>
                  <a:schemeClr val="dk1"/>
                </a:solidFill>
                <a:latin typeface="游ゴシック" panose="020B0400000000000000" pitchFamily="50" charset="-128"/>
                <a:ea typeface="游ゴシック" panose="020B0400000000000000" pitchFamily="50" charset="-128"/>
                <a:cs typeface="Arial"/>
                <a:sym typeface="Arial"/>
              </a:rPr>
              <a:t>に</a:t>
            </a:r>
            <a:endParaRPr dirty="0"/>
          </a:p>
          <a:p>
            <a:pPr marL="0" marR="0" lvl="0" indent="0" algn="ctr" rtl="0">
              <a:lnSpc>
                <a:spcPct val="100000"/>
              </a:lnSpc>
              <a:spcBef>
                <a:spcPts val="0"/>
              </a:spcBef>
              <a:spcAft>
                <a:spcPts val="0"/>
              </a:spcAft>
              <a:buClr>
                <a:srgbClr val="000000"/>
              </a:buClr>
              <a:buSzPts val="1400"/>
              <a:buFont typeface="Arial"/>
              <a:buNone/>
            </a:pPr>
            <a:r>
              <a:rPr lang="ja-JP" sz="1100" b="1" u="sng" dirty="0">
                <a:solidFill>
                  <a:schemeClr val="dk1"/>
                </a:solidFill>
                <a:latin typeface="游ゴシック" panose="020B0400000000000000" pitchFamily="50" charset="-128"/>
                <a:ea typeface="游ゴシック" panose="020B0400000000000000" pitchFamily="50" charset="-128"/>
                <a:cs typeface="Arial"/>
                <a:sym typeface="Arial"/>
              </a:rPr>
              <a:t>タイアップ記事</a:t>
            </a:r>
            <a:r>
              <a:rPr lang="ja-JP" altLang="en-US" sz="1100" b="1" u="sng" dirty="0">
                <a:solidFill>
                  <a:schemeClr val="dk1"/>
                </a:solidFill>
                <a:latin typeface="游ゴシック" panose="020B0400000000000000" pitchFamily="50" charset="-128"/>
                <a:ea typeface="游ゴシック" panose="020B0400000000000000" pitchFamily="50" charset="-128"/>
                <a:cs typeface="Arial"/>
                <a:sym typeface="Arial"/>
              </a:rPr>
              <a:t>活版５</a:t>
            </a:r>
            <a:r>
              <a:rPr lang="en-US" altLang="ja-JP" sz="1100" b="1" u="sng" dirty="0">
                <a:solidFill>
                  <a:schemeClr val="dk1"/>
                </a:solidFill>
                <a:latin typeface="游ゴシック" panose="020B0400000000000000" pitchFamily="50" charset="-128"/>
                <a:ea typeface="游ゴシック" panose="020B0400000000000000" pitchFamily="50" charset="-128"/>
                <a:cs typeface="Arial"/>
                <a:sym typeface="Arial"/>
              </a:rPr>
              <a:t>P</a:t>
            </a:r>
            <a:r>
              <a:rPr lang="ja-JP" sz="1100" b="1" u="sng" dirty="0">
                <a:solidFill>
                  <a:schemeClr val="dk1"/>
                </a:solidFill>
                <a:latin typeface="游ゴシック" panose="020B0400000000000000" pitchFamily="50" charset="-128"/>
                <a:ea typeface="游ゴシック" panose="020B0400000000000000" pitchFamily="50" charset="-128"/>
                <a:cs typeface="Arial"/>
                <a:sym typeface="Arial"/>
              </a:rPr>
              <a:t>を掲載</a:t>
            </a:r>
            <a:endParaRPr sz="1100" b="1" i="0" u="sng"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pic>
        <p:nvPicPr>
          <p:cNvPr id="7" name="図 6">
            <a:extLst>
              <a:ext uri="{FF2B5EF4-FFF2-40B4-BE49-F238E27FC236}">
                <a16:creationId xmlns:a16="http://schemas.microsoft.com/office/drawing/2014/main" id="{3C65B9DC-CB53-94E1-35C9-E86BF3CB1B32}"/>
              </a:ext>
            </a:extLst>
          </p:cNvPr>
          <p:cNvPicPr>
            <a:picLocks noChangeAspect="1"/>
          </p:cNvPicPr>
          <p:nvPr/>
        </p:nvPicPr>
        <p:blipFill>
          <a:blip r:embed="rId6"/>
          <a:stretch>
            <a:fillRect/>
          </a:stretch>
        </p:blipFill>
        <p:spPr>
          <a:xfrm>
            <a:off x="704322" y="2951290"/>
            <a:ext cx="1101845" cy="1381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6875B-920B-0D8F-B1D7-B85C1C040FB2}"/>
            </a:ext>
          </a:extLst>
        </p:cNvPr>
        <p:cNvGrpSpPr/>
        <p:nvPr/>
      </p:nvGrpSpPr>
      <p:grpSpPr>
        <a:xfrm>
          <a:off x="0" y="0"/>
          <a:ext cx="0" cy="0"/>
          <a:chOff x="0" y="0"/>
          <a:chExt cx="0" cy="0"/>
        </a:xfrm>
      </p:grpSpPr>
      <p:sp>
        <p:nvSpPr>
          <p:cNvPr id="6" name="Google Shape;231;p11">
            <a:extLst>
              <a:ext uri="{FF2B5EF4-FFF2-40B4-BE49-F238E27FC236}">
                <a16:creationId xmlns:a16="http://schemas.microsoft.com/office/drawing/2014/main" id="{624FC014-A30E-868E-395F-252B6087A35E}"/>
              </a:ext>
            </a:extLst>
          </p:cNvPr>
          <p:cNvSpPr/>
          <p:nvPr/>
        </p:nvSpPr>
        <p:spPr>
          <a:xfrm>
            <a:off x="814217" y="1049683"/>
            <a:ext cx="10571579"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altLang="en-US" sz="1400" b="1" i="0" u="none" strike="noStrike" cap="none" dirty="0">
                <a:solidFill>
                  <a:srgbClr val="000000"/>
                </a:solidFill>
                <a:latin typeface="+mn-ea"/>
                <a:cs typeface="Arial"/>
                <a:sym typeface="Arial"/>
              </a:rPr>
              <a:t>主婦と生活社運営の</a:t>
            </a:r>
            <a:r>
              <a:rPr lang="en-US" altLang="ja-JP" sz="1400" b="1" dirty="0">
                <a:solidFill>
                  <a:srgbClr val="000000"/>
                </a:solidFill>
                <a:latin typeface="+mn-ea"/>
                <a:cs typeface="Arial"/>
                <a:sym typeface="Arial"/>
              </a:rPr>
              <a:t>4</a:t>
            </a:r>
            <a:r>
              <a:rPr lang="en-US" altLang="ja-JP" sz="1400" b="1" i="0" u="none" strike="noStrike" cap="none" dirty="0">
                <a:solidFill>
                  <a:srgbClr val="000000"/>
                </a:solidFill>
                <a:latin typeface="+mn-ea"/>
                <a:cs typeface="Arial"/>
                <a:sym typeface="Arial"/>
              </a:rPr>
              <a:t>0</a:t>
            </a:r>
            <a:r>
              <a:rPr lang="ja-JP" altLang="en-US" sz="1400" b="1" i="0" u="none" strike="noStrike" cap="none" dirty="0">
                <a:solidFill>
                  <a:srgbClr val="000000"/>
                </a:solidFill>
                <a:latin typeface="+mn-ea"/>
                <a:cs typeface="Arial"/>
                <a:sym typeface="Arial"/>
              </a:rPr>
              <a:t>代～女性がターゲットの</a:t>
            </a:r>
            <a:r>
              <a:rPr lang="en-US" altLang="ja-JP" sz="1400" b="1" i="0" u="none" strike="noStrike" cap="none" dirty="0">
                <a:solidFill>
                  <a:srgbClr val="000000"/>
                </a:solidFill>
                <a:latin typeface="+mn-ea"/>
                <a:cs typeface="Arial"/>
                <a:sym typeface="Arial"/>
              </a:rPr>
              <a:t>WEB</a:t>
            </a:r>
            <a:r>
              <a:rPr lang="ja-JP" altLang="en-US" sz="1400" b="1" i="0" u="none" strike="noStrike" cap="none" dirty="0">
                <a:solidFill>
                  <a:srgbClr val="000000"/>
                </a:solidFill>
                <a:latin typeface="+mn-ea"/>
                <a:cs typeface="Arial"/>
                <a:sym typeface="Arial"/>
              </a:rPr>
              <a:t>メディア</a:t>
            </a:r>
            <a:endParaRPr lang="en-US" altLang="ja-JP" sz="1400" b="1" i="0" u="none" strike="noStrike" cap="none" dirty="0">
              <a:solidFill>
                <a:srgbClr val="000000"/>
              </a:solidFill>
              <a:latin typeface="+mn-ea"/>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altLang="en-US" sz="1400" b="1" i="0" u="none" strike="noStrike" cap="none" dirty="0">
                <a:solidFill>
                  <a:srgbClr val="000000"/>
                </a:solidFill>
                <a:latin typeface="+mn-ea"/>
                <a:cs typeface="Arial"/>
                <a:sym typeface="Arial"/>
              </a:rPr>
              <a:t>「暮らしとおしゃれの編集室」、「</a:t>
            </a:r>
            <a:r>
              <a:rPr lang="en-US" altLang="ja-JP" sz="1400" b="1" i="0" u="none" strike="noStrike" cap="none" dirty="0">
                <a:solidFill>
                  <a:srgbClr val="000000"/>
                </a:solidFill>
                <a:latin typeface="+mn-ea"/>
                <a:cs typeface="Arial"/>
                <a:sym typeface="Arial"/>
              </a:rPr>
              <a:t>CHANTO WEB</a:t>
            </a:r>
            <a:r>
              <a:rPr lang="ja-JP" altLang="en-US" sz="1400" b="1" i="0" u="none" strike="noStrike" cap="none" dirty="0">
                <a:solidFill>
                  <a:srgbClr val="000000"/>
                </a:solidFill>
                <a:latin typeface="+mn-ea"/>
                <a:cs typeface="Arial"/>
                <a:sym typeface="Arial"/>
              </a:rPr>
              <a:t>」、「週刊女性</a:t>
            </a:r>
            <a:r>
              <a:rPr lang="en-US" altLang="ja-JP" sz="1400" b="1" i="0" u="none" strike="noStrike" cap="none" dirty="0">
                <a:solidFill>
                  <a:srgbClr val="000000"/>
                </a:solidFill>
                <a:latin typeface="+mn-ea"/>
                <a:cs typeface="Arial"/>
                <a:sym typeface="Arial"/>
              </a:rPr>
              <a:t>PRIME</a:t>
            </a:r>
            <a:r>
              <a:rPr lang="ja-JP" altLang="en-US" sz="1400" b="1" i="0" u="none" strike="noStrike" cap="none" dirty="0">
                <a:solidFill>
                  <a:srgbClr val="000000"/>
                </a:solidFill>
                <a:latin typeface="+mn-ea"/>
                <a:cs typeface="Arial"/>
                <a:sym typeface="Arial"/>
              </a:rPr>
              <a:t>」３つの媒体で掲載する特別メニュー。</a:t>
            </a:r>
            <a:endParaRPr lang="en-US" altLang="ja-JP" sz="1400" b="1" i="0" u="none" strike="noStrike" cap="none" dirty="0">
              <a:solidFill>
                <a:srgbClr val="000000"/>
              </a:solidFill>
              <a:latin typeface="+mn-ea"/>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altLang="en-US" sz="1400" b="1" dirty="0">
                <a:solidFill>
                  <a:srgbClr val="000000"/>
                </a:solidFill>
                <a:latin typeface="+mn-ea"/>
                <a:cs typeface="Arial"/>
                <a:sym typeface="Arial"/>
              </a:rPr>
              <a:t>複数のメディアで広く女性に記事を読んでいただけます。</a:t>
            </a:r>
            <a:endParaRPr lang="ja-JP" altLang="en-US" sz="1400" b="1" i="0" u="none" strike="noStrike" cap="none" dirty="0">
              <a:solidFill>
                <a:srgbClr val="000000"/>
              </a:solidFill>
              <a:latin typeface="+mn-ea"/>
              <a:cs typeface="Arial"/>
              <a:sym typeface="Arial"/>
            </a:endParaRPr>
          </a:p>
        </p:txBody>
      </p:sp>
      <p:grpSp>
        <p:nvGrpSpPr>
          <p:cNvPr id="8" name="Google Shape;242;p11">
            <a:extLst>
              <a:ext uri="{FF2B5EF4-FFF2-40B4-BE49-F238E27FC236}">
                <a16:creationId xmlns:a16="http://schemas.microsoft.com/office/drawing/2014/main" id="{B1E7B318-B821-EF66-F694-9C516AB22596}"/>
              </a:ext>
            </a:extLst>
          </p:cNvPr>
          <p:cNvGrpSpPr/>
          <p:nvPr/>
        </p:nvGrpSpPr>
        <p:grpSpPr>
          <a:xfrm>
            <a:off x="5702765" y="3252871"/>
            <a:ext cx="5879633" cy="432000"/>
            <a:chOff x="5559190" y="2200659"/>
            <a:chExt cx="3290400" cy="432000"/>
          </a:xfrm>
        </p:grpSpPr>
        <p:sp>
          <p:nvSpPr>
            <p:cNvPr id="9" name="Google Shape;243;p11">
              <a:extLst>
                <a:ext uri="{FF2B5EF4-FFF2-40B4-BE49-F238E27FC236}">
                  <a16:creationId xmlns:a16="http://schemas.microsoft.com/office/drawing/2014/main" id="{52DBB9DC-047E-54CD-5E92-728B8B3F7C7F}"/>
                </a:ext>
              </a:extLst>
            </p:cNvPr>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244;p11">
              <a:extLst>
                <a:ext uri="{FF2B5EF4-FFF2-40B4-BE49-F238E27FC236}">
                  <a16:creationId xmlns:a16="http://schemas.microsoft.com/office/drawing/2014/main" id="{42E48299-63E8-AC4A-582E-2AA5E55DB75F}"/>
                </a:ext>
              </a:extLst>
            </p:cNvPr>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pSp>
        <p:nvGrpSpPr>
          <p:cNvPr id="39" name="グループ化 38">
            <a:extLst>
              <a:ext uri="{FF2B5EF4-FFF2-40B4-BE49-F238E27FC236}">
                <a16:creationId xmlns:a16="http://schemas.microsoft.com/office/drawing/2014/main" id="{6EB39314-8655-B776-E52B-39EADBEEB00A}"/>
              </a:ext>
            </a:extLst>
          </p:cNvPr>
          <p:cNvGrpSpPr/>
          <p:nvPr/>
        </p:nvGrpSpPr>
        <p:grpSpPr>
          <a:xfrm>
            <a:off x="5711446" y="2287547"/>
            <a:ext cx="5879633" cy="933336"/>
            <a:chOff x="5711446" y="1970216"/>
            <a:chExt cx="6113123" cy="933336"/>
          </a:xfrm>
        </p:grpSpPr>
        <p:sp>
          <p:nvSpPr>
            <p:cNvPr id="26" name="正方形/長方形 25">
              <a:extLst>
                <a:ext uri="{FF2B5EF4-FFF2-40B4-BE49-F238E27FC236}">
                  <a16:creationId xmlns:a16="http://schemas.microsoft.com/office/drawing/2014/main" id="{89AED8F2-0B6A-CD06-A420-595B66316961}"/>
                </a:ext>
              </a:extLst>
            </p:cNvPr>
            <p:cNvSpPr/>
            <p:nvPr/>
          </p:nvSpPr>
          <p:spPr>
            <a:xfrm>
              <a:off x="5712086" y="197021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91DEE32-C39B-DAEC-05A5-4886D99AB064}"/>
                </a:ext>
              </a:extLst>
            </p:cNvPr>
            <p:cNvSpPr txBox="1"/>
            <p:nvPr/>
          </p:nvSpPr>
          <p:spPr>
            <a:xfrm>
              <a:off x="7158202" y="2068777"/>
              <a:ext cx="4666367" cy="246221"/>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dirty="0">
                  <a:solidFill>
                    <a:srgbClr val="000000"/>
                  </a:solidFill>
                  <a:latin typeface="+mn-ea"/>
                  <a:cs typeface="Arial"/>
                  <a:sym typeface="Arial"/>
                </a:rPr>
                <a:t>女性をターゲットとして</a:t>
              </a:r>
              <a:r>
                <a:rPr lang="ja-JP" altLang="en-US" sz="1000" b="1" dirty="0">
                  <a:solidFill>
                    <a:srgbClr val="000000"/>
                  </a:solidFill>
                  <a:latin typeface="+mn-ea"/>
                  <a:cs typeface="Arial"/>
                  <a:sym typeface="Arial"/>
                </a:rPr>
                <a:t>３媒体で掲載。広くターゲット層に訴求</a:t>
              </a:r>
              <a:r>
                <a:rPr lang="ja-JP" altLang="en-US" sz="1000" dirty="0">
                  <a:solidFill>
                    <a:srgbClr val="000000"/>
                  </a:solidFill>
                  <a:latin typeface="+mn-ea"/>
                  <a:cs typeface="Arial"/>
                  <a:sym typeface="Arial"/>
                </a:rPr>
                <a:t>できます。</a:t>
              </a:r>
              <a:endParaRPr lang="ja-JP" altLang="en-US" sz="1000" b="0" i="0" u="none" strike="noStrike" cap="none" dirty="0">
                <a:solidFill>
                  <a:srgbClr val="000000"/>
                </a:solidFill>
                <a:latin typeface="+mn-ea"/>
                <a:cs typeface="Arial"/>
                <a:sym typeface="Arial"/>
              </a:endParaRPr>
            </a:p>
          </p:txBody>
        </p:sp>
        <p:sp>
          <p:nvSpPr>
            <p:cNvPr id="32" name="矢印: 五方向 31">
              <a:extLst>
                <a:ext uri="{FF2B5EF4-FFF2-40B4-BE49-F238E27FC236}">
                  <a16:creationId xmlns:a16="http://schemas.microsoft.com/office/drawing/2014/main" id="{64941433-695C-491F-8E38-69FBDA96094B}"/>
                </a:ext>
              </a:extLst>
            </p:cNvPr>
            <p:cNvSpPr/>
            <p:nvPr/>
          </p:nvSpPr>
          <p:spPr>
            <a:xfrm>
              <a:off x="5711446" y="1971755"/>
              <a:ext cx="1446756" cy="46012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期待できる効果</a:t>
              </a:r>
            </a:p>
          </p:txBody>
        </p:sp>
        <p:grpSp>
          <p:nvGrpSpPr>
            <p:cNvPr id="38" name="グループ化 37">
              <a:extLst>
                <a:ext uri="{FF2B5EF4-FFF2-40B4-BE49-F238E27FC236}">
                  <a16:creationId xmlns:a16="http://schemas.microsoft.com/office/drawing/2014/main" id="{8942C80B-A576-5AEC-E80A-F0558C483CED}"/>
                </a:ext>
              </a:extLst>
            </p:cNvPr>
            <p:cNvGrpSpPr/>
            <p:nvPr/>
          </p:nvGrpSpPr>
          <p:grpSpPr>
            <a:xfrm>
              <a:off x="5711446" y="2441887"/>
              <a:ext cx="6113123" cy="461665"/>
              <a:chOff x="5711446" y="2460676"/>
              <a:chExt cx="6113123" cy="461665"/>
            </a:xfrm>
          </p:grpSpPr>
          <p:sp>
            <p:nvSpPr>
              <p:cNvPr id="35" name="正方形/長方形 34">
                <a:extLst>
                  <a:ext uri="{FF2B5EF4-FFF2-40B4-BE49-F238E27FC236}">
                    <a16:creationId xmlns:a16="http://schemas.microsoft.com/office/drawing/2014/main" id="{0290F9CC-A76D-071E-94A4-4D2C7756D7BA}"/>
                  </a:ext>
                </a:extLst>
              </p:cNvPr>
              <p:cNvSpPr/>
              <p:nvPr/>
            </p:nvSpPr>
            <p:spPr>
              <a:xfrm>
                <a:off x="5712086" y="246067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36E6FDC-E3F8-3166-01BF-D0B6655952BE}"/>
                  </a:ext>
                </a:extLst>
              </p:cNvPr>
              <p:cNvSpPr txBox="1"/>
              <p:nvPr/>
            </p:nvSpPr>
            <p:spPr>
              <a:xfrm>
                <a:off x="7158202" y="2469662"/>
                <a:ext cx="4666367" cy="427809"/>
              </a:xfrm>
              <a:prstGeom prst="rect">
                <a:avLst/>
              </a:prstGeom>
              <a:noFill/>
            </p:spPr>
            <p:txBody>
              <a:bodyPr wrap="square" rtlCol="0">
                <a:spAutoFit/>
              </a:bodyPr>
              <a:lstStyle/>
              <a:p>
                <a:pPr marL="0" marR="0" lvl="0" indent="0" algn="l" rtl="0">
                  <a:lnSpc>
                    <a:spcPct val="17777"/>
                  </a:lnSpc>
                  <a:spcBef>
                    <a:spcPts val="0"/>
                  </a:spcBef>
                  <a:spcAft>
                    <a:spcPts val="0"/>
                  </a:spcAft>
                  <a:buClr>
                    <a:srgbClr val="000000"/>
                  </a:buClr>
                  <a:buSzPts val="900"/>
                  <a:buFont typeface="Arial"/>
                  <a:buNone/>
                </a:pPr>
                <a:endParaRPr lang="ja-JP" altLang="en-US" sz="1000" b="1" i="0" u="none" strike="noStrike" cap="none" dirty="0">
                  <a:solidFill>
                    <a:srgbClr val="E34148"/>
                  </a:solidFill>
                  <a:latin typeface="+mn-ea"/>
                  <a:cs typeface="Meiryo"/>
                  <a:sym typeface="Meiryo"/>
                </a:endParaRPr>
              </a:p>
              <a:p>
                <a:pPr marL="0" marR="0" lvl="0" indent="0" algn="l" rtl="0">
                  <a:lnSpc>
                    <a:spcPct val="100000"/>
                  </a:lnSpc>
                  <a:spcBef>
                    <a:spcPts val="0"/>
                  </a:spcBef>
                  <a:spcAft>
                    <a:spcPts val="0"/>
                  </a:spcAft>
                  <a:buClr>
                    <a:srgbClr val="000000"/>
                  </a:buClr>
                  <a:buSzPts val="900"/>
                  <a:buFont typeface="Arial"/>
                  <a:buNone/>
                </a:pPr>
                <a:r>
                  <a:rPr lang="ja-JP" altLang="en-US" sz="1000" b="0" i="0" u="none" strike="noStrike" cap="none" dirty="0">
                    <a:solidFill>
                      <a:schemeClr val="dk1"/>
                    </a:solidFill>
                    <a:latin typeface="+mn-ea"/>
                    <a:cs typeface="Meiryo"/>
                    <a:sym typeface="Meiryo"/>
                  </a:rPr>
                  <a:t>記事内容は、</a:t>
                </a:r>
                <a:r>
                  <a:rPr lang="ja-JP" altLang="en-US" sz="1000" b="1" i="0" u="none" strike="noStrike" cap="none" dirty="0">
                    <a:solidFill>
                      <a:schemeClr val="dk1"/>
                    </a:solidFill>
                    <a:latin typeface="+mn-ea"/>
                    <a:cs typeface="Meiryo"/>
                    <a:sym typeface="Meiryo"/>
                  </a:rPr>
                  <a:t>暮らしとおしゃれの編集室編集部によって作成した記事</a:t>
                </a:r>
                <a:r>
                  <a:rPr lang="ja-JP" altLang="en-US" sz="1000" b="0" i="0" u="none" strike="noStrike" cap="none" dirty="0">
                    <a:solidFill>
                      <a:schemeClr val="dk1"/>
                    </a:solidFill>
                    <a:latin typeface="+mn-ea"/>
                    <a:cs typeface="Meiryo"/>
                    <a:sym typeface="Meiryo"/>
                  </a:rPr>
                  <a:t>となります。</a:t>
                </a:r>
                <a:endParaRPr lang="ja-JP" altLang="en-US" sz="1000" b="0" i="0" u="none" strike="noStrike" cap="none" dirty="0">
                  <a:solidFill>
                    <a:srgbClr val="000000"/>
                  </a:solidFill>
                  <a:latin typeface="+mn-ea"/>
                  <a:cs typeface="Arial"/>
                  <a:sym typeface="Arial"/>
                </a:endParaRPr>
              </a:p>
            </p:txBody>
          </p:sp>
          <p:sp>
            <p:nvSpPr>
              <p:cNvPr id="37" name="矢印: 五方向 36">
                <a:extLst>
                  <a:ext uri="{FF2B5EF4-FFF2-40B4-BE49-F238E27FC236}">
                    <a16:creationId xmlns:a16="http://schemas.microsoft.com/office/drawing/2014/main" id="{A644BA09-FF4D-D44F-5BF2-20FC790C472E}"/>
                  </a:ext>
                </a:extLst>
              </p:cNvPr>
              <p:cNvSpPr/>
              <p:nvPr/>
            </p:nvSpPr>
            <p:spPr>
              <a:xfrm>
                <a:off x="5711446" y="2462215"/>
                <a:ext cx="1446756" cy="460126"/>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accent1"/>
                    </a:solidFill>
                  </a:rPr>
                  <a:t>コンテンツタイプ</a:t>
                </a:r>
                <a:endParaRPr kumimoji="1" lang="ja-JP" altLang="en-US" sz="1050" b="1" dirty="0">
                  <a:solidFill>
                    <a:schemeClr val="accent1"/>
                  </a:solidFill>
                </a:endParaRPr>
              </a:p>
            </p:txBody>
          </p:sp>
        </p:grpSp>
      </p:grpSp>
      <p:sp>
        <p:nvSpPr>
          <p:cNvPr id="15" name="テキスト ボックス 14">
            <a:extLst>
              <a:ext uri="{FF2B5EF4-FFF2-40B4-BE49-F238E27FC236}">
                <a16:creationId xmlns:a16="http://schemas.microsoft.com/office/drawing/2014/main" id="{8B15C727-ABD2-4458-DB48-A97B34730105}"/>
              </a:ext>
            </a:extLst>
          </p:cNvPr>
          <p:cNvSpPr txBox="1"/>
          <p:nvPr/>
        </p:nvSpPr>
        <p:spPr>
          <a:xfrm>
            <a:off x="5711446" y="1963101"/>
            <a:ext cx="4328165" cy="287002"/>
          </a:xfrm>
          <a:prstGeom prst="rect">
            <a:avLst/>
          </a:prstGeom>
          <a:noFill/>
        </p:spPr>
        <p:txBody>
          <a:bodyPr wrap="square">
            <a:spAutoFit/>
          </a:bodyPr>
          <a:lstStyle/>
          <a:p>
            <a:pPr>
              <a:lnSpc>
                <a:spcPct val="120000"/>
              </a:lnSpc>
              <a:buClr>
                <a:srgbClr val="000000"/>
              </a:buClr>
              <a:buSzPts val="1400"/>
            </a:pPr>
            <a:r>
              <a:rPr lang="ja-JP" altLang="en-US" sz="1100" b="1" i="0" u="none" strike="noStrike" cap="none" dirty="0">
                <a:solidFill>
                  <a:schemeClr val="accent1"/>
                </a:solidFill>
                <a:latin typeface="+mn-ea"/>
                <a:cs typeface="Meiryo"/>
                <a:sym typeface="Meiryo"/>
              </a:rPr>
              <a:t>▶</a:t>
            </a:r>
            <a:r>
              <a:rPr lang="ja-JP" altLang="en-US" sz="1100" b="1" dirty="0">
                <a:latin typeface="+mn-ea"/>
                <a:cs typeface="Meiryo"/>
                <a:sym typeface="Meiryo"/>
              </a:rPr>
              <a:t>タイアップ商品をクラウドファンディングでも掲載</a:t>
            </a:r>
            <a:endParaRPr lang="ja-JP" altLang="en-US" sz="1100" b="1" i="0" u="none" strike="noStrike" cap="none" dirty="0">
              <a:latin typeface="+mn-ea"/>
              <a:cs typeface="Meiryo"/>
              <a:sym typeface="Meiryo"/>
            </a:endParaRPr>
          </a:p>
        </p:txBody>
      </p:sp>
      <p:sp>
        <p:nvSpPr>
          <p:cNvPr id="12" name="テキスト ボックス 11">
            <a:extLst>
              <a:ext uri="{FF2B5EF4-FFF2-40B4-BE49-F238E27FC236}">
                <a16:creationId xmlns:a16="http://schemas.microsoft.com/office/drawing/2014/main" id="{52559EAE-C4AE-548D-0EA8-C862D75B138A}"/>
              </a:ext>
            </a:extLst>
          </p:cNvPr>
          <p:cNvSpPr txBox="1"/>
          <p:nvPr/>
        </p:nvSpPr>
        <p:spPr>
          <a:xfrm>
            <a:off x="0" y="465666"/>
            <a:ext cx="11999934" cy="461665"/>
          </a:xfrm>
          <a:prstGeom prst="rect">
            <a:avLst/>
          </a:prstGeom>
          <a:noFill/>
        </p:spPr>
        <p:txBody>
          <a:bodyPr wrap="square" rtlCol="0">
            <a:spAutoFit/>
          </a:bodyPr>
          <a:lstStyle/>
          <a:p>
            <a:r>
              <a:rPr lang="en-US" altLang="ja-JP" sz="2400" b="1" i="0" u="none" strike="noStrike" cap="none" dirty="0">
                <a:solidFill>
                  <a:schemeClr val="bg1"/>
                </a:solidFill>
                <a:latin typeface="+mn-ea"/>
                <a:cs typeface="Meiryo"/>
                <a:sym typeface="Meiryo"/>
              </a:rPr>
              <a:t>07</a:t>
            </a:r>
            <a:r>
              <a:rPr lang="ja-JP" altLang="en-US" sz="2400" b="1" i="0" u="none" strike="noStrike" cap="none" dirty="0">
                <a:solidFill>
                  <a:schemeClr val="bg1"/>
                </a:solidFill>
                <a:latin typeface="+mn-ea"/>
                <a:cs typeface="Meiryo"/>
                <a:sym typeface="Meiryo"/>
              </a:rPr>
              <a:t>　主婦と生活社アラフォー女性メディアパック　</a:t>
            </a:r>
            <a:r>
              <a:rPr lang="ja-JP" altLang="en-US" b="1" i="0" u="none" strike="noStrike" cap="none" dirty="0">
                <a:solidFill>
                  <a:schemeClr val="bg1"/>
                </a:solidFill>
                <a:latin typeface="+mn-ea"/>
                <a:cs typeface="Meiryo"/>
                <a:sym typeface="Meiryo"/>
              </a:rPr>
              <a:t>３メディアに掲出　</a:t>
            </a:r>
            <a:r>
              <a:rPr lang="en-US" altLang="ja-JP" b="1" i="0" u="none" strike="noStrike" cap="none" dirty="0">
                <a:solidFill>
                  <a:schemeClr val="bg1"/>
                </a:solidFill>
                <a:latin typeface="+mn-ea"/>
                <a:cs typeface="Meiryo"/>
                <a:sym typeface="Meiryo"/>
              </a:rPr>
              <a:t>PR</a:t>
            </a:r>
            <a:r>
              <a:rPr lang="ja-JP" altLang="en-US" b="1" i="0" u="none" strike="noStrike" cap="none" dirty="0">
                <a:solidFill>
                  <a:schemeClr val="bg1"/>
                </a:solidFill>
                <a:latin typeface="+mn-ea"/>
                <a:cs typeface="Meiryo"/>
                <a:sym typeface="Meiryo"/>
              </a:rPr>
              <a:t>に最適なメニュー</a:t>
            </a:r>
            <a:endParaRPr kumimoji="1" lang="ja-JP" altLang="en-US" sz="2400" dirty="0">
              <a:solidFill>
                <a:schemeClr val="bg1"/>
              </a:solidFill>
              <a:latin typeface="+mn-ea"/>
            </a:endParaRPr>
          </a:p>
        </p:txBody>
      </p:sp>
      <p:sp>
        <p:nvSpPr>
          <p:cNvPr id="16" name="スライド番号プレースホルダー 15">
            <a:extLst>
              <a:ext uri="{FF2B5EF4-FFF2-40B4-BE49-F238E27FC236}">
                <a16:creationId xmlns:a16="http://schemas.microsoft.com/office/drawing/2014/main" id="{E0E855E5-4EE9-2C23-AD67-C092E082CC3E}"/>
              </a:ext>
            </a:extLst>
          </p:cNvPr>
          <p:cNvSpPr>
            <a:spLocks noGrp="1"/>
          </p:cNvSpPr>
          <p:nvPr>
            <p:ph type="sldNum" sz="quarter" idx="12"/>
          </p:nvPr>
        </p:nvSpPr>
        <p:spPr/>
        <p:txBody>
          <a:bodyPr/>
          <a:lstStyle/>
          <a:p>
            <a:fld id="{406E78D2-0C52-46C5-AF46-3A09E3634C9A}" type="slidenum">
              <a:rPr kumimoji="1" lang="ja-JP" altLang="en-US" smtClean="0"/>
              <a:t>14</a:t>
            </a:fld>
            <a:endParaRPr kumimoji="1" lang="ja-JP" altLang="en-US"/>
          </a:p>
        </p:txBody>
      </p:sp>
      <p:graphicFrame>
        <p:nvGraphicFramePr>
          <p:cNvPr id="17" name="Google Shape;241;p11">
            <a:extLst>
              <a:ext uri="{FF2B5EF4-FFF2-40B4-BE49-F238E27FC236}">
                <a16:creationId xmlns:a16="http://schemas.microsoft.com/office/drawing/2014/main" id="{3B7A47E8-19DD-8227-6D54-619F5FB43B83}"/>
              </a:ext>
            </a:extLst>
          </p:cNvPr>
          <p:cNvGraphicFramePr/>
          <p:nvPr>
            <p:extLst>
              <p:ext uri="{D42A27DB-BD31-4B8C-83A1-F6EECF244321}">
                <p14:modId xmlns:p14="http://schemas.microsoft.com/office/powerpoint/2010/main" val="1797497604"/>
              </p:ext>
            </p:extLst>
          </p:nvPr>
        </p:nvGraphicFramePr>
        <p:xfrm>
          <a:off x="5711447" y="3722315"/>
          <a:ext cx="6003974" cy="2872194"/>
        </p:xfrm>
        <a:graphic>
          <a:graphicData uri="http://schemas.openxmlformats.org/drawingml/2006/table">
            <a:tbl>
              <a:tblPr>
                <a:noFill/>
              </a:tblPr>
              <a:tblGrid>
                <a:gridCol w="800785">
                  <a:extLst>
                    <a:ext uri="{9D8B030D-6E8A-4147-A177-3AD203B41FA5}">
                      <a16:colId xmlns:a16="http://schemas.microsoft.com/office/drawing/2014/main" val="20000"/>
                    </a:ext>
                  </a:extLst>
                </a:gridCol>
                <a:gridCol w="2038858">
                  <a:extLst>
                    <a:ext uri="{9D8B030D-6E8A-4147-A177-3AD203B41FA5}">
                      <a16:colId xmlns:a16="http://schemas.microsoft.com/office/drawing/2014/main" val="20001"/>
                    </a:ext>
                  </a:extLst>
                </a:gridCol>
                <a:gridCol w="3164331">
                  <a:extLst>
                    <a:ext uri="{9D8B030D-6E8A-4147-A177-3AD203B41FA5}">
                      <a16:colId xmlns:a16="http://schemas.microsoft.com/office/drawing/2014/main" val="505650792"/>
                    </a:ext>
                  </a:extLst>
                </a:gridCol>
              </a:tblGrid>
              <a:tr h="534446">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mn-ea"/>
                          <a:ea typeface="+mn-ea"/>
                          <a:cs typeface="Meiryo"/>
                          <a:sym typeface="Meiryo"/>
                        </a:rPr>
                        <a:t>合計金額</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mn-ea"/>
                          <a:ea typeface="+mn-ea"/>
                          <a:cs typeface="Meiryo"/>
                          <a:sym typeface="Meiryo"/>
                        </a:rPr>
                        <a:t>¥1,000,000</a:t>
                      </a:r>
                      <a:endParaRPr lang="en-US" altLang="ja-JP" sz="1800" b="1" u="none" strike="noStrike" cap="none" dirty="0">
                        <a:solidFill>
                          <a:srgbClr val="D64240"/>
                        </a:solidFill>
                        <a:latin typeface="+mn-ea"/>
                        <a:ea typeface="+mn-ea"/>
                        <a:cs typeface="Meiryo"/>
                        <a:sym typeface="Meiryo"/>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mn-ea"/>
                          <a:ea typeface="+mn-ea"/>
                          <a:cs typeface="Meiryo"/>
                          <a:sym typeface="Meiryo"/>
                        </a:rPr>
                        <a:t>（Gross</a:t>
                      </a:r>
                      <a:r>
                        <a:rPr lang="ja-JP" altLang="en-US" sz="900" b="1" u="none" strike="noStrike" cap="none" dirty="0">
                          <a:solidFill>
                            <a:schemeClr val="dk1"/>
                          </a:solidFill>
                          <a:latin typeface="+mn-ea"/>
                          <a:ea typeface="+mn-ea"/>
                          <a:cs typeface="Meiryo"/>
                          <a:sym typeface="Meiryo"/>
                        </a:rPr>
                        <a:t>　</a:t>
                      </a:r>
                      <a:r>
                        <a:rPr lang="en-US" altLang="ja-JP" sz="900" b="1" u="none" strike="noStrike" cap="none" dirty="0">
                          <a:solidFill>
                            <a:schemeClr val="dk1"/>
                          </a:solidFill>
                          <a:latin typeface="+mn-ea"/>
                          <a:ea typeface="+mn-ea"/>
                          <a:cs typeface="Meiryo"/>
                          <a:sym typeface="Meiryo"/>
                        </a:rPr>
                        <a:t>※</a:t>
                      </a:r>
                      <a:r>
                        <a:rPr lang="ja-JP" altLang="en-US" sz="900" b="1" u="none" strike="noStrike" cap="none" dirty="0">
                          <a:solidFill>
                            <a:schemeClr val="dk1"/>
                          </a:solidFill>
                          <a:latin typeface="+mn-ea"/>
                          <a:ea typeface="+mn-ea"/>
                          <a:cs typeface="Meiryo"/>
                          <a:sym typeface="Meiryo"/>
                        </a:rPr>
                        <a:t>税別</a:t>
                      </a:r>
                      <a:r>
                        <a:rPr lang="ja-JP" sz="900" b="1" u="none" strike="noStrike" cap="none" dirty="0">
                          <a:solidFill>
                            <a:schemeClr val="dk1"/>
                          </a:solidFill>
                          <a:latin typeface="+mn-ea"/>
                          <a:ea typeface="+mn-ea"/>
                          <a:cs typeface="Meiryo"/>
                          <a:sym typeface="Meiryo"/>
                        </a:rPr>
                        <a:t>）</a:t>
                      </a:r>
                      <a:endParaRPr lang="en-US" altLang="ja-JP" sz="900" b="1"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altLang="ja-JP" sz="1200" b="1" u="none" strike="noStrike" cap="none" dirty="0">
                          <a:solidFill>
                            <a:schemeClr val="dk1"/>
                          </a:solidFill>
                          <a:latin typeface="+mn-ea"/>
                          <a:ea typeface="+mn-ea"/>
                          <a:cs typeface="Meiryo"/>
                          <a:sym typeface="Meiryo"/>
                        </a:rPr>
                        <a:t>注意事項</a:t>
                      </a:r>
                      <a:endParaRPr lang="en-US" altLang="ja-JP" sz="1200" b="1" u="none" strike="noStrike" cap="none" dirty="0">
                        <a:solidFill>
                          <a:schemeClr val="dk1"/>
                        </a:solidFill>
                        <a:latin typeface="+mn-ea"/>
                        <a:ea typeface="+mn-ea"/>
                        <a:cs typeface="Meiryo"/>
                        <a:sym typeface="Meiryo"/>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0"/>
                  </a:ext>
                </a:extLst>
              </a:tr>
              <a:tr h="364666">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想定PV</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400" b="1" u="none" strike="noStrike" cap="none" dirty="0">
                          <a:solidFill>
                            <a:srgbClr val="D64240"/>
                          </a:solidFill>
                          <a:latin typeface="+mn-ea"/>
                          <a:ea typeface="+mn-ea"/>
                          <a:cs typeface="Meiryo"/>
                          <a:sym typeface="Meiryo"/>
                        </a:rPr>
                        <a:t>10,000</a:t>
                      </a:r>
                      <a:r>
                        <a:rPr lang="ja-JP" sz="900" u="none" strike="noStrike" cap="none" dirty="0">
                          <a:solidFill>
                            <a:schemeClr val="dk1"/>
                          </a:solidFill>
                          <a:latin typeface="+mn-ea"/>
                          <a:ea typeface="+mn-ea"/>
                          <a:cs typeface="Meiryo"/>
                          <a:sym typeface="Meiryo"/>
                        </a:rPr>
                        <a:t>（</a:t>
                      </a:r>
                      <a:r>
                        <a:rPr lang="en-US" altLang="ja-JP" sz="900" b="1" u="none" strike="noStrike" cap="none" dirty="0">
                          <a:solidFill>
                            <a:schemeClr val="dk1"/>
                          </a:solidFill>
                          <a:latin typeface="+mn-ea"/>
                          <a:ea typeface="+mn-ea"/>
                          <a:cs typeface="Meiryo"/>
                          <a:sym typeface="Meiryo"/>
                        </a:rPr>
                        <a:t>28</a:t>
                      </a:r>
                      <a:r>
                        <a:rPr lang="ja-JP" sz="900" b="1" u="none" strike="noStrike" cap="none" dirty="0">
                          <a:solidFill>
                            <a:schemeClr val="dk1"/>
                          </a:solidFill>
                          <a:latin typeface="+mn-ea"/>
                          <a:ea typeface="+mn-ea"/>
                          <a:cs typeface="Meiryo"/>
                          <a:sym typeface="Meiryo"/>
                        </a:rPr>
                        <a:t>日間</a:t>
                      </a:r>
                      <a:r>
                        <a:rPr lang="ja-JP" sz="900" u="none" strike="noStrike" cap="none" dirty="0">
                          <a:solidFill>
                            <a:schemeClr val="dk1"/>
                          </a:solidFill>
                          <a:latin typeface="+mn-ea"/>
                          <a:ea typeface="+mn-ea"/>
                          <a:cs typeface="Meiryo"/>
                          <a:sym typeface="Meiryo"/>
                        </a:rPr>
                        <a:t>）</a:t>
                      </a:r>
                      <a:endParaRPr lang="en-US" altLang="ja-JP" sz="900" u="none" strike="noStrike" cap="none" dirty="0">
                        <a:solidFill>
                          <a:schemeClr val="dk1"/>
                        </a:solidFill>
                        <a:latin typeface="+mn-ea"/>
                        <a:ea typeface="+mn-ea"/>
                        <a:cs typeface="Meiryo"/>
                        <a:sym typeface="Meiryo"/>
                      </a:endParaRPr>
                    </a:p>
                    <a:p>
                      <a:pPr marL="0" marR="0" lvl="0" indent="0" algn="ctr" rtl="0">
                        <a:lnSpc>
                          <a:spcPct val="100000"/>
                        </a:lnSpc>
                        <a:spcBef>
                          <a:spcPts val="0"/>
                        </a:spcBef>
                        <a:spcAft>
                          <a:spcPts val="0"/>
                        </a:spcAft>
                        <a:buClr>
                          <a:srgbClr val="D64240"/>
                        </a:buClr>
                        <a:buSzPts val="1400"/>
                        <a:buFont typeface="Meiryo"/>
                        <a:buNone/>
                      </a:pPr>
                      <a:r>
                        <a:rPr lang="en-US" altLang="ja-JP" sz="900" b="1" i="0" u="none" strike="noStrike" cap="none" dirty="0">
                          <a:solidFill>
                            <a:schemeClr val="dk1"/>
                          </a:solidFill>
                          <a:latin typeface="+mn-ea"/>
                          <a:ea typeface="+mn-ea"/>
                          <a:cs typeface="Meiryo"/>
                          <a:sym typeface="Meiryo"/>
                        </a:rPr>
                        <a:t>3</a:t>
                      </a:r>
                      <a:r>
                        <a:rPr lang="ja-JP" altLang="en-US" sz="900" b="1" i="0" u="none" strike="noStrike" cap="none" dirty="0">
                          <a:solidFill>
                            <a:schemeClr val="dk1"/>
                          </a:solidFill>
                          <a:latin typeface="+mn-ea"/>
                          <a:ea typeface="+mn-ea"/>
                          <a:cs typeface="Meiryo"/>
                          <a:sym typeface="Meiryo"/>
                        </a:rPr>
                        <a:t>メディア合計</a:t>
                      </a:r>
                      <a:endParaRPr sz="900" b="1" i="0"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3">
                  <a:txBody>
                    <a:bodyPr/>
                    <a:lstStyle/>
                    <a:p>
                      <a:pPr marL="0" marR="0" lvl="0" indent="0" algn="l" rtl="0">
                        <a:lnSpc>
                          <a:spcPct val="141176"/>
                        </a:lnSpc>
                        <a:spcBef>
                          <a:spcPts val="0"/>
                        </a:spcBef>
                        <a:spcAft>
                          <a:spcPts val="0"/>
                        </a:spcAft>
                        <a:buClr>
                          <a:schemeClr val="dk1"/>
                        </a:buClr>
                        <a:buSzPts val="850"/>
                        <a:buFont typeface="Meiryo"/>
                        <a:buNone/>
                      </a:pPr>
                      <a:endParaRPr lang="en-US" altLang="ja-JP" sz="900" u="none" strike="noStrike" cap="none" dirty="0">
                        <a:solidFill>
                          <a:schemeClr val="dk1"/>
                        </a:solidFill>
                        <a:latin typeface="+mn-ea"/>
                        <a:ea typeface="+mn-ea"/>
                        <a:cs typeface="Meiryo"/>
                        <a:sym typeface="Meiryo"/>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・商品概要</a:t>
                      </a:r>
                      <a:r>
                        <a:rPr lang="en-US" altLang="ja-JP"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情報を編集部が事前に確認。</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メニュー可否が必須となります。</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・カメラマンではなく、暮らしとおしゃれの編集室編集部員による</a:t>
                      </a:r>
                      <a:endParaRPr lang="en-US" altLang="ja-JP"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撮影。アサイン不可。</a:t>
                      </a:r>
                    </a:p>
                    <a:p>
                      <a:pPr marL="0" marR="0" lvl="0" indent="0" algn="l" rtl="0">
                        <a:lnSpc>
                          <a:spcPct val="100000"/>
                        </a:lnSpc>
                        <a:spcBef>
                          <a:spcPts val="0"/>
                        </a:spcBef>
                        <a:spcAft>
                          <a:spcPts val="0"/>
                        </a:spcAft>
                        <a:buNone/>
                      </a:pPr>
                      <a:r>
                        <a:rPr lang="ja-JP" altLang="en-US" sz="800" b="1"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・オリエンはオンラインで実施。</a:t>
                      </a:r>
                      <a:endPar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・外部配信を行う場合がございます。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・運用広告の配信用入稿物については、生成</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AI</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を活用する場合がござ</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・記事タイトルおよびサムネイルは公開後にも変更する場合が</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ございます。</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・二次利用については各営業担当にご相談ください。</a:t>
                      </a: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・暮らしとおしゃれの編集室、</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CHANTO WEB</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の各種</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でも</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サービスポストを行います。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SNS</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投稿には</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PR</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（大文字） ＃貴社名もしくは</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正式なサービス</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商品名</a:t>
                      </a:r>
                      <a:r>
                        <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a:t>
                      </a: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の順にて、</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p>
                      <a:pPr marL="0" marR="0" lvl="0" indent="0" algn="l" rtl="0">
                        <a:lnSpc>
                          <a:spcPct val="100000"/>
                        </a:lnSpc>
                        <a:spcBef>
                          <a:spcPts val="0"/>
                        </a:spcBef>
                        <a:spcAft>
                          <a:spcPts val="0"/>
                        </a:spcAft>
                        <a:buNone/>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　ハッシュタグ列冒頭に記載します。</a:t>
                      </a:r>
                    </a:p>
                    <a:p>
                      <a:pPr marL="0" marR="0" lvl="0" indent="0" algn="l" defTabSz="914400" rtl="0" eaLnBrk="1" fontAlgn="auto" latinLnBrk="0" hangingPunct="1">
                        <a:lnSpc>
                          <a:spcPct val="141176"/>
                        </a:lnSpc>
                        <a:spcBef>
                          <a:spcPts val="0"/>
                        </a:spcBef>
                        <a:spcAft>
                          <a:spcPts val="0"/>
                        </a:spcAft>
                        <a:buClr>
                          <a:schemeClr val="dk1"/>
                        </a:buClr>
                        <a:buSzPts val="850"/>
                        <a:buFont typeface="Meiryo"/>
                        <a:buNone/>
                        <a:tabLst/>
                        <a:defRPr/>
                      </a:pPr>
                      <a:r>
                        <a:rPr lang="ja-JP" altLang="en-US"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rPr>
                        <a:t>・誘導枠は各メディアに準じます。</a:t>
                      </a:r>
                      <a:endParaRPr lang="en-US" altLang="ja-JP" sz="800" u="none" strike="noStrike" cap="none" dirty="0">
                        <a:solidFill>
                          <a:schemeClr val="dk1"/>
                        </a:solidFill>
                        <a:latin typeface="游ゴシック" panose="020B0400000000000000" pitchFamily="50" charset="-128"/>
                        <a:ea typeface="游ゴシック" panose="020B0400000000000000" pitchFamily="50" charset="-128"/>
                        <a:cs typeface="MS Gothic"/>
                        <a:sym typeface="MS Gothic"/>
                      </a:endParaRPr>
                    </a:p>
                  </a:txBody>
                  <a:tcPr marL="0" marR="0" marT="36000" marB="0" anchor="ctr">
                    <a:lnL w="9525" cap="flat" cmpd="sng" algn="ctr">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45979">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内訳</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50000"/>
                        </a:lnSpc>
                        <a:spcBef>
                          <a:spcPts val="0"/>
                        </a:spcBef>
                        <a:spcAft>
                          <a:spcPts val="0"/>
                        </a:spcAft>
                        <a:buClr>
                          <a:schemeClr val="dk1"/>
                        </a:buClr>
                        <a:buSzPts val="1200"/>
                        <a:buFont typeface="Meiryo"/>
                        <a:buNone/>
                      </a:pPr>
                      <a:r>
                        <a:rPr lang="ja-JP" sz="1100" u="none" strike="noStrike" cap="none" dirty="0">
                          <a:solidFill>
                            <a:srgbClr val="D64240"/>
                          </a:solidFill>
                          <a:latin typeface="+mn-ea"/>
                          <a:ea typeface="+mn-ea"/>
                          <a:cs typeface="Meiryo"/>
                          <a:sym typeface="Meiryo"/>
                        </a:rPr>
                        <a:t>掲載料￥</a:t>
                      </a:r>
                      <a:r>
                        <a:rPr lang="en-US" altLang="ja-JP" sz="1100" u="none" strike="noStrike" cap="none" dirty="0">
                          <a:solidFill>
                            <a:srgbClr val="D64240"/>
                          </a:solidFill>
                          <a:latin typeface="+mn-ea"/>
                          <a:ea typeface="+mn-ea"/>
                          <a:cs typeface="Meiryo"/>
                          <a:sym typeface="Meiryo"/>
                        </a:rPr>
                        <a:t>35</a:t>
                      </a:r>
                      <a:r>
                        <a:rPr lang="ja-JP" sz="1100" u="none" strike="noStrike" cap="none" dirty="0">
                          <a:solidFill>
                            <a:srgbClr val="D64240"/>
                          </a:solidFill>
                          <a:latin typeface="+mn-ea"/>
                          <a:ea typeface="+mn-ea"/>
                          <a:cs typeface="Meiryo"/>
                          <a:sym typeface="Meiryo"/>
                        </a:rPr>
                        <a:t>0,000</a:t>
                      </a:r>
                      <a:r>
                        <a:rPr lang="ja-JP" sz="800" u="none" strike="noStrike" cap="none" dirty="0">
                          <a:solidFill>
                            <a:srgbClr val="D64240"/>
                          </a:solidFill>
                          <a:latin typeface="+mn-ea"/>
                          <a:ea typeface="+mn-ea"/>
                          <a:cs typeface="Meiryo"/>
                          <a:sym typeface="Meiryo"/>
                        </a:rPr>
                        <a:t>（Gross） </a:t>
                      </a:r>
                      <a:endParaRPr sz="1200" u="none" strike="noStrike" cap="none" dirty="0">
                        <a:latin typeface="+mn-ea"/>
                        <a:ea typeface="+mn-ea"/>
                      </a:endParaRPr>
                    </a:p>
                    <a:p>
                      <a:pPr marL="0" marR="0" lvl="0" indent="0" algn="l" rtl="0">
                        <a:lnSpc>
                          <a:spcPct val="100000"/>
                        </a:lnSpc>
                        <a:spcBef>
                          <a:spcPts val="0"/>
                        </a:spcBef>
                        <a:spcAft>
                          <a:spcPts val="0"/>
                        </a:spcAft>
                        <a:buClr>
                          <a:srgbClr val="D64240"/>
                        </a:buClr>
                        <a:buSzPts val="1200"/>
                        <a:buFont typeface="Meiryo"/>
                        <a:buNone/>
                      </a:pPr>
                      <a:r>
                        <a:rPr lang="ja-JP" sz="1100" u="none" strike="noStrike" cap="none" dirty="0">
                          <a:solidFill>
                            <a:srgbClr val="D64240"/>
                          </a:solidFill>
                          <a:latin typeface="+mn-ea"/>
                          <a:ea typeface="+mn-ea"/>
                          <a:cs typeface="Meiryo"/>
                          <a:sym typeface="Meiryo"/>
                        </a:rPr>
                        <a:t>制作費￥</a:t>
                      </a:r>
                      <a:r>
                        <a:rPr lang="en-US" altLang="ja-JP" sz="1100" u="none" strike="noStrike" cap="none" dirty="0">
                          <a:solidFill>
                            <a:srgbClr val="D64240"/>
                          </a:solidFill>
                          <a:latin typeface="+mn-ea"/>
                          <a:ea typeface="+mn-ea"/>
                          <a:cs typeface="Meiryo"/>
                          <a:sym typeface="Meiryo"/>
                        </a:rPr>
                        <a:t>65</a:t>
                      </a:r>
                      <a:r>
                        <a:rPr lang="ja-JP" sz="1100" u="none" strike="noStrike" cap="none" dirty="0">
                          <a:solidFill>
                            <a:srgbClr val="D64240"/>
                          </a:solidFill>
                          <a:latin typeface="+mn-ea"/>
                          <a:ea typeface="+mn-ea"/>
                          <a:cs typeface="Meiryo"/>
                          <a:sym typeface="Meiryo"/>
                        </a:rPr>
                        <a:t>0,000</a:t>
                      </a:r>
                      <a:r>
                        <a:rPr lang="ja-JP" sz="800" u="none" strike="noStrike" cap="none" dirty="0">
                          <a:solidFill>
                            <a:srgbClr val="D64240"/>
                          </a:solidFill>
                          <a:latin typeface="+mn-ea"/>
                          <a:ea typeface="+mn-ea"/>
                          <a:cs typeface="Meiryo"/>
                          <a:sym typeface="Meiryo"/>
                        </a:rPr>
                        <a:t>（</a:t>
                      </a:r>
                      <a:r>
                        <a:rPr lang="en-US" altLang="ja-JP" sz="800" u="none" strike="noStrike" cap="none" dirty="0">
                          <a:solidFill>
                            <a:srgbClr val="D64240"/>
                          </a:solidFill>
                          <a:latin typeface="+mn-ea"/>
                          <a:ea typeface="+mn-ea"/>
                          <a:cs typeface="Meiryo"/>
                          <a:sym typeface="Meiryo"/>
                        </a:rPr>
                        <a:t>Net</a:t>
                      </a:r>
                      <a:r>
                        <a:rPr lang="ja-JP" sz="800" u="none" strike="noStrike" cap="none" dirty="0">
                          <a:solidFill>
                            <a:srgbClr val="D64240"/>
                          </a:solidFill>
                          <a:latin typeface="+mn-ea"/>
                          <a:ea typeface="+mn-ea"/>
                          <a:cs typeface="Meiryo"/>
                          <a:sym typeface="Meiryo"/>
                        </a:rPr>
                        <a:t>）</a:t>
                      </a:r>
                      <a:r>
                        <a:rPr lang="ja-JP" altLang="en-US" sz="1050" u="none" strike="noStrike" cap="none" dirty="0">
                          <a:solidFill>
                            <a:srgbClr val="D64240"/>
                          </a:solidFill>
                          <a:latin typeface="+mn-ea"/>
                          <a:ea typeface="+mn-ea"/>
                          <a:cs typeface="Meiryo"/>
                          <a:sym typeface="Meiryo"/>
                        </a:rPr>
                        <a:t>　</a:t>
                      </a:r>
                    </a:p>
                  </a:txBody>
                  <a:tcPr marL="18000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50000"/>
                        </a:lnSpc>
                        <a:spcBef>
                          <a:spcPts val="0"/>
                        </a:spcBef>
                        <a:spcAft>
                          <a:spcPts val="0"/>
                        </a:spcAft>
                        <a:buClr>
                          <a:schemeClr val="dk1"/>
                        </a:buClr>
                        <a:buSzPts val="1200"/>
                        <a:buFont typeface="Meiryo"/>
                        <a:buNone/>
                      </a:pPr>
                      <a:endParaRPr sz="1400" u="none" strike="noStrike" cap="none" dirty="0">
                        <a:latin typeface="+mn-ea"/>
                        <a:ea typeface="+mn-ea"/>
                      </a:endParaRPr>
                    </a:p>
                  </a:txBody>
                  <a:tcPr marL="180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013499">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申込期限</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en-US" altLang="ja-JP" sz="1200" u="none" strike="noStrike" cap="none" dirty="0">
                          <a:solidFill>
                            <a:srgbClr val="D64240"/>
                          </a:solidFill>
                          <a:latin typeface="+mn-ea"/>
                          <a:ea typeface="+mn-ea"/>
                          <a:cs typeface="Meiryo"/>
                          <a:sym typeface="Meiryo"/>
                        </a:rPr>
                        <a:t>20</a:t>
                      </a:r>
                      <a:r>
                        <a:rPr lang="ja-JP" sz="1200" u="none" strike="noStrike" cap="none" dirty="0">
                          <a:solidFill>
                            <a:srgbClr val="D64240"/>
                          </a:solidFill>
                          <a:latin typeface="+mn-ea"/>
                          <a:ea typeface="+mn-ea"/>
                          <a:cs typeface="Meiryo"/>
                          <a:sym typeface="Meiryo"/>
                        </a:rPr>
                        <a:t> 営業日前 18:00</a:t>
                      </a: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rgbClr val="D64240"/>
                        </a:buClr>
                        <a:buSzPts val="1200"/>
                        <a:buFont typeface="Meiryo"/>
                        <a:buNone/>
                      </a:pP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22" name="Google Shape;29;p28">
            <a:extLst>
              <a:ext uri="{FF2B5EF4-FFF2-40B4-BE49-F238E27FC236}">
                <a16:creationId xmlns:a16="http://schemas.microsoft.com/office/drawing/2014/main" id="{74B30A6E-606E-D06D-DF69-961ABCEF6721}"/>
              </a:ext>
            </a:extLst>
          </p:cNvPr>
          <p:cNvPicPr preferRelativeResize="0"/>
          <p:nvPr/>
        </p:nvPicPr>
        <p:blipFill rotWithShape="1">
          <a:blip r:embed="rId2" cstate="print">
            <a:alphaModFix/>
            <a:extLst>
              <a:ext uri="{28A0092B-C50C-407E-A947-70E740481C1C}">
                <a14:useLocalDpi xmlns:a14="http://schemas.microsoft.com/office/drawing/2010/main"/>
              </a:ext>
            </a:extLst>
          </a:blip>
          <a:srcRect b="22529"/>
          <a:stretch/>
        </p:blipFill>
        <p:spPr>
          <a:xfrm>
            <a:off x="785835" y="4803536"/>
            <a:ext cx="1291440" cy="229731"/>
          </a:xfrm>
          <a:prstGeom prst="rect">
            <a:avLst/>
          </a:prstGeom>
          <a:noFill/>
          <a:ln>
            <a:noFill/>
          </a:ln>
        </p:spPr>
      </p:pic>
      <p:sp>
        <p:nvSpPr>
          <p:cNvPr id="40" name="テキスト ボックス 39">
            <a:extLst>
              <a:ext uri="{FF2B5EF4-FFF2-40B4-BE49-F238E27FC236}">
                <a16:creationId xmlns:a16="http://schemas.microsoft.com/office/drawing/2014/main" id="{6FF347BD-541B-3239-374C-0D7697AC7BE8}"/>
              </a:ext>
            </a:extLst>
          </p:cNvPr>
          <p:cNvSpPr txBox="1"/>
          <p:nvPr/>
        </p:nvSpPr>
        <p:spPr>
          <a:xfrm>
            <a:off x="208893" y="5137293"/>
            <a:ext cx="2445325" cy="400110"/>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集客力を誇るニュースメディアへ転載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1000" b="1" dirty="0">
                <a:latin typeface="游ゴシック" panose="020B0400000000000000" pitchFamily="50" charset="-128"/>
                <a:ea typeface="游ゴシック" panose="020B0400000000000000" pitchFamily="50" charset="-128"/>
                <a:sym typeface="MS Gothic"/>
                <a:hlinkClick r:id="rId3"/>
              </a:rPr>
              <a:t>https://www.jprime.jp/</a:t>
            </a:r>
            <a:endParaRPr lang="en-US" altLang="ja-JP" sz="1000" b="1" dirty="0">
              <a:latin typeface="游ゴシック" panose="020B0400000000000000" pitchFamily="50" charset="-128"/>
              <a:ea typeface="游ゴシック" panose="020B0400000000000000" pitchFamily="50" charset="-128"/>
              <a:sym typeface="MS Gothic"/>
            </a:endParaRPr>
          </a:p>
        </p:txBody>
      </p:sp>
      <p:sp>
        <p:nvSpPr>
          <p:cNvPr id="42" name="正方形/長方形 41">
            <a:extLst>
              <a:ext uri="{FF2B5EF4-FFF2-40B4-BE49-F238E27FC236}">
                <a16:creationId xmlns:a16="http://schemas.microsoft.com/office/drawing/2014/main" id="{B8FA7666-8EE9-F13B-DE2B-5A8566D4FC7F}"/>
              </a:ext>
            </a:extLst>
          </p:cNvPr>
          <p:cNvSpPr/>
          <p:nvPr/>
        </p:nvSpPr>
        <p:spPr>
          <a:xfrm>
            <a:off x="476579" y="5637342"/>
            <a:ext cx="3147891" cy="57762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b="1" u="sng" dirty="0">
                <a:solidFill>
                  <a:schemeClr val="tx1"/>
                </a:solidFill>
                <a:latin typeface="游ゴシック" panose="020B0400000000000000" pitchFamily="50" charset="-128"/>
                <a:ea typeface="游ゴシック" panose="020B0400000000000000" pitchFamily="50" charset="-128"/>
              </a:rPr>
              <a:t>記事作成</a:t>
            </a:r>
            <a:r>
              <a:rPr kumimoji="1" lang="ja-JP" altLang="en-US" sz="900" b="1" u="sng" dirty="0">
                <a:solidFill>
                  <a:schemeClr val="tx1"/>
                </a:solidFill>
                <a:latin typeface="游ゴシック" panose="020B0400000000000000" pitchFamily="50" charset="-128"/>
                <a:ea typeface="游ゴシック" panose="020B0400000000000000" pitchFamily="50" charset="-128"/>
              </a:rPr>
              <a:t>について</a:t>
            </a:r>
            <a:endParaRPr kumimoji="1" lang="en-US" altLang="ja-JP" sz="900" b="1" u="sng" dirty="0">
              <a:solidFill>
                <a:schemeClr val="tx1"/>
              </a:solidFill>
              <a:latin typeface="游ゴシック" panose="020B0400000000000000" pitchFamily="50" charset="-128"/>
              <a:ea typeface="游ゴシック" panose="020B0400000000000000" pitchFamily="50" charset="-128"/>
            </a:endParaRPr>
          </a:p>
          <a:p>
            <a:r>
              <a:rPr kumimoji="1" lang="ja-JP" altLang="en-US" sz="900" b="1" dirty="0">
                <a:solidFill>
                  <a:schemeClr val="tx1"/>
                </a:solidFill>
                <a:latin typeface="游ゴシック" panose="020B0400000000000000" pitchFamily="50" charset="-128"/>
                <a:ea typeface="游ゴシック" panose="020B0400000000000000" pitchFamily="50" charset="-128"/>
              </a:rPr>
              <a:t>・暮らしとおしゃれの編集室の記事をもとに</a:t>
            </a:r>
            <a:r>
              <a:rPr lang="ja-JP" altLang="en-US" sz="900" b="1" dirty="0">
                <a:solidFill>
                  <a:schemeClr val="tx1"/>
                </a:solidFill>
                <a:latin typeface="游ゴシック" panose="020B0400000000000000" pitchFamily="50" charset="-128"/>
                <a:ea typeface="游ゴシック" panose="020B0400000000000000" pitchFamily="50" charset="-128"/>
              </a:rPr>
              <a:t>作成</a:t>
            </a:r>
            <a:r>
              <a:rPr kumimoji="1" lang="ja-JP" altLang="en-US" sz="900" b="1" dirty="0">
                <a:solidFill>
                  <a:schemeClr val="tx1"/>
                </a:solidFill>
                <a:latin typeface="游ゴシック" panose="020B0400000000000000" pitchFamily="50" charset="-128"/>
                <a:ea typeface="游ゴシック" panose="020B0400000000000000" pitchFamily="50" charset="-128"/>
              </a:rPr>
              <a:t>。</a:t>
            </a:r>
            <a:endParaRPr kumimoji="1" lang="en-US" altLang="ja-JP" sz="900" b="1" dirty="0">
              <a:solidFill>
                <a:schemeClr val="tx1"/>
              </a:solidFill>
              <a:latin typeface="游ゴシック" panose="020B0400000000000000" pitchFamily="50" charset="-128"/>
              <a:ea typeface="游ゴシック" panose="020B0400000000000000" pitchFamily="50" charset="-128"/>
            </a:endParaRPr>
          </a:p>
          <a:p>
            <a:r>
              <a:rPr kumimoji="1" lang="ja-JP" altLang="en-US" sz="900" b="1" dirty="0">
                <a:solidFill>
                  <a:schemeClr val="tx1"/>
                </a:solidFill>
                <a:latin typeface="游ゴシック" panose="020B0400000000000000" pitchFamily="50" charset="-128"/>
                <a:ea typeface="游ゴシック" panose="020B0400000000000000" pitchFamily="50" charset="-128"/>
              </a:rPr>
              <a:t>・校正はファクトチェック１回各編集部に</a:t>
            </a:r>
            <a:r>
              <a:rPr lang="ja-JP" altLang="en-US" sz="900" b="1" dirty="0">
                <a:solidFill>
                  <a:schemeClr val="tx1"/>
                </a:solidFill>
                <a:latin typeface="游ゴシック" panose="020B0400000000000000" pitchFamily="50" charset="-128"/>
                <a:ea typeface="游ゴシック" panose="020B0400000000000000" pitchFamily="50" charset="-128"/>
              </a:rPr>
              <a:t>準じます</a:t>
            </a:r>
            <a:r>
              <a:rPr kumimoji="1" lang="ja-JP" altLang="en-US" sz="900" b="1" dirty="0">
                <a:solidFill>
                  <a:schemeClr val="tx1"/>
                </a:solidFill>
                <a:latin typeface="游ゴシック" panose="020B0400000000000000" pitchFamily="50" charset="-128"/>
                <a:ea typeface="游ゴシック" panose="020B0400000000000000" pitchFamily="50" charset="-128"/>
              </a:rPr>
              <a:t>。</a:t>
            </a:r>
          </a:p>
        </p:txBody>
      </p:sp>
      <p:grpSp>
        <p:nvGrpSpPr>
          <p:cNvPr id="7" name="グループ化 6">
            <a:extLst>
              <a:ext uri="{FF2B5EF4-FFF2-40B4-BE49-F238E27FC236}">
                <a16:creationId xmlns:a16="http://schemas.microsoft.com/office/drawing/2014/main" id="{CEB99B57-B79F-A1C4-AD41-F960B5637F2B}"/>
              </a:ext>
            </a:extLst>
          </p:cNvPr>
          <p:cNvGrpSpPr/>
          <p:nvPr/>
        </p:nvGrpSpPr>
        <p:grpSpPr>
          <a:xfrm>
            <a:off x="3243284" y="4633985"/>
            <a:ext cx="1810703" cy="816842"/>
            <a:chOff x="3243284" y="3927162"/>
            <a:chExt cx="1810703" cy="816842"/>
          </a:xfrm>
        </p:grpSpPr>
        <p:sp>
          <p:nvSpPr>
            <p:cNvPr id="34" name="テキスト ボックス 33">
              <a:extLst>
                <a:ext uri="{FF2B5EF4-FFF2-40B4-BE49-F238E27FC236}">
                  <a16:creationId xmlns:a16="http://schemas.microsoft.com/office/drawing/2014/main" id="{A107B273-B22F-9EC9-CDB8-FBB98E94C9CE}"/>
                </a:ext>
              </a:extLst>
            </p:cNvPr>
            <p:cNvSpPr txBox="1"/>
            <p:nvPr/>
          </p:nvSpPr>
          <p:spPr>
            <a:xfrm>
              <a:off x="3243284" y="4343894"/>
              <a:ext cx="1810703" cy="400110"/>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共働きママメディアへ転載</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1000" b="1" dirty="0">
                  <a:latin typeface="游ゴシック" panose="020B0400000000000000" pitchFamily="50" charset="-128"/>
                  <a:ea typeface="游ゴシック" panose="020B0400000000000000" pitchFamily="50" charset="-128"/>
                  <a:sym typeface="MS Gothic"/>
                  <a:hlinkClick r:id="rId4"/>
                </a:rPr>
                <a:t>https://chanto.jp.net/</a:t>
              </a:r>
              <a:endParaRPr lang="en-US" altLang="ja-JP" sz="1000" b="1" dirty="0">
                <a:latin typeface="游ゴシック" panose="020B0400000000000000" pitchFamily="50" charset="-128"/>
                <a:ea typeface="游ゴシック" panose="020B0400000000000000" pitchFamily="50" charset="-128"/>
                <a:sym typeface="MS Gothic"/>
              </a:endParaRPr>
            </a:p>
          </p:txBody>
        </p:sp>
        <p:pic>
          <p:nvPicPr>
            <p:cNvPr id="56" name="図 55">
              <a:extLst>
                <a:ext uri="{FF2B5EF4-FFF2-40B4-BE49-F238E27FC236}">
                  <a16:creationId xmlns:a16="http://schemas.microsoft.com/office/drawing/2014/main" id="{0EF50595-B42E-5D17-AD23-B79F38C65F2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91559" y="3927162"/>
              <a:ext cx="914152" cy="337307"/>
            </a:xfrm>
            <a:prstGeom prst="rect">
              <a:avLst/>
            </a:prstGeom>
          </p:spPr>
        </p:pic>
      </p:grpSp>
      <p:grpSp>
        <p:nvGrpSpPr>
          <p:cNvPr id="48" name="グループ化 47">
            <a:extLst>
              <a:ext uri="{FF2B5EF4-FFF2-40B4-BE49-F238E27FC236}">
                <a16:creationId xmlns:a16="http://schemas.microsoft.com/office/drawing/2014/main" id="{23036048-3382-2703-E6CB-591217E146C3}"/>
              </a:ext>
            </a:extLst>
          </p:cNvPr>
          <p:cNvGrpSpPr/>
          <p:nvPr/>
        </p:nvGrpSpPr>
        <p:grpSpPr>
          <a:xfrm>
            <a:off x="1393237" y="3145790"/>
            <a:ext cx="2863338" cy="1471635"/>
            <a:chOff x="377331" y="542602"/>
            <a:chExt cx="2863338" cy="1471635"/>
          </a:xfrm>
        </p:grpSpPr>
        <p:cxnSp>
          <p:nvCxnSpPr>
            <p:cNvPr id="21" name="直線矢印コネクタ 20">
              <a:extLst>
                <a:ext uri="{FF2B5EF4-FFF2-40B4-BE49-F238E27FC236}">
                  <a16:creationId xmlns:a16="http://schemas.microsoft.com/office/drawing/2014/main" id="{9C6A1442-222F-7EE3-E277-95CBF656DEE1}"/>
                </a:ext>
              </a:extLst>
            </p:cNvPr>
            <p:cNvCxnSpPr>
              <a:cxnSpLocks/>
            </p:cNvCxnSpPr>
            <p:nvPr/>
          </p:nvCxnSpPr>
          <p:spPr>
            <a:xfrm flipH="1">
              <a:off x="377331" y="542602"/>
              <a:ext cx="1398460" cy="147163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5FECE6B-B494-2607-8F09-E8471DA81148}"/>
                </a:ext>
              </a:extLst>
            </p:cNvPr>
            <p:cNvCxnSpPr>
              <a:cxnSpLocks/>
            </p:cNvCxnSpPr>
            <p:nvPr/>
          </p:nvCxnSpPr>
          <p:spPr>
            <a:xfrm>
              <a:off x="1775791" y="542602"/>
              <a:ext cx="1464878" cy="146137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CBA6C00F-3BCD-8479-60D4-40F4CBDFDFB3}"/>
              </a:ext>
            </a:extLst>
          </p:cNvPr>
          <p:cNvGrpSpPr/>
          <p:nvPr/>
        </p:nvGrpSpPr>
        <p:grpSpPr>
          <a:xfrm>
            <a:off x="1600986" y="2440036"/>
            <a:ext cx="2447840" cy="843910"/>
            <a:chOff x="241320" y="3983997"/>
            <a:chExt cx="2447840" cy="843910"/>
          </a:xfrm>
          <a:solidFill>
            <a:schemeClr val="bg1"/>
          </a:solidFill>
        </p:grpSpPr>
        <p:sp>
          <p:nvSpPr>
            <p:cNvPr id="57" name="テキスト ボックス 56">
              <a:extLst>
                <a:ext uri="{FF2B5EF4-FFF2-40B4-BE49-F238E27FC236}">
                  <a16:creationId xmlns:a16="http://schemas.microsoft.com/office/drawing/2014/main" id="{BF09D48C-3C0A-6320-A1E1-C5B674165717}"/>
                </a:ext>
              </a:extLst>
            </p:cNvPr>
            <p:cNvSpPr txBox="1"/>
            <p:nvPr/>
          </p:nvSpPr>
          <p:spPr>
            <a:xfrm>
              <a:off x="241320" y="4273909"/>
              <a:ext cx="2447840" cy="553998"/>
            </a:xfrm>
            <a:prstGeom prst="rect">
              <a:avLst/>
            </a:prstGeom>
            <a:grp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sym typeface="MS Gothic"/>
                </a:rPr>
                <a:t>ナチュラル思考で丁寧な暮らしを重視する女性がボリューム層</a:t>
              </a:r>
              <a:endParaRPr lang="en-US" altLang="ja-JP" sz="1000" b="1" dirty="0">
                <a:latin typeface="游ゴシック" panose="020B0400000000000000" pitchFamily="50" charset="-128"/>
                <a:ea typeface="游ゴシック" panose="020B0400000000000000" pitchFamily="50" charset="-128"/>
                <a:sym typeface="MS Gothic"/>
              </a:endParaRPr>
            </a:p>
            <a:p>
              <a:pPr algn="ctr"/>
              <a:r>
                <a:rPr lang="en-US" altLang="ja-JP" sz="1000" b="1" dirty="0">
                  <a:latin typeface="游ゴシック" panose="020B0400000000000000" pitchFamily="50" charset="-128"/>
                  <a:ea typeface="游ゴシック" panose="020B0400000000000000" pitchFamily="50" charset="-128"/>
                  <a:sym typeface="MS Gothic"/>
                  <a:hlinkClick r:id="rId6"/>
                </a:rPr>
                <a:t>https://kurashi-to-oshare.jp/</a:t>
              </a:r>
              <a:endParaRPr lang="en-US" altLang="ja-JP" sz="1000" b="1" dirty="0">
                <a:latin typeface="游ゴシック" panose="020B0400000000000000" pitchFamily="50" charset="-128"/>
                <a:ea typeface="游ゴシック" panose="020B0400000000000000" pitchFamily="50" charset="-128"/>
                <a:sym typeface="MS Gothic"/>
              </a:endParaRPr>
            </a:p>
          </p:txBody>
        </p:sp>
        <p:pic>
          <p:nvPicPr>
            <p:cNvPr id="47" name="Google Shape;442;p18">
              <a:extLst>
                <a:ext uri="{FF2B5EF4-FFF2-40B4-BE49-F238E27FC236}">
                  <a16:creationId xmlns:a16="http://schemas.microsoft.com/office/drawing/2014/main" id="{7EA13D43-9C85-647A-031F-6F0FDEB20E8D}"/>
                </a:ext>
              </a:extLst>
            </p:cNvPr>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886101" y="3983997"/>
              <a:ext cx="1158278" cy="272974"/>
            </a:xfrm>
            <a:prstGeom prst="rect">
              <a:avLst/>
            </a:prstGeom>
            <a:grpFill/>
            <a:ln>
              <a:noFill/>
            </a:ln>
          </p:spPr>
        </p:pic>
      </p:grpSp>
      <p:sp>
        <p:nvSpPr>
          <p:cNvPr id="13" name="Google Shape;187;p9">
            <a:extLst>
              <a:ext uri="{FF2B5EF4-FFF2-40B4-BE49-F238E27FC236}">
                <a16:creationId xmlns:a16="http://schemas.microsoft.com/office/drawing/2014/main" id="{458B6A41-0A79-07C2-3163-6DB975DB73C1}"/>
              </a:ext>
            </a:extLst>
          </p:cNvPr>
          <p:cNvSpPr/>
          <p:nvPr/>
        </p:nvSpPr>
        <p:spPr>
          <a:xfrm>
            <a:off x="1600987" y="3211418"/>
            <a:ext cx="2447839" cy="553998"/>
          </a:xfrm>
          <a:prstGeom prst="rect">
            <a:avLst/>
          </a:prstGeom>
          <a:solidFill>
            <a:schemeClr val="bg1"/>
          </a:solidFill>
          <a:ln w="19050">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800" b="1" i="0" u="none" strike="noStrike" cap="none" dirty="0">
                <a:latin typeface="+mn-ea"/>
                <a:cs typeface="Arial"/>
                <a:sym typeface="Arial"/>
              </a:rPr>
              <a:t>暮らしとおしゃれの編集室</a:t>
            </a:r>
            <a:endParaRPr lang="en-US" altLang="ja-JP" sz="800" b="1" i="0" u="none" strike="noStrike" cap="none" dirty="0">
              <a:latin typeface="+mn-ea"/>
              <a:cs typeface="Arial"/>
              <a:sym typeface="Arial"/>
            </a:endParaRPr>
          </a:p>
          <a:p>
            <a:pPr algn="ctr">
              <a:buClr>
                <a:srgbClr val="000000"/>
              </a:buClr>
              <a:buSzPts val="1400"/>
            </a:pPr>
            <a:r>
              <a:rPr lang="ja-JP" altLang="en-US" sz="800" b="1" i="0" u="none" strike="noStrike" cap="none" dirty="0">
                <a:latin typeface="+mn-ea"/>
                <a:cs typeface="Arial"/>
                <a:sym typeface="Arial"/>
              </a:rPr>
              <a:t>編集部によるスポンサード記事の作成</a:t>
            </a:r>
            <a:endParaRPr lang="en-US" altLang="ja-JP" sz="800" b="1" i="0" u="none" strike="noStrike" cap="none" dirty="0">
              <a:latin typeface="+mn-ea"/>
              <a:cs typeface="Arial"/>
              <a:sym typeface="Arial"/>
            </a:endParaRPr>
          </a:p>
          <a:p>
            <a:pPr algn="ctr">
              <a:buClr>
                <a:srgbClr val="000000"/>
              </a:buClr>
              <a:buSzPts val="1400"/>
            </a:pPr>
            <a:r>
              <a:rPr lang="en-US" altLang="ja-JP" sz="800" b="1" i="0" u="none" strike="noStrike" cap="none" dirty="0">
                <a:latin typeface="+mn-ea"/>
                <a:cs typeface="Arial"/>
                <a:sym typeface="Arial"/>
              </a:rPr>
              <a:t>(</a:t>
            </a:r>
            <a:r>
              <a:rPr lang="ja-JP" altLang="en-US" sz="800" b="1" i="0" u="none" strike="noStrike" cap="none" dirty="0">
                <a:latin typeface="+mn-ea"/>
                <a:cs typeface="Arial"/>
                <a:sym typeface="Arial"/>
              </a:rPr>
              <a:t>撮影・記事作成</a:t>
            </a:r>
            <a:r>
              <a:rPr lang="en-US" altLang="ja-JP" sz="800" b="1" i="0" u="none" strike="noStrike" cap="none" dirty="0">
                <a:latin typeface="+mn-ea"/>
                <a:cs typeface="Arial"/>
                <a:sym typeface="Arial"/>
              </a:rPr>
              <a:t>/</a:t>
            </a:r>
            <a:r>
              <a:rPr lang="ja-JP" altLang="en-US" sz="800" b="1" dirty="0">
                <a:latin typeface="游ゴシック" panose="020B0400000000000000" pitchFamily="50" charset="-128"/>
                <a:ea typeface="游ゴシック" panose="020B0400000000000000" pitchFamily="50" charset="-128"/>
                <a:sym typeface="MS Gothic"/>
              </a:rPr>
              <a:t>モデル起用ナシの物撮り）</a:t>
            </a:r>
            <a:endParaRPr lang="en-US" altLang="ja-JP" sz="800" b="1" dirty="0">
              <a:latin typeface="游ゴシック" panose="020B0400000000000000" pitchFamily="50" charset="-128"/>
              <a:ea typeface="游ゴシック" panose="020B0400000000000000" pitchFamily="50" charset="-128"/>
              <a:sym typeface="MS Gothic"/>
            </a:endParaRPr>
          </a:p>
        </p:txBody>
      </p:sp>
      <p:sp>
        <p:nvSpPr>
          <p:cNvPr id="29" name="吹き出し: 角を丸めた四角形 28">
            <a:extLst>
              <a:ext uri="{FF2B5EF4-FFF2-40B4-BE49-F238E27FC236}">
                <a16:creationId xmlns:a16="http://schemas.microsoft.com/office/drawing/2014/main" id="{18DC1D2D-0791-2697-BC24-F47CE24C8124}"/>
              </a:ext>
            </a:extLst>
          </p:cNvPr>
          <p:cNvSpPr/>
          <p:nvPr/>
        </p:nvSpPr>
        <p:spPr>
          <a:xfrm>
            <a:off x="1828800" y="2122896"/>
            <a:ext cx="647124" cy="287002"/>
          </a:xfrm>
          <a:prstGeom prst="wedgeRoundRectCallout">
            <a:avLst>
              <a:gd name="adj1" fmla="val 31723"/>
              <a:gd name="adj2" fmla="val 72202"/>
              <a:gd name="adj3" fmla="val 16667"/>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C0A2613-5683-9DA4-6CD9-890D01A8E2CA}"/>
              </a:ext>
            </a:extLst>
          </p:cNvPr>
          <p:cNvSpPr txBox="1"/>
          <p:nvPr/>
        </p:nvSpPr>
        <p:spPr>
          <a:xfrm>
            <a:off x="1787972" y="2127898"/>
            <a:ext cx="728779" cy="276999"/>
          </a:xfrm>
          <a:prstGeom prst="rect">
            <a:avLst/>
          </a:prstGeom>
          <a:noFill/>
        </p:spPr>
        <p:txBody>
          <a:bodyPr wrap="square" rtlCol="0">
            <a:spAutoFit/>
          </a:bodyPr>
          <a:lstStyle/>
          <a:p>
            <a:pPr algn="ctr"/>
            <a:r>
              <a:rPr kumimoji="1" lang="ja-JP" altLang="en-US" sz="1200" b="1" dirty="0">
                <a:solidFill>
                  <a:schemeClr val="accent1"/>
                </a:solidFill>
              </a:rPr>
              <a:t>作成</a:t>
            </a:r>
          </a:p>
        </p:txBody>
      </p:sp>
      <p:sp>
        <p:nvSpPr>
          <p:cNvPr id="31" name="吹き出し: 角を丸めた四角形 30">
            <a:extLst>
              <a:ext uri="{FF2B5EF4-FFF2-40B4-BE49-F238E27FC236}">
                <a16:creationId xmlns:a16="http://schemas.microsoft.com/office/drawing/2014/main" id="{30DA8F27-7A4F-4433-E633-1FD0A7C7A7B6}"/>
              </a:ext>
            </a:extLst>
          </p:cNvPr>
          <p:cNvSpPr/>
          <p:nvPr/>
        </p:nvSpPr>
        <p:spPr>
          <a:xfrm>
            <a:off x="1058794" y="3749884"/>
            <a:ext cx="647124" cy="287002"/>
          </a:xfrm>
          <a:prstGeom prst="wedgeRoundRectCallout">
            <a:avLst>
              <a:gd name="adj1" fmla="val 31723"/>
              <a:gd name="adj2" fmla="val 72202"/>
              <a:gd name="adj3" fmla="val 16667"/>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9E88516-0A5F-901D-3487-D8B7B5128A70}"/>
              </a:ext>
            </a:extLst>
          </p:cNvPr>
          <p:cNvSpPr txBox="1"/>
          <p:nvPr/>
        </p:nvSpPr>
        <p:spPr>
          <a:xfrm>
            <a:off x="1017966" y="3754886"/>
            <a:ext cx="728779" cy="276999"/>
          </a:xfrm>
          <a:prstGeom prst="rect">
            <a:avLst/>
          </a:prstGeom>
          <a:noFill/>
        </p:spPr>
        <p:txBody>
          <a:bodyPr wrap="square" rtlCol="0">
            <a:spAutoFit/>
          </a:bodyPr>
          <a:lstStyle/>
          <a:p>
            <a:pPr algn="ctr"/>
            <a:r>
              <a:rPr kumimoji="1" lang="ja-JP" altLang="en-US" sz="1200" b="1" dirty="0">
                <a:solidFill>
                  <a:schemeClr val="accent1"/>
                </a:solidFill>
              </a:rPr>
              <a:t>転載</a:t>
            </a:r>
          </a:p>
        </p:txBody>
      </p:sp>
      <p:sp>
        <p:nvSpPr>
          <p:cNvPr id="41" name="吹き出し: 角を丸めた四角形 40">
            <a:extLst>
              <a:ext uri="{FF2B5EF4-FFF2-40B4-BE49-F238E27FC236}">
                <a16:creationId xmlns:a16="http://schemas.microsoft.com/office/drawing/2014/main" id="{079BCEAC-EFBF-5880-0A4B-E301AD552FE0}"/>
              </a:ext>
            </a:extLst>
          </p:cNvPr>
          <p:cNvSpPr/>
          <p:nvPr/>
        </p:nvSpPr>
        <p:spPr>
          <a:xfrm>
            <a:off x="4046512" y="3749884"/>
            <a:ext cx="647124" cy="287002"/>
          </a:xfrm>
          <a:prstGeom prst="wedgeRoundRectCallout">
            <a:avLst>
              <a:gd name="adj1" fmla="val -35856"/>
              <a:gd name="adj2" fmla="val 81437"/>
              <a:gd name="adj3" fmla="val 16667"/>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A8A06DA3-0CBC-7D62-152D-E1520A861AB3}"/>
              </a:ext>
            </a:extLst>
          </p:cNvPr>
          <p:cNvSpPr txBox="1"/>
          <p:nvPr/>
        </p:nvSpPr>
        <p:spPr>
          <a:xfrm>
            <a:off x="4005684" y="3754886"/>
            <a:ext cx="728779" cy="276999"/>
          </a:xfrm>
          <a:prstGeom prst="rect">
            <a:avLst/>
          </a:prstGeom>
          <a:noFill/>
        </p:spPr>
        <p:txBody>
          <a:bodyPr wrap="square" rtlCol="0">
            <a:spAutoFit/>
          </a:bodyPr>
          <a:lstStyle/>
          <a:p>
            <a:pPr algn="ctr"/>
            <a:r>
              <a:rPr kumimoji="1" lang="ja-JP" altLang="en-US" sz="1200" b="1" dirty="0">
                <a:solidFill>
                  <a:schemeClr val="accent1"/>
                </a:solidFill>
              </a:rPr>
              <a:t>転載</a:t>
            </a:r>
          </a:p>
        </p:txBody>
      </p:sp>
    </p:spTree>
    <p:extLst>
      <p:ext uri="{BB962C8B-B14F-4D97-AF65-F5344CB8AC3E}">
        <p14:creationId xmlns:p14="http://schemas.microsoft.com/office/powerpoint/2010/main" val="2529293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99A2AB9-C03A-0E6B-1379-708B4D8DD8E8}"/>
              </a:ext>
            </a:extLst>
          </p:cNvPr>
          <p:cNvSpPr>
            <a:spLocks noGrp="1"/>
          </p:cNvSpPr>
          <p:nvPr>
            <p:ph type="sldNum" sz="quarter" idx="12"/>
          </p:nvPr>
        </p:nvSpPr>
        <p:spPr/>
        <p:txBody>
          <a:bodyPr/>
          <a:lstStyle/>
          <a:p>
            <a:fld id="{406E78D2-0C52-46C5-AF46-3A09E3634C9A}" type="slidenum">
              <a:rPr kumimoji="1" lang="ja-JP" altLang="en-US" smtClean="0"/>
              <a:t>15</a:t>
            </a:fld>
            <a:endParaRPr kumimoji="1" lang="ja-JP" altLang="en-US"/>
          </a:p>
        </p:txBody>
      </p:sp>
      <p:sp>
        <p:nvSpPr>
          <p:cNvPr id="3" name="テキスト ボックス 2">
            <a:extLst>
              <a:ext uri="{FF2B5EF4-FFF2-40B4-BE49-F238E27FC236}">
                <a16:creationId xmlns:a16="http://schemas.microsoft.com/office/drawing/2014/main" id="{1011B354-7070-FE9A-C229-32D04EC29569}"/>
              </a:ext>
            </a:extLst>
          </p:cNvPr>
          <p:cNvSpPr txBox="1"/>
          <p:nvPr/>
        </p:nvSpPr>
        <p:spPr>
          <a:xfrm>
            <a:off x="3488658" y="415573"/>
            <a:ext cx="7509194" cy="510011"/>
          </a:xfrm>
          <a:prstGeom prst="rect">
            <a:avLst/>
          </a:prstGeom>
          <a:noFill/>
        </p:spPr>
        <p:txBody>
          <a:bodyPr wrap="square">
            <a:spAutoFit/>
          </a:bodyPr>
          <a:lstStyle/>
          <a:p>
            <a:pPr algn="ctr">
              <a:lnSpc>
                <a:spcPct val="150000"/>
              </a:lnSpc>
            </a:pPr>
            <a:r>
              <a:rPr kumimoji="1" lang="ja-JP" altLang="en-US" sz="2000" b="1" dirty="0">
                <a:solidFill>
                  <a:schemeClr val="tx1"/>
                </a:solidFill>
                <a:latin typeface="游ゴシック" panose="020B0400000000000000" pitchFamily="50" charset="-128"/>
                <a:ea typeface="游ゴシック" panose="020B0400000000000000" pitchFamily="50" charset="-128"/>
              </a:rPr>
              <a:t>スポンサードポストメニューの４つのプランがお得</a:t>
            </a:r>
          </a:p>
        </p:txBody>
      </p:sp>
      <p:graphicFrame>
        <p:nvGraphicFramePr>
          <p:cNvPr id="5" name="表 7">
            <a:extLst>
              <a:ext uri="{FF2B5EF4-FFF2-40B4-BE49-F238E27FC236}">
                <a16:creationId xmlns:a16="http://schemas.microsoft.com/office/drawing/2014/main" id="{3EC86845-2524-59EC-886C-C422186F0AF9}"/>
              </a:ext>
            </a:extLst>
          </p:cNvPr>
          <p:cNvGraphicFramePr>
            <a:graphicFrameLocks noGrp="1"/>
          </p:cNvGraphicFramePr>
          <p:nvPr>
            <p:extLst>
              <p:ext uri="{D42A27DB-BD31-4B8C-83A1-F6EECF244321}">
                <p14:modId xmlns:p14="http://schemas.microsoft.com/office/powerpoint/2010/main" val="3871609337"/>
              </p:ext>
            </p:extLst>
          </p:nvPr>
        </p:nvGraphicFramePr>
        <p:xfrm>
          <a:off x="787402" y="1762026"/>
          <a:ext cx="10617200" cy="4257034"/>
        </p:xfrm>
        <a:graphic>
          <a:graphicData uri="http://schemas.openxmlformats.org/drawingml/2006/table">
            <a:tbl>
              <a:tblPr firstRow="1" bandRow="1">
                <a:tableStyleId>{5C22544A-7EE6-4342-B048-85BDC9FD1C3A}</a:tableStyleId>
              </a:tblPr>
              <a:tblGrid>
                <a:gridCol w="328420">
                  <a:extLst>
                    <a:ext uri="{9D8B030D-6E8A-4147-A177-3AD203B41FA5}">
                      <a16:colId xmlns:a16="http://schemas.microsoft.com/office/drawing/2014/main" val="2047859146"/>
                    </a:ext>
                  </a:extLst>
                </a:gridCol>
                <a:gridCol w="1968162">
                  <a:extLst>
                    <a:ext uri="{9D8B030D-6E8A-4147-A177-3AD203B41FA5}">
                      <a16:colId xmlns:a16="http://schemas.microsoft.com/office/drawing/2014/main" val="3804305376"/>
                    </a:ext>
                  </a:extLst>
                </a:gridCol>
                <a:gridCol w="1941376">
                  <a:extLst>
                    <a:ext uri="{9D8B030D-6E8A-4147-A177-3AD203B41FA5}">
                      <a16:colId xmlns:a16="http://schemas.microsoft.com/office/drawing/2014/main" val="942116022"/>
                    </a:ext>
                  </a:extLst>
                </a:gridCol>
                <a:gridCol w="3702637">
                  <a:extLst>
                    <a:ext uri="{9D8B030D-6E8A-4147-A177-3AD203B41FA5}">
                      <a16:colId xmlns:a16="http://schemas.microsoft.com/office/drawing/2014/main" val="4217131135"/>
                    </a:ext>
                  </a:extLst>
                </a:gridCol>
                <a:gridCol w="1393808">
                  <a:extLst>
                    <a:ext uri="{9D8B030D-6E8A-4147-A177-3AD203B41FA5}">
                      <a16:colId xmlns:a16="http://schemas.microsoft.com/office/drawing/2014/main" val="1080055504"/>
                    </a:ext>
                  </a:extLst>
                </a:gridCol>
                <a:gridCol w="1282797">
                  <a:extLst>
                    <a:ext uri="{9D8B030D-6E8A-4147-A177-3AD203B41FA5}">
                      <a16:colId xmlns:a16="http://schemas.microsoft.com/office/drawing/2014/main" val="3778607133"/>
                    </a:ext>
                  </a:extLst>
                </a:gridCol>
              </a:tblGrid>
              <a:tr h="396000">
                <a:tc gridSpan="2">
                  <a:txBody>
                    <a:bodyPr/>
                    <a:lstStyle/>
                    <a:p>
                      <a:pPr algn="ctr"/>
                      <a:r>
                        <a:rPr kumimoji="1" lang="ja-JP" altLang="en-US" sz="1300" dirty="0">
                          <a:solidFill>
                            <a:schemeClr val="tx1"/>
                          </a:solidFill>
                          <a:latin typeface="游ゴシック" panose="020B0400000000000000" pitchFamily="50" charset="-128"/>
                          <a:ea typeface="游ゴシック" panose="020B0400000000000000" pitchFamily="50" charset="-128"/>
                        </a:rPr>
                        <a:t>プラン</a:t>
                      </a:r>
                    </a:p>
                  </a:txBody>
                  <a:tcPr marT="41564" marB="41564" anchor="ctr">
                    <a:lnB w="12700" cap="flat" cmpd="sng" algn="ctr">
                      <a:solidFill>
                        <a:schemeClr val="tx1"/>
                      </a:solidFill>
                      <a:prstDash val="solid"/>
                      <a:round/>
                      <a:headEnd type="none" w="med" len="med"/>
                      <a:tailEnd type="none" w="med" len="med"/>
                    </a:lnB>
                    <a:solidFill>
                      <a:srgbClr val="FBB0B3"/>
                    </a:solidFill>
                  </a:tcPr>
                </a:tc>
                <a:tc hMerge="1">
                  <a:txBody>
                    <a:bodyPr/>
                    <a:lstStyle/>
                    <a:p>
                      <a:pPr algn="ctr"/>
                      <a:r>
                        <a:rPr kumimoji="1" lang="ja-JP" altLang="en-US" sz="1600" dirty="0">
                          <a:solidFill>
                            <a:schemeClr val="tx1"/>
                          </a:solidFill>
                        </a:rPr>
                        <a:t>プラン</a:t>
                      </a:r>
                    </a:p>
                  </a:txBody>
                  <a:tcPr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300" dirty="0">
                          <a:solidFill>
                            <a:schemeClr val="tx1"/>
                          </a:solidFill>
                          <a:latin typeface="游ゴシック" panose="020B0400000000000000" pitchFamily="50" charset="-128"/>
                          <a:ea typeface="游ゴシック" panose="020B0400000000000000" pitchFamily="50" charset="-128"/>
                        </a:rPr>
                        <a:t>想定</a:t>
                      </a:r>
                      <a:r>
                        <a:rPr kumimoji="1" lang="en-US" altLang="ja-JP" sz="1300" dirty="0">
                          <a:solidFill>
                            <a:schemeClr val="tx1"/>
                          </a:solidFill>
                          <a:latin typeface="游ゴシック" panose="020B0400000000000000" pitchFamily="50" charset="-128"/>
                          <a:ea typeface="游ゴシック" panose="020B0400000000000000" pitchFamily="50" charset="-128"/>
                        </a:rPr>
                        <a:t>PV</a:t>
                      </a:r>
                      <a:endParaRPr kumimoji="1" lang="ja-JP" altLang="en-US" sz="1300" dirty="0">
                        <a:solidFill>
                          <a:schemeClr val="tx1"/>
                        </a:solidFill>
                        <a:latin typeface="游ゴシック" panose="020B0400000000000000" pitchFamily="50" charset="-128"/>
                        <a:ea typeface="游ゴシック" panose="020B0400000000000000" pitchFamily="50" charset="-128"/>
                      </a:endParaRPr>
                    </a:p>
                  </a:txBody>
                  <a:tcPr marT="34350" marB="34350" anchor="ctr">
                    <a:lnB w="12700" cap="flat" cmpd="sng" algn="ctr">
                      <a:solidFill>
                        <a:schemeClr val="tx1"/>
                      </a:solidFill>
                      <a:prstDash val="solid"/>
                      <a:round/>
                      <a:headEnd type="none" w="med" len="med"/>
                      <a:tailEnd type="none" w="med" len="med"/>
                    </a:lnB>
                    <a:solidFill>
                      <a:srgbClr val="FBB0B3"/>
                    </a:solidFill>
                  </a:tcPr>
                </a:tc>
                <a:tc>
                  <a:txBody>
                    <a:bodyPr/>
                    <a:lstStyle/>
                    <a:p>
                      <a:pPr algn="ctr"/>
                      <a:endParaRPr kumimoji="1" lang="ja-JP" altLang="en-US" sz="800" dirty="0">
                        <a:solidFill>
                          <a:schemeClr val="tx1"/>
                        </a:solidFill>
                        <a:latin typeface="游ゴシック" panose="020B0400000000000000" pitchFamily="50" charset="-128"/>
                        <a:ea typeface="游ゴシック" panose="020B0400000000000000" pitchFamily="50" charset="-128"/>
                      </a:endParaRPr>
                    </a:p>
                  </a:txBody>
                  <a:tcPr marT="34350" marB="34350" anchor="ctr">
                    <a:lnB w="12700" cap="flat" cmpd="sng" algn="ctr">
                      <a:solidFill>
                        <a:schemeClr val="tx1"/>
                      </a:solidFill>
                      <a:prstDash val="solid"/>
                      <a:round/>
                      <a:headEnd type="none" w="med" len="med"/>
                      <a:tailEnd type="none" w="med" len="med"/>
                    </a:lnB>
                    <a:solidFill>
                      <a:srgbClr val="FBB0B3"/>
                    </a:solidFill>
                  </a:tcPr>
                </a:tc>
                <a:tc>
                  <a:txBody>
                    <a:bodyPr/>
                    <a:lstStyle/>
                    <a:p>
                      <a:pPr algn="ctr"/>
                      <a:r>
                        <a:rPr kumimoji="1" lang="ja-JP" altLang="en-US" sz="1300" dirty="0">
                          <a:solidFill>
                            <a:schemeClr val="tx1"/>
                          </a:solidFill>
                          <a:latin typeface="游ゴシック" panose="020B0400000000000000" pitchFamily="50" charset="-128"/>
                          <a:ea typeface="游ゴシック" panose="020B0400000000000000" pitchFamily="50" charset="-128"/>
                        </a:rPr>
                        <a:t>通常価格</a:t>
                      </a:r>
                    </a:p>
                  </a:txBody>
                  <a:tcPr marT="34350" marB="34350" anchor="ctr">
                    <a:lnB w="12700" cap="flat" cmpd="sng" algn="ctr">
                      <a:solidFill>
                        <a:schemeClr val="tx1"/>
                      </a:solidFill>
                      <a:prstDash val="solid"/>
                      <a:round/>
                      <a:headEnd type="none" w="med" len="med"/>
                      <a:tailEnd type="none" w="med" len="med"/>
                    </a:lnB>
                    <a:solidFill>
                      <a:srgbClr val="FBB0B3"/>
                    </a:solidFill>
                  </a:tcPr>
                </a:tc>
                <a:tc>
                  <a:txBody>
                    <a:bodyPr/>
                    <a:lstStyle/>
                    <a:p>
                      <a:pPr algn="ctr"/>
                      <a:r>
                        <a:rPr kumimoji="1" lang="ja-JP" altLang="en-US" sz="1300" dirty="0">
                          <a:solidFill>
                            <a:schemeClr val="tx1"/>
                          </a:solidFill>
                          <a:latin typeface="游ゴシック" panose="020B0400000000000000" pitchFamily="50" charset="-128"/>
                          <a:ea typeface="游ゴシック" panose="020B0400000000000000" pitchFamily="50" charset="-128"/>
                        </a:rPr>
                        <a:t>特別価格</a:t>
                      </a:r>
                    </a:p>
                  </a:txBody>
                  <a:tcPr marT="34350" marB="34350" anchor="ctr">
                    <a:lnB w="12700" cap="flat" cmpd="sng" algn="ctr">
                      <a:solidFill>
                        <a:schemeClr val="tx1"/>
                      </a:solidFill>
                      <a:prstDash val="solid"/>
                      <a:round/>
                      <a:headEnd type="none" w="med" len="med"/>
                      <a:tailEnd type="none" w="med" len="med"/>
                    </a:lnB>
                    <a:solidFill>
                      <a:srgbClr val="FBB0B3"/>
                    </a:solidFill>
                  </a:tcPr>
                </a:tc>
                <a:extLst>
                  <a:ext uri="{0D108BD9-81ED-4DB2-BD59-A6C34878D82A}">
                    <a16:rowId xmlns:a16="http://schemas.microsoft.com/office/drawing/2014/main" val="378750539"/>
                  </a:ext>
                </a:extLst>
              </a:tr>
              <a:tr h="1017499">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100" b="1" i="0" u="none" strike="noStrike" cap="none" dirty="0">
                          <a:solidFill>
                            <a:schemeClr val="tx1"/>
                          </a:solidFill>
                          <a:latin typeface="+mn-ea"/>
                          <a:ea typeface="+mn-ea"/>
                          <a:cs typeface="Arial"/>
                          <a:sym typeface="Arial"/>
                        </a:rPr>
                        <a:t>1</a:t>
                      </a: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記事制作プラン</a:t>
                      </a:r>
                      <a:endPar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10,000</a:t>
                      </a:r>
                      <a:r>
                        <a:rPr lang="ja-JP" altLang="en-US"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 </a:t>
                      </a: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PV</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30</a:t>
                      </a: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日間）</a:t>
                      </a:r>
                      <a:endPar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編集部制作・撮影記事で週刊女性</a:t>
                      </a:r>
                      <a:r>
                        <a:rPr lang="en-US" altLang="ja-JP"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PRIME</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読者層</a:t>
                      </a:r>
                      <a:r>
                        <a:rPr lang="en-US" altLang="ja-JP"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(20</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40</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代ＯＬ</a:t>
                      </a:r>
                      <a:r>
                        <a:rPr lang="en-US" altLang="ja-JP"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へダイレクトに訴求</a:t>
                      </a: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¥1,000,000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Gross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¥700,000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Gross</a:t>
                      </a: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endParaRPr lang="en-US" altLang="ja-JP" sz="14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2020364"/>
                  </a:ext>
                </a:extLst>
              </a:tr>
              <a:tr h="1017499">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100" b="1" i="0" u="none" strike="noStrike" cap="none" dirty="0">
                          <a:solidFill>
                            <a:schemeClr val="tx1"/>
                          </a:solidFill>
                          <a:latin typeface="+mn-ea"/>
                          <a:ea typeface="+mn-ea"/>
                          <a:cs typeface="Meiryo"/>
                          <a:sym typeface="Meiryo"/>
                        </a:rPr>
                        <a:t>2</a:t>
                      </a:r>
                      <a:endParaRPr lang="ja-JP" altLang="en-US" sz="1100" b="1" i="0" u="none" strike="noStrike" cap="none" dirty="0">
                        <a:solidFill>
                          <a:schemeClr val="tx1"/>
                        </a:solidFill>
                        <a:latin typeface="+mn-ea"/>
                        <a:ea typeface="+mn-ea"/>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ニュースペイド</a:t>
                      </a: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5,000 PV</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30</a:t>
                      </a: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日間）</a:t>
                      </a:r>
                      <a:endPar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クライアント様の保有原稿・素材から制作可能なリーズナブルなプラン</a:t>
                      </a:r>
                      <a:endParaRPr lang="ja-JP" altLang="en-US" sz="12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6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en-US" altLang="ja-JP" sz="16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500,000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Gross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endParaRPr lang="en-US" altLang="ja-JP" sz="16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8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a:t>
                      </a: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350,000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Gross</a:t>
                      </a: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endParaRPr lang="en-US" altLang="ja-JP" sz="18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3842649"/>
                  </a:ext>
                </a:extLst>
              </a:tr>
              <a:tr h="902085">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100" b="1" i="0" u="none" strike="noStrike" cap="none" dirty="0">
                          <a:solidFill>
                            <a:schemeClr val="tx1"/>
                          </a:solidFill>
                          <a:latin typeface="+mn-ea"/>
                          <a:ea typeface="+mn-ea"/>
                          <a:cs typeface="Arial"/>
                          <a:sym typeface="Arial"/>
                        </a:rPr>
                        <a:t>3</a:t>
                      </a:r>
                      <a:endParaRPr lang="ja-JP" altLang="en-US" sz="1100" b="1" i="0" u="none" strike="noStrike" cap="none" dirty="0">
                        <a:solidFill>
                          <a:schemeClr val="tx1"/>
                        </a:solidFill>
                        <a:latin typeface="+mn-ea"/>
                        <a:ea typeface="+mn-ea"/>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Web</a:t>
                      </a:r>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タイアップの</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再編集特別パッケージ</a:t>
                      </a:r>
                      <a:endPar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b="1" dirty="0">
                          <a:latin typeface="游ゴシック" panose="020B0400000000000000" pitchFamily="50" charset="-128"/>
                          <a:ea typeface="游ゴシック" panose="020B0400000000000000" pitchFamily="50" charset="-128"/>
                        </a:rPr>
                        <a:t>ー</a:t>
                      </a:r>
                      <a:endParaRPr kumimoji="1" lang="ja-JP" altLang="en-US" sz="1000" b="1" dirty="0">
                        <a:latin typeface="游ゴシック" panose="020B0400000000000000" pitchFamily="50" charset="-128"/>
                        <a:ea typeface="游ゴシック" panose="020B0400000000000000" pitchFamily="50" charset="-128"/>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lang="en-US" altLang="ja-JP" sz="1200" b="1" dirty="0">
                          <a:solidFill>
                            <a:schemeClr val="dk1"/>
                          </a:solidFill>
                          <a:latin typeface="游ゴシック" panose="020B0400000000000000" pitchFamily="50" charset="-128"/>
                          <a:ea typeface="游ゴシック" panose="020B0400000000000000" pitchFamily="50" charset="-128"/>
                          <a:cs typeface="Meiryo"/>
                          <a:sym typeface="Meiryo"/>
                        </a:rPr>
                        <a:t>Web</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タイアップを雑誌「週刊女性」に再編</a:t>
                      </a:r>
                      <a:r>
                        <a:rPr lang="ja-JP" altLang="en-US" sz="1200" b="1" i="0" u="none" strike="noStrike" cap="none">
                          <a:solidFill>
                            <a:schemeClr val="dk1"/>
                          </a:solidFill>
                          <a:latin typeface="游ゴシック" panose="020B0400000000000000" pitchFamily="50" charset="-128"/>
                          <a:ea typeface="游ゴシック" panose="020B0400000000000000" pitchFamily="50" charset="-128"/>
                          <a:cs typeface="Meiryo"/>
                          <a:sym typeface="Meiryo"/>
                        </a:rPr>
                        <a:t>集して、転載</a:t>
                      </a: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する特別料金のパッケージ</a:t>
                      </a: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¥500,000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Gross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endParaRPr lang="en-US" altLang="ja-JP" sz="7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¥350,000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Gross</a:t>
                      </a: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endParaRPr lang="en-US" altLang="ja-JP" sz="800" b="1" i="0"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283120"/>
                  </a:ext>
                </a:extLst>
              </a:tr>
              <a:tr h="923951">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100" b="1" i="0" u="none" strike="noStrike" cap="none" dirty="0">
                          <a:solidFill>
                            <a:schemeClr val="tx1"/>
                          </a:solidFill>
                          <a:latin typeface="+mn-ea"/>
                          <a:ea typeface="+mn-ea"/>
                          <a:cs typeface="Arial"/>
                          <a:sym typeface="Arial"/>
                        </a:rPr>
                        <a:t>4</a:t>
                      </a:r>
                      <a:endParaRPr lang="ja-JP" altLang="en-US" sz="1100" b="1" i="0" u="none" strike="noStrike" cap="none" dirty="0">
                        <a:solidFill>
                          <a:schemeClr val="tx1"/>
                        </a:solidFill>
                        <a:latin typeface="+mn-ea"/>
                        <a:ea typeface="+mn-ea"/>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本誌タイアップの</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再編集特別パッケージ</a:t>
                      </a:r>
                      <a:endParaRPr lang="ja-JP" altLang="en-US"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5,000</a:t>
                      </a:r>
                      <a:r>
                        <a:rPr lang="ja-JP" altLang="en-US"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 </a:t>
                      </a: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PV</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30</a:t>
                      </a:r>
                      <a:r>
                        <a:rPr lang="ja-JP" altLang="en-US" sz="105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日間）</a:t>
                      </a:r>
                      <a:endPar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週刊女性本誌タイアップ実施時に適用される、</a:t>
                      </a:r>
                      <a:endParaRPr lang="en-US" altLang="ja-JP"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altLang="en-US" sz="1200" b="1" i="0"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特別料金の再編集パッケージ</a:t>
                      </a:r>
                      <a:endParaRPr lang="ja-JP" altLang="en-US"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6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¥500,000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r>
                        <a:rPr lang="en-US" altLang="ja-JP"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Gross</a:t>
                      </a:r>
                      <a:r>
                        <a:rPr lang="ja-JP" altLang="en-US" sz="1200" b="1"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rPr>
                        <a:t>）</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lang="en-US" altLang="ja-JP" sz="1800" b="1"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rPr>
                        <a:t>¥350,000</a:t>
                      </a:r>
                    </a:p>
                    <a:p>
                      <a:pPr marL="0" marR="0" lvl="0" indent="0" algn="ctr" defTabSz="1320759" rtl="0" eaLnBrk="1" fontAlgn="auto" latinLnBrk="0" hangingPunct="1">
                        <a:lnSpc>
                          <a:spcPct val="100000"/>
                        </a:lnSpc>
                        <a:spcBef>
                          <a:spcPts val="0"/>
                        </a:spcBef>
                        <a:spcAft>
                          <a:spcPts val="0"/>
                        </a:spcAft>
                        <a:buClrTx/>
                        <a:buSzTx/>
                        <a:buFontTx/>
                        <a:buNone/>
                        <a:tabLst/>
                        <a:defRPr/>
                      </a:pP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r>
                        <a:rPr lang="en-US" altLang="ja-JP"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Gross</a:t>
                      </a:r>
                      <a:r>
                        <a:rPr lang="ja-JP" altLang="en-US" sz="1400" b="1" u="none" strike="noStrike" cap="none" dirty="0">
                          <a:solidFill>
                            <a:schemeClr val="dk1"/>
                          </a:solidFill>
                          <a:latin typeface="游ゴシック" panose="020B0400000000000000" pitchFamily="50" charset="-128"/>
                          <a:ea typeface="游ゴシック" panose="020B0400000000000000" pitchFamily="50" charset="-128"/>
                          <a:cs typeface="Meiryo"/>
                          <a:sym typeface="Meiryo"/>
                        </a:rPr>
                        <a:t>）</a:t>
                      </a:r>
                      <a:endParaRPr lang="en-US" altLang="ja-JP" sz="1400" b="1" i="0" u="none" strike="noStrike" cap="none" dirty="0">
                        <a:solidFill>
                          <a:srgbClr val="D64240"/>
                        </a:solidFill>
                        <a:latin typeface="游ゴシック" panose="020B0400000000000000" pitchFamily="50" charset="-128"/>
                        <a:ea typeface="游ゴシック" panose="020B0400000000000000" pitchFamily="50" charset="-128"/>
                        <a:cs typeface="Meiryo"/>
                        <a:sym typeface="Meiryo"/>
                      </a:endParaRPr>
                    </a:p>
                  </a:txBody>
                  <a:tcPr marT="34350" marB="34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964066"/>
                  </a:ext>
                </a:extLst>
              </a:tr>
            </a:tbl>
          </a:graphicData>
        </a:graphic>
      </p:graphicFrame>
      <p:grpSp>
        <p:nvGrpSpPr>
          <p:cNvPr id="6" name="グループ化 5">
            <a:extLst>
              <a:ext uri="{FF2B5EF4-FFF2-40B4-BE49-F238E27FC236}">
                <a16:creationId xmlns:a16="http://schemas.microsoft.com/office/drawing/2014/main" id="{BC1A3974-953E-9C1F-2F5F-14CB5D9529E5}"/>
              </a:ext>
            </a:extLst>
          </p:cNvPr>
          <p:cNvGrpSpPr/>
          <p:nvPr/>
        </p:nvGrpSpPr>
        <p:grpSpPr>
          <a:xfrm rot="21232053">
            <a:off x="10155311" y="653572"/>
            <a:ext cx="1336406" cy="902965"/>
            <a:chOff x="10491787" y="4864072"/>
            <a:chExt cx="1521725" cy="1020918"/>
          </a:xfrm>
        </p:grpSpPr>
        <p:sp>
          <p:nvSpPr>
            <p:cNvPr id="7" name="円形吹き出し 59">
              <a:extLst>
                <a:ext uri="{FF2B5EF4-FFF2-40B4-BE49-F238E27FC236}">
                  <a16:creationId xmlns:a16="http://schemas.microsoft.com/office/drawing/2014/main" id="{0A1E1D1F-7104-2503-B777-211F59C74C58}"/>
                </a:ext>
              </a:extLst>
            </p:cNvPr>
            <p:cNvSpPr/>
            <p:nvPr/>
          </p:nvSpPr>
          <p:spPr>
            <a:xfrm rot="19467269">
              <a:off x="10741171" y="4864072"/>
              <a:ext cx="1020918" cy="1020918"/>
            </a:xfrm>
            <a:prstGeom prst="wedgeEllipseCallout">
              <a:avLst>
                <a:gd name="adj1" fmla="val -68008"/>
                <a:gd name="adj2" fmla="val -16030"/>
              </a:avLst>
            </a:prstGeom>
            <a:solidFill>
              <a:schemeClr val="bg1"/>
            </a:solidFill>
            <a:ln w="38100">
              <a:solidFill>
                <a:srgbClr val="F4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8" name="正方形/長方形 7">
              <a:extLst>
                <a:ext uri="{FF2B5EF4-FFF2-40B4-BE49-F238E27FC236}">
                  <a16:creationId xmlns:a16="http://schemas.microsoft.com/office/drawing/2014/main" id="{888CB796-44A0-6ED6-2FC5-296E00436E20}"/>
                </a:ext>
              </a:extLst>
            </p:cNvPr>
            <p:cNvSpPr/>
            <p:nvPr/>
          </p:nvSpPr>
          <p:spPr>
            <a:xfrm>
              <a:off x="10491787" y="4999735"/>
              <a:ext cx="1521725" cy="730760"/>
            </a:xfrm>
            <a:prstGeom prst="rect">
              <a:avLst/>
            </a:prstGeom>
            <a:ln>
              <a:noFill/>
            </a:ln>
          </p:spPr>
          <p:txBody>
            <a:bodyPr wrap="square">
              <a:spAutoFit/>
            </a:bodyPr>
            <a:lstStyle/>
            <a:p>
              <a:pPr algn="ctr"/>
              <a:r>
                <a:rPr lang="en-US" altLang="ja-JP" sz="2000" b="1" dirty="0">
                  <a:solidFill>
                    <a:srgbClr val="FF0000"/>
                  </a:solidFill>
                </a:rPr>
                <a:t>30</a:t>
              </a:r>
              <a:r>
                <a:rPr lang="ja-JP" altLang="en-US" sz="2000" b="1" dirty="0">
                  <a:solidFill>
                    <a:srgbClr val="FF0000"/>
                  </a:solidFill>
                </a:rPr>
                <a:t>％</a:t>
              </a:r>
              <a:endParaRPr lang="en-US" altLang="ja-JP" sz="2000" b="1" dirty="0">
                <a:solidFill>
                  <a:srgbClr val="FF0000"/>
                </a:solidFill>
              </a:endParaRPr>
            </a:p>
            <a:p>
              <a:pPr algn="ctr"/>
              <a:r>
                <a:rPr lang="en-US" altLang="ja-JP" sz="1600" b="1" dirty="0">
                  <a:solidFill>
                    <a:srgbClr val="FF0000"/>
                  </a:solidFill>
                </a:rPr>
                <a:t>OFF</a:t>
              </a:r>
              <a:endParaRPr lang="ja-JP" altLang="en-US" sz="1600" b="1" dirty="0">
                <a:solidFill>
                  <a:srgbClr val="FF0000"/>
                </a:solidFill>
              </a:endParaRPr>
            </a:p>
          </p:txBody>
        </p:sp>
      </p:grpSp>
      <p:pic>
        <p:nvPicPr>
          <p:cNvPr id="9" name="図 8">
            <a:extLst>
              <a:ext uri="{FF2B5EF4-FFF2-40B4-BE49-F238E27FC236}">
                <a16:creationId xmlns:a16="http://schemas.microsoft.com/office/drawing/2014/main" id="{008A7CBE-84B0-B070-CC34-D2B742AB0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7346">
            <a:off x="9617563" y="1274569"/>
            <a:ext cx="776950" cy="776950"/>
          </a:xfrm>
          <a:prstGeom prst="rect">
            <a:avLst/>
          </a:prstGeom>
        </p:spPr>
      </p:pic>
      <p:sp>
        <p:nvSpPr>
          <p:cNvPr id="10" name="テキスト ボックス 9">
            <a:extLst>
              <a:ext uri="{FF2B5EF4-FFF2-40B4-BE49-F238E27FC236}">
                <a16:creationId xmlns:a16="http://schemas.microsoft.com/office/drawing/2014/main" id="{97CE005D-7CF2-92EC-44AD-9E383AE6EC0C}"/>
              </a:ext>
            </a:extLst>
          </p:cNvPr>
          <p:cNvSpPr txBox="1"/>
          <p:nvPr/>
        </p:nvSpPr>
        <p:spPr>
          <a:xfrm>
            <a:off x="880906" y="6053816"/>
            <a:ext cx="7729694" cy="577081"/>
          </a:xfrm>
          <a:prstGeom prst="rect">
            <a:avLst/>
          </a:prstGeom>
          <a:noFill/>
        </p:spPr>
        <p:txBody>
          <a:bodyPr wrap="square" rtlCol="0">
            <a:spAutoFit/>
          </a:bodyPr>
          <a:lstStyle/>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ニュースペイド</a:t>
            </a:r>
            <a:r>
              <a:rPr lang="ja-JP" altLang="en-US" sz="1050" b="1" dirty="0">
                <a:latin typeface="游ゴシック" panose="020B0400000000000000" pitchFamily="50" charset="-128"/>
                <a:ea typeface="游ゴシック" panose="020B0400000000000000" pitchFamily="50" charset="-128"/>
              </a:rPr>
              <a:t>プラン・本誌タイアップ再編集特別パッケージについては通常価格メニューと想定</a:t>
            </a:r>
            <a:r>
              <a:rPr lang="en-US" altLang="ja-JP" sz="1050" b="1" dirty="0">
                <a:latin typeface="游ゴシック" panose="020B0400000000000000" pitchFamily="50" charset="-128"/>
                <a:ea typeface="游ゴシック" panose="020B0400000000000000" pitchFamily="50" charset="-128"/>
              </a:rPr>
              <a:t>PV</a:t>
            </a:r>
            <a:r>
              <a:rPr lang="ja-JP" altLang="en-US" sz="1050" b="1" dirty="0">
                <a:latin typeface="游ゴシック" panose="020B0400000000000000" pitchFamily="50" charset="-128"/>
                <a:ea typeface="游ゴシック" panose="020B0400000000000000" pitchFamily="50" charset="-128"/>
              </a:rPr>
              <a:t>数が異なります。</a:t>
            </a:r>
            <a:endParaRPr kumimoji="1" lang="en-US" altLang="ja-JP" sz="1400" b="1" dirty="0">
              <a:latin typeface="游ゴシック" panose="020B0400000000000000" pitchFamily="50" charset="-128"/>
              <a:ea typeface="游ゴシック" panose="020B0400000000000000" pitchFamily="50" charset="-128"/>
            </a:endParaRPr>
          </a:p>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各プラン詳細事項については、</a:t>
            </a:r>
            <a:r>
              <a:rPr kumimoji="1" lang="en-US" altLang="ja-JP" sz="1050" b="1" dirty="0">
                <a:latin typeface="游ゴシック" panose="020B0400000000000000" pitchFamily="50" charset="-128"/>
                <a:ea typeface="游ゴシック" panose="020B0400000000000000" pitchFamily="50" charset="-128"/>
                <a:hlinkClick r:id="rId4" action="ppaction://hlinksldjump"/>
              </a:rPr>
              <a:t>p.8</a:t>
            </a:r>
            <a:r>
              <a:rPr kumimoji="1" lang="ja-JP" altLang="en-US" sz="1050" b="1" dirty="0">
                <a:latin typeface="游ゴシック" panose="020B0400000000000000" pitchFamily="50" charset="-128"/>
                <a:ea typeface="游ゴシック" panose="020B0400000000000000" pitchFamily="50" charset="-128"/>
              </a:rPr>
              <a:t>以降をご確認ください。</a:t>
            </a:r>
            <a:endParaRPr kumimoji="1" lang="en-US" altLang="ja-JP" sz="1050" b="1" dirty="0">
              <a:latin typeface="游ゴシック" panose="020B0400000000000000" pitchFamily="50" charset="-128"/>
              <a:ea typeface="游ゴシック" panose="020B0400000000000000" pitchFamily="50" charset="-128"/>
            </a:endParaRPr>
          </a:p>
          <a:p>
            <a:r>
              <a:rPr kumimoji="1" lang="en-US" altLang="ja-JP" sz="1050" b="1" dirty="0">
                <a:latin typeface="游ゴシック" panose="020B0400000000000000" pitchFamily="50" charset="-128"/>
                <a:ea typeface="游ゴシック" panose="020B0400000000000000" pitchFamily="50" charset="-128"/>
              </a:rPr>
              <a:t>※</a:t>
            </a:r>
            <a:r>
              <a:rPr kumimoji="1" lang="ja-JP" altLang="en-US" sz="1050" b="1" dirty="0">
                <a:latin typeface="游ゴシック" panose="020B0400000000000000" pitchFamily="50" charset="-128"/>
                <a:ea typeface="游ゴシック" panose="020B0400000000000000" pitchFamily="50" charset="-128"/>
              </a:rPr>
              <a:t>表示金額はすべて税別料金となります。</a:t>
            </a:r>
          </a:p>
        </p:txBody>
      </p:sp>
      <p:sp>
        <p:nvSpPr>
          <p:cNvPr id="11" name="テキスト ボックス 10">
            <a:extLst>
              <a:ext uri="{FF2B5EF4-FFF2-40B4-BE49-F238E27FC236}">
                <a16:creationId xmlns:a16="http://schemas.microsoft.com/office/drawing/2014/main" id="{3E3B97D4-97A5-7A30-1656-228A68E309C2}"/>
              </a:ext>
            </a:extLst>
          </p:cNvPr>
          <p:cNvSpPr txBox="1"/>
          <p:nvPr/>
        </p:nvSpPr>
        <p:spPr>
          <a:xfrm>
            <a:off x="-91696" y="436443"/>
            <a:ext cx="3448832" cy="468270"/>
          </a:xfrm>
          <a:prstGeom prst="rect">
            <a:avLst/>
          </a:prstGeom>
          <a:noFill/>
        </p:spPr>
        <p:txBody>
          <a:bodyPr wrap="square">
            <a:spAutoFit/>
          </a:bodyPr>
          <a:lstStyle/>
          <a:p>
            <a:pPr algn="ctr">
              <a:lnSpc>
                <a:spcPct val="150000"/>
              </a:lnSpc>
            </a:pPr>
            <a:r>
              <a:rPr kumimoji="1" lang="ja-JP" altLang="en-US" b="1" dirty="0">
                <a:solidFill>
                  <a:schemeClr val="accent1"/>
                </a:solidFill>
                <a:latin typeface="游ゴシック" panose="020B0400000000000000" pitchFamily="50" charset="-128"/>
                <a:ea typeface="游ゴシック" panose="020B0400000000000000" pitchFamily="50" charset="-128"/>
              </a:rPr>
              <a:t>初回クライアント様特別企画</a:t>
            </a:r>
          </a:p>
        </p:txBody>
      </p:sp>
      <p:sp>
        <p:nvSpPr>
          <p:cNvPr id="12" name="テキスト ボックス 11">
            <a:extLst>
              <a:ext uri="{FF2B5EF4-FFF2-40B4-BE49-F238E27FC236}">
                <a16:creationId xmlns:a16="http://schemas.microsoft.com/office/drawing/2014/main" id="{95CE2317-5BC0-ACE6-91B8-45287D9C6A88}"/>
              </a:ext>
            </a:extLst>
          </p:cNvPr>
          <p:cNvSpPr txBox="1"/>
          <p:nvPr/>
        </p:nvSpPr>
        <p:spPr>
          <a:xfrm>
            <a:off x="880906" y="1355730"/>
            <a:ext cx="4415719" cy="384721"/>
          </a:xfrm>
          <a:prstGeom prst="rect">
            <a:avLst/>
          </a:prstGeom>
          <a:noFill/>
        </p:spPr>
        <p:txBody>
          <a:bodyPr wrap="square">
            <a:spAutoFit/>
          </a:bodyPr>
          <a:lstStyle/>
          <a:p>
            <a:pPr algn="ctr">
              <a:lnSpc>
                <a:spcPct val="150000"/>
              </a:lnSpc>
            </a:pPr>
            <a:r>
              <a:rPr kumimoji="1" lang="ja-JP" altLang="en-US" sz="1400" b="1" dirty="0">
                <a:solidFill>
                  <a:schemeClr val="accent1"/>
                </a:solidFill>
                <a:latin typeface="游ゴシック" panose="020B0400000000000000" pitchFamily="50" charset="-128"/>
                <a:ea typeface="游ゴシック" panose="020B0400000000000000" pitchFamily="50" charset="-128"/>
              </a:rPr>
              <a:t>＼ まずはお試しの出稿からでもご相談ください ／</a:t>
            </a:r>
          </a:p>
        </p:txBody>
      </p:sp>
    </p:spTree>
    <p:extLst>
      <p:ext uri="{BB962C8B-B14F-4D97-AF65-F5344CB8AC3E}">
        <p14:creationId xmlns:p14="http://schemas.microsoft.com/office/powerpoint/2010/main" val="166061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4CB1AC0-E61F-15FC-5673-CEAAA3511125}"/>
              </a:ext>
            </a:extLst>
          </p:cNvPr>
          <p:cNvSpPr>
            <a:spLocks noGrp="1"/>
          </p:cNvSpPr>
          <p:nvPr>
            <p:ph type="sldNum" sz="quarter" idx="12"/>
          </p:nvPr>
        </p:nvSpPr>
        <p:spPr/>
        <p:txBody>
          <a:bodyPr/>
          <a:lstStyle/>
          <a:p>
            <a:fld id="{406E78D2-0C52-46C5-AF46-3A09E3634C9A}" type="slidenum">
              <a:rPr kumimoji="1" lang="ja-JP" altLang="en-US" smtClean="0"/>
              <a:t>16</a:t>
            </a:fld>
            <a:endParaRPr kumimoji="1" lang="ja-JP" altLang="en-US"/>
          </a:p>
        </p:txBody>
      </p:sp>
      <p:sp>
        <p:nvSpPr>
          <p:cNvPr id="3" name="テキスト ボックス 2">
            <a:extLst>
              <a:ext uri="{FF2B5EF4-FFF2-40B4-BE49-F238E27FC236}">
                <a16:creationId xmlns:a16="http://schemas.microsoft.com/office/drawing/2014/main" id="{27A45A18-36E4-72B2-BEF7-C7277A027439}"/>
              </a:ext>
            </a:extLst>
          </p:cNvPr>
          <p:cNvSpPr txBox="1"/>
          <p:nvPr/>
        </p:nvSpPr>
        <p:spPr>
          <a:xfrm>
            <a:off x="0" y="465666"/>
            <a:ext cx="6087533" cy="461665"/>
          </a:xfrm>
          <a:prstGeom prst="rect">
            <a:avLst/>
          </a:prstGeom>
          <a:noFill/>
        </p:spPr>
        <p:txBody>
          <a:bodyPr wrap="square" rtlCol="0">
            <a:spAutoFit/>
          </a:bodyPr>
          <a:lstStyle/>
          <a:p>
            <a:r>
              <a:rPr kumimoji="1" lang="ja-JP" altLang="en-US" sz="2400" b="1" dirty="0">
                <a:solidFill>
                  <a:schemeClr val="bg1"/>
                </a:solidFill>
              </a:rPr>
              <a:t>スケジュール</a:t>
            </a:r>
          </a:p>
        </p:txBody>
      </p:sp>
      <p:grpSp>
        <p:nvGrpSpPr>
          <p:cNvPr id="21" name="グループ化 20">
            <a:extLst>
              <a:ext uri="{FF2B5EF4-FFF2-40B4-BE49-F238E27FC236}">
                <a16:creationId xmlns:a16="http://schemas.microsoft.com/office/drawing/2014/main" id="{EA165F71-5647-DE2C-1A2D-F1C29654E9F3}"/>
              </a:ext>
            </a:extLst>
          </p:cNvPr>
          <p:cNvGrpSpPr/>
          <p:nvPr/>
        </p:nvGrpSpPr>
        <p:grpSpPr>
          <a:xfrm>
            <a:off x="1082769" y="1492485"/>
            <a:ext cx="7121431" cy="877576"/>
            <a:chOff x="1717865" y="1678752"/>
            <a:chExt cx="14777566" cy="877576"/>
          </a:xfrm>
        </p:grpSpPr>
        <p:sp>
          <p:nvSpPr>
            <p:cNvPr id="22" name="正方形/長方形 21">
              <a:extLst>
                <a:ext uri="{FF2B5EF4-FFF2-40B4-BE49-F238E27FC236}">
                  <a16:creationId xmlns:a16="http://schemas.microsoft.com/office/drawing/2014/main" id="{01FB9526-7735-D221-57F4-2B82B53CFC90}"/>
                </a:ext>
              </a:extLst>
            </p:cNvPr>
            <p:cNvSpPr/>
            <p:nvPr/>
          </p:nvSpPr>
          <p:spPr>
            <a:xfrm>
              <a:off x="1717865" y="1678752"/>
              <a:ext cx="1139162" cy="651076"/>
            </a:xfrm>
            <a:prstGeom prst="rect">
              <a:avLst/>
            </a:prstGeom>
          </p:spPr>
          <p:txBody>
            <a:bodyPr wrap="square">
              <a:spAutoFit/>
            </a:bodyPr>
            <a:lstStyle/>
            <a:p>
              <a:pPr>
                <a:lnSpc>
                  <a:spcPct val="150000"/>
                </a:lnSpc>
              </a:pPr>
              <a:r>
                <a:rPr lang="en-US" altLang="ja-JP" sz="2800" b="1" dirty="0">
                  <a:solidFill>
                    <a:schemeClr val="accent1"/>
                  </a:solidFill>
                  <a:latin typeface="Bahnschrift SemiBold" panose="020B0502040204020203" pitchFamily="34" charset="0"/>
                </a:rPr>
                <a:t>01</a:t>
              </a:r>
              <a:endParaRPr lang="ja-JP" altLang="en-US" sz="2800" b="1" dirty="0">
                <a:solidFill>
                  <a:schemeClr val="accent1"/>
                </a:solidFill>
                <a:latin typeface="Bahnschrift SemiBold" panose="020B0502040204020203" pitchFamily="34" charset="0"/>
              </a:endParaRPr>
            </a:p>
          </p:txBody>
        </p:sp>
        <p:cxnSp>
          <p:nvCxnSpPr>
            <p:cNvPr id="23" name="直線コネクタ 22">
              <a:extLst>
                <a:ext uri="{FF2B5EF4-FFF2-40B4-BE49-F238E27FC236}">
                  <a16:creationId xmlns:a16="http://schemas.microsoft.com/office/drawing/2014/main" id="{D1A9A41F-3D6E-98A3-4F22-9D47B9D6776C}"/>
                </a:ext>
              </a:extLst>
            </p:cNvPr>
            <p:cNvCxnSpPr>
              <a:cxnSpLocks/>
            </p:cNvCxnSpPr>
            <p:nvPr/>
          </p:nvCxnSpPr>
          <p:spPr>
            <a:xfrm>
              <a:off x="1767831" y="2201518"/>
              <a:ext cx="14727600" cy="0"/>
            </a:xfrm>
            <a:prstGeom prst="line">
              <a:avLst/>
            </a:prstGeom>
            <a:ln w="12700">
              <a:solidFill>
                <a:srgbClr val="F43A42"/>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7D36B70B-3BFD-B5A0-FB87-771F2D3F09C0}"/>
                </a:ext>
              </a:extLst>
            </p:cNvPr>
            <p:cNvSpPr txBox="1"/>
            <p:nvPr/>
          </p:nvSpPr>
          <p:spPr>
            <a:xfrm>
              <a:off x="2611560" y="1928515"/>
              <a:ext cx="4046024" cy="369332"/>
            </a:xfrm>
            <a:prstGeom prst="rect">
              <a:avLst/>
            </a:prstGeom>
            <a:noFill/>
          </p:spPr>
          <p:txBody>
            <a:bodyPr wrap="square" rtlCol="0">
              <a:spAutoFit/>
            </a:bodyPr>
            <a:lstStyle/>
            <a:p>
              <a:r>
                <a:rPr lang="ja-JP" altLang="ja-JP" sz="1800" b="1" i="0" u="none" strike="noStrike" cap="none" dirty="0">
                  <a:solidFill>
                    <a:schemeClr val="accent1"/>
                  </a:solidFill>
                  <a:latin typeface="+mn-ea"/>
                  <a:cs typeface="Meiryo"/>
                  <a:sym typeface="Meiryo"/>
                </a:rPr>
                <a:t>掲載可否の確認</a:t>
              </a:r>
              <a:endParaRPr kumimoji="1" lang="ja-JP" altLang="en-US" b="1" dirty="0">
                <a:solidFill>
                  <a:schemeClr val="accent1"/>
                </a:solidFill>
                <a:latin typeface="+mn-ea"/>
              </a:endParaRPr>
            </a:p>
          </p:txBody>
        </p:sp>
        <p:sp>
          <p:nvSpPr>
            <p:cNvPr id="25" name="テキスト ボックス 24">
              <a:extLst>
                <a:ext uri="{FF2B5EF4-FFF2-40B4-BE49-F238E27FC236}">
                  <a16:creationId xmlns:a16="http://schemas.microsoft.com/office/drawing/2014/main" id="{5F82CF56-84BB-252E-EE09-B854EBA73643}"/>
                </a:ext>
              </a:extLst>
            </p:cNvPr>
            <p:cNvSpPr txBox="1"/>
            <p:nvPr/>
          </p:nvSpPr>
          <p:spPr>
            <a:xfrm>
              <a:off x="2611559" y="2248551"/>
              <a:ext cx="7277507" cy="307777"/>
            </a:xfrm>
            <a:prstGeom prst="rect">
              <a:avLst/>
            </a:prstGeom>
            <a:noFill/>
          </p:spPr>
          <p:txBody>
            <a:bodyPr wrap="square" rtlCol="0">
              <a:spAutoFit/>
            </a:bodyPr>
            <a:lstStyle/>
            <a:p>
              <a:r>
                <a:rPr lang="ja-JP" altLang="en-US" sz="1400" b="1" i="0" u="none" strike="noStrike" cap="none" dirty="0">
                  <a:solidFill>
                    <a:schemeClr val="dk1"/>
                  </a:solidFill>
                  <a:latin typeface="+mn-ea"/>
                  <a:cs typeface="Meiryo"/>
                  <a:sym typeface="Meiryo"/>
                </a:rPr>
                <a:t>弊社担当までお問合せください</a:t>
              </a:r>
              <a:endParaRPr lang="ja-JP" altLang="en-US" sz="1600" b="1" i="0" u="none" strike="noStrike" cap="none" dirty="0">
                <a:solidFill>
                  <a:srgbClr val="000000"/>
                </a:solidFill>
                <a:latin typeface="+mn-ea"/>
                <a:cs typeface="Arial"/>
                <a:sym typeface="Arial"/>
              </a:endParaRPr>
            </a:p>
          </p:txBody>
        </p:sp>
      </p:grpSp>
      <p:sp>
        <p:nvSpPr>
          <p:cNvPr id="26" name="テキスト ボックス 25">
            <a:extLst>
              <a:ext uri="{FF2B5EF4-FFF2-40B4-BE49-F238E27FC236}">
                <a16:creationId xmlns:a16="http://schemas.microsoft.com/office/drawing/2014/main" id="{A5DE6A3C-0B85-45BE-11FB-08FD7FB32811}"/>
              </a:ext>
            </a:extLst>
          </p:cNvPr>
          <p:cNvSpPr txBox="1"/>
          <p:nvPr/>
        </p:nvSpPr>
        <p:spPr>
          <a:xfrm>
            <a:off x="702734" y="1200334"/>
            <a:ext cx="5842000" cy="369332"/>
          </a:xfrm>
          <a:prstGeom prst="rect">
            <a:avLst/>
          </a:prstGeom>
          <a:noFill/>
        </p:spPr>
        <p:txBody>
          <a:bodyPr wrap="square" rtlCol="0">
            <a:spAutoFit/>
          </a:bodyPr>
          <a:lstStyle/>
          <a:p>
            <a:r>
              <a:rPr kumimoji="1" lang="ja-JP" altLang="en-US" b="1" dirty="0"/>
              <a:t>■オリエンまでのスケジュール</a:t>
            </a:r>
          </a:p>
        </p:txBody>
      </p:sp>
      <p:grpSp>
        <p:nvGrpSpPr>
          <p:cNvPr id="27" name="グループ化 26">
            <a:extLst>
              <a:ext uri="{FF2B5EF4-FFF2-40B4-BE49-F238E27FC236}">
                <a16:creationId xmlns:a16="http://schemas.microsoft.com/office/drawing/2014/main" id="{077506F7-2AEA-7BF5-5CB4-6CCE55A1185C}"/>
              </a:ext>
            </a:extLst>
          </p:cNvPr>
          <p:cNvGrpSpPr/>
          <p:nvPr/>
        </p:nvGrpSpPr>
        <p:grpSpPr>
          <a:xfrm>
            <a:off x="1065834" y="2247819"/>
            <a:ext cx="7866499" cy="877576"/>
            <a:chOff x="1682723" y="1678752"/>
            <a:chExt cx="16323644" cy="877576"/>
          </a:xfrm>
        </p:grpSpPr>
        <p:sp>
          <p:nvSpPr>
            <p:cNvPr id="28" name="正方形/長方形 27">
              <a:extLst>
                <a:ext uri="{FF2B5EF4-FFF2-40B4-BE49-F238E27FC236}">
                  <a16:creationId xmlns:a16="http://schemas.microsoft.com/office/drawing/2014/main" id="{50897217-CB56-5F2A-0552-1D3AE9523C82}"/>
                </a:ext>
              </a:extLst>
            </p:cNvPr>
            <p:cNvSpPr/>
            <p:nvPr/>
          </p:nvSpPr>
          <p:spPr>
            <a:xfrm>
              <a:off x="1682723" y="1678752"/>
              <a:ext cx="1389955" cy="651076"/>
            </a:xfrm>
            <a:prstGeom prst="rect">
              <a:avLst/>
            </a:prstGeom>
          </p:spPr>
          <p:txBody>
            <a:bodyPr wrap="square">
              <a:spAutoFit/>
            </a:bodyPr>
            <a:lstStyle/>
            <a:p>
              <a:pPr>
                <a:lnSpc>
                  <a:spcPct val="150000"/>
                </a:lnSpc>
              </a:pPr>
              <a:r>
                <a:rPr lang="en-US" altLang="ja-JP" sz="2800" b="1" dirty="0">
                  <a:solidFill>
                    <a:schemeClr val="accent1"/>
                  </a:solidFill>
                  <a:latin typeface="Bahnschrift SemiBold" panose="020B0502040204020203" pitchFamily="34" charset="0"/>
                </a:rPr>
                <a:t>02</a:t>
              </a:r>
              <a:endParaRPr lang="ja-JP" altLang="en-US" sz="2800" b="1" dirty="0">
                <a:solidFill>
                  <a:schemeClr val="accent1"/>
                </a:solidFill>
                <a:latin typeface="Bahnschrift SemiBold" panose="020B0502040204020203" pitchFamily="34" charset="0"/>
              </a:endParaRPr>
            </a:p>
          </p:txBody>
        </p:sp>
        <p:cxnSp>
          <p:nvCxnSpPr>
            <p:cNvPr id="29" name="直線コネクタ 28">
              <a:extLst>
                <a:ext uri="{FF2B5EF4-FFF2-40B4-BE49-F238E27FC236}">
                  <a16:creationId xmlns:a16="http://schemas.microsoft.com/office/drawing/2014/main" id="{A788EEAD-0C4D-A969-1ED0-D0F8898EEF30}"/>
                </a:ext>
              </a:extLst>
            </p:cNvPr>
            <p:cNvCxnSpPr>
              <a:cxnSpLocks/>
            </p:cNvCxnSpPr>
            <p:nvPr/>
          </p:nvCxnSpPr>
          <p:spPr>
            <a:xfrm>
              <a:off x="1767831" y="2201518"/>
              <a:ext cx="14727599" cy="0"/>
            </a:xfrm>
            <a:prstGeom prst="line">
              <a:avLst/>
            </a:prstGeom>
            <a:ln w="12700">
              <a:solidFill>
                <a:srgbClr val="F43A42"/>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88CB29F-7C60-1158-6D88-144B4EFBEADE}"/>
                </a:ext>
              </a:extLst>
            </p:cNvPr>
            <p:cNvSpPr txBox="1"/>
            <p:nvPr/>
          </p:nvSpPr>
          <p:spPr>
            <a:xfrm>
              <a:off x="2611560" y="1928515"/>
              <a:ext cx="4046023" cy="369332"/>
            </a:xfrm>
            <a:prstGeom prst="rect">
              <a:avLst/>
            </a:prstGeom>
            <a:noFill/>
          </p:spPr>
          <p:txBody>
            <a:bodyPr wrap="square" rtlCol="0">
              <a:spAutoFit/>
            </a:bodyPr>
            <a:lstStyle/>
            <a:p>
              <a:r>
                <a:rPr lang="ja-JP" altLang="ja-JP" sz="1800" b="1" i="0" u="none" strike="noStrike" cap="none" dirty="0">
                  <a:solidFill>
                    <a:schemeClr val="accent1"/>
                  </a:solidFill>
                  <a:latin typeface="+mn-ea"/>
                  <a:cs typeface="Meiryo"/>
                  <a:sym typeface="Meiryo"/>
                </a:rPr>
                <a:t>掲載</a:t>
              </a:r>
              <a:r>
                <a:rPr lang="ja-JP" altLang="en-US" sz="1800" b="1" i="0" u="none" strike="noStrike" cap="none" dirty="0">
                  <a:solidFill>
                    <a:schemeClr val="accent1"/>
                  </a:solidFill>
                  <a:latin typeface="+mn-ea"/>
                  <a:cs typeface="Meiryo"/>
                  <a:sym typeface="Meiryo"/>
                </a:rPr>
                <a:t>お申込み</a:t>
              </a:r>
              <a:endParaRPr kumimoji="1" lang="ja-JP" altLang="en-US" b="1" dirty="0">
                <a:solidFill>
                  <a:schemeClr val="accent1"/>
                </a:solidFill>
                <a:latin typeface="+mn-ea"/>
              </a:endParaRPr>
            </a:p>
          </p:txBody>
        </p:sp>
        <p:sp>
          <p:nvSpPr>
            <p:cNvPr id="31" name="テキスト ボックス 30">
              <a:extLst>
                <a:ext uri="{FF2B5EF4-FFF2-40B4-BE49-F238E27FC236}">
                  <a16:creationId xmlns:a16="http://schemas.microsoft.com/office/drawing/2014/main" id="{6135F758-40D2-9645-8F90-E9653CB9A5C1}"/>
                </a:ext>
              </a:extLst>
            </p:cNvPr>
            <p:cNvSpPr txBox="1"/>
            <p:nvPr/>
          </p:nvSpPr>
          <p:spPr>
            <a:xfrm>
              <a:off x="2611560" y="2248551"/>
              <a:ext cx="15394807" cy="307777"/>
            </a:xfrm>
            <a:prstGeom prst="rect">
              <a:avLst/>
            </a:prstGeom>
            <a:noFill/>
          </p:spPr>
          <p:txBody>
            <a:bodyPr wrap="square" rtlCol="0">
              <a:spAutoFit/>
            </a:bodyPr>
            <a:lstStyle/>
            <a:p>
              <a:r>
                <a:rPr lang="ja-JP" altLang="en-US" sz="1400" b="1" i="0" u="none" strike="noStrike" cap="none" dirty="0">
                  <a:solidFill>
                    <a:schemeClr val="dk1"/>
                  </a:solidFill>
                  <a:latin typeface="+mn-ea"/>
                  <a:cs typeface="Meiryo"/>
                  <a:sym typeface="Meiryo"/>
                </a:rPr>
                <a:t>弊社フォーマットを用意しておりますので記載し、担当までお送りくださいませ</a:t>
              </a:r>
              <a:endParaRPr lang="ja-JP" altLang="en-US" sz="1600" b="1" i="0" u="none" strike="noStrike" cap="none" dirty="0">
                <a:solidFill>
                  <a:srgbClr val="000000"/>
                </a:solidFill>
                <a:latin typeface="+mn-ea"/>
                <a:cs typeface="Arial"/>
                <a:sym typeface="Arial"/>
              </a:endParaRPr>
            </a:p>
          </p:txBody>
        </p:sp>
      </p:grpSp>
      <p:grpSp>
        <p:nvGrpSpPr>
          <p:cNvPr id="32" name="グループ化 31">
            <a:extLst>
              <a:ext uri="{FF2B5EF4-FFF2-40B4-BE49-F238E27FC236}">
                <a16:creationId xmlns:a16="http://schemas.microsoft.com/office/drawing/2014/main" id="{B86AE3F8-3DCA-A186-57F1-89356301F86A}"/>
              </a:ext>
            </a:extLst>
          </p:cNvPr>
          <p:cNvGrpSpPr/>
          <p:nvPr/>
        </p:nvGrpSpPr>
        <p:grpSpPr>
          <a:xfrm>
            <a:off x="1074302" y="3003153"/>
            <a:ext cx="7129898" cy="877576"/>
            <a:chOff x="1700295" y="1678752"/>
            <a:chExt cx="14795136" cy="877576"/>
          </a:xfrm>
        </p:grpSpPr>
        <p:sp>
          <p:nvSpPr>
            <p:cNvPr id="33" name="正方形/長方形 32">
              <a:extLst>
                <a:ext uri="{FF2B5EF4-FFF2-40B4-BE49-F238E27FC236}">
                  <a16:creationId xmlns:a16="http://schemas.microsoft.com/office/drawing/2014/main" id="{67B56D3E-C578-7674-6FBA-16B1CFE57242}"/>
                </a:ext>
              </a:extLst>
            </p:cNvPr>
            <p:cNvSpPr/>
            <p:nvPr/>
          </p:nvSpPr>
          <p:spPr>
            <a:xfrm>
              <a:off x="1700295" y="1678752"/>
              <a:ext cx="1389953" cy="651076"/>
            </a:xfrm>
            <a:prstGeom prst="rect">
              <a:avLst/>
            </a:prstGeom>
          </p:spPr>
          <p:txBody>
            <a:bodyPr wrap="square">
              <a:spAutoFit/>
            </a:bodyPr>
            <a:lstStyle/>
            <a:p>
              <a:pPr>
                <a:lnSpc>
                  <a:spcPct val="150000"/>
                </a:lnSpc>
              </a:pPr>
              <a:r>
                <a:rPr lang="en-US" altLang="ja-JP" sz="2800" b="1" dirty="0">
                  <a:solidFill>
                    <a:schemeClr val="accent1"/>
                  </a:solidFill>
                  <a:latin typeface="Bahnschrift SemiBold" panose="020B0502040204020203" pitchFamily="34" charset="0"/>
                </a:rPr>
                <a:t>03</a:t>
              </a:r>
              <a:endParaRPr lang="ja-JP" altLang="en-US" sz="2800" b="1" dirty="0">
                <a:solidFill>
                  <a:schemeClr val="accent1"/>
                </a:solidFill>
                <a:latin typeface="Bahnschrift SemiBold" panose="020B0502040204020203" pitchFamily="34" charset="0"/>
              </a:endParaRPr>
            </a:p>
          </p:txBody>
        </p:sp>
        <p:cxnSp>
          <p:nvCxnSpPr>
            <p:cNvPr id="34" name="直線コネクタ 33">
              <a:extLst>
                <a:ext uri="{FF2B5EF4-FFF2-40B4-BE49-F238E27FC236}">
                  <a16:creationId xmlns:a16="http://schemas.microsoft.com/office/drawing/2014/main" id="{5B122476-20A9-24E7-C3EB-008D5E57AC09}"/>
                </a:ext>
              </a:extLst>
            </p:cNvPr>
            <p:cNvCxnSpPr>
              <a:cxnSpLocks/>
            </p:cNvCxnSpPr>
            <p:nvPr/>
          </p:nvCxnSpPr>
          <p:spPr>
            <a:xfrm>
              <a:off x="1767831" y="2201518"/>
              <a:ext cx="14727600" cy="0"/>
            </a:xfrm>
            <a:prstGeom prst="line">
              <a:avLst/>
            </a:prstGeom>
            <a:ln w="12700">
              <a:solidFill>
                <a:srgbClr val="F43A42"/>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0C0A1B4-2F46-6B06-F1FF-BEB970577DB6}"/>
                </a:ext>
              </a:extLst>
            </p:cNvPr>
            <p:cNvSpPr txBox="1"/>
            <p:nvPr/>
          </p:nvSpPr>
          <p:spPr>
            <a:xfrm>
              <a:off x="2611560" y="1928515"/>
              <a:ext cx="4046023" cy="369332"/>
            </a:xfrm>
            <a:prstGeom prst="rect">
              <a:avLst/>
            </a:prstGeom>
            <a:noFill/>
          </p:spPr>
          <p:txBody>
            <a:bodyPr wrap="square" rtlCol="0">
              <a:spAutoFit/>
            </a:bodyPr>
            <a:lstStyle/>
            <a:p>
              <a:r>
                <a:rPr kumimoji="1" lang="ja-JP" altLang="en-US" b="1" dirty="0">
                  <a:solidFill>
                    <a:schemeClr val="accent1"/>
                  </a:solidFill>
                  <a:latin typeface="+mn-ea"/>
                  <a:sym typeface="Meiryo"/>
                </a:rPr>
                <a:t>オリエンの実施</a:t>
              </a:r>
              <a:endParaRPr kumimoji="1" lang="ja-JP" altLang="en-US" b="1" dirty="0">
                <a:solidFill>
                  <a:schemeClr val="accent1"/>
                </a:solidFill>
                <a:latin typeface="+mn-ea"/>
              </a:endParaRPr>
            </a:p>
          </p:txBody>
        </p:sp>
        <p:sp>
          <p:nvSpPr>
            <p:cNvPr id="36" name="テキスト ボックス 35">
              <a:extLst>
                <a:ext uri="{FF2B5EF4-FFF2-40B4-BE49-F238E27FC236}">
                  <a16:creationId xmlns:a16="http://schemas.microsoft.com/office/drawing/2014/main" id="{51C04CD1-5BF8-5D9A-113B-7A212150AC94}"/>
                </a:ext>
              </a:extLst>
            </p:cNvPr>
            <p:cNvSpPr txBox="1"/>
            <p:nvPr/>
          </p:nvSpPr>
          <p:spPr>
            <a:xfrm>
              <a:off x="2611560" y="2248551"/>
              <a:ext cx="13374370" cy="307777"/>
            </a:xfrm>
            <a:prstGeom prst="rect">
              <a:avLst/>
            </a:prstGeom>
            <a:noFill/>
          </p:spPr>
          <p:txBody>
            <a:bodyPr wrap="square" rtlCol="0">
              <a:spAutoFit/>
            </a:bodyPr>
            <a:lstStyle/>
            <a:p>
              <a:r>
                <a:rPr lang="ja-JP" altLang="en-US" sz="1400" b="1" i="0" u="none" strike="noStrike" cap="none" dirty="0">
                  <a:solidFill>
                    <a:schemeClr val="dk1"/>
                  </a:solidFill>
                  <a:latin typeface="+mn-ea"/>
                  <a:cs typeface="Meiryo"/>
                  <a:sym typeface="Meiryo"/>
                </a:rPr>
                <a:t>ヒアリングシートのやり取りも可能でございます</a:t>
              </a:r>
              <a:endParaRPr lang="ja-JP" altLang="en-US" sz="1600" b="1" i="0" u="none" strike="noStrike" cap="none" dirty="0">
                <a:solidFill>
                  <a:srgbClr val="000000"/>
                </a:solidFill>
                <a:latin typeface="+mn-ea"/>
                <a:cs typeface="Arial"/>
                <a:sym typeface="Arial"/>
              </a:endParaRPr>
            </a:p>
          </p:txBody>
        </p:sp>
      </p:grpSp>
      <p:sp>
        <p:nvSpPr>
          <p:cNvPr id="44" name="テキスト ボックス 43">
            <a:extLst>
              <a:ext uri="{FF2B5EF4-FFF2-40B4-BE49-F238E27FC236}">
                <a16:creationId xmlns:a16="http://schemas.microsoft.com/office/drawing/2014/main" id="{31E05263-1A11-6E66-1691-DB527E8A6F6E}"/>
              </a:ext>
            </a:extLst>
          </p:cNvPr>
          <p:cNvSpPr txBox="1"/>
          <p:nvPr/>
        </p:nvSpPr>
        <p:spPr>
          <a:xfrm>
            <a:off x="594486" y="5988283"/>
            <a:ext cx="8852105" cy="577081"/>
          </a:xfrm>
          <a:prstGeom prst="rect">
            <a:avLst/>
          </a:prstGeom>
          <a:noFill/>
        </p:spPr>
        <p:txBody>
          <a:bodyPr wrap="square" rtlCol="0">
            <a:spAutoFit/>
          </a:bodyPr>
          <a:lstStyle/>
          <a:p>
            <a:r>
              <a:rPr kumimoji="1" lang="en-US" altLang="ja-JP" sz="1050" b="1" dirty="0"/>
              <a:t>※</a:t>
            </a:r>
            <a:r>
              <a:rPr kumimoji="1" lang="ja-JP" altLang="en-US" sz="1050" b="1" dirty="0"/>
              <a:t>プラン</a:t>
            </a:r>
            <a:r>
              <a:rPr kumimoji="1" lang="en-US" altLang="ja-JP" sz="1050" b="1" dirty="0"/>
              <a:t>3</a:t>
            </a:r>
            <a:r>
              <a:rPr kumimoji="1" lang="ja-JP" altLang="en-US" sz="1050" b="1" dirty="0"/>
              <a:t>の場合、</a:t>
            </a:r>
            <a:r>
              <a:rPr lang="zh-TW" altLang="en-US" sz="1050" b="1" i="0" dirty="0">
                <a:effectLst/>
                <a:latin typeface="游ゴシック" panose="020B0400000000000000" pitchFamily="50" charset="-128"/>
              </a:rPr>
              <a:t>週刊女性本誌掲載</a:t>
            </a:r>
            <a:r>
              <a:rPr lang="ja-JP" altLang="en-US" sz="1050" b="1" i="0" dirty="0">
                <a:effectLst/>
                <a:latin typeface="游ゴシック" panose="020B0400000000000000" pitchFamily="50" charset="-128"/>
              </a:rPr>
              <a:t>の校了日に合わせる必要があるため</a:t>
            </a:r>
            <a:r>
              <a:rPr lang="zh-TW" altLang="en-US" sz="1050" b="1" u="none" strike="noStrike" cap="none" dirty="0">
                <a:latin typeface="+mn-ea"/>
                <a:ea typeface="+mn-ea"/>
                <a:cs typeface="Meiryo"/>
                <a:sym typeface="Meiryo"/>
              </a:rPr>
              <a:t>本誌掲載 </a:t>
            </a:r>
            <a:r>
              <a:rPr lang="en-US" altLang="zh-TW" sz="1050" b="1" u="none" strike="noStrike" cap="none" dirty="0">
                <a:latin typeface="+mn-ea"/>
                <a:ea typeface="+mn-ea"/>
                <a:cs typeface="Meiryo"/>
                <a:sym typeface="Meiryo"/>
              </a:rPr>
              <a:t>30</a:t>
            </a:r>
            <a:r>
              <a:rPr lang="zh-TW" altLang="en-US" sz="1050" b="1" u="none" strike="noStrike" cap="none" dirty="0">
                <a:latin typeface="+mn-ea"/>
                <a:ea typeface="+mn-ea"/>
                <a:cs typeface="Meiryo"/>
                <a:sym typeface="Meiryo"/>
              </a:rPr>
              <a:t> 営業日前 </a:t>
            </a:r>
            <a:r>
              <a:rPr lang="ja-JP" altLang="en-US" sz="1050" b="1" dirty="0">
                <a:latin typeface="+mn-ea"/>
                <a:cs typeface="Meiryo"/>
                <a:sym typeface="Meiryo"/>
              </a:rPr>
              <a:t>までにお問い合わせください。</a:t>
            </a:r>
            <a:endParaRPr lang="en-US" altLang="ja-JP" sz="1050" b="1" dirty="0">
              <a:latin typeface="+mn-ea"/>
              <a:cs typeface="Meiryo"/>
              <a:sym typeface="Meiryo"/>
            </a:endParaRPr>
          </a:p>
          <a:p>
            <a:r>
              <a:rPr lang="en-US" altLang="ja-JP" sz="1050" b="1" i="0" u="none" strike="noStrike" cap="none" dirty="0">
                <a:latin typeface="+mn-ea"/>
                <a:ea typeface="+mn-ea"/>
                <a:cs typeface="Meiryo"/>
                <a:sym typeface="Meiryo"/>
              </a:rPr>
              <a:t>※</a:t>
            </a:r>
            <a:r>
              <a:rPr lang="ja-JP" altLang="en-US" sz="1050" b="1" i="0" u="none" strike="noStrike" cap="none" dirty="0">
                <a:latin typeface="+mn-ea"/>
                <a:ea typeface="+mn-ea"/>
                <a:cs typeface="Meiryo"/>
                <a:sym typeface="Meiryo"/>
              </a:rPr>
              <a:t>プラン</a:t>
            </a:r>
            <a:r>
              <a:rPr lang="en-US" altLang="ja-JP" sz="1050" b="1" i="0" u="none" strike="noStrike" cap="none" dirty="0">
                <a:latin typeface="+mn-ea"/>
                <a:ea typeface="+mn-ea"/>
                <a:cs typeface="Meiryo"/>
                <a:sym typeface="Meiryo"/>
              </a:rPr>
              <a:t>4</a:t>
            </a:r>
            <a:r>
              <a:rPr lang="ja-JP" altLang="en-US" sz="1050" b="1" i="0" u="none" strike="noStrike" cap="none" dirty="0">
                <a:latin typeface="+mn-ea"/>
                <a:ea typeface="+mn-ea"/>
                <a:cs typeface="Meiryo"/>
                <a:sym typeface="Meiryo"/>
              </a:rPr>
              <a:t>の場合、週刊女性本誌掲載分は本誌掲載日の</a:t>
            </a:r>
            <a:r>
              <a:rPr lang="en-US" altLang="ja-JP" sz="1050" b="1" i="0" u="none" strike="noStrike" cap="none" dirty="0">
                <a:latin typeface="+mn-ea"/>
                <a:ea typeface="+mn-ea"/>
                <a:cs typeface="Meiryo"/>
                <a:sym typeface="Meiryo"/>
              </a:rPr>
              <a:t>30</a:t>
            </a:r>
            <a:r>
              <a:rPr lang="ja-JP" altLang="en-US" sz="1050" b="1" dirty="0">
                <a:latin typeface="+mn-ea"/>
                <a:cs typeface="Meiryo"/>
                <a:sym typeface="Meiryo"/>
              </a:rPr>
              <a:t>日営業日前に、</a:t>
            </a:r>
            <a:r>
              <a:rPr lang="en-US" altLang="ja-JP" sz="1050" b="1" dirty="0">
                <a:latin typeface="+mn-ea"/>
                <a:cs typeface="Meiryo"/>
                <a:sym typeface="Meiryo"/>
              </a:rPr>
              <a:t>Web</a:t>
            </a:r>
            <a:r>
              <a:rPr lang="ja-JP" altLang="en-US" sz="1050" b="1" dirty="0">
                <a:latin typeface="+mn-ea"/>
                <a:cs typeface="Meiryo"/>
                <a:sym typeface="Meiryo"/>
              </a:rPr>
              <a:t>版への再編集ご依頼は掲載希望日の</a:t>
            </a:r>
            <a:r>
              <a:rPr lang="en-US" altLang="ja-JP" sz="1050" b="1" dirty="0">
                <a:latin typeface="+mn-ea"/>
                <a:cs typeface="Meiryo"/>
                <a:sym typeface="Meiryo"/>
              </a:rPr>
              <a:t>21</a:t>
            </a:r>
            <a:r>
              <a:rPr lang="ja-JP" altLang="en-US" sz="1050" b="1" dirty="0">
                <a:latin typeface="+mn-ea"/>
                <a:cs typeface="Meiryo"/>
                <a:sym typeface="Meiryo"/>
              </a:rPr>
              <a:t>営業日前にご相談ください。</a:t>
            </a:r>
            <a:endParaRPr lang="en-US" altLang="ja-JP" sz="1050" b="1" dirty="0">
              <a:latin typeface="+mn-ea"/>
              <a:cs typeface="Meiryo"/>
              <a:sym typeface="Meiryo"/>
            </a:endParaRPr>
          </a:p>
          <a:p>
            <a:r>
              <a:rPr lang="en-US" altLang="ja-JP" sz="1050" b="1" i="0" u="none" strike="noStrike" cap="none" dirty="0">
                <a:latin typeface="+mn-ea"/>
                <a:ea typeface="+mn-ea"/>
                <a:cs typeface="Meiryo"/>
                <a:sym typeface="Meiryo"/>
              </a:rPr>
              <a:t>※</a:t>
            </a:r>
            <a:r>
              <a:rPr lang="ja-JP" altLang="en-US" sz="1050" b="1" i="0" u="none" strike="noStrike" cap="none" dirty="0">
                <a:latin typeface="+mn-ea"/>
                <a:ea typeface="+mn-ea"/>
                <a:cs typeface="Meiryo"/>
                <a:sym typeface="Meiryo"/>
              </a:rPr>
              <a:t>プラン</a:t>
            </a:r>
            <a:r>
              <a:rPr lang="en-US" altLang="ja-JP" sz="1050" b="1" i="0" u="none" strike="noStrike" cap="none" dirty="0">
                <a:latin typeface="+mn-ea"/>
                <a:ea typeface="+mn-ea"/>
                <a:cs typeface="Meiryo"/>
                <a:sym typeface="Meiryo"/>
              </a:rPr>
              <a:t>5</a:t>
            </a:r>
            <a:r>
              <a:rPr lang="ja-JP" altLang="en-US" sz="1050" b="1" i="0" u="none" strike="noStrike" cap="none" dirty="0">
                <a:latin typeface="+mn-ea"/>
                <a:ea typeface="+mn-ea"/>
                <a:cs typeface="Meiryo"/>
                <a:sym typeface="Meiryo"/>
              </a:rPr>
              <a:t>の場合、掲載希望日の</a:t>
            </a:r>
            <a:r>
              <a:rPr lang="en-US" altLang="ja-JP" sz="1050" b="1" u="none" strike="noStrike" cap="none" dirty="0">
                <a:latin typeface="+mn-ea"/>
                <a:ea typeface="+mn-ea"/>
                <a:cs typeface="Meiryo"/>
                <a:sym typeface="Meiryo"/>
              </a:rPr>
              <a:t>45</a:t>
            </a:r>
            <a:r>
              <a:rPr lang="ja-JP" altLang="en-US" sz="1050" b="1" u="none" strike="noStrike" cap="none" dirty="0">
                <a:latin typeface="+mn-ea"/>
                <a:ea typeface="+mn-ea"/>
                <a:cs typeface="Meiryo"/>
                <a:sym typeface="Meiryo"/>
              </a:rPr>
              <a:t> 営業日前 </a:t>
            </a:r>
            <a:r>
              <a:rPr lang="en-US" altLang="ja-JP" sz="1050" b="1" u="none" strike="noStrike" cap="none" dirty="0">
                <a:latin typeface="+mn-ea"/>
                <a:ea typeface="+mn-ea"/>
                <a:cs typeface="Meiryo"/>
                <a:sym typeface="Meiryo"/>
              </a:rPr>
              <a:t>18:00</a:t>
            </a:r>
            <a:r>
              <a:rPr lang="ja-JP" altLang="en-US" sz="1050" b="1" u="none" strike="noStrike" cap="none" dirty="0">
                <a:latin typeface="+mn-ea"/>
                <a:ea typeface="+mn-ea"/>
                <a:cs typeface="Meiryo"/>
                <a:sym typeface="Meiryo"/>
              </a:rPr>
              <a:t>までにお問い合わせください。</a:t>
            </a:r>
            <a:endParaRPr lang="ja-JP" altLang="en-US" sz="1050" b="1" i="0" u="none" strike="noStrike" cap="none" dirty="0">
              <a:latin typeface="+mn-ea"/>
              <a:ea typeface="+mn-ea"/>
              <a:cs typeface="Meiryo"/>
              <a:sym typeface="Meiryo"/>
            </a:endParaRPr>
          </a:p>
        </p:txBody>
      </p:sp>
      <p:sp>
        <p:nvSpPr>
          <p:cNvPr id="45" name="テキスト ボックス 44">
            <a:extLst>
              <a:ext uri="{FF2B5EF4-FFF2-40B4-BE49-F238E27FC236}">
                <a16:creationId xmlns:a16="http://schemas.microsoft.com/office/drawing/2014/main" id="{FC9F3047-F19D-9ECF-4B4D-EC546F3FBE56}"/>
              </a:ext>
            </a:extLst>
          </p:cNvPr>
          <p:cNvSpPr txBox="1"/>
          <p:nvPr/>
        </p:nvSpPr>
        <p:spPr>
          <a:xfrm>
            <a:off x="561399" y="3867734"/>
            <a:ext cx="1695635" cy="261610"/>
          </a:xfrm>
          <a:prstGeom prst="rect">
            <a:avLst/>
          </a:prstGeom>
          <a:noFill/>
        </p:spPr>
        <p:txBody>
          <a:bodyPr wrap="square" rtlCol="0">
            <a:spAutoFit/>
          </a:bodyPr>
          <a:lstStyle/>
          <a:p>
            <a:r>
              <a:rPr kumimoji="1" lang="ja-JP" altLang="en-US" sz="1100" b="1" dirty="0"/>
              <a:t>▼スケジュール例</a:t>
            </a:r>
          </a:p>
        </p:txBody>
      </p:sp>
      <p:pic>
        <p:nvPicPr>
          <p:cNvPr id="8" name="図 7">
            <a:extLst>
              <a:ext uri="{FF2B5EF4-FFF2-40B4-BE49-F238E27FC236}">
                <a16:creationId xmlns:a16="http://schemas.microsoft.com/office/drawing/2014/main" id="{66082D94-382E-FDB4-E2B3-BDAF5C5A2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70" y="4147318"/>
            <a:ext cx="11083744" cy="1842672"/>
          </a:xfrm>
          <a:prstGeom prst="rect">
            <a:avLst/>
          </a:prstGeom>
        </p:spPr>
      </p:pic>
    </p:spTree>
    <p:extLst>
      <p:ext uri="{BB962C8B-B14F-4D97-AF65-F5344CB8AC3E}">
        <p14:creationId xmlns:p14="http://schemas.microsoft.com/office/powerpoint/2010/main" val="158370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03;p17">
            <a:extLst>
              <a:ext uri="{FF2B5EF4-FFF2-40B4-BE49-F238E27FC236}">
                <a16:creationId xmlns:a16="http://schemas.microsoft.com/office/drawing/2014/main" id="{0E3B3F6C-B812-7590-BB37-319664CB0696}"/>
              </a:ext>
            </a:extLst>
          </p:cNvPr>
          <p:cNvSpPr txBox="1"/>
          <p:nvPr/>
        </p:nvSpPr>
        <p:spPr>
          <a:xfrm>
            <a:off x="2709333" y="2598003"/>
            <a:ext cx="67733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800" b="1" dirty="0">
                <a:solidFill>
                  <a:schemeClr val="lt1"/>
                </a:solidFill>
                <a:latin typeface="游ゴシック" panose="020B0400000000000000" pitchFamily="50" charset="-128"/>
                <a:ea typeface="游ゴシック" panose="020B0400000000000000" pitchFamily="50" charset="-128"/>
                <a:cs typeface="Arial"/>
                <a:sym typeface="Arial"/>
              </a:rPr>
              <a:t>オプションメニュー</a:t>
            </a:r>
            <a:endParaRPr dirty="0"/>
          </a:p>
        </p:txBody>
      </p:sp>
      <p:cxnSp>
        <p:nvCxnSpPr>
          <p:cNvPr id="4" name="Google Shape;504;p17">
            <a:extLst>
              <a:ext uri="{FF2B5EF4-FFF2-40B4-BE49-F238E27FC236}">
                <a16:creationId xmlns:a16="http://schemas.microsoft.com/office/drawing/2014/main" id="{CE246239-E2F8-2498-4CB6-9177F161C767}"/>
              </a:ext>
            </a:extLst>
          </p:cNvPr>
          <p:cNvCxnSpPr/>
          <p:nvPr/>
        </p:nvCxnSpPr>
        <p:spPr>
          <a:xfrm>
            <a:off x="2531533" y="3429000"/>
            <a:ext cx="7128934" cy="0"/>
          </a:xfrm>
          <a:prstGeom prst="straightConnector1">
            <a:avLst/>
          </a:prstGeom>
          <a:noFill/>
          <a:ln w="57150" cap="flat" cmpd="sng">
            <a:solidFill>
              <a:schemeClr val="lt1"/>
            </a:solidFill>
            <a:prstDash val="solid"/>
            <a:miter lim="800000"/>
            <a:headEnd type="none" w="sm" len="sm"/>
            <a:tailEnd type="none" w="sm" len="sm"/>
          </a:ln>
        </p:spPr>
      </p:cxnSp>
      <p:sp>
        <p:nvSpPr>
          <p:cNvPr id="5" name="Google Shape;505;p17">
            <a:extLst>
              <a:ext uri="{FF2B5EF4-FFF2-40B4-BE49-F238E27FC236}">
                <a16:creationId xmlns:a16="http://schemas.microsoft.com/office/drawing/2014/main" id="{E8FB952D-BF05-42BC-566C-66486CE5BBCC}"/>
              </a:ext>
            </a:extLst>
          </p:cNvPr>
          <p:cNvSpPr txBox="1"/>
          <p:nvPr/>
        </p:nvSpPr>
        <p:spPr>
          <a:xfrm>
            <a:off x="2726267" y="3555998"/>
            <a:ext cx="67733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スポンサードポストメニュー対象</a:t>
            </a:r>
            <a:endParaRPr dirty="0"/>
          </a:p>
        </p:txBody>
      </p:sp>
    </p:spTree>
    <p:extLst>
      <p:ext uri="{BB962C8B-B14F-4D97-AF65-F5344CB8AC3E}">
        <p14:creationId xmlns:p14="http://schemas.microsoft.com/office/powerpoint/2010/main" val="1485551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8"/>
          <p:cNvSpPr txBox="1"/>
          <p:nvPr/>
        </p:nvSpPr>
        <p:spPr>
          <a:xfrm>
            <a:off x="0" y="465666"/>
            <a:ext cx="60875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動画作成オプション</a:t>
            </a:r>
            <a:endParaRPr sz="2400" b="1"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511" name="Google Shape;511;p18"/>
          <p:cNvSpPr/>
          <p:nvPr/>
        </p:nvSpPr>
        <p:spPr>
          <a:xfrm>
            <a:off x="820843" y="1155699"/>
            <a:ext cx="10571579"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読者の認知と理解度を高める鉄板のツール。CTR・CPA向上はもちろんのこと、ブランドリフトにも力を発揮いたします。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512" name="Google Shape;512;p18"/>
          <p:cNvGraphicFramePr/>
          <p:nvPr>
            <p:extLst>
              <p:ext uri="{D42A27DB-BD31-4B8C-83A1-F6EECF244321}">
                <p14:modId xmlns:p14="http://schemas.microsoft.com/office/powerpoint/2010/main" val="1111159380"/>
              </p:ext>
            </p:extLst>
          </p:nvPr>
        </p:nvGraphicFramePr>
        <p:xfrm>
          <a:off x="928419" y="1732280"/>
          <a:ext cx="10424525" cy="2101190"/>
        </p:xfrm>
        <a:graphic>
          <a:graphicData uri="http://schemas.openxmlformats.org/drawingml/2006/table">
            <a:tbl>
              <a:tblPr firstRow="1" bandRow="1">
                <a:noFill/>
              </a:tblPr>
              <a:tblGrid>
                <a:gridCol w="1593875">
                  <a:extLst>
                    <a:ext uri="{9D8B030D-6E8A-4147-A177-3AD203B41FA5}">
                      <a16:colId xmlns:a16="http://schemas.microsoft.com/office/drawing/2014/main" val="20000"/>
                    </a:ext>
                  </a:extLst>
                </a:gridCol>
                <a:gridCol w="3417900">
                  <a:extLst>
                    <a:ext uri="{9D8B030D-6E8A-4147-A177-3AD203B41FA5}">
                      <a16:colId xmlns:a16="http://schemas.microsoft.com/office/drawing/2014/main" val="20001"/>
                    </a:ext>
                  </a:extLst>
                </a:gridCol>
                <a:gridCol w="1819925">
                  <a:extLst>
                    <a:ext uri="{9D8B030D-6E8A-4147-A177-3AD203B41FA5}">
                      <a16:colId xmlns:a16="http://schemas.microsoft.com/office/drawing/2014/main" val="20002"/>
                    </a:ext>
                  </a:extLst>
                </a:gridCol>
                <a:gridCol w="1347525">
                  <a:extLst>
                    <a:ext uri="{9D8B030D-6E8A-4147-A177-3AD203B41FA5}">
                      <a16:colId xmlns:a16="http://schemas.microsoft.com/office/drawing/2014/main" val="20003"/>
                    </a:ext>
                  </a:extLst>
                </a:gridCol>
                <a:gridCol w="1007525">
                  <a:extLst>
                    <a:ext uri="{9D8B030D-6E8A-4147-A177-3AD203B41FA5}">
                      <a16:colId xmlns:a16="http://schemas.microsoft.com/office/drawing/2014/main" val="20004"/>
                    </a:ext>
                  </a:extLst>
                </a:gridCol>
                <a:gridCol w="1237775">
                  <a:extLst>
                    <a:ext uri="{9D8B030D-6E8A-4147-A177-3AD203B41FA5}">
                      <a16:colId xmlns:a16="http://schemas.microsoft.com/office/drawing/2014/main" val="20005"/>
                    </a:ext>
                  </a:extLst>
                </a:gridCol>
              </a:tblGrid>
              <a:tr h="345600">
                <a:tc gridSpan="2">
                  <a:txBody>
                    <a:bodyPr/>
                    <a:lstStyle/>
                    <a:p>
                      <a:pPr marL="0" marR="0" lvl="0" indent="0" algn="ctr" rtl="0">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cs typeface="Arial"/>
                          <a:sym typeface="Arial"/>
                        </a:rPr>
                        <a:t>メニュー</a:t>
                      </a:r>
                      <a:endParaRPr dirty="0"/>
                    </a:p>
                  </a:txBody>
                  <a:tcPr marL="91450" marR="91450" marT="45725" marB="45725" anchor="ctr">
                    <a:lnB w="12700" cap="flat" cmpd="sng">
                      <a:solidFill>
                        <a:schemeClr val="dk1"/>
                      </a:solidFill>
                      <a:prstDash val="solid"/>
                      <a:round/>
                      <a:headEnd type="none" w="sm" len="sm"/>
                      <a:tailEnd type="none" w="sm" len="sm"/>
                    </a:lnB>
                    <a:solidFill>
                      <a:srgbClr val="FAAFB2"/>
                    </a:solidFill>
                  </a:tcPr>
                </a:tc>
                <a:tc hMerge="1">
                  <a:txBody>
                    <a:bodyPr/>
                    <a:lstStyle/>
                    <a:p>
                      <a:endParaRPr lang="ja-JP"/>
                    </a:p>
                  </a:txBody>
                  <a:tcPr/>
                </a:tc>
                <a:tc>
                  <a:txBody>
                    <a:bodyPr/>
                    <a:lstStyle/>
                    <a:p>
                      <a:pPr marL="0" marR="0" lvl="0" indent="0" algn="ctr" rtl="0">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cs typeface="Arial"/>
                          <a:sym typeface="Arial"/>
                        </a:rPr>
                        <a:t>対象メニュー</a:t>
                      </a:r>
                      <a:endParaRPr dirty="0"/>
                    </a:p>
                  </a:txBody>
                  <a:tcPr marL="91450" marR="91450" marT="34350" marB="34350" anchor="ctr">
                    <a:lnB w="12700" cap="flat" cmpd="sng">
                      <a:solidFill>
                        <a:schemeClr val="dk1"/>
                      </a:solidFill>
                      <a:prstDash val="solid"/>
                      <a:round/>
                      <a:headEnd type="none" w="sm" len="sm"/>
                      <a:tailEnd type="none" w="sm" len="sm"/>
                    </a:lnB>
                    <a:solidFill>
                      <a:srgbClr val="FBB0B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グロス料金</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000" marR="72000" marT="36000" marB="0" anchor="ctr">
                    <a:lnB w="12700" cap="flat" cmpd="sng">
                      <a:solidFill>
                        <a:schemeClr val="dk1"/>
                      </a:solidFill>
                      <a:prstDash val="solid"/>
                      <a:round/>
                      <a:headEnd type="none" w="sm" len="sm"/>
                      <a:tailEnd type="none" w="sm" len="sm"/>
                    </a:lnB>
                    <a:solidFill>
                      <a:srgbClr val="FBB0B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想定秒数</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000" marR="72000" marT="36000" marB="0" anchor="ctr">
                    <a:lnB w="12700" cap="flat" cmpd="sng">
                      <a:solidFill>
                        <a:schemeClr val="dk1"/>
                      </a:solidFill>
                      <a:prstDash val="solid"/>
                      <a:round/>
                      <a:headEnd type="none" w="sm" len="sm"/>
                      <a:tailEnd type="none" w="sm" len="sm"/>
                    </a:lnB>
                    <a:solidFill>
                      <a:srgbClr val="FBB0B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5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ダイジェスト</a:t>
                      </a:r>
                      <a:endParaRPr sz="105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105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(15秒) 版制作</a:t>
                      </a:r>
                      <a:endParaRPr sz="105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000" marR="72000" marT="36000" marB="0" anchor="ctr">
                    <a:lnB w="12700" cap="flat" cmpd="sng">
                      <a:solidFill>
                        <a:schemeClr val="dk1"/>
                      </a:solidFill>
                      <a:prstDash val="solid"/>
                      <a:round/>
                      <a:headEnd type="none" w="sm" len="sm"/>
                      <a:tailEnd type="none" w="sm" len="sm"/>
                    </a:lnB>
                    <a:solidFill>
                      <a:srgbClr val="FBB0B3"/>
                    </a:solidFill>
                  </a:tcPr>
                </a:tc>
                <a:extLst>
                  <a:ext uri="{0D108BD9-81ED-4DB2-BD59-A6C34878D82A}">
                    <a16:rowId xmlns:a16="http://schemas.microsoft.com/office/drawing/2014/main" val="10000"/>
                  </a:ext>
                </a:extLst>
              </a:tr>
              <a:tr h="604575">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ダイジェスト</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タイアップの写真をベースにダイジェストの動画にします。</a:t>
                      </a:r>
                      <a:endParaRPr sz="900" b="1" i="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二次使用にも最適です。</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スポンサードポスト</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100" b="1" i="0" u="none" strike="noStrike" cap="none" dirty="0">
                          <a:latin typeface="游ゴシック" panose="020B0400000000000000" pitchFamily="50" charset="-128"/>
                          <a:ea typeface="游ゴシック" panose="020B0400000000000000" pitchFamily="50" charset="-128"/>
                          <a:cs typeface="Arial"/>
                          <a:sym typeface="Arial"/>
                        </a:rPr>
                        <a:t>¥350,000</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15秒～</a:t>
                      </a:r>
                      <a:endParaRPr sz="1000" b="1"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30秒</a:t>
                      </a:r>
                      <a:endParaRPr sz="10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無</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4575">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インフォメーション</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貴社広報やアサイン者のインタビューなどをダイジェストでコンパクトにまとめます。レポーターの起用も可能です。</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スポンサードポスト</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100" b="1" i="0" u="none" strike="noStrike" cap="none" dirty="0">
                          <a:latin typeface="游ゴシック" panose="020B0400000000000000" pitchFamily="50" charset="-128"/>
                          <a:ea typeface="游ゴシック" panose="020B0400000000000000" pitchFamily="50" charset="-128"/>
                          <a:cs typeface="Arial"/>
                          <a:sym typeface="Arial"/>
                        </a:rPr>
                        <a:t>¥600,000</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60秒～</a:t>
                      </a:r>
                      <a:endParaRPr sz="1600" b="1"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240秒</a:t>
                      </a:r>
                      <a:endParaRPr sz="10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有</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6000">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パフォーマンス</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6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主にタレント起用企画でコメント撮り、取材風景、メイキングなどを組み合わせ、商材の訴求にベストの映像を制作します。</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スポンサードポスト</a:t>
                      </a:r>
                      <a:endParaRPr sz="900" b="1" i="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独立メニューとしても利用可能</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600"/>
                        <a:buFont typeface="Arial"/>
                        <a:buNone/>
                      </a:pPr>
                      <a:r>
                        <a:rPr lang="ja-JP" sz="1100" b="1" i="0" u="none" strike="noStrike" cap="none" dirty="0">
                          <a:latin typeface="游ゴシック" panose="020B0400000000000000" pitchFamily="50" charset="-128"/>
                          <a:ea typeface="游ゴシック" panose="020B0400000000000000" pitchFamily="50" charset="-128"/>
                          <a:cs typeface="Arial"/>
                          <a:sym typeface="Arial"/>
                        </a:rPr>
                        <a:t>\800,000</a:t>
                      </a:r>
                      <a:endParaRPr sz="1100" b="1" i="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600"/>
                        <a:buFont typeface="Arial"/>
                        <a:buNone/>
                      </a:pPr>
                      <a:r>
                        <a:rPr lang="ja-JP" sz="900" b="1" i="0" u="none" strike="noStrike" cap="none" dirty="0">
                          <a:latin typeface="游ゴシック" panose="020B0400000000000000" pitchFamily="50" charset="-128"/>
                          <a:ea typeface="游ゴシック" panose="020B0400000000000000" pitchFamily="50" charset="-128"/>
                          <a:cs typeface="Arial"/>
                          <a:sym typeface="Arial"/>
                        </a:rPr>
                        <a:t>（※）</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60秒～</a:t>
                      </a:r>
                      <a:endParaRPr sz="1600" b="1"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sz="1000" b="1" u="none" strike="noStrike" cap="none" dirty="0">
                          <a:latin typeface="游ゴシック" panose="020B0400000000000000" pitchFamily="50" charset="-128"/>
                          <a:ea typeface="游ゴシック" panose="020B0400000000000000" pitchFamily="50" charset="-128"/>
                          <a:cs typeface="Arial"/>
                          <a:sym typeface="Arial"/>
                        </a:rPr>
                        <a:t>420秒</a:t>
                      </a:r>
                      <a:endParaRPr sz="10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有</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txBody>
                  <a:tcPr marL="72000" marR="7200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14" name="Google Shape;514;p18"/>
          <p:cNvSpPr/>
          <p:nvPr/>
        </p:nvSpPr>
        <p:spPr>
          <a:xfrm>
            <a:off x="928419" y="3947254"/>
            <a:ext cx="5782323" cy="1538883"/>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【備考】</a:t>
            </a:r>
            <a:endParaRPr dirty="0"/>
          </a:p>
          <a:p>
            <a:pPr marL="0" marR="0" lvl="0" indent="0" algn="l" rtl="0">
              <a:spcBef>
                <a:spcPts val="0"/>
              </a:spcBef>
              <a:spcAft>
                <a:spcPts val="0"/>
              </a:spcAft>
              <a:buNone/>
            </a:pPr>
            <a:r>
              <a:rPr lang="ja-JP" sz="1000" b="1" dirty="0">
                <a:solidFill>
                  <a:schemeClr val="accent1"/>
                </a:solidFill>
                <a:latin typeface="游ゴシック" panose="020B0400000000000000" pitchFamily="50" charset="-128"/>
                <a:ea typeface="游ゴシック" panose="020B0400000000000000" pitchFamily="50" charset="-128"/>
                <a:cs typeface="Arial"/>
                <a:sym typeface="Arial"/>
              </a:rPr>
              <a:t>■</a:t>
            </a:r>
            <a:r>
              <a:rPr lang="ja-JP" sz="1000" b="1" dirty="0">
                <a:solidFill>
                  <a:schemeClr val="dk1"/>
                </a:solidFill>
                <a:latin typeface="游ゴシック" panose="020B0400000000000000" pitchFamily="50" charset="-128"/>
                <a:ea typeface="游ゴシック" panose="020B0400000000000000" pitchFamily="50" charset="-128"/>
                <a:cs typeface="Arial"/>
                <a:sym typeface="Arial"/>
              </a:rPr>
              <a:t>表示金額はすべて税別料金となります。</a:t>
            </a:r>
            <a:endParaRPr sz="10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chemeClr val="accent1"/>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パフォーマンスメニューの料金については</a:t>
            </a:r>
            <a:r>
              <a:rPr lang="ja-JP" sz="10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タレント・ヘアメイク・スタイリストギャランティー、</a:t>
            </a:r>
            <a:endParaRPr sz="10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sz="10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スタジオ使用料などは別途お見積りとなります。</a:t>
            </a:r>
            <a:endParaRPr sz="10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「ダイジェスト」メニューで写真素材が不足している場合は、ご相談をさせていただきます。</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週刊女性PRIME×ブランドクレジットが上記秒数以外に別途3秒程度入ります。</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「インフォメーション」「パフォーマンス」メニューは撮影1日（撮影最大2か所）想定。</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早朝深夜の撮影、および撮影場所のご希望、その他特別なシチュエーションのご希望によっては</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別途費用のお見積りが必要なことがあります。</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sz="10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r>
              <a:rPr 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16" name="Google Shape;516;p1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18</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A38E660A-0894-4C98-6DC4-CA36088B8319}"/>
              </a:ext>
            </a:extLst>
          </p:cNvPr>
          <p:cNvGrpSpPr/>
          <p:nvPr/>
        </p:nvGrpSpPr>
        <p:grpSpPr>
          <a:xfrm>
            <a:off x="257694" y="1365243"/>
            <a:ext cx="2562760" cy="5027091"/>
            <a:chOff x="-809625" y="1321561"/>
            <a:chExt cx="2562760" cy="5027091"/>
          </a:xfrm>
        </p:grpSpPr>
        <p:pic>
          <p:nvPicPr>
            <p:cNvPr id="10" name="図 9">
              <a:extLst>
                <a:ext uri="{FF2B5EF4-FFF2-40B4-BE49-F238E27FC236}">
                  <a16:creationId xmlns:a16="http://schemas.microsoft.com/office/drawing/2014/main" id="{BEC34988-8B22-E13E-B1AF-BD1F83507936}"/>
                </a:ext>
              </a:extLst>
            </p:cNvPr>
            <p:cNvPicPr>
              <a:picLocks noChangeAspect="1"/>
            </p:cNvPicPr>
            <p:nvPr/>
          </p:nvPicPr>
          <p:blipFill rotWithShape="1">
            <a:blip r:embed="rId3">
              <a:extLst>
                <a:ext uri="{28A0092B-C50C-407E-A947-70E740481C1C}">
                  <a14:useLocalDpi xmlns:a14="http://schemas.microsoft.com/office/drawing/2010/main" val="0"/>
                </a:ext>
              </a:extLst>
            </a:blip>
            <a:srcRect t="-1" b="42723"/>
            <a:stretch/>
          </p:blipFill>
          <p:spPr>
            <a:xfrm>
              <a:off x="-722400" y="1402662"/>
              <a:ext cx="2404904" cy="4753048"/>
            </a:xfrm>
            <a:prstGeom prst="roundRect">
              <a:avLst/>
            </a:prstGeom>
          </p:spPr>
        </p:pic>
        <p:pic>
          <p:nvPicPr>
            <p:cNvPr id="110" name="Google Shape;110;p2"/>
            <p:cNvPicPr preferRelativeResize="0"/>
            <p:nvPr/>
          </p:nvPicPr>
          <p:blipFill rotWithShape="1">
            <a:blip r:embed="rId4">
              <a:alphaModFix/>
            </a:blip>
            <a:srcRect/>
            <a:stretch/>
          </p:blipFill>
          <p:spPr>
            <a:xfrm>
              <a:off x="-809625" y="1321561"/>
              <a:ext cx="2562760" cy="5027091"/>
            </a:xfrm>
            <a:prstGeom prst="rect">
              <a:avLst/>
            </a:prstGeom>
            <a:noFill/>
            <a:ln>
              <a:noFill/>
            </a:ln>
          </p:spPr>
        </p:pic>
      </p:grpSp>
      <p:sp>
        <p:nvSpPr>
          <p:cNvPr id="72" name="Google Shape;72;p2"/>
          <p:cNvSpPr txBox="1"/>
          <p:nvPr/>
        </p:nvSpPr>
        <p:spPr>
          <a:xfrm>
            <a:off x="8220910" y="4308187"/>
            <a:ext cx="2762817" cy="86177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外部配信先からの流入比率</a:t>
            </a:r>
            <a:endParaRPr sz="11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ja-JP" sz="32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約</a:t>
            </a:r>
            <a:r>
              <a:rPr lang="en-US" altLang="ja-JP" sz="3200" b="1" dirty="0">
                <a:solidFill>
                  <a:srgbClr val="EC3945"/>
                </a:solidFill>
                <a:latin typeface="游ゴシック" panose="020B0400000000000000" pitchFamily="50" charset="-128"/>
                <a:ea typeface="游ゴシック" panose="020B0400000000000000" pitchFamily="50" charset="-128"/>
                <a:cs typeface="Arial"/>
                <a:sym typeface="Arial"/>
              </a:rPr>
              <a:t>73</a:t>
            </a:r>
            <a:r>
              <a:rPr lang="ja-JP" sz="3200" b="1" i="0" u="none" strike="noStrike" cap="none" dirty="0">
                <a:solidFill>
                  <a:srgbClr val="EC3945"/>
                </a:solidFill>
                <a:latin typeface="游ゴシック" panose="020B0400000000000000" pitchFamily="50" charset="-128"/>
                <a:ea typeface="游ゴシック" panose="020B0400000000000000" pitchFamily="50" charset="-128"/>
                <a:cs typeface="Arial"/>
                <a:sym typeface="Arial"/>
              </a:rPr>
              <a:t>%</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※202</a:t>
            </a:r>
            <a:r>
              <a:rPr lang="en-US" alt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4</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年</a:t>
            </a:r>
            <a:r>
              <a:rPr lang="en-US" alt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月計測</a:t>
            </a:r>
            <a:endParaRPr sz="11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73" name="Google Shape;73;p2"/>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a:t>
            </a:fld>
            <a:endParaRPr/>
          </a:p>
        </p:txBody>
      </p:sp>
      <p:sp>
        <p:nvSpPr>
          <p:cNvPr id="74" name="Google Shape;74;p2"/>
          <p:cNvSpPr txBox="1"/>
          <p:nvPr/>
        </p:nvSpPr>
        <p:spPr>
          <a:xfrm>
            <a:off x="0" y="465666"/>
            <a:ext cx="60875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週刊女性PRIMEとは</a:t>
            </a:r>
            <a:endParaRPr dirty="0"/>
          </a:p>
        </p:txBody>
      </p:sp>
      <p:sp>
        <p:nvSpPr>
          <p:cNvPr id="75" name="Google Shape;75;p2"/>
          <p:cNvSpPr/>
          <p:nvPr/>
        </p:nvSpPr>
        <p:spPr>
          <a:xfrm>
            <a:off x="5358281" y="1081206"/>
            <a:ext cx="6704647" cy="1292662"/>
          </a:xfrm>
          <a:prstGeom prst="rect">
            <a:avLst/>
          </a:prstGeom>
          <a:noFill/>
          <a:ln>
            <a:noFill/>
          </a:ln>
        </p:spPr>
        <p:txBody>
          <a:bodyPr spcFirstLastPara="1" wrap="square" lIns="0" tIns="0" rIns="0" bIns="0" anchor="ctr" anchorCtr="1">
            <a:spAutoFit/>
          </a:bodyPr>
          <a:lstStyle/>
          <a:p>
            <a:pPr marL="0" marR="0" lvl="0" indent="0" algn="l" rtl="0">
              <a:lnSpc>
                <a:spcPct val="150000"/>
              </a:lnSpc>
              <a:spcBef>
                <a:spcPts val="0"/>
              </a:spcBef>
              <a:spcAft>
                <a:spcPts val="0"/>
              </a:spcAft>
              <a:buClr>
                <a:srgbClr val="000000"/>
              </a:buClr>
              <a:buSzPts val="1500"/>
              <a:buFont typeface="Arial"/>
              <a:buNone/>
            </a:pPr>
            <a:r>
              <a:rPr lang="ja-JP" sz="14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日本初の女性週刊誌のレガシィを受け継ぎつつ独自進化を目指すニュースサイト</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ja-JP" sz="14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■3か月平均1億6000万PV突破！出版社運営サイトでは屈指の集客力</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ja-JP" sz="14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コアユーザーは25-44歳の好奇心旺盛な女性</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500"/>
              <a:buFont typeface="Arial"/>
              <a:buNone/>
            </a:pPr>
            <a:r>
              <a:rPr lang="ja-JP" sz="14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ダイエット・美容など獲得系広告の出稿多数。</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nvGrpSpPr>
          <p:cNvPr id="76" name="Google Shape;76;p2"/>
          <p:cNvGrpSpPr/>
          <p:nvPr/>
        </p:nvGrpSpPr>
        <p:grpSpPr>
          <a:xfrm>
            <a:off x="8220910" y="5179214"/>
            <a:ext cx="3584561" cy="1434075"/>
            <a:chOff x="4860432" y="2803242"/>
            <a:chExt cx="2710794" cy="1448238"/>
          </a:xfrm>
        </p:grpSpPr>
        <p:sp>
          <p:nvSpPr>
            <p:cNvPr id="77" name="Google Shape;77;p2"/>
            <p:cNvSpPr txBox="1"/>
            <p:nvPr/>
          </p:nvSpPr>
          <p:spPr>
            <a:xfrm>
              <a:off x="4860432" y="2804754"/>
              <a:ext cx="1368000" cy="1438488"/>
            </a:xfrm>
            <a:prstGeom prst="rect">
              <a:avLst/>
            </a:prstGeom>
            <a:noFill/>
            <a:ln>
              <a:noFill/>
            </a:ln>
          </p:spPr>
          <p:txBody>
            <a:bodyPr spcFirstLastPara="1" wrap="square" lIns="108000" tIns="108000" rIns="0" bIns="108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900" b="1" i="0" u="none" strike="noStrike" cap="none" dirty="0">
                  <a:solidFill>
                    <a:schemeClr val="dk1"/>
                  </a:solidFill>
                  <a:latin typeface="Meiryo"/>
                  <a:ea typeface="Meiryo"/>
                  <a:cs typeface="Meiryo"/>
                  <a:sym typeface="Meiryo"/>
                </a:rPr>
                <a:t>主な外部配信先</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・Yahoo!ニュース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・LINEニュース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・LINEアカウントメディア</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・SmartNews</a:t>
              </a:r>
              <a:endParaRPr sz="8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・グノシー</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・dメニュー（docomo）</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・au Webポータル</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・au サービスTOP</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・au ニュースパス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78" name="Google Shape;78;p2"/>
            <p:cNvSpPr txBox="1"/>
            <p:nvPr/>
          </p:nvSpPr>
          <p:spPr>
            <a:xfrm>
              <a:off x="6239226" y="2812992"/>
              <a:ext cx="1332000" cy="1438488"/>
            </a:xfrm>
            <a:prstGeom prst="rect">
              <a:avLst/>
            </a:prstGeom>
            <a:noFill/>
            <a:ln>
              <a:noFill/>
            </a:ln>
          </p:spPr>
          <p:txBody>
            <a:bodyPr spcFirstLastPara="1" wrap="square" lIns="36000" tIns="108000" rIns="108000" bIns="1080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・MSNニュース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・ライブドアニュース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・gooニュース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・楽天Infoseekニュース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・BIGLOBEニュース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ja-JP" sz="800" b="0" i="0" u="none" strike="noStrike" cap="none" dirty="0">
                  <a:solidFill>
                    <a:schemeClr val="dk1"/>
                  </a:solidFill>
                  <a:latin typeface="Meiryo"/>
                  <a:ea typeface="Meiryo"/>
                  <a:cs typeface="Meiryo"/>
                  <a:sym typeface="Meiryo"/>
                </a:rPr>
                <a:t>・mixiニュース</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79" name="Google Shape;79;p2"/>
            <p:cNvSpPr/>
            <p:nvPr/>
          </p:nvSpPr>
          <p:spPr>
            <a:xfrm>
              <a:off x="4871227" y="2803242"/>
              <a:ext cx="2664000" cy="14400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0" name="Google Shape;80;p2"/>
          <p:cNvSpPr txBox="1"/>
          <p:nvPr/>
        </p:nvSpPr>
        <p:spPr>
          <a:xfrm>
            <a:off x="9985517" y="1697399"/>
            <a:ext cx="218079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b="1" i="0" u="none" strike="noStrike" cap="none" dirty="0">
                <a:solidFill>
                  <a:srgbClr val="C00000"/>
                </a:solidFill>
                <a:latin typeface="Meiryo"/>
                <a:ea typeface="Meiryo"/>
                <a:cs typeface="Meiryo"/>
                <a:sym typeface="Meiryo"/>
              </a:rPr>
              <a:t>※Google Analytics 2020年6~8月平均</a:t>
            </a:r>
            <a:endParaRPr sz="1800"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nvGrpSpPr>
          <p:cNvPr id="81" name="Google Shape;81;p2"/>
          <p:cNvGrpSpPr/>
          <p:nvPr/>
        </p:nvGrpSpPr>
        <p:grpSpPr>
          <a:xfrm>
            <a:off x="2817512" y="1619964"/>
            <a:ext cx="2232248" cy="1103105"/>
            <a:chOff x="3141836" y="1735472"/>
            <a:chExt cx="2232248" cy="1103105"/>
          </a:xfrm>
        </p:grpSpPr>
        <p:sp>
          <p:nvSpPr>
            <p:cNvPr id="82" name="Google Shape;82;p2"/>
            <p:cNvSpPr/>
            <p:nvPr/>
          </p:nvSpPr>
          <p:spPr>
            <a:xfrm>
              <a:off x="3141836" y="1735472"/>
              <a:ext cx="2232248" cy="25200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dirty="0">
                  <a:solidFill>
                    <a:schemeClr val="accent1"/>
                  </a:solidFill>
                  <a:latin typeface="游ゴシック" panose="020B0400000000000000" pitchFamily="50" charset="-128"/>
                  <a:ea typeface="游ゴシック" panose="020B0400000000000000" pitchFamily="50" charset="-128"/>
                  <a:cs typeface="Arial"/>
                  <a:sym typeface="Arial"/>
                </a:rPr>
                <a:t>月間リーチ</a:t>
              </a:r>
              <a:endParaRPr sz="1200" b="1" dirty="0">
                <a:solidFill>
                  <a:schemeClr val="accent1"/>
                </a:solidFill>
                <a:latin typeface="游ゴシック" panose="020B0400000000000000" pitchFamily="50" charset="-128"/>
                <a:ea typeface="游ゴシック" panose="020B0400000000000000" pitchFamily="50" charset="-128"/>
                <a:cs typeface="Arial"/>
                <a:sym typeface="Arial"/>
              </a:endParaRPr>
            </a:p>
          </p:txBody>
        </p:sp>
        <p:grpSp>
          <p:nvGrpSpPr>
            <p:cNvPr id="83" name="Google Shape;83;p2"/>
            <p:cNvGrpSpPr/>
            <p:nvPr/>
          </p:nvGrpSpPr>
          <p:grpSpPr>
            <a:xfrm>
              <a:off x="3316671" y="2130002"/>
              <a:ext cx="2025506" cy="708575"/>
              <a:chOff x="3316671" y="2104870"/>
              <a:chExt cx="2025506" cy="708575"/>
            </a:xfrm>
          </p:grpSpPr>
          <p:sp>
            <p:nvSpPr>
              <p:cNvPr id="84" name="Google Shape;84;p2"/>
              <p:cNvSpPr txBox="1"/>
              <p:nvPr/>
            </p:nvSpPr>
            <p:spPr>
              <a:xfrm>
                <a:off x="3316671" y="2104870"/>
                <a:ext cx="2025506"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altLang="ja-JP" sz="1800" b="1" i="0" u="none" strike="noStrike" dirty="0">
                    <a:effectLst/>
                    <a:latin typeface="游ゴシック" panose="020B0400000000000000" pitchFamily="50" charset="-128"/>
                    <a:ea typeface="游ゴシック" panose="020B0400000000000000" pitchFamily="50" charset="-128"/>
                  </a:rPr>
                  <a:t>355,979,077</a:t>
                </a:r>
                <a:r>
                  <a:rPr lang="ja-JP" altLang="en-US" sz="1400" dirty="0"/>
                  <a:t> </a:t>
                </a:r>
                <a:r>
                  <a:rPr lang="ja-JP" sz="1400" dirty="0">
                    <a:latin typeface="游ゴシック" panose="020B0400000000000000" pitchFamily="50" charset="-128"/>
                    <a:ea typeface="游ゴシック" panose="020B0400000000000000" pitchFamily="50" charset="-128"/>
                    <a:cs typeface="Arial"/>
                    <a:sym typeface="Arial"/>
                  </a:rPr>
                  <a:t>PV</a:t>
                </a:r>
                <a:r>
                  <a:rPr lang="ja-JP" sz="1800" dirty="0">
                    <a:latin typeface="游ゴシック" panose="020B0400000000000000" pitchFamily="50" charset="-128"/>
                    <a:ea typeface="游ゴシック" panose="020B0400000000000000" pitchFamily="50" charset="-128"/>
                    <a:cs typeface="Arial"/>
                    <a:sym typeface="Arial"/>
                  </a:rPr>
                  <a:t> </a:t>
                </a:r>
                <a:endParaRPr sz="1200" u="none" strike="noStrike" cap="none" dirty="0">
                  <a:latin typeface="游ゴシック" panose="020B0400000000000000" pitchFamily="50" charset="-128"/>
                  <a:ea typeface="游ゴシック" panose="020B0400000000000000" pitchFamily="50" charset="-128"/>
                  <a:cs typeface="Arial"/>
                  <a:sym typeface="Arial"/>
                </a:endParaRPr>
              </a:p>
            </p:txBody>
          </p:sp>
          <p:sp>
            <p:nvSpPr>
              <p:cNvPr id="85" name="Google Shape;85;p2"/>
              <p:cNvSpPr txBox="1"/>
              <p:nvPr/>
            </p:nvSpPr>
            <p:spPr>
              <a:xfrm>
                <a:off x="3316671" y="2444154"/>
                <a:ext cx="2025506"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ltLang="ja-JP" sz="1800" b="1" i="0" u="none" strike="noStrike" dirty="0">
                    <a:effectLst/>
                    <a:latin typeface="游ゴシック" panose="020B0400000000000000" pitchFamily="50" charset="-128"/>
                    <a:ea typeface="游ゴシック" panose="020B0400000000000000" pitchFamily="50" charset="-128"/>
                  </a:rPr>
                  <a:t>33,044,752</a:t>
                </a:r>
                <a:r>
                  <a:rPr lang="ja-JP" sz="1800" b="1" i="0" u="none" strike="noStrike" cap="none" dirty="0">
                    <a:latin typeface="游ゴシック" panose="020B0400000000000000" pitchFamily="50" charset="-128"/>
                    <a:ea typeface="游ゴシック" panose="020B0400000000000000" pitchFamily="50" charset="-128"/>
                    <a:cs typeface="Arial"/>
                    <a:sym typeface="Arial"/>
                  </a:rPr>
                  <a:t> </a:t>
                </a:r>
                <a:r>
                  <a:rPr lang="ja-JP" sz="1400" i="0" u="none" strike="noStrike" cap="none" dirty="0">
                    <a:latin typeface="游ゴシック" panose="020B0400000000000000" pitchFamily="50" charset="-128"/>
                    <a:ea typeface="游ゴシック" panose="020B0400000000000000" pitchFamily="50" charset="-128"/>
                    <a:cs typeface="Arial"/>
                    <a:sym typeface="Arial"/>
                  </a:rPr>
                  <a:t>UU</a:t>
                </a:r>
                <a:endParaRPr sz="1200" u="none" strike="noStrike" cap="none" dirty="0">
                  <a:latin typeface="游ゴシック" panose="020B0400000000000000" pitchFamily="50" charset="-128"/>
                  <a:ea typeface="游ゴシック" panose="020B0400000000000000" pitchFamily="50" charset="-128"/>
                  <a:cs typeface="Arial"/>
                  <a:sym typeface="Arial"/>
                </a:endParaRPr>
              </a:p>
            </p:txBody>
          </p:sp>
        </p:grpSp>
      </p:grpSp>
      <p:sp>
        <p:nvSpPr>
          <p:cNvPr id="86" name="Google Shape;86;p2"/>
          <p:cNvSpPr txBox="1"/>
          <p:nvPr/>
        </p:nvSpPr>
        <p:spPr>
          <a:xfrm>
            <a:off x="2869530" y="2673406"/>
            <a:ext cx="2506454"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(Google Analytics 202</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4</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年</a:t>
            </a:r>
            <a:r>
              <a:rPr lang="en-US" altLang="ja-JP" sz="800" dirty="0">
                <a:solidFill>
                  <a:srgbClr val="000000"/>
                </a:solidFill>
                <a:latin typeface="游ゴシック" panose="020B0400000000000000" pitchFamily="50" charset="-128"/>
                <a:ea typeface="游ゴシック" panose="020B0400000000000000" pitchFamily="50" charset="-128"/>
                <a:cs typeface="Arial"/>
                <a:sym typeface="Arial"/>
              </a:rPr>
              <a:t>3</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月）</a:t>
            </a:r>
            <a:endPar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rPr>
              <a:t>※PV</a:t>
            </a: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数は外部配信先込み、</a:t>
            </a:r>
            <a:r>
              <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rPr>
              <a:t>UU</a:t>
            </a: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数は自社サイトのみ</a:t>
            </a:r>
            <a:endParaRPr lang="en-US" altLang="ja-JP" sz="800"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altLang="en-US" sz="800" dirty="0">
                <a:solidFill>
                  <a:schemeClr val="dk1"/>
                </a:solidFill>
                <a:latin typeface="游ゴシック" panose="020B0400000000000000" pitchFamily="50" charset="-128"/>
                <a:ea typeface="游ゴシック" panose="020B0400000000000000" pitchFamily="50" charset="-128"/>
                <a:cs typeface="Arial"/>
                <a:sym typeface="Arial"/>
              </a:rPr>
              <a:t>　の数値です。</a:t>
            </a:r>
          </a:p>
        </p:txBody>
      </p:sp>
      <p:sp>
        <p:nvSpPr>
          <p:cNvPr id="87" name="Google Shape;87;p2"/>
          <p:cNvSpPr/>
          <p:nvPr/>
        </p:nvSpPr>
        <p:spPr>
          <a:xfrm>
            <a:off x="2867188" y="3211449"/>
            <a:ext cx="2232248" cy="252000"/>
          </a:xfrm>
          <a:prstGeom prst="rect">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dirty="0">
                <a:solidFill>
                  <a:srgbClr val="FF0000"/>
                </a:solidFill>
                <a:latin typeface="游ゴシック" panose="020B0400000000000000" pitchFamily="50" charset="-128"/>
                <a:ea typeface="游ゴシック" panose="020B0400000000000000" pitchFamily="50" charset="-128"/>
                <a:cs typeface="Arial"/>
                <a:sym typeface="Arial"/>
              </a:rPr>
              <a:t>SNS</a:t>
            </a:r>
            <a:endParaRPr dirty="0">
              <a:solidFill>
                <a:srgbClr val="FF0000"/>
              </a:solidFill>
            </a:endParaRPr>
          </a:p>
        </p:txBody>
      </p:sp>
      <p:grpSp>
        <p:nvGrpSpPr>
          <p:cNvPr id="88" name="Google Shape;88;p2"/>
          <p:cNvGrpSpPr/>
          <p:nvPr/>
        </p:nvGrpSpPr>
        <p:grpSpPr>
          <a:xfrm>
            <a:off x="2835270" y="3533840"/>
            <a:ext cx="2574975" cy="2933228"/>
            <a:chOff x="2835270" y="3533840"/>
            <a:chExt cx="2574975" cy="2933228"/>
          </a:xfrm>
        </p:grpSpPr>
        <p:sp>
          <p:nvSpPr>
            <p:cNvPr id="89" name="Google Shape;89;p2"/>
            <p:cNvSpPr txBox="1"/>
            <p:nvPr/>
          </p:nvSpPr>
          <p:spPr>
            <a:xfrm>
              <a:off x="3756512" y="6251665"/>
              <a:ext cx="1377728"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Meiryo"/>
                <a:buNone/>
              </a:pP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（202</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4</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年</a:t>
              </a:r>
              <a:r>
                <a:rPr lang="en-US" alt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5</a:t>
              </a:r>
              <a:r>
                <a:rPr lang="ja-JP" sz="800" dirty="0">
                  <a:solidFill>
                    <a:srgbClr val="000000"/>
                  </a:solidFill>
                  <a:latin typeface="游ゴシック" panose="020B0400000000000000" pitchFamily="50" charset="-128"/>
                  <a:ea typeface="游ゴシック" panose="020B0400000000000000" pitchFamily="50" charset="-128"/>
                  <a:cs typeface="Arial"/>
                  <a:sym typeface="Arial"/>
                </a:rPr>
                <a:t>月</a:t>
              </a:r>
              <a:r>
                <a:rPr lang="ja-JP"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時点）</a:t>
              </a:r>
              <a:endParaRPr sz="14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nvGrpSpPr>
            <p:cNvPr id="90" name="Google Shape;90;p2"/>
            <p:cNvGrpSpPr/>
            <p:nvPr/>
          </p:nvGrpSpPr>
          <p:grpSpPr>
            <a:xfrm>
              <a:off x="2906895" y="4145892"/>
              <a:ext cx="2227345" cy="2009818"/>
              <a:chOff x="5995915" y="2504362"/>
              <a:chExt cx="2227345" cy="2009818"/>
            </a:xfrm>
          </p:grpSpPr>
          <p:pic>
            <p:nvPicPr>
              <p:cNvPr id="91" name="Google Shape;91;p2"/>
              <p:cNvPicPr preferRelativeResize="0"/>
              <p:nvPr/>
            </p:nvPicPr>
            <p:blipFill rotWithShape="1">
              <a:blip r:embed="rId5">
                <a:alphaModFix/>
              </a:blip>
              <a:srcRect/>
              <a:stretch/>
            </p:blipFill>
            <p:spPr>
              <a:xfrm>
                <a:off x="6013321" y="2504362"/>
                <a:ext cx="403208" cy="403208"/>
              </a:xfrm>
              <a:prstGeom prst="rect">
                <a:avLst/>
              </a:prstGeom>
              <a:noFill/>
              <a:ln>
                <a:noFill/>
              </a:ln>
            </p:spPr>
          </p:pic>
          <p:pic>
            <p:nvPicPr>
              <p:cNvPr id="93" name="Google Shape;93;p2"/>
              <p:cNvPicPr preferRelativeResize="0"/>
              <p:nvPr/>
            </p:nvPicPr>
            <p:blipFill rotWithShape="1">
              <a:blip r:embed="rId6">
                <a:alphaModFix/>
              </a:blip>
              <a:srcRect/>
              <a:stretch/>
            </p:blipFill>
            <p:spPr>
              <a:xfrm>
                <a:off x="6059012" y="3332377"/>
                <a:ext cx="311823" cy="311823"/>
              </a:xfrm>
              <a:prstGeom prst="rect">
                <a:avLst/>
              </a:prstGeom>
              <a:noFill/>
              <a:ln>
                <a:noFill/>
              </a:ln>
            </p:spPr>
          </p:pic>
          <p:pic>
            <p:nvPicPr>
              <p:cNvPr id="94" name="Google Shape;94;p2"/>
              <p:cNvPicPr preferRelativeResize="0"/>
              <p:nvPr/>
            </p:nvPicPr>
            <p:blipFill rotWithShape="1">
              <a:blip r:embed="rId7">
                <a:alphaModFix/>
              </a:blip>
              <a:srcRect/>
              <a:stretch/>
            </p:blipFill>
            <p:spPr>
              <a:xfrm>
                <a:off x="6059011" y="3718327"/>
                <a:ext cx="311823" cy="311823"/>
              </a:xfrm>
              <a:prstGeom prst="rect">
                <a:avLst/>
              </a:prstGeom>
              <a:noFill/>
              <a:ln>
                <a:noFill/>
              </a:ln>
            </p:spPr>
          </p:pic>
          <p:pic>
            <p:nvPicPr>
              <p:cNvPr id="95" name="Google Shape;95;p2"/>
              <p:cNvPicPr preferRelativeResize="0"/>
              <p:nvPr/>
            </p:nvPicPr>
            <p:blipFill rotWithShape="1">
              <a:blip r:embed="rId8">
                <a:alphaModFix/>
              </a:blip>
              <a:srcRect/>
              <a:stretch/>
            </p:blipFill>
            <p:spPr>
              <a:xfrm>
                <a:off x="5995915" y="4098538"/>
                <a:ext cx="424187" cy="333903"/>
              </a:xfrm>
              <a:prstGeom prst="rect">
                <a:avLst/>
              </a:prstGeom>
              <a:noFill/>
              <a:ln>
                <a:noFill/>
              </a:ln>
            </p:spPr>
          </p:pic>
          <p:sp>
            <p:nvSpPr>
              <p:cNvPr id="96" name="Google Shape;96;p2"/>
              <p:cNvSpPr txBox="1"/>
              <p:nvPr/>
            </p:nvSpPr>
            <p:spPr>
              <a:xfrm>
                <a:off x="6310188" y="2523403"/>
                <a:ext cx="1872208"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2,</a:t>
                </a:r>
                <a:r>
                  <a:rPr lang="en-US" alt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202</a:t>
                </a: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a:t>
                </a:r>
                <a:r>
                  <a:rPr lang="en-US" alt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783</a:t>
                </a:r>
                <a:r>
                  <a:rPr lang="ja-JP" sz="12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 friends</a:t>
                </a:r>
                <a:endParaRPr sz="120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97" name="Google Shape;97;p2"/>
              <p:cNvSpPr txBox="1"/>
              <p:nvPr/>
            </p:nvSpPr>
            <p:spPr>
              <a:xfrm>
                <a:off x="6310188" y="2908790"/>
                <a:ext cx="1913072" cy="36607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6</a:t>
                </a:r>
                <a:r>
                  <a:rPr lang="en-US" altLang="ja-JP" dirty="0">
                    <a:solidFill>
                      <a:srgbClr val="000000"/>
                    </a:solidFill>
                    <a:latin typeface="游ゴシック" panose="020B0400000000000000" pitchFamily="50" charset="-128"/>
                    <a:ea typeface="游ゴシック" panose="020B0400000000000000" pitchFamily="50" charset="-128"/>
                    <a:cs typeface="Arial"/>
                    <a:sym typeface="Arial"/>
                  </a:rPr>
                  <a:t>5</a:t>
                </a: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a:t>
                </a:r>
                <a:r>
                  <a:rPr lang="en-US" altLang="ja-JP"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210</a:t>
                </a:r>
                <a:r>
                  <a:rPr lang="ja-JP" sz="18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 </a:t>
                </a:r>
                <a:r>
                  <a:rPr lang="ja-JP" sz="12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followers</a:t>
                </a:r>
                <a:endParaRPr sz="1200"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98" name="Google Shape;98;p2"/>
              <p:cNvSpPr txBox="1"/>
              <p:nvPr/>
            </p:nvSpPr>
            <p:spPr>
              <a:xfrm>
                <a:off x="6310188" y="3294175"/>
                <a:ext cx="187220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lt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37</a:t>
                </a: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,000</a:t>
                </a:r>
                <a:r>
                  <a:rPr lang="ja-JP" sz="18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 </a:t>
                </a:r>
                <a:r>
                  <a:rPr lang="ja-JP" sz="12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followers</a:t>
                </a:r>
                <a:endParaRPr sz="1400"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99" name="Google Shape;99;p2"/>
              <p:cNvSpPr txBox="1"/>
              <p:nvPr/>
            </p:nvSpPr>
            <p:spPr>
              <a:xfrm>
                <a:off x="6310188" y="3679561"/>
                <a:ext cx="187220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800" dirty="0">
                    <a:solidFill>
                      <a:srgbClr val="000000"/>
                    </a:solidFill>
                    <a:latin typeface="游ゴシック" panose="020B0400000000000000" pitchFamily="50" charset="-128"/>
                    <a:ea typeface="游ゴシック" panose="020B0400000000000000" pitchFamily="50" charset="-128"/>
                    <a:cs typeface="Arial"/>
                    <a:sym typeface="Arial"/>
                  </a:rPr>
                  <a:t>3</a:t>
                </a: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a:t>
                </a:r>
                <a:r>
                  <a:rPr lang="en-US" altLang="ja-JP"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043</a:t>
                </a:r>
                <a:r>
                  <a:rPr lang="ja-JP" sz="18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 </a:t>
                </a:r>
                <a:r>
                  <a:rPr lang="ja-JP" sz="12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followers</a:t>
                </a:r>
                <a:endParaRPr sz="1200"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00" name="Google Shape;100;p2"/>
              <p:cNvSpPr txBox="1"/>
              <p:nvPr/>
            </p:nvSpPr>
            <p:spPr>
              <a:xfrm>
                <a:off x="6310188" y="4144848"/>
                <a:ext cx="1872208"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ltLang="ja-JP" sz="1800" dirty="0">
                    <a:solidFill>
                      <a:srgbClr val="000000"/>
                    </a:solidFill>
                    <a:latin typeface="游ゴシック" panose="020B0400000000000000" pitchFamily="50" charset="-128"/>
                    <a:ea typeface="游ゴシック" panose="020B0400000000000000" pitchFamily="50" charset="-128"/>
                    <a:cs typeface="Arial"/>
                    <a:sym typeface="Arial"/>
                  </a:rPr>
                  <a:t>5</a:t>
                </a:r>
                <a:r>
                  <a:rPr lang="ja-JP" sz="1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a:t>
                </a:r>
                <a:r>
                  <a:rPr lang="en-US" altLang="ja-JP"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4</a:t>
                </a:r>
                <a:r>
                  <a:rPr lang="en-US" altLang="ja-JP" sz="1800" dirty="0">
                    <a:solidFill>
                      <a:srgbClr val="000000"/>
                    </a:solidFill>
                    <a:latin typeface="游ゴシック" panose="020B0400000000000000" pitchFamily="50" charset="-128"/>
                    <a:ea typeface="游ゴシック" panose="020B0400000000000000" pitchFamily="50" charset="-128"/>
                    <a:cs typeface="Arial"/>
                    <a:sym typeface="Arial"/>
                  </a:rPr>
                  <a:t>90</a:t>
                </a:r>
                <a:r>
                  <a:rPr lang="ja-JP" sz="16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 </a:t>
                </a:r>
                <a:r>
                  <a:rPr lang="ja-JP" sz="1200" dirty="0">
                    <a:solidFill>
                      <a:srgbClr val="000000"/>
                    </a:solidFill>
                    <a:highlight>
                      <a:srgbClr val="FFFFFF"/>
                    </a:highlight>
                    <a:latin typeface="游ゴシック" panose="020B0400000000000000" pitchFamily="50" charset="-128"/>
                    <a:ea typeface="游ゴシック" panose="020B0400000000000000" pitchFamily="50" charset="-128"/>
                    <a:cs typeface="Arial"/>
                    <a:sym typeface="Arial"/>
                  </a:rPr>
                  <a:t>followers</a:t>
                </a:r>
                <a:endParaRPr sz="1200"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sp>
          <p:nvSpPr>
            <p:cNvPr id="101" name="Google Shape;101;p2"/>
            <p:cNvSpPr txBox="1"/>
            <p:nvPr/>
          </p:nvSpPr>
          <p:spPr>
            <a:xfrm>
              <a:off x="2835270" y="3533840"/>
              <a:ext cx="257497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u="none" strike="noStrike" dirty="0">
                  <a:solidFill>
                    <a:srgbClr val="000000"/>
                  </a:solidFill>
                  <a:latin typeface="游ゴシック" panose="020B0400000000000000" pitchFamily="50" charset="-128"/>
                  <a:ea typeface="游ゴシック" panose="020B0400000000000000" pitchFamily="50" charset="-128"/>
                  <a:cs typeface="Arial"/>
                  <a:sym typeface="Arial"/>
                </a:rPr>
                <a:t>Total</a:t>
              </a:r>
              <a:r>
                <a:rPr lang="ja-JP" sz="2000" b="1" dirty="0">
                  <a:latin typeface="游ゴシック" panose="020B0400000000000000" pitchFamily="50" charset="-128"/>
                  <a:ea typeface="游ゴシック" panose="020B0400000000000000" pitchFamily="50" charset="-128"/>
                  <a:cs typeface="Arial"/>
                  <a:sym typeface="Arial"/>
                </a:rPr>
                <a:t> </a:t>
              </a:r>
              <a:r>
                <a:rPr lang="en-US" altLang="ja-JP" sz="2000" b="1" dirty="0">
                  <a:latin typeface="游ゴシック" panose="020B0400000000000000" pitchFamily="50" charset="-128"/>
                  <a:ea typeface="游ゴシック" panose="020B0400000000000000" pitchFamily="50" charset="-128"/>
                  <a:cs typeface="Arial"/>
                  <a:sym typeface="Arial"/>
                </a:rPr>
                <a:t>2,299,029</a:t>
              </a:r>
              <a:r>
                <a:rPr lang="ja-JP" sz="2000" b="1" i="0" u="none" strike="noStrike" dirty="0">
                  <a:latin typeface="游ゴシック" panose="020B0400000000000000" pitchFamily="50" charset="-128"/>
                  <a:ea typeface="游ゴシック" panose="020B0400000000000000" pitchFamily="50" charset="-128"/>
                  <a:cs typeface="Arial"/>
                  <a:sym typeface="Arial"/>
                </a:rPr>
                <a:t> </a:t>
              </a:r>
              <a:r>
                <a:rPr lang="ja-JP" sz="1200" b="0" i="0" u="none" strike="noStrike" dirty="0">
                  <a:latin typeface="游ゴシック" panose="020B0400000000000000" pitchFamily="50" charset="-128"/>
                  <a:ea typeface="游ゴシック" panose="020B0400000000000000" pitchFamily="50" charset="-128"/>
                  <a:cs typeface="Arial"/>
                  <a:sym typeface="Arial"/>
                </a:rPr>
                <a:t>followers</a:t>
              </a:r>
              <a:endParaRPr sz="1800" dirty="0">
                <a:latin typeface="游ゴシック" panose="020B0400000000000000" pitchFamily="50" charset="-128"/>
                <a:ea typeface="游ゴシック" panose="020B0400000000000000" pitchFamily="50" charset="-128"/>
                <a:cs typeface="Arial"/>
                <a:sym typeface="Arial"/>
              </a:endParaRPr>
            </a:p>
          </p:txBody>
        </p:sp>
      </p:grpSp>
      <p:grpSp>
        <p:nvGrpSpPr>
          <p:cNvPr id="102" name="Google Shape;102;p2"/>
          <p:cNvGrpSpPr/>
          <p:nvPr/>
        </p:nvGrpSpPr>
        <p:grpSpPr>
          <a:xfrm>
            <a:off x="7639688" y="4640862"/>
            <a:ext cx="417438" cy="264872"/>
            <a:chOff x="7249297" y="1324393"/>
            <a:chExt cx="636763" cy="404037"/>
          </a:xfrm>
        </p:grpSpPr>
        <p:cxnSp>
          <p:nvCxnSpPr>
            <p:cNvPr id="103" name="Google Shape;103;p2"/>
            <p:cNvCxnSpPr/>
            <p:nvPr/>
          </p:nvCxnSpPr>
          <p:spPr>
            <a:xfrm flipH="1">
              <a:off x="7249297" y="1324393"/>
              <a:ext cx="321929" cy="404037"/>
            </a:xfrm>
            <a:prstGeom prst="straightConnector1">
              <a:avLst/>
            </a:prstGeom>
            <a:noFill/>
            <a:ln w="22225" cap="flat" cmpd="sng">
              <a:solidFill>
                <a:schemeClr val="dk1"/>
              </a:solidFill>
              <a:prstDash val="solid"/>
              <a:miter lim="800000"/>
              <a:headEnd type="none" w="sm" len="sm"/>
              <a:tailEnd type="none" w="sm" len="sm"/>
            </a:ln>
          </p:spPr>
        </p:cxnSp>
        <p:cxnSp>
          <p:nvCxnSpPr>
            <p:cNvPr id="104" name="Google Shape;104;p2"/>
            <p:cNvCxnSpPr/>
            <p:nvPr/>
          </p:nvCxnSpPr>
          <p:spPr>
            <a:xfrm>
              <a:off x="7571226" y="1324393"/>
              <a:ext cx="314834" cy="0"/>
            </a:xfrm>
            <a:prstGeom prst="straightConnector1">
              <a:avLst/>
            </a:prstGeom>
            <a:noFill/>
            <a:ln w="22225" cap="flat" cmpd="sng">
              <a:solidFill>
                <a:schemeClr val="dk1"/>
              </a:solidFill>
              <a:prstDash val="solid"/>
              <a:miter lim="800000"/>
              <a:headEnd type="none" w="sm" len="sm"/>
              <a:tailEnd type="none" w="sm" len="sm"/>
            </a:ln>
          </p:spPr>
        </p:cxnSp>
      </p:grpSp>
      <p:sp>
        <p:nvSpPr>
          <p:cNvPr id="105" name="Google Shape;105;p2"/>
          <p:cNvSpPr/>
          <p:nvPr/>
        </p:nvSpPr>
        <p:spPr>
          <a:xfrm>
            <a:off x="5410245" y="2567476"/>
            <a:ext cx="6536762" cy="308124"/>
          </a:xfrm>
          <a:prstGeom prst="rect">
            <a:avLst/>
          </a:prstGeom>
          <a:solidFill>
            <a:srgbClr val="F43A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1" dirty="0">
                <a:solidFill>
                  <a:schemeClr val="lt1"/>
                </a:solidFill>
                <a:latin typeface="游ゴシック" panose="020B0400000000000000" pitchFamily="50" charset="-128"/>
                <a:ea typeface="游ゴシック" panose="020B0400000000000000" pitchFamily="50" charset="-128"/>
                <a:cs typeface="Arial"/>
                <a:sym typeface="Arial"/>
              </a:rPr>
              <a:t>週刊女性PRIMEのメディアバリュー</a:t>
            </a:r>
            <a:endParaRPr sz="1200" b="1"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06" name="Google Shape;106;p2"/>
          <p:cNvSpPr txBox="1"/>
          <p:nvPr/>
        </p:nvSpPr>
        <p:spPr>
          <a:xfrm>
            <a:off x="5410245" y="2940835"/>
            <a:ext cx="6844054" cy="12926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1本のスクープ記事が1日で200万UUを呼び込み、サイト全体で1000万PVになることも。</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それがニュースサイト「週刊女性PRIME」の集客力です。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Yahoo!ニュースなど中高年層にも強いポータルサイトから、</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SmartNewsやLINEニュースなど若年層に浸透しているニュースキュレーションアプリまで、</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主要なニュース配信先を網羅して、高い集客力を誇っています。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また「東洋経済オンライン」など他の有名メディアと記事交換などの連携も行っています。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pic>
        <p:nvPicPr>
          <p:cNvPr id="3" name="図 2">
            <a:extLst>
              <a:ext uri="{FF2B5EF4-FFF2-40B4-BE49-F238E27FC236}">
                <a16:creationId xmlns:a16="http://schemas.microsoft.com/office/drawing/2014/main" id="{50EFA4B5-2846-4F83-A8CF-38FC304A8C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3254" y="4584298"/>
            <a:ext cx="288905" cy="295284"/>
          </a:xfrm>
          <a:prstGeom prst="rect">
            <a:avLst/>
          </a:prstGeom>
        </p:spPr>
      </p:pic>
      <p:pic>
        <p:nvPicPr>
          <p:cNvPr id="6" name="図 5">
            <a:extLst>
              <a:ext uri="{FF2B5EF4-FFF2-40B4-BE49-F238E27FC236}">
                <a16:creationId xmlns:a16="http://schemas.microsoft.com/office/drawing/2014/main" id="{C0D8ED72-1D26-C2D4-76B5-081C16150DC8}"/>
              </a:ext>
            </a:extLst>
          </p:cNvPr>
          <p:cNvPicPr>
            <a:picLocks noChangeAspect="1"/>
          </p:cNvPicPr>
          <p:nvPr/>
        </p:nvPicPr>
        <p:blipFill>
          <a:blip r:embed="rId10"/>
          <a:stretch>
            <a:fillRect/>
          </a:stretch>
        </p:blipFill>
        <p:spPr>
          <a:xfrm>
            <a:off x="5057767" y="4464521"/>
            <a:ext cx="3778840" cy="2267305"/>
          </a:xfrm>
          <a:prstGeom prst="rect">
            <a:avLst/>
          </a:prstGeom>
        </p:spPr>
      </p:pic>
    </p:spTree>
    <p:extLst>
      <p:ext uri="{BB962C8B-B14F-4D97-AF65-F5344CB8AC3E}">
        <p14:creationId xmlns:p14="http://schemas.microsoft.com/office/powerpoint/2010/main" val="308983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graphicFrame>
        <p:nvGraphicFramePr>
          <p:cNvPr id="521" name="Google Shape;521;p19"/>
          <p:cNvGraphicFramePr/>
          <p:nvPr>
            <p:extLst>
              <p:ext uri="{D42A27DB-BD31-4B8C-83A1-F6EECF244321}">
                <p14:modId xmlns:p14="http://schemas.microsoft.com/office/powerpoint/2010/main" val="81448844"/>
              </p:ext>
            </p:extLst>
          </p:nvPr>
        </p:nvGraphicFramePr>
        <p:xfrm>
          <a:off x="907882" y="1264776"/>
          <a:ext cx="10397501" cy="4953580"/>
        </p:xfrm>
        <a:graphic>
          <a:graphicData uri="http://schemas.openxmlformats.org/drawingml/2006/table">
            <a:tbl>
              <a:tblPr firstRow="1" bandRow="1">
                <a:noFill/>
              </a:tblPr>
              <a:tblGrid>
                <a:gridCol w="1608437">
                  <a:extLst>
                    <a:ext uri="{9D8B030D-6E8A-4147-A177-3AD203B41FA5}">
                      <a16:colId xmlns:a16="http://schemas.microsoft.com/office/drawing/2014/main" val="20000"/>
                    </a:ext>
                  </a:extLst>
                </a:gridCol>
                <a:gridCol w="6002039">
                  <a:extLst>
                    <a:ext uri="{9D8B030D-6E8A-4147-A177-3AD203B41FA5}">
                      <a16:colId xmlns:a16="http://schemas.microsoft.com/office/drawing/2014/main" val="20001"/>
                    </a:ext>
                  </a:extLst>
                </a:gridCol>
                <a:gridCol w="1485040">
                  <a:extLst>
                    <a:ext uri="{9D8B030D-6E8A-4147-A177-3AD203B41FA5}">
                      <a16:colId xmlns:a16="http://schemas.microsoft.com/office/drawing/2014/main" val="4135701266"/>
                    </a:ext>
                  </a:extLst>
                </a:gridCol>
                <a:gridCol w="1301985">
                  <a:extLst>
                    <a:ext uri="{9D8B030D-6E8A-4147-A177-3AD203B41FA5}">
                      <a16:colId xmlns:a16="http://schemas.microsoft.com/office/drawing/2014/main" val="3602686569"/>
                    </a:ext>
                  </a:extLst>
                </a:gridCol>
              </a:tblGrid>
              <a:tr h="274213">
                <a:tc>
                  <a:txBody>
                    <a:bodyPr/>
                    <a:lstStyle/>
                    <a:p>
                      <a:pPr marL="0" marR="0" lvl="0" indent="0" algn="ctr" rtl="0">
                        <a:lnSpc>
                          <a:spcPct val="100000"/>
                        </a:lnSpc>
                        <a:spcBef>
                          <a:spcPts val="0"/>
                        </a:spcBef>
                        <a:spcAft>
                          <a:spcPts val="0"/>
                        </a:spcAft>
                        <a:buClr>
                          <a:srgbClr val="000000"/>
                        </a:buClr>
                        <a:buSzPts val="1100"/>
                        <a:buFont typeface="Arial"/>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メニュー</a:t>
                      </a:r>
                      <a:endParaRPr sz="14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AAFB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ポイント</a:t>
                      </a:r>
                      <a:endParaRPr sz="14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AAFB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最低出稿金額</a:t>
                      </a:r>
                      <a:endParaRPr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AAFB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想定</a:t>
                      </a:r>
                      <a:endParaRPr lang="en-US" alt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ja-JP" altLang="en-US"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クリック数</a:t>
                      </a:r>
                      <a:endParaRPr sz="16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AAFB2"/>
                    </a:solidFill>
                  </a:tcPr>
                </a:tc>
                <a:extLst>
                  <a:ext uri="{0D108BD9-81ED-4DB2-BD59-A6C34878D82A}">
                    <a16:rowId xmlns:a16="http://schemas.microsoft.com/office/drawing/2014/main" val="10000"/>
                  </a:ext>
                </a:extLst>
              </a:tr>
              <a:tr h="497950">
                <a:tc>
                  <a:txBody>
                    <a:bodyPr/>
                    <a:lstStyle/>
                    <a:p>
                      <a:pPr marL="0" marR="0" lvl="0" indent="0" algn="ctr" rtl="0">
                        <a:lnSpc>
                          <a:spcPct val="100000"/>
                        </a:lnSpc>
                        <a:spcBef>
                          <a:spcPts val="0"/>
                        </a:spcBef>
                        <a:spcAft>
                          <a:spcPts val="0"/>
                        </a:spcAft>
                        <a:buClr>
                          <a:srgbClr val="000000"/>
                        </a:buClr>
                        <a:buSzPts val="1100"/>
                        <a:buFont typeface="Arial"/>
                        <a:buNone/>
                      </a:pPr>
                      <a:r>
                        <a:rPr lang="ja-JP" sz="1400" b="1" u="none" strike="noStrike" cap="none" dirty="0">
                          <a:latin typeface="游ゴシック" panose="020B0400000000000000" pitchFamily="50" charset="-128"/>
                          <a:ea typeface="游ゴシック" panose="020B0400000000000000" pitchFamily="50" charset="-128"/>
                          <a:cs typeface="Arial"/>
                          <a:sym typeface="Arial"/>
                        </a:rPr>
                        <a:t>LINE DIGEST SPOT</a:t>
                      </a:r>
                      <a:endParaRPr sz="18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LINE DIGEST SPOT </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配信。</a:t>
                      </a: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LINE DS </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アカウントでタイアップ記事のダイジェスト配信を行います。</a:t>
                      </a:r>
                    </a:p>
                    <a:p>
                      <a:pPr marL="0" marR="0" lvl="0" indent="0" algn="l" rtl="0">
                        <a:lnSpc>
                          <a:spcPct val="100000"/>
                        </a:lnSpc>
                        <a:spcBef>
                          <a:spcPts val="0"/>
                        </a:spcBef>
                        <a:spcAft>
                          <a:spcPts val="0"/>
                        </a:spcAft>
                        <a:buClr>
                          <a:srgbClr val="000000"/>
                        </a:buClr>
                        <a:buSzPts val="1000"/>
                        <a:buFont typeface="Arial"/>
                        <a:buNone/>
                      </a:pP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LINE</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の友達（</a:t>
                      </a:r>
                      <a:r>
                        <a:rPr lang="ja-JP" altLang="en-US" sz="1000" b="1" u="none" strike="noStrike" cap="none" dirty="0">
                          <a:latin typeface="游ゴシック" panose="020B0400000000000000" pitchFamily="50" charset="-128"/>
                          <a:ea typeface="游ゴシック" panose="020B0400000000000000" pitchFamily="50" charset="-128"/>
                          <a:cs typeface="Arial"/>
                          <a:sym typeface="Arial"/>
                        </a:rPr>
                        <a:t>登録数約</a:t>
                      </a:r>
                      <a:r>
                        <a:rPr lang="en-US" altLang="ja-JP" sz="1000" b="1" u="none" strike="noStrike" cap="none" dirty="0">
                          <a:latin typeface="游ゴシック" panose="020B0400000000000000" pitchFamily="50" charset="-128"/>
                          <a:ea typeface="游ゴシック" panose="020B0400000000000000" pitchFamily="50" charset="-128"/>
                          <a:cs typeface="Arial"/>
                          <a:sym typeface="Arial"/>
                        </a:rPr>
                        <a:t>210</a:t>
                      </a:r>
                      <a:r>
                        <a:rPr lang="ja-JP" altLang="en-US" sz="1000" b="1" u="none" strike="noStrike" cap="none" dirty="0">
                          <a:latin typeface="游ゴシック" panose="020B0400000000000000" pitchFamily="50" charset="-128"/>
                          <a:ea typeface="游ゴシック" panose="020B0400000000000000" pitchFamily="50" charset="-128"/>
                          <a:cs typeface="Arial"/>
                          <a:sym typeface="Arial"/>
                        </a:rPr>
                        <a:t>万人</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）に対し配信が可能です。</a:t>
                      </a:r>
                    </a:p>
                    <a:p>
                      <a:pPr marL="0" marR="0" lvl="0" indent="0" algn="l" rtl="0">
                        <a:lnSpc>
                          <a:spcPct val="100000"/>
                        </a:lnSpc>
                        <a:spcBef>
                          <a:spcPts val="0"/>
                        </a:spcBef>
                        <a:spcAft>
                          <a:spcPts val="0"/>
                        </a:spcAft>
                        <a:buClr>
                          <a:srgbClr val="000000"/>
                        </a:buClr>
                        <a:buSzPts val="1000"/>
                        <a:buFont typeface="Arial"/>
                        <a:buNone/>
                      </a:pP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 </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タイアップ記事公開日より中７営業日程度の審査期間をいただきます。</a:t>
                      </a: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120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6000‐</a:t>
                      </a:r>
                    </a:p>
                    <a:p>
                      <a:pPr marL="0" marR="0" lvl="0" indent="0" algn="ctr" rtl="0">
                        <a:lnSpc>
                          <a:spcPct val="100000"/>
                        </a:lnSpc>
                        <a:spcBef>
                          <a:spcPts val="0"/>
                        </a:spcBef>
                        <a:spcAft>
                          <a:spcPts val="0"/>
                        </a:spcAft>
                        <a:buClr>
                          <a:srgbClr val="000000"/>
                        </a:buClr>
                        <a:buSzPts val="1000"/>
                        <a:buFont typeface="Arial"/>
                        <a:buNone/>
                      </a:pPr>
                      <a:r>
                        <a:rPr lang="en-US" altLang="ja-JP" sz="900" b="1" u="none" strike="noStrike" cap="none" dirty="0">
                          <a:latin typeface="游ゴシック" panose="020B0400000000000000" pitchFamily="50" charset="-128"/>
                          <a:ea typeface="游ゴシック" panose="020B0400000000000000" pitchFamily="50" charset="-128"/>
                          <a:cs typeface="Arial"/>
                          <a:sym typeface="Arial"/>
                        </a:rPr>
                        <a:t>※PV</a:t>
                      </a:r>
                      <a:r>
                        <a:rPr lang="ja-JP" altLang="en-US" sz="900" b="1" u="none" strike="noStrike" cap="none" dirty="0">
                          <a:latin typeface="游ゴシック" panose="020B0400000000000000" pitchFamily="50" charset="-128"/>
                          <a:ea typeface="游ゴシック" panose="020B0400000000000000" pitchFamily="50" charset="-128"/>
                          <a:cs typeface="Arial"/>
                          <a:sym typeface="Arial"/>
                        </a:rPr>
                        <a:t>数</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497950">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chemeClr val="dk1"/>
                        </a:buClr>
                        <a:buSzPts val="1000"/>
                        <a:buFont typeface="Meiryo"/>
                        <a:buNone/>
                      </a:pPr>
                      <a:r>
                        <a:rPr lang="ja-JP" altLang="en-US" sz="1000" b="0" u="none" strike="noStrike" cap="none" dirty="0">
                          <a:latin typeface="游ゴシック" panose="020B0400000000000000" pitchFamily="50" charset="-128"/>
                          <a:ea typeface="游ゴシック" panose="020B0400000000000000" pitchFamily="50" charset="-128"/>
                          <a:cs typeface="Arial"/>
                          <a:sym typeface="Arial"/>
                        </a:rPr>
                        <a:t>旧</a:t>
                      </a:r>
                      <a:r>
                        <a:rPr lang="en-US" altLang="ja-JP" sz="1000" b="0" u="none" strike="noStrike" cap="none" dirty="0">
                          <a:latin typeface="游ゴシック" panose="020B0400000000000000" pitchFamily="50" charset="-128"/>
                          <a:ea typeface="游ゴシック" panose="020B0400000000000000" pitchFamily="50" charset="-128"/>
                          <a:cs typeface="Arial"/>
                          <a:sym typeface="Arial"/>
                        </a:rPr>
                        <a:t>Twitter</a:t>
                      </a:r>
                      <a:r>
                        <a:rPr lang="ja-JP" altLang="en-US" sz="1000" b="0" u="none" strike="noStrike" cap="none" dirty="0">
                          <a:latin typeface="游ゴシック" panose="020B0400000000000000" pitchFamily="50" charset="-128"/>
                          <a:ea typeface="游ゴシック" panose="020B0400000000000000" pitchFamily="50" charset="-128"/>
                          <a:cs typeface="Arial"/>
                          <a:sym typeface="Arial"/>
                        </a:rPr>
                        <a:t>。</a:t>
                      </a:r>
                      <a:r>
                        <a:rPr lang="ja-JP" sz="1000" b="0" u="none" strike="noStrike" cap="none" dirty="0">
                          <a:latin typeface="游ゴシック" panose="020B0400000000000000" pitchFamily="50" charset="-128"/>
                          <a:ea typeface="游ゴシック" panose="020B0400000000000000" pitchFamily="50" charset="-128"/>
                          <a:cs typeface="Arial"/>
                          <a:sym typeface="Arial"/>
                        </a:rPr>
                        <a:t>週刊女性PRIME公式アカウントを活用し、</a:t>
                      </a:r>
                      <a:r>
                        <a:rPr lang="ja-JP" altLang="en-US" sz="1000" b="0" u="none" strike="noStrike" cap="none" dirty="0">
                          <a:latin typeface="游ゴシック" panose="020B0400000000000000" pitchFamily="50" charset="-128"/>
                          <a:ea typeface="游ゴシック" panose="020B0400000000000000" pitchFamily="50" charset="-128"/>
                          <a:cs typeface="Arial"/>
                          <a:sym typeface="Arial"/>
                        </a:rPr>
                        <a:t>ポストした</a:t>
                      </a:r>
                      <a:r>
                        <a:rPr lang="ja-JP" sz="1000" b="0" u="none" strike="noStrike" cap="none" dirty="0">
                          <a:latin typeface="游ゴシック" panose="020B0400000000000000" pitchFamily="50" charset="-128"/>
                          <a:ea typeface="游ゴシック" panose="020B0400000000000000" pitchFamily="50" charset="-128"/>
                          <a:cs typeface="Arial"/>
                          <a:sym typeface="Arial"/>
                        </a:rPr>
                        <a:t>キーワードや、フォローアカウントからターゲティング。ユーザーの関心に合わせた露出が可能。</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chemeClr val="dk1"/>
                        </a:buClr>
                        <a:buSzPts val="1000"/>
                        <a:buFont typeface="Meiryo"/>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chemeClr val="dk1"/>
                        </a:buClr>
                        <a:buSzPts val="1000"/>
                        <a:buFont typeface="Meiryo"/>
                        <a:buNone/>
                      </a:pPr>
                      <a:r>
                        <a:rPr kumimoji="1" lang="en-US" altLang="ja-JP" sz="1200" b="1" i="0" kern="1200" dirty="0">
                          <a:solidFill>
                            <a:schemeClr val="tx1"/>
                          </a:solidFill>
                          <a:effectLst/>
                          <a:latin typeface="+mn-lt"/>
                          <a:ea typeface="+mn-ea"/>
                          <a:cs typeface="+mn-cs"/>
                        </a:rPr>
                        <a:t>1,600-3,200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497950">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遷移先のテキスト解析およびカテゴリ単位のコンテンツマッチ型の配信が可能なレコメンド広告。</a:t>
                      </a:r>
                      <a:endParaRPr sz="1400" dirty="0"/>
                    </a:p>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タイアップ記事の評価をポップアップアンケートで取得可能。出版社を中心としたメディアへの配信が可能。</a:t>
                      </a:r>
                      <a:endParaRPr sz="1400" dirty="0"/>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dirty="0"/>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200" b="1" i="0" kern="1200" dirty="0">
                          <a:solidFill>
                            <a:schemeClr val="tx1"/>
                          </a:solidFill>
                          <a:effectLst/>
                          <a:latin typeface="+mn-lt"/>
                          <a:ea typeface="+mn-ea"/>
                          <a:cs typeface="+mn-cs"/>
                        </a:rPr>
                        <a:t>5,800-11,600</a:t>
                      </a:r>
                      <a:endParaRPr sz="1200" b="1" dirty="0"/>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497950">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国内最大級のキュレーションメディア、男女別、関心別でターゲティング可能。</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kumimoji="1" lang="en-US" altLang="ja-JP" sz="1200" b="1" i="0" kern="1200" dirty="0">
                          <a:solidFill>
                            <a:schemeClr val="tx1"/>
                          </a:solidFill>
                          <a:effectLst/>
                          <a:latin typeface="+mn-lt"/>
                          <a:ea typeface="+mn-ea"/>
                          <a:cs typeface="+mn-cs"/>
                        </a:rPr>
                        <a:t>8,300-14,100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497950">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世界最大手、国内最大級のネットワークを保持、大手新聞社等、ポータルサイトを中心としたメディアからの記事への誘導が可能。</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5,800-11,600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497950">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外部機関との連携も図る掲載枠の記事カテゴリを絞り、ターゲットへのリーチが可能。</a:t>
                      </a:r>
                      <a:endParaRPr sz="1000" b="0" u="none" strike="noStrike" cap="none" dirty="0">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PVの質を独自指標、記事読了率「READ」で可視化。</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5,800-11,600</a:t>
                      </a: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97950">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latin typeface="游ゴシック" panose="020B0400000000000000" pitchFamily="50" charset="-128"/>
                          <a:ea typeface="游ゴシック" panose="020B0400000000000000" pitchFamily="50" charset="-128"/>
                          <a:cs typeface="Arial"/>
                          <a:sym typeface="Arial"/>
                        </a:rPr>
                        <a:t>商材やターゲットに合わせ、人気メディアに絞った配信が可能、女性系のメディアや商材に強味。</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5,800-11,600</a:t>
                      </a:r>
                    </a:p>
                  </a:txBody>
                  <a:tcPr marL="72750" marR="72750" marT="36375" marB="36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10007"/>
                  </a:ext>
                </a:extLst>
              </a:tr>
              <a:tr h="497950">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kumimoji="1" lang="ja-JP" altLang="en-US" sz="1000" b="0" i="0" kern="1200" dirty="0">
                          <a:solidFill>
                            <a:schemeClr val="tx1"/>
                          </a:solidFill>
                          <a:effectLst/>
                          <a:latin typeface="+mn-lt"/>
                          <a:ea typeface="+mn-ea"/>
                          <a:cs typeface="+mn-cs"/>
                        </a:rPr>
                        <a:t>ネイティブ広告プラットフォーム。「</a:t>
                      </a:r>
                      <a:r>
                        <a:rPr kumimoji="1" lang="en-US" altLang="ja-JP" sz="1000" b="0" i="0" kern="1200" dirty="0">
                          <a:solidFill>
                            <a:schemeClr val="tx1"/>
                          </a:solidFill>
                          <a:effectLst/>
                          <a:latin typeface="+mn-lt"/>
                          <a:ea typeface="+mn-ea"/>
                          <a:cs typeface="+mn-cs"/>
                        </a:rPr>
                        <a:t>Outbrain</a:t>
                      </a:r>
                      <a:r>
                        <a:rPr kumimoji="1" lang="ja-JP" altLang="en-US" sz="1000" b="0" i="0" kern="1200" dirty="0">
                          <a:solidFill>
                            <a:schemeClr val="tx1"/>
                          </a:solidFill>
                          <a:effectLst/>
                          <a:latin typeface="+mn-lt"/>
                          <a:ea typeface="+mn-ea"/>
                          <a:cs typeface="+mn-cs"/>
                        </a:rPr>
                        <a:t>」「</a:t>
                      </a:r>
                      <a:r>
                        <a:rPr kumimoji="1" lang="en-US" altLang="ja-JP" sz="1000" b="0" i="0" kern="1200" dirty="0" err="1">
                          <a:solidFill>
                            <a:schemeClr val="tx1"/>
                          </a:solidFill>
                          <a:effectLst/>
                          <a:latin typeface="+mn-lt"/>
                          <a:ea typeface="+mn-ea"/>
                          <a:cs typeface="+mn-cs"/>
                        </a:rPr>
                        <a:t>popIn</a:t>
                      </a:r>
                      <a:r>
                        <a:rPr kumimoji="1" lang="ja-JP" altLang="en-US" sz="1000" b="0" i="0" kern="1200" dirty="0">
                          <a:solidFill>
                            <a:schemeClr val="tx1"/>
                          </a:solidFill>
                          <a:effectLst/>
                          <a:latin typeface="+mn-lt"/>
                          <a:ea typeface="+mn-ea"/>
                          <a:cs typeface="+mn-cs"/>
                        </a:rPr>
                        <a:t>」含めた国内外</a:t>
                      </a:r>
                      <a:r>
                        <a:rPr kumimoji="1" lang="en-US" altLang="ja-JP" sz="1000" b="0" i="0" kern="1200" dirty="0">
                          <a:solidFill>
                            <a:schemeClr val="tx1"/>
                          </a:solidFill>
                          <a:effectLst/>
                          <a:latin typeface="+mn-lt"/>
                          <a:ea typeface="+mn-ea"/>
                          <a:cs typeface="+mn-cs"/>
                        </a:rPr>
                        <a:t>50</a:t>
                      </a:r>
                      <a:r>
                        <a:rPr kumimoji="1" lang="ja-JP" altLang="en-US" sz="1000" b="0" i="0" kern="1200" dirty="0">
                          <a:solidFill>
                            <a:schemeClr val="tx1"/>
                          </a:solidFill>
                          <a:effectLst/>
                          <a:latin typeface="+mn-lt"/>
                          <a:ea typeface="+mn-ea"/>
                          <a:cs typeface="+mn-cs"/>
                        </a:rPr>
                        <a:t>以上のアドネットワークを通じて一括配信が可能。クリック単価の安さと</a:t>
                      </a:r>
                      <a:r>
                        <a:rPr kumimoji="1" lang="en-US" altLang="ja-JP" sz="1000" b="0" i="0" kern="1200" dirty="0">
                          <a:solidFill>
                            <a:schemeClr val="tx1"/>
                          </a:solidFill>
                          <a:effectLst/>
                          <a:latin typeface="+mn-lt"/>
                          <a:ea typeface="+mn-ea"/>
                          <a:cs typeface="+mn-cs"/>
                        </a:rPr>
                        <a:t>Google</a:t>
                      </a:r>
                      <a:r>
                        <a:rPr kumimoji="1" lang="ja-JP" altLang="en-US" sz="1000" b="0" i="0" kern="1200" dirty="0">
                          <a:solidFill>
                            <a:schemeClr val="tx1"/>
                          </a:solidFill>
                          <a:effectLst/>
                          <a:latin typeface="+mn-lt"/>
                          <a:ea typeface="+mn-ea"/>
                          <a:cs typeface="+mn-cs"/>
                        </a:rPr>
                        <a:t>アナリティクス連携配信が強み。</a:t>
                      </a:r>
                      <a:endParaRPr sz="10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10</a:t>
                      </a:r>
                      <a:r>
                        <a:rPr lang="en-US" sz="1200" b="1" u="none" strike="noStrike" cap="none" dirty="0">
                          <a:latin typeface="游ゴシック" panose="020B0400000000000000" pitchFamily="50" charset="-128"/>
                          <a:ea typeface="游ゴシック" panose="020B0400000000000000" pitchFamily="50" charset="-128"/>
                          <a:cs typeface="Arial"/>
                          <a:sym typeface="Arial"/>
                        </a:rPr>
                        <a:t>,000-</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17</a:t>
                      </a:r>
                      <a:r>
                        <a:rPr lang="en-US" sz="1200" b="1" u="none" strike="noStrike" cap="none" dirty="0">
                          <a:latin typeface="游ゴシック" panose="020B0400000000000000" pitchFamily="50" charset="-128"/>
                          <a:ea typeface="游ゴシック" panose="020B0400000000000000" pitchFamily="50" charset="-128"/>
                          <a:cs typeface="Arial"/>
                          <a:sym typeface="Arial"/>
                        </a:rPr>
                        <a:t>,</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a:t>
                      </a:r>
                      <a:r>
                        <a:rPr lang="en-US" sz="1200" b="1" u="none" strike="noStrike" cap="none" dirty="0">
                          <a:latin typeface="游ゴシック" panose="020B0400000000000000" pitchFamily="50" charset="-128"/>
                          <a:ea typeface="游ゴシック" panose="020B0400000000000000" pitchFamily="50" charset="-128"/>
                          <a:cs typeface="Arial"/>
                          <a:sym typeface="Arial"/>
                        </a:rPr>
                        <a:t>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noFill/>
                  </a:tcPr>
                </a:tc>
                <a:extLst>
                  <a:ext uri="{0D108BD9-81ED-4DB2-BD59-A6C34878D82A}">
                    <a16:rowId xmlns:a16="http://schemas.microsoft.com/office/drawing/2014/main" val="3345179751"/>
                  </a:ext>
                </a:extLst>
              </a:tr>
              <a:tr h="497950">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国内最大級のメディア数を誇る「</a:t>
                      </a: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GENIEE SSP</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」を自社保有。リーチ数最大化、</a:t>
                      </a:r>
                      <a:r>
                        <a:rPr lang="en-US" altLang="ja-JP" sz="1000" u="none" strike="noStrike" cap="none" dirty="0">
                          <a:latin typeface="游ゴシック" panose="020B0400000000000000" pitchFamily="50" charset="-128"/>
                          <a:ea typeface="游ゴシック" panose="020B0400000000000000" pitchFamily="50" charset="-128"/>
                          <a:cs typeface="Arial"/>
                          <a:sym typeface="Arial"/>
                        </a:rPr>
                        <a:t>CPC</a:t>
                      </a:r>
                      <a:r>
                        <a:rPr lang="ja-JP" altLang="en-US" sz="1000" u="none" strike="noStrike" cap="none" dirty="0">
                          <a:latin typeface="游ゴシック" panose="020B0400000000000000" pitchFamily="50" charset="-128"/>
                          <a:ea typeface="游ゴシック" panose="020B0400000000000000" pitchFamily="50" charset="-128"/>
                          <a:cs typeface="Arial"/>
                          <a:sym typeface="Arial"/>
                        </a:rPr>
                        <a:t>単価低減を実現。特に女性系商材に相性の良いメディアへの配信に強み。</a:t>
                      </a:r>
                      <a:endParaRPr sz="1000"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50</a:t>
                      </a:r>
                      <a:r>
                        <a:rPr lang="ja-JP" altLang="en-US" sz="1200" b="1" u="none" strike="noStrike" cap="none" dirty="0">
                          <a:latin typeface="游ゴシック" panose="020B0400000000000000" pitchFamily="50" charset="-128"/>
                          <a:ea typeface="游ゴシック" panose="020B0400000000000000" pitchFamily="50" charset="-128"/>
                          <a:cs typeface="Arial"/>
                          <a:sym typeface="Arial"/>
                        </a:rPr>
                        <a:t>万円</a:t>
                      </a: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(G)</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altLang="ja-JP" sz="1200" b="1" u="none" strike="noStrike" cap="none" dirty="0">
                          <a:latin typeface="游ゴシック" panose="020B0400000000000000" pitchFamily="50" charset="-128"/>
                          <a:ea typeface="游ゴシック" panose="020B0400000000000000" pitchFamily="50" charset="-128"/>
                          <a:cs typeface="Arial"/>
                          <a:sym typeface="Arial"/>
                        </a:rPr>
                        <a:t>30,000-35,000</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72750" marR="72750" marT="36375" marB="3637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940671664"/>
                  </a:ext>
                </a:extLst>
              </a:tr>
            </a:tbl>
          </a:graphicData>
        </a:graphic>
      </p:graphicFrame>
      <p:sp>
        <p:nvSpPr>
          <p:cNvPr id="522" name="Google Shape;522;p19"/>
          <p:cNvSpPr txBox="1"/>
          <p:nvPr/>
        </p:nvSpPr>
        <p:spPr>
          <a:xfrm>
            <a:off x="0" y="465666"/>
            <a:ext cx="60875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400" b="1" dirty="0">
                <a:solidFill>
                  <a:schemeClr val="lt1"/>
                </a:solidFill>
                <a:latin typeface="游ゴシック" panose="020B0400000000000000" pitchFamily="50" charset="-128"/>
                <a:ea typeface="游ゴシック" panose="020B0400000000000000" pitchFamily="50" charset="-128"/>
                <a:cs typeface="Arial"/>
                <a:sym typeface="Arial"/>
              </a:rPr>
              <a:t>ディストリビューション</a:t>
            </a: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メニュー</a:t>
            </a:r>
            <a:endParaRPr dirty="0"/>
          </a:p>
        </p:txBody>
      </p:sp>
      <p:sp>
        <p:nvSpPr>
          <p:cNvPr id="523" name="Google Shape;523;p19"/>
          <p:cNvSpPr txBox="1"/>
          <p:nvPr/>
        </p:nvSpPr>
        <p:spPr>
          <a:xfrm>
            <a:off x="907882" y="6258929"/>
            <a:ext cx="8819048" cy="508473"/>
          </a:xfrm>
          <a:prstGeom prst="rect">
            <a:avLst/>
          </a:prstGeom>
          <a:noFill/>
          <a:ln>
            <a:noFill/>
          </a:ln>
        </p:spPr>
        <p:txBody>
          <a:bodyPr spcFirstLastPara="1" wrap="square" lIns="0" tIns="15875" rIns="0" bIns="0" anchor="t" anchorCtr="0">
            <a:spAutoFit/>
          </a:bodyPr>
          <a:lstStyle/>
          <a:p>
            <a:pPr marL="12700" marR="0" lvl="0" indent="0" algn="l" rtl="0">
              <a:lnSpc>
                <a:spcPct val="100000"/>
              </a:lnSpc>
              <a:spcBef>
                <a:spcPts val="0"/>
              </a:spcBef>
              <a:spcAft>
                <a:spcPts val="0"/>
              </a:spcAft>
              <a:buClr>
                <a:srgbClr val="000000"/>
              </a:buClr>
              <a:buSzPts val="1250"/>
              <a:buFont typeface="Arial"/>
              <a:buNone/>
            </a:pPr>
            <a:r>
              <a:rPr lang="en-US" alt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各想定クリック数は保証数値ではございません。時期や商材、配信セグメントによって変動する場合があります。予めご了承ください。</a:t>
            </a:r>
          </a:p>
          <a:p>
            <a:pPr marL="12700" marR="0" lvl="0" indent="0" algn="l" rtl="0">
              <a:lnSpc>
                <a:spcPct val="100000"/>
              </a:lnSpc>
              <a:spcBef>
                <a:spcPts val="0"/>
              </a:spcBef>
              <a:spcAft>
                <a:spcPts val="0"/>
              </a:spcAft>
              <a:buClr>
                <a:srgbClr val="000000"/>
              </a:buClr>
              <a:buSzPts val="1250"/>
              <a:buFont typeface="Arial"/>
              <a:buNone/>
            </a:pPr>
            <a:r>
              <a:rPr lang="en-US" alt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マージン率については営業担当にお伺いくださ</a:t>
            </a:r>
            <a:r>
              <a:rPr lang="ja-JP" altLang="en-US" sz="800" b="1" i="0" u="none" strike="noStrike" cap="none" dirty="0">
                <a:latin typeface="游ゴシック" panose="020B0400000000000000" pitchFamily="50" charset="-128"/>
                <a:ea typeface="游ゴシック" panose="020B0400000000000000" pitchFamily="50" charset="-128"/>
                <a:cs typeface="Arial"/>
                <a:sym typeface="Arial"/>
              </a:rPr>
              <a:t>い。</a:t>
            </a:r>
            <a:endParaRPr lang="en-US" altLang="ja-JP" sz="800" b="1" i="0" u="none" strike="noStrike" cap="none" dirty="0">
              <a:latin typeface="游ゴシック" panose="020B0400000000000000" pitchFamily="50" charset="-128"/>
              <a:ea typeface="游ゴシック" panose="020B0400000000000000" pitchFamily="50" charset="-128"/>
              <a:cs typeface="Arial"/>
              <a:sym typeface="Arial"/>
            </a:endParaRPr>
          </a:p>
          <a:p>
            <a:r>
              <a:rPr lang="en-US" altLang="ja-JP" sz="800" b="1" dirty="0"/>
              <a:t>※X</a:t>
            </a:r>
            <a:r>
              <a:rPr lang="ja-JP" altLang="en-US" sz="800" b="1" dirty="0"/>
              <a:t>の</a:t>
            </a:r>
            <a:r>
              <a:rPr kumimoji="1" lang="ja-JP" altLang="en-US" sz="800" b="1" dirty="0"/>
              <a:t>投稿にはハッシュタグ列冒頭に</a:t>
            </a:r>
            <a:r>
              <a:rPr kumimoji="1" lang="en-US" altLang="ja-JP" sz="800" b="1" dirty="0"/>
              <a:t>『</a:t>
            </a:r>
            <a:r>
              <a:rPr kumimoji="1" lang="ja-JP" altLang="en-US" sz="800" b="1" dirty="0"/>
              <a:t>＃</a:t>
            </a:r>
            <a:r>
              <a:rPr kumimoji="1" lang="en-US" altLang="ja-JP" sz="800" b="1" dirty="0"/>
              <a:t>PR</a:t>
            </a:r>
            <a:r>
              <a:rPr kumimoji="1" lang="ja-JP" altLang="en-US" sz="800" b="1" dirty="0"/>
              <a:t>（大文字） ＃貴社名もしくは正式なサービス</a:t>
            </a:r>
            <a:r>
              <a:rPr kumimoji="1" lang="en-US" altLang="ja-JP" sz="800" b="1" dirty="0"/>
              <a:t>/</a:t>
            </a:r>
            <a:r>
              <a:rPr kumimoji="1" lang="ja-JP" altLang="en-US" sz="800" b="1" dirty="0"/>
              <a:t>商品名</a:t>
            </a:r>
            <a:r>
              <a:rPr kumimoji="1" lang="en-US" altLang="ja-JP" sz="800" b="1" dirty="0"/>
              <a:t>』</a:t>
            </a:r>
            <a:r>
              <a:rPr lang="ja-JP" altLang="en-US" sz="800" b="1" dirty="0"/>
              <a:t>を</a:t>
            </a:r>
            <a:r>
              <a:rPr kumimoji="1" lang="ja-JP" altLang="en-US" sz="800" b="1" dirty="0"/>
              <a:t>記載します。 </a:t>
            </a:r>
            <a:endParaRPr lang="ja-JP" altLang="en-US"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12700" marR="0" lvl="0" indent="0" algn="l" rtl="0">
              <a:lnSpc>
                <a:spcPct val="100000"/>
              </a:lnSpc>
              <a:spcBef>
                <a:spcPts val="0"/>
              </a:spcBef>
              <a:spcAft>
                <a:spcPts val="0"/>
              </a:spcAft>
              <a:buClr>
                <a:srgbClr val="000000"/>
              </a:buClr>
              <a:buSzPts val="1250"/>
              <a:buFont typeface="Arial"/>
              <a:buNone/>
            </a:pPr>
            <a:r>
              <a:rPr lang="en-US" alt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ご要望に応じてカスタマイズ可能です。詳細は営業担当へお問い合わせください。</a:t>
            </a:r>
          </a:p>
        </p:txBody>
      </p:sp>
      <p:sp>
        <p:nvSpPr>
          <p:cNvPr id="524" name="Google Shape;524;p19"/>
          <p:cNvSpPr/>
          <p:nvPr/>
        </p:nvSpPr>
        <p:spPr>
          <a:xfrm>
            <a:off x="820843" y="1004221"/>
            <a:ext cx="10571579"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読者の認知と理解度を高める鉄板のツール。CTR・CPA向上はもちろんのこと、ブランドリフトにも力を発揮いたします。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pic>
        <p:nvPicPr>
          <p:cNvPr id="527" name="Google Shape;527;p19"/>
          <p:cNvPicPr preferRelativeResize="0"/>
          <p:nvPr/>
        </p:nvPicPr>
        <p:blipFill rotWithShape="1">
          <a:blip r:embed="rId3">
            <a:alphaModFix/>
          </a:blip>
          <a:srcRect t="33385" b="37150"/>
          <a:stretch/>
        </p:blipFill>
        <p:spPr>
          <a:xfrm>
            <a:off x="1026317" y="3243707"/>
            <a:ext cx="1432378" cy="577982"/>
          </a:xfrm>
          <a:prstGeom prst="rect">
            <a:avLst/>
          </a:prstGeom>
          <a:noFill/>
          <a:ln>
            <a:noFill/>
          </a:ln>
        </p:spPr>
      </p:pic>
      <p:pic>
        <p:nvPicPr>
          <p:cNvPr id="528" name="Google Shape;528;p19"/>
          <p:cNvPicPr preferRelativeResize="0"/>
          <p:nvPr/>
        </p:nvPicPr>
        <p:blipFill rotWithShape="1">
          <a:blip r:embed="rId4">
            <a:alphaModFix/>
          </a:blip>
          <a:srcRect/>
          <a:stretch/>
        </p:blipFill>
        <p:spPr>
          <a:xfrm>
            <a:off x="1120083" y="3757526"/>
            <a:ext cx="1244845" cy="1387893"/>
          </a:xfrm>
          <a:prstGeom prst="rect">
            <a:avLst/>
          </a:prstGeom>
          <a:noFill/>
          <a:ln>
            <a:noFill/>
          </a:ln>
        </p:spPr>
      </p:pic>
      <p:pic>
        <p:nvPicPr>
          <p:cNvPr id="529" name="Google Shape;529;p19"/>
          <p:cNvPicPr preferRelativeResize="0"/>
          <p:nvPr/>
        </p:nvPicPr>
        <p:blipFill rotWithShape="1">
          <a:blip r:embed="rId5">
            <a:alphaModFix/>
          </a:blip>
          <a:srcRect/>
          <a:stretch/>
        </p:blipFill>
        <p:spPr>
          <a:xfrm>
            <a:off x="1201399" y="2808894"/>
            <a:ext cx="1082214" cy="391835"/>
          </a:xfrm>
          <a:prstGeom prst="rect">
            <a:avLst/>
          </a:prstGeom>
          <a:noFill/>
          <a:ln>
            <a:noFill/>
          </a:ln>
        </p:spPr>
      </p:pic>
      <p:sp>
        <p:nvSpPr>
          <p:cNvPr id="530" name="Google Shape;530;p19"/>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19</a:t>
            </a:fld>
            <a:endParaRPr/>
          </a:p>
        </p:txBody>
      </p:sp>
      <p:pic>
        <p:nvPicPr>
          <p:cNvPr id="5" name="図 4">
            <a:extLst>
              <a:ext uri="{FF2B5EF4-FFF2-40B4-BE49-F238E27FC236}">
                <a16:creationId xmlns:a16="http://schemas.microsoft.com/office/drawing/2014/main" id="{A78024C0-4796-C3AE-4177-0E8EE600F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719" y="2269424"/>
            <a:ext cx="349574" cy="357293"/>
          </a:xfrm>
          <a:prstGeom prst="rect">
            <a:avLst/>
          </a:prstGeom>
        </p:spPr>
      </p:pic>
      <p:pic>
        <p:nvPicPr>
          <p:cNvPr id="3" name="図 2">
            <a:extLst>
              <a:ext uri="{FF2B5EF4-FFF2-40B4-BE49-F238E27FC236}">
                <a16:creationId xmlns:a16="http://schemas.microsoft.com/office/drawing/2014/main" id="{C1C527FD-42C8-D602-FB1D-919C717C29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202" y="5371595"/>
            <a:ext cx="1148170" cy="290660"/>
          </a:xfrm>
          <a:prstGeom prst="rect">
            <a:avLst/>
          </a:prstGeom>
        </p:spPr>
      </p:pic>
      <p:pic>
        <p:nvPicPr>
          <p:cNvPr id="7" name="図 6">
            <a:extLst>
              <a:ext uri="{FF2B5EF4-FFF2-40B4-BE49-F238E27FC236}">
                <a16:creationId xmlns:a16="http://schemas.microsoft.com/office/drawing/2014/main" id="{D3FDB984-8E70-43AB-ECA3-7206C5A72A7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083" y="5730911"/>
            <a:ext cx="1062235" cy="48862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35;p20">
            <a:extLst>
              <a:ext uri="{FF2B5EF4-FFF2-40B4-BE49-F238E27FC236}">
                <a16:creationId xmlns:a16="http://schemas.microsoft.com/office/drawing/2014/main" id="{78964F93-F4C5-A852-908A-C2E0911190FA}"/>
              </a:ext>
            </a:extLst>
          </p:cNvPr>
          <p:cNvSpPr txBox="1"/>
          <p:nvPr/>
        </p:nvSpPr>
        <p:spPr>
          <a:xfrm>
            <a:off x="2709333" y="2598003"/>
            <a:ext cx="67733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800" b="1" dirty="0">
                <a:solidFill>
                  <a:schemeClr val="lt1"/>
                </a:solidFill>
                <a:latin typeface="游ゴシック" panose="020B0400000000000000" pitchFamily="50" charset="-128"/>
                <a:ea typeface="游ゴシック" panose="020B0400000000000000" pitchFamily="50" charset="-128"/>
                <a:cs typeface="Arial"/>
                <a:sym typeface="Arial"/>
              </a:rPr>
              <a:t>純広告</a:t>
            </a:r>
            <a:endParaRPr dirty="0"/>
          </a:p>
        </p:txBody>
      </p:sp>
      <p:cxnSp>
        <p:nvCxnSpPr>
          <p:cNvPr id="4" name="Google Shape;536;p20">
            <a:extLst>
              <a:ext uri="{FF2B5EF4-FFF2-40B4-BE49-F238E27FC236}">
                <a16:creationId xmlns:a16="http://schemas.microsoft.com/office/drawing/2014/main" id="{A5C33382-64D6-0266-F301-6A3510492F5D}"/>
              </a:ext>
            </a:extLst>
          </p:cNvPr>
          <p:cNvCxnSpPr/>
          <p:nvPr/>
        </p:nvCxnSpPr>
        <p:spPr>
          <a:xfrm>
            <a:off x="2531533" y="3429000"/>
            <a:ext cx="7128934" cy="0"/>
          </a:xfrm>
          <a:prstGeom prst="straightConnector1">
            <a:avLst/>
          </a:prstGeom>
          <a:noFill/>
          <a:ln w="57150" cap="flat" cmpd="sng">
            <a:solidFill>
              <a:schemeClr val="lt1"/>
            </a:solidFill>
            <a:prstDash val="solid"/>
            <a:miter lim="800000"/>
            <a:headEnd type="none" w="sm" len="sm"/>
            <a:tailEnd type="none" w="sm" len="sm"/>
          </a:ln>
        </p:spPr>
      </p:cxnSp>
      <p:sp>
        <p:nvSpPr>
          <p:cNvPr id="5" name="Google Shape;537;p20">
            <a:extLst>
              <a:ext uri="{FF2B5EF4-FFF2-40B4-BE49-F238E27FC236}">
                <a16:creationId xmlns:a16="http://schemas.microsoft.com/office/drawing/2014/main" id="{BAC03DFF-03C6-5473-2FD4-42A5A7437D08}"/>
              </a:ext>
            </a:extLst>
          </p:cNvPr>
          <p:cNvSpPr txBox="1"/>
          <p:nvPr/>
        </p:nvSpPr>
        <p:spPr>
          <a:xfrm>
            <a:off x="2726267" y="3555998"/>
            <a:ext cx="67733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バナーメニュー</a:t>
            </a:r>
            <a:endParaRPr dirty="0"/>
          </a:p>
        </p:txBody>
      </p:sp>
    </p:spTree>
    <p:extLst>
      <p:ext uri="{BB962C8B-B14F-4D97-AF65-F5344CB8AC3E}">
        <p14:creationId xmlns:p14="http://schemas.microsoft.com/office/powerpoint/2010/main" val="216665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1"/>
          <p:cNvSpPr txBox="1"/>
          <p:nvPr/>
        </p:nvSpPr>
        <p:spPr>
          <a:xfrm>
            <a:off x="0" y="465666"/>
            <a:ext cx="6680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PCビルボード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30-40代女性への広いリーチが可能</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546" name="Google Shape;546;p21"/>
          <p:cNvSpPr/>
          <p:nvPr/>
        </p:nvSpPr>
        <p:spPr>
          <a:xfrm>
            <a:off x="820843" y="1155699"/>
            <a:ext cx="10571579"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週刊女性PRIMEのユーザーである、30〜40代女性を中心に広くリーチ可能。</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視認性抜群のPCビルボード枠を活用することで、認知やブランディングの獲得に大きく貢献いたします。</a:t>
            </a:r>
            <a:endParaRPr dirty="0"/>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１週間単位のジャック購入とimp単位購入の２タイプをお選びいただけます。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547" name="Google Shape;547;p21"/>
          <p:cNvGraphicFramePr/>
          <p:nvPr>
            <p:extLst>
              <p:ext uri="{D42A27DB-BD31-4B8C-83A1-F6EECF244321}">
                <p14:modId xmlns:p14="http://schemas.microsoft.com/office/powerpoint/2010/main" val="1650033318"/>
              </p:ext>
            </p:extLst>
          </p:nvPr>
        </p:nvGraphicFramePr>
        <p:xfrm>
          <a:off x="5238541" y="2891756"/>
          <a:ext cx="2983800" cy="3591871"/>
        </p:xfrm>
        <a:graphic>
          <a:graphicData uri="http://schemas.openxmlformats.org/drawingml/2006/table">
            <a:tbl>
              <a:tblPr>
                <a:noFill/>
              </a:tblPr>
              <a:tblGrid>
                <a:gridCol w="895650">
                  <a:extLst>
                    <a:ext uri="{9D8B030D-6E8A-4147-A177-3AD203B41FA5}">
                      <a16:colId xmlns:a16="http://schemas.microsoft.com/office/drawing/2014/main" val="20000"/>
                    </a:ext>
                  </a:extLst>
                </a:gridCol>
                <a:gridCol w="2088150">
                  <a:extLst>
                    <a:ext uri="{9D8B030D-6E8A-4147-A177-3AD203B41FA5}">
                      <a16:colId xmlns:a16="http://schemas.microsoft.com/office/drawing/2014/main" val="20001"/>
                    </a:ext>
                  </a:extLst>
                </a:gridCol>
              </a:tblGrid>
              <a:tr h="471150">
                <a:tc>
                  <a:txBody>
                    <a:bodyPr/>
                    <a:lstStyle/>
                    <a:p>
                      <a:pPr marL="0" marR="0" lvl="0" indent="0" algn="ctr" rtl="0">
                        <a:lnSpc>
                          <a:spcPct val="100000"/>
                        </a:lnSpc>
                        <a:spcBef>
                          <a:spcPts val="0"/>
                        </a:spcBef>
                        <a:spcAft>
                          <a:spcPts val="0"/>
                        </a:spcAft>
                        <a:buClr>
                          <a:schemeClr val="dk1"/>
                        </a:buClr>
                        <a:buSzPts val="13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¥800,000</a:t>
                      </a: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1週間</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7115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1週間</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673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想定imps</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1,000,000imp</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85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970×250</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785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¥0.8（想定）</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785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掲載面</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TOP/カテゴリTOP/記事面</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95875">
                <a:tc gridSpan="2">
                  <a:txBody>
                    <a:bodyPr/>
                    <a:lstStyle/>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※期間中は1社限定。クリエイティブは差し替え可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※フリークエンシーコントロール有</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548" name="Google Shape;548;p21"/>
          <p:cNvGrpSpPr/>
          <p:nvPr/>
        </p:nvGrpSpPr>
        <p:grpSpPr>
          <a:xfrm>
            <a:off x="5238541" y="2296857"/>
            <a:ext cx="2983784" cy="391744"/>
            <a:chOff x="5559190" y="2200659"/>
            <a:chExt cx="3290400" cy="432000"/>
          </a:xfrm>
        </p:grpSpPr>
        <p:sp>
          <p:nvSpPr>
            <p:cNvPr id="549" name="Google Shape;549;p21"/>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50" name="Google Shape;550;p21"/>
            <p:cNvSpPr txBox="1"/>
            <p:nvPr/>
          </p:nvSpPr>
          <p:spPr>
            <a:xfrm>
              <a:off x="6333121" y="2324326"/>
              <a:ext cx="1742538" cy="237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ジャック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aphicFrame>
        <p:nvGraphicFramePr>
          <p:cNvPr id="551" name="Google Shape;551;p21"/>
          <p:cNvGraphicFramePr/>
          <p:nvPr>
            <p:extLst>
              <p:ext uri="{D42A27DB-BD31-4B8C-83A1-F6EECF244321}">
                <p14:modId xmlns:p14="http://schemas.microsoft.com/office/powerpoint/2010/main" val="2617218880"/>
              </p:ext>
            </p:extLst>
          </p:nvPr>
        </p:nvGraphicFramePr>
        <p:xfrm>
          <a:off x="8374725" y="2891755"/>
          <a:ext cx="2983800" cy="3623551"/>
        </p:xfrm>
        <a:graphic>
          <a:graphicData uri="http://schemas.openxmlformats.org/drawingml/2006/table">
            <a:tbl>
              <a:tblPr>
                <a:noFill/>
              </a:tblPr>
              <a:tblGrid>
                <a:gridCol w="895650">
                  <a:extLst>
                    <a:ext uri="{9D8B030D-6E8A-4147-A177-3AD203B41FA5}">
                      <a16:colId xmlns:a16="http://schemas.microsoft.com/office/drawing/2014/main" val="20000"/>
                    </a:ext>
                  </a:extLst>
                </a:gridCol>
                <a:gridCol w="2088150">
                  <a:extLst>
                    <a:ext uri="{9D8B030D-6E8A-4147-A177-3AD203B41FA5}">
                      <a16:colId xmlns:a16="http://schemas.microsoft.com/office/drawing/2014/main" val="20001"/>
                    </a:ext>
                  </a:extLst>
                </a:gridCol>
              </a:tblGrid>
              <a:tr h="446100">
                <a:tc>
                  <a:txBody>
                    <a:bodyPr/>
                    <a:lstStyle/>
                    <a:p>
                      <a:pPr marL="0" marR="0" lvl="0" indent="0" algn="ctr" rtl="0">
                        <a:lnSpc>
                          <a:spcPct val="100000"/>
                        </a:lnSpc>
                        <a:spcBef>
                          <a:spcPts val="0"/>
                        </a:spcBef>
                        <a:spcAft>
                          <a:spcPts val="0"/>
                        </a:spcAft>
                        <a:buClr>
                          <a:schemeClr val="dk1"/>
                        </a:buClr>
                        <a:buSzPts val="13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imp数×1円</a:t>
                      </a: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1400"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461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42475">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購入imps</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970×250</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¥1</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掲載面</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TOP/カテゴリTOP/記事面</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42475">
                <a:tc gridSpan="2">
                  <a:txBody>
                    <a:bodyPr/>
                    <a:lstStyle/>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※こちらの枠では期間中でも他社広告も掲載いたします</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50000"/>
                        </a:lnSpc>
                        <a:spcBef>
                          <a:spcPts val="0"/>
                        </a:spcBef>
                        <a:spcAft>
                          <a:spcPts val="0"/>
                        </a:spcAft>
                        <a:buClr>
                          <a:srgbClr val="FF0000"/>
                        </a:buClr>
                        <a:buSzPts val="800"/>
                        <a:buFont typeface="Meiryo"/>
                        <a:buNone/>
                        <a:tabLst/>
                        <a:defRPr/>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実施の場合は最低グロス</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20</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万円～となります。</a:t>
                      </a:r>
                      <a:endParaRPr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FF0000"/>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FF0000"/>
                        </a:buClr>
                        <a:buSzPts val="800"/>
                        <a:buFont typeface="Meiryo"/>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552" name="Google Shape;552;p21"/>
          <p:cNvGrpSpPr/>
          <p:nvPr/>
        </p:nvGrpSpPr>
        <p:grpSpPr>
          <a:xfrm>
            <a:off x="8408638" y="2293561"/>
            <a:ext cx="2983784" cy="391744"/>
            <a:chOff x="5559190" y="2200659"/>
            <a:chExt cx="3290400" cy="432000"/>
          </a:xfrm>
        </p:grpSpPr>
        <p:sp>
          <p:nvSpPr>
            <p:cNvPr id="553" name="Google Shape;553;p21"/>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54" name="Google Shape;554;p21"/>
            <p:cNvSpPr txBox="1"/>
            <p:nvPr/>
          </p:nvSpPr>
          <p:spPr>
            <a:xfrm>
              <a:off x="6333121" y="2324326"/>
              <a:ext cx="1742538" cy="237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imp購入</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pSp>
        <p:nvGrpSpPr>
          <p:cNvPr id="555" name="Google Shape;555;p21"/>
          <p:cNvGrpSpPr/>
          <p:nvPr/>
        </p:nvGrpSpPr>
        <p:grpSpPr>
          <a:xfrm>
            <a:off x="442004" y="5978094"/>
            <a:ext cx="3015127" cy="253916"/>
            <a:chOff x="833475" y="5999864"/>
            <a:chExt cx="3015127" cy="253916"/>
          </a:xfrm>
        </p:grpSpPr>
        <p:sp>
          <p:nvSpPr>
            <p:cNvPr id="556" name="Google Shape;556;p21"/>
            <p:cNvSpPr/>
            <p:nvPr/>
          </p:nvSpPr>
          <p:spPr>
            <a:xfrm>
              <a:off x="1550829" y="6057795"/>
              <a:ext cx="658233" cy="1380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Meiryo"/>
                <a:ea typeface="Meiryo"/>
                <a:cs typeface="Meiryo"/>
                <a:sym typeface="Meiryo"/>
              </a:endParaRPr>
            </a:p>
          </p:txBody>
        </p:sp>
        <p:sp>
          <p:nvSpPr>
            <p:cNvPr id="557" name="Google Shape;557;p21"/>
            <p:cNvSpPr txBox="1"/>
            <p:nvPr/>
          </p:nvSpPr>
          <p:spPr>
            <a:xfrm>
              <a:off x="2209062" y="5999864"/>
              <a:ext cx="16395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が掲出位置です</a:t>
              </a:r>
              <a:endParaRPr dirty="0"/>
            </a:p>
          </p:txBody>
        </p:sp>
        <p:sp>
          <p:nvSpPr>
            <p:cNvPr id="558" name="Google Shape;558;p21"/>
            <p:cNvSpPr txBox="1"/>
            <p:nvPr/>
          </p:nvSpPr>
          <p:spPr>
            <a:xfrm>
              <a:off x="833475" y="5999864"/>
              <a:ext cx="107051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　上記</a:t>
              </a:r>
              <a:endParaRPr dirty="0"/>
            </a:p>
          </p:txBody>
        </p:sp>
      </p:grpSp>
      <p:sp>
        <p:nvSpPr>
          <p:cNvPr id="560" name="Google Shape;560;p21"/>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6" name="テキスト ボックス 5">
            <a:extLst>
              <a:ext uri="{FF2B5EF4-FFF2-40B4-BE49-F238E27FC236}">
                <a16:creationId xmlns:a16="http://schemas.microsoft.com/office/drawing/2014/main" id="{59FFD2AF-D8A6-FB5C-7CBE-3C5BC61CA515}"/>
              </a:ext>
            </a:extLst>
          </p:cNvPr>
          <p:cNvSpPr txBox="1"/>
          <p:nvPr/>
        </p:nvSpPr>
        <p:spPr>
          <a:xfrm>
            <a:off x="1322644" y="2231935"/>
            <a:ext cx="2346115" cy="261610"/>
          </a:xfrm>
          <a:prstGeom prst="rect">
            <a:avLst/>
          </a:prstGeom>
          <a:noFill/>
        </p:spPr>
        <p:txBody>
          <a:bodyPr wrap="square" rtlCol="0">
            <a:spAutoFit/>
          </a:bodyPr>
          <a:lstStyle/>
          <a:p>
            <a:pPr algn="ctr"/>
            <a:r>
              <a:rPr lang="en-US" altLang="ja-JP" sz="1100" b="1" dirty="0">
                <a:solidFill>
                  <a:srgbClr val="222222"/>
                </a:solidFill>
                <a:latin typeface="游ゴシック" panose="020B0400000000000000" pitchFamily="50" charset="-128"/>
              </a:rPr>
              <a:t>【</a:t>
            </a:r>
            <a:r>
              <a:rPr lang="ja-JP" altLang="en-US" sz="1100" b="1" i="0" dirty="0">
                <a:solidFill>
                  <a:srgbClr val="222222"/>
                </a:solidFill>
                <a:effectLst/>
                <a:latin typeface="游ゴシック" panose="020B0400000000000000" pitchFamily="50" charset="-128"/>
              </a:rPr>
              <a:t>日本たばこ産業株式会社 様</a:t>
            </a:r>
            <a:r>
              <a:rPr lang="en-US" altLang="ja-JP" sz="1100" b="1" i="0" dirty="0">
                <a:solidFill>
                  <a:srgbClr val="222222"/>
                </a:solidFill>
                <a:effectLst/>
                <a:latin typeface="游ゴシック" panose="020B0400000000000000" pitchFamily="50" charset="-128"/>
              </a:rPr>
              <a:t>】</a:t>
            </a:r>
            <a:endParaRPr kumimoji="1" lang="ja-JP" altLang="en-US" sz="1100" b="1" dirty="0"/>
          </a:p>
        </p:txBody>
      </p:sp>
      <p:grpSp>
        <p:nvGrpSpPr>
          <p:cNvPr id="4" name="グループ化 3">
            <a:extLst>
              <a:ext uri="{FF2B5EF4-FFF2-40B4-BE49-F238E27FC236}">
                <a16:creationId xmlns:a16="http://schemas.microsoft.com/office/drawing/2014/main" id="{8CE52B5D-19DE-CE58-60DE-E122609C29FF}"/>
              </a:ext>
            </a:extLst>
          </p:cNvPr>
          <p:cNvGrpSpPr/>
          <p:nvPr/>
        </p:nvGrpSpPr>
        <p:grpSpPr>
          <a:xfrm>
            <a:off x="419335" y="2567563"/>
            <a:ext cx="4407787" cy="3294287"/>
            <a:chOff x="419335" y="2567563"/>
            <a:chExt cx="4407787" cy="3294287"/>
          </a:xfrm>
        </p:grpSpPr>
        <p:pic>
          <p:nvPicPr>
            <p:cNvPr id="3" name="図 2">
              <a:extLst>
                <a:ext uri="{FF2B5EF4-FFF2-40B4-BE49-F238E27FC236}">
                  <a16:creationId xmlns:a16="http://schemas.microsoft.com/office/drawing/2014/main" id="{F62FE92D-1477-4B1D-EF8C-F252B694EBE3}"/>
                </a:ext>
              </a:extLst>
            </p:cNvPr>
            <p:cNvPicPr>
              <a:picLocks noChangeAspect="1"/>
            </p:cNvPicPr>
            <p:nvPr/>
          </p:nvPicPr>
          <p:blipFill rotWithShape="1">
            <a:blip r:embed="rId3">
              <a:extLst>
                <a:ext uri="{28A0092B-C50C-407E-A947-70E740481C1C}">
                  <a14:useLocalDpi xmlns:a14="http://schemas.microsoft.com/office/drawing/2010/main" val="0"/>
                </a:ext>
              </a:extLst>
            </a:blip>
            <a:srcRect l="23952" r="27081" b="86085"/>
            <a:stretch/>
          </p:blipFill>
          <p:spPr>
            <a:xfrm>
              <a:off x="419335" y="2567563"/>
              <a:ext cx="4407787" cy="3294287"/>
            </a:xfrm>
            <a:prstGeom prst="rect">
              <a:avLst/>
            </a:prstGeom>
          </p:spPr>
        </p:pic>
        <p:sp>
          <p:nvSpPr>
            <p:cNvPr id="5" name="正方形/長方形 4">
              <a:extLst>
                <a:ext uri="{FF2B5EF4-FFF2-40B4-BE49-F238E27FC236}">
                  <a16:creationId xmlns:a16="http://schemas.microsoft.com/office/drawing/2014/main" id="{054DA1EC-F799-730A-4D83-3FC83F12EECB}"/>
                </a:ext>
              </a:extLst>
            </p:cNvPr>
            <p:cNvSpPr/>
            <p:nvPr/>
          </p:nvSpPr>
          <p:spPr>
            <a:xfrm>
              <a:off x="1045664" y="3009900"/>
              <a:ext cx="3441669" cy="901700"/>
            </a:xfrm>
            <a:prstGeom prst="rect">
              <a:avLst/>
            </a:prstGeom>
            <a:noFill/>
            <a:ln w="57150">
              <a:solidFill>
                <a:srgbClr val="F43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2"/>
          <p:cNvSpPr txBox="1"/>
          <p:nvPr/>
        </p:nvSpPr>
        <p:spPr>
          <a:xfrm>
            <a:off x="-1" y="465666"/>
            <a:ext cx="76877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PC1stレクタングル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30-40代女性への広いリーチ</a:t>
            </a:r>
            <a:r>
              <a:rPr lang="ja-JP" sz="12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566" name="Google Shape;566;p22"/>
          <p:cNvSpPr/>
          <p:nvPr/>
        </p:nvSpPr>
        <p:spPr>
          <a:xfrm>
            <a:off x="820843" y="1155699"/>
            <a:ext cx="10571579"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週刊女性PRIMEのユーザーである、30〜40代女性を中心に広くリーチ可能。</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PC面の「顔」ともいえる１stレクタングルでビルボードよりリーズナブルに配信することが可能です。</a:t>
            </a:r>
            <a:endParaRPr dirty="0"/>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１週間単位のジャック購入とimp単位購入の２タイプをお選びいただけます。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571" name="Google Shape;571;p22"/>
          <p:cNvGrpSpPr/>
          <p:nvPr/>
        </p:nvGrpSpPr>
        <p:grpSpPr>
          <a:xfrm>
            <a:off x="609176" y="6508704"/>
            <a:ext cx="3015127" cy="253916"/>
            <a:chOff x="833475" y="5999864"/>
            <a:chExt cx="3015127" cy="253916"/>
          </a:xfrm>
        </p:grpSpPr>
        <p:sp>
          <p:nvSpPr>
            <p:cNvPr id="572" name="Google Shape;572;p22"/>
            <p:cNvSpPr/>
            <p:nvPr/>
          </p:nvSpPr>
          <p:spPr>
            <a:xfrm>
              <a:off x="1550829" y="6057795"/>
              <a:ext cx="658233" cy="1380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Meiryo"/>
                <a:ea typeface="Meiryo"/>
                <a:cs typeface="Meiryo"/>
                <a:sym typeface="Meiryo"/>
              </a:endParaRPr>
            </a:p>
          </p:txBody>
        </p:sp>
        <p:sp>
          <p:nvSpPr>
            <p:cNvPr id="573" name="Google Shape;573;p22"/>
            <p:cNvSpPr txBox="1"/>
            <p:nvPr/>
          </p:nvSpPr>
          <p:spPr>
            <a:xfrm>
              <a:off x="2209062" y="5999864"/>
              <a:ext cx="16395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が掲出位置です</a:t>
              </a:r>
              <a:endParaRPr dirty="0"/>
            </a:p>
          </p:txBody>
        </p:sp>
        <p:sp>
          <p:nvSpPr>
            <p:cNvPr id="574" name="Google Shape;574;p22"/>
            <p:cNvSpPr txBox="1"/>
            <p:nvPr/>
          </p:nvSpPr>
          <p:spPr>
            <a:xfrm>
              <a:off x="833475" y="5999864"/>
              <a:ext cx="107051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　上記</a:t>
              </a:r>
              <a:endParaRPr dirty="0"/>
            </a:p>
          </p:txBody>
        </p:sp>
      </p:grpSp>
      <p:graphicFrame>
        <p:nvGraphicFramePr>
          <p:cNvPr id="575" name="Google Shape;575;p22"/>
          <p:cNvGraphicFramePr/>
          <p:nvPr>
            <p:extLst>
              <p:ext uri="{D42A27DB-BD31-4B8C-83A1-F6EECF244321}">
                <p14:modId xmlns:p14="http://schemas.microsoft.com/office/powerpoint/2010/main" val="767395624"/>
              </p:ext>
            </p:extLst>
          </p:nvPr>
        </p:nvGraphicFramePr>
        <p:xfrm>
          <a:off x="5221606" y="2816256"/>
          <a:ext cx="2983800" cy="3591596"/>
        </p:xfrm>
        <a:graphic>
          <a:graphicData uri="http://schemas.openxmlformats.org/drawingml/2006/table">
            <a:tbl>
              <a:tblPr>
                <a:noFill/>
              </a:tblPr>
              <a:tblGrid>
                <a:gridCol w="895650">
                  <a:extLst>
                    <a:ext uri="{9D8B030D-6E8A-4147-A177-3AD203B41FA5}">
                      <a16:colId xmlns:a16="http://schemas.microsoft.com/office/drawing/2014/main" val="20000"/>
                    </a:ext>
                  </a:extLst>
                </a:gridCol>
                <a:gridCol w="2088150">
                  <a:extLst>
                    <a:ext uri="{9D8B030D-6E8A-4147-A177-3AD203B41FA5}">
                      <a16:colId xmlns:a16="http://schemas.microsoft.com/office/drawing/2014/main" val="20001"/>
                    </a:ext>
                  </a:extLst>
                </a:gridCol>
              </a:tblGrid>
              <a:tr h="471100">
                <a:tc>
                  <a:txBody>
                    <a:bodyPr/>
                    <a:lstStyle/>
                    <a:p>
                      <a:pPr marL="0" marR="0" lvl="0" indent="0" algn="ctr" rtl="0">
                        <a:lnSpc>
                          <a:spcPct val="100000"/>
                        </a:lnSpc>
                        <a:spcBef>
                          <a:spcPts val="0"/>
                        </a:spcBef>
                        <a:spcAft>
                          <a:spcPts val="0"/>
                        </a:spcAft>
                        <a:buClr>
                          <a:schemeClr val="dk1"/>
                        </a:buClr>
                        <a:buSzPts val="13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¥600,000</a:t>
                      </a: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chemeClr val="dk1"/>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1週間</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7110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1週間</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67275">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想定imps</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1,000,000imp</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7845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300×250、300×600</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7845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¥0.6（想定）</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78450">
                <a:tc>
                  <a:txBody>
                    <a:bodyPr/>
                    <a:lstStyle/>
                    <a:p>
                      <a:pPr marL="0" marR="0" lvl="0" indent="0" algn="ctr" rtl="0">
                        <a:lnSpc>
                          <a:spcPct val="100000"/>
                        </a:lnSpc>
                        <a:spcBef>
                          <a:spcPts val="0"/>
                        </a:spcBef>
                        <a:spcAft>
                          <a:spcPts val="0"/>
                        </a:spcAft>
                        <a:buClr>
                          <a:schemeClr val="dk1"/>
                        </a:buClr>
                        <a:buSzPts val="11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掲載面</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TOP/カテゴリTOP/記事面</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95825">
                <a:tc gridSpan="2">
                  <a:txBody>
                    <a:bodyPr/>
                    <a:lstStyle/>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※期間中は1社限定。クリエイティブは差し替え可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※フリークエンシーコントロール有</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Calibri"/>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Calibri"/>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576" name="Google Shape;576;p22"/>
          <p:cNvGrpSpPr/>
          <p:nvPr/>
        </p:nvGrpSpPr>
        <p:grpSpPr>
          <a:xfrm>
            <a:off x="5221606" y="2221357"/>
            <a:ext cx="2983784" cy="391744"/>
            <a:chOff x="5559190" y="2200659"/>
            <a:chExt cx="3290400" cy="432000"/>
          </a:xfrm>
        </p:grpSpPr>
        <p:sp>
          <p:nvSpPr>
            <p:cNvPr id="577" name="Google Shape;577;p22"/>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78" name="Google Shape;578;p22"/>
            <p:cNvSpPr txBox="1"/>
            <p:nvPr/>
          </p:nvSpPr>
          <p:spPr>
            <a:xfrm>
              <a:off x="6333121" y="2324326"/>
              <a:ext cx="1742538" cy="237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ジャック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aphicFrame>
        <p:nvGraphicFramePr>
          <p:cNvPr id="579" name="Google Shape;579;p22"/>
          <p:cNvGraphicFramePr/>
          <p:nvPr>
            <p:extLst>
              <p:ext uri="{D42A27DB-BD31-4B8C-83A1-F6EECF244321}">
                <p14:modId xmlns:p14="http://schemas.microsoft.com/office/powerpoint/2010/main" val="181262676"/>
              </p:ext>
            </p:extLst>
          </p:nvPr>
        </p:nvGraphicFramePr>
        <p:xfrm>
          <a:off x="8357790" y="2816255"/>
          <a:ext cx="2983800" cy="3623551"/>
        </p:xfrm>
        <a:graphic>
          <a:graphicData uri="http://schemas.openxmlformats.org/drawingml/2006/table">
            <a:tbl>
              <a:tblPr>
                <a:noFill/>
              </a:tblPr>
              <a:tblGrid>
                <a:gridCol w="895650">
                  <a:extLst>
                    <a:ext uri="{9D8B030D-6E8A-4147-A177-3AD203B41FA5}">
                      <a16:colId xmlns:a16="http://schemas.microsoft.com/office/drawing/2014/main" val="20000"/>
                    </a:ext>
                  </a:extLst>
                </a:gridCol>
                <a:gridCol w="2088150">
                  <a:extLst>
                    <a:ext uri="{9D8B030D-6E8A-4147-A177-3AD203B41FA5}">
                      <a16:colId xmlns:a16="http://schemas.microsoft.com/office/drawing/2014/main" val="20001"/>
                    </a:ext>
                  </a:extLst>
                </a:gridCol>
              </a:tblGrid>
              <a:tr h="446100">
                <a:tc>
                  <a:txBody>
                    <a:bodyPr/>
                    <a:lstStyle/>
                    <a:p>
                      <a:pPr marL="0" marR="0" lvl="0" indent="0" algn="ctr" rtl="0">
                        <a:lnSpc>
                          <a:spcPct val="100000"/>
                        </a:lnSpc>
                        <a:spcBef>
                          <a:spcPts val="0"/>
                        </a:spcBef>
                        <a:spcAft>
                          <a:spcPts val="0"/>
                        </a:spcAft>
                        <a:buClr>
                          <a:schemeClr val="dk1"/>
                        </a:buClr>
                        <a:buSzPts val="1300"/>
                        <a:buFont typeface="Meiryo"/>
                        <a:buNone/>
                      </a:pPr>
                      <a:r>
                        <a:rPr lang="ja-JP" sz="13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3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imp数×0.8円</a:t>
                      </a:r>
                      <a:endParaRPr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D64240"/>
                        </a:buClr>
                        <a:buSzPts val="16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14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46100">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1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42475">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購入imps</a:t>
                      </a:r>
                      <a:endParaRPr sz="11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300"/>
                        <a:buFont typeface="Meiryo"/>
                        <a:buNone/>
                      </a:pPr>
                      <a:r>
                        <a:rPr lang="ja-JP" sz="13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1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300×250、300×600</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4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¥0.8</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53075">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latin typeface="游ゴシック" panose="020B0400000000000000" pitchFamily="50" charset="-128"/>
                          <a:ea typeface="游ゴシック" panose="020B0400000000000000" pitchFamily="50" charset="-128"/>
                          <a:cs typeface="Arial"/>
                          <a:sym typeface="Arial"/>
                        </a:rPr>
                        <a:t>掲載面</a:t>
                      </a:r>
                      <a:endParaRPr sz="11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100"/>
                        <a:buFont typeface="Meiryo"/>
                        <a:buNone/>
                      </a:pPr>
                      <a:r>
                        <a:rPr lang="ja-JP" sz="11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TOP/カテゴリTOP/記事面</a:t>
                      </a:r>
                      <a:endParaRPr sz="11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265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42475">
                <a:tc gridSpan="2">
                  <a:txBody>
                    <a:bodyPr/>
                    <a:lstStyle/>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※こちらの枠では期間中でも他社広告も掲載いたします</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50000"/>
                        </a:lnSpc>
                        <a:spcBef>
                          <a:spcPts val="0"/>
                        </a:spcBef>
                        <a:spcAft>
                          <a:spcPts val="0"/>
                        </a:spcAft>
                        <a:buClr>
                          <a:srgbClr val="FF0000"/>
                        </a:buClr>
                        <a:buSzPts val="800"/>
                        <a:buFont typeface="Meiryo"/>
                        <a:buNone/>
                        <a:tabLst/>
                        <a:defRPr/>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実施の場合は最低グロス</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20</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万円～となります。</a:t>
                      </a:r>
                      <a:endParaRPr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FF0000"/>
                        </a:buClr>
                        <a:buSzPts val="800"/>
                        <a:buFont typeface="Meiryo"/>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FF0000"/>
                        </a:buClr>
                        <a:buSzPts val="800"/>
                        <a:buFont typeface="Meiryo"/>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265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580" name="Google Shape;580;p22"/>
          <p:cNvGrpSpPr/>
          <p:nvPr/>
        </p:nvGrpSpPr>
        <p:grpSpPr>
          <a:xfrm>
            <a:off x="8391703" y="2218061"/>
            <a:ext cx="2983784" cy="391744"/>
            <a:chOff x="5559190" y="2200659"/>
            <a:chExt cx="3290400" cy="432000"/>
          </a:xfrm>
        </p:grpSpPr>
        <p:sp>
          <p:nvSpPr>
            <p:cNvPr id="581" name="Google Shape;581;p22"/>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582" name="Google Shape;582;p22"/>
            <p:cNvSpPr txBox="1"/>
            <p:nvPr/>
          </p:nvSpPr>
          <p:spPr>
            <a:xfrm>
              <a:off x="6333121" y="2324326"/>
              <a:ext cx="1742538" cy="23758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imp購入</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583" name="Google Shape;583;p2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22</a:t>
            </a:fld>
            <a:endParaRPr/>
          </a:p>
        </p:txBody>
      </p:sp>
      <p:grpSp>
        <p:nvGrpSpPr>
          <p:cNvPr id="10" name="グループ化 9">
            <a:extLst>
              <a:ext uri="{FF2B5EF4-FFF2-40B4-BE49-F238E27FC236}">
                <a16:creationId xmlns:a16="http://schemas.microsoft.com/office/drawing/2014/main" id="{F4CA8094-DEFF-518F-6B78-5F1A099FC506}"/>
              </a:ext>
            </a:extLst>
          </p:cNvPr>
          <p:cNvGrpSpPr/>
          <p:nvPr/>
        </p:nvGrpSpPr>
        <p:grpSpPr>
          <a:xfrm>
            <a:off x="850410" y="2162743"/>
            <a:ext cx="3160807" cy="3958658"/>
            <a:chOff x="475917" y="2457645"/>
            <a:chExt cx="3160807" cy="3958658"/>
          </a:xfrm>
        </p:grpSpPr>
        <p:pic>
          <p:nvPicPr>
            <p:cNvPr id="9" name="図 8">
              <a:extLst>
                <a:ext uri="{FF2B5EF4-FFF2-40B4-BE49-F238E27FC236}">
                  <a16:creationId xmlns:a16="http://schemas.microsoft.com/office/drawing/2014/main" id="{04A80A2F-8983-D23C-4BFB-6D6C823056F7}"/>
                </a:ext>
              </a:extLst>
            </p:cNvPr>
            <p:cNvPicPr>
              <a:picLocks noChangeAspect="1"/>
            </p:cNvPicPr>
            <p:nvPr/>
          </p:nvPicPr>
          <p:blipFill rotWithShape="1">
            <a:blip r:embed="rId3">
              <a:extLst>
                <a:ext uri="{28A0092B-C50C-407E-A947-70E740481C1C}">
                  <a14:useLocalDpi xmlns:a14="http://schemas.microsoft.com/office/drawing/2010/main" val="0"/>
                </a:ext>
              </a:extLst>
            </a:blip>
            <a:srcRect b="3078"/>
            <a:stretch/>
          </p:blipFill>
          <p:spPr>
            <a:xfrm>
              <a:off x="475917" y="2457645"/>
              <a:ext cx="3160807" cy="3958658"/>
            </a:xfrm>
            <a:prstGeom prst="rect">
              <a:avLst/>
            </a:prstGeom>
          </p:spPr>
        </p:pic>
        <p:sp>
          <p:nvSpPr>
            <p:cNvPr id="17" name="正方形/長方形 16">
              <a:extLst>
                <a:ext uri="{FF2B5EF4-FFF2-40B4-BE49-F238E27FC236}">
                  <a16:creationId xmlns:a16="http://schemas.microsoft.com/office/drawing/2014/main" id="{85BFBF0F-9EA2-B3E5-99E5-D8C2ABBD2323}"/>
                </a:ext>
              </a:extLst>
            </p:cNvPr>
            <p:cNvSpPr/>
            <p:nvPr/>
          </p:nvSpPr>
          <p:spPr>
            <a:xfrm>
              <a:off x="2615983" y="4962938"/>
              <a:ext cx="902469" cy="739363"/>
            </a:xfrm>
            <a:prstGeom prst="rect">
              <a:avLst/>
            </a:prstGeom>
            <a:noFill/>
            <a:ln w="57150">
              <a:solidFill>
                <a:srgbClr val="F43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3"/>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23</a:t>
            </a:fld>
            <a:endParaRPr/>
          </a:p>
        </p:txBody>
      </p:sp>
      <p:sp>
        <p:nvSpPr>
          <p:cNvPr id="589" name="Google Shape;589;p23"/>
          <p:cNvSpPr txBox="1"/>
          <p:nvPr/>
        </p:nvSpPr>
        <p:spPr>
          <a:xfrm>
            <a:off x="-1" y="465666"/>
            <a:ext cx="76877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モバイル</a:t>
            </a:r>
            <a:r>
              <a:rPr lang="ja-JP" altLang="en-US"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記事中レクタングル</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30-40代女性への広いリーチ</a:t>
            </a:r>
            <a:r>
              <a:rPr lang="ja-JP" sz="12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aphicFrame>
        <p:nvGraphicFramePr>
          <p:cNvPr id="590" name="Google Shape;590;p23"/>
          <p:cNvGraphicFramePr/>
          <p:nvPr>
            <p:extLst>
              <p:ext uri="{D42A27DB-BD31-4B8C-83A1-F6EECF244321}">
                <p14:modId xmlns:p14="http://schemas.microsoft.com/office/powerpoint/2010/main" val="3092150212"/>
              </p:ext>
            </p:extLst>
          </p:nvPr>
        </p:nvGraphicFramePr>
        <p:xfrm>
          <a:off x="6841351" y="2703549"/>
          <a:ext cx="3290750" cy="3921346"/>
        </p:xfrm>
        <a:graphic>
          <a:graphicData uri="http://schemas.openxmlformats.org/drawingml/2006/table">
            <a:tbl>
              <a:tblPr>
                <a:noFill/>
              </a:tblPr>
              <a:tblGrid>
                <a:gridCol w="987775">
                  <a:extLst>
                    <a:ext uri="{9D8B030D-6E8A-4147-A177-3AD203B41FA5}">
                      <a16:colId xmlns:a16="http://schemas.microsoft.com/office/drawing/2014/main" val="20000"/>
                    </a:ext>
                  </a:extLst>
                </a:gridCol>
                <a:gridCol w="2302975">
                  <a:extLst>
                    <a:ext uri="{9D8B030D-6E8A-4147-A177-3AD203B41FA5}">
                      <a16:colId xmlns:a16="http://schemas.microsoft.com/office/drawing/2014/main" val="20001"/>
                    </a:ext>
                  </a:extLst>
                </a:gridCol>
              </a:tblGrid>
              <a:tr h="496400">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imp数×0.</a:t>
                      </a: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6</a:t>
                      </a: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円</a:t>
                      </a:r>
                      <a:r>
                        <a:rPr 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9640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2375">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購入imps</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0415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320×180、320×100</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chemeClr val="dk1"/>
                        </a:buClr>
                        <a:buSzPts val="1200"/>
                        <a:buFont typeface="Meiryo"/>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300</a:t>
                      </a: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250</a:t>
                      </a:r>
                      <a:endParaRPr sz="14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0415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¥0.</a:t>
                      </a:r>
                      <a:r>
                        <a:rPr lang="en-US" alt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6</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0415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掲載面</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記事面</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92375">
                <a:tc gridSpan="2">
                  <a:txBody>
                    <a:bodyPr/>
                    <a:lstStyle/>
                    <a:p>
                      <a:pPr marL="0" marR="0" lvl="0" indent="0" algn="l" rtl="0">
                        <a:lnSpc>
                          <a:spcPct val="133333"/>
                        </a:lnSpc>
                        <a:spcBef>
                          <a:spcPts val="0"/>
                        </a:spcBef>
                        <a:spcAft>
                          <a:spcPts val="0"/>
                        </a:spcAft>
                        <a:buClr>
                          <a:schemeClr val="dk1"/>
                        </a:buClr>
                        <a:buSzPts val="9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33333"/>
                        </a:lnSpc>
                        <a:spcBef>
                          <a:spcPts val="0"/>
                        </a:spcBef>
                        <a:spcAft>
                          <a:spcPts val="0"/>
                        </a:spcAft>
                        <a:buClr>
                          <a:schemeClr val="dk1"/>
                        </a:buClr>
                        <a:buSzPts val="9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※こちらの枠では期間中でも他社広告も掲載いたします</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33333"/>
                        </a:lnSpc>
                        <a:spcBef>
                          <a:spcPts val="0"/>
                        </a:spcBef>
                        <a:spcAft>
                          <a:spcPts val="0"/>
                        </a:spcAft>
                        <a:buClr>
                          <a:srgbClr val="FF0000"/>
                        </a:buClr>
                        <a:buSzPts val="900"/>
                        <a:buFont typeface="Meiryo"/>
                        <a:buNone/>
                        <a:tabLst/>
                        <a:defRPr/>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実施の場合は最低グロス</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20</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万円～となります。</a:t>
                      </a:r>
                      <a:endParaRPr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108000" marR="108000" marT="10800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591" name="Google Shape;591;p23"/>
          <p:cNvGrpSpPr/>
          <p:nvPr/>
        </p:nvGrpSpPr>
        <p:grpSpPr>
          <a:xfrm>
            <a:off x="6835229" y="2231304"/>
            <a:ext cx="3290400" cy="432000"/>
            <a:chOff x="5559190" y="2200659"/>
            <a:chExt cx="3290400" cy="432000"/>
          </a:xfrm>
        </p:grpSpPr>
        <p:sp>
          <p:nvSpPr>
            <p:cNvPr id="592" name="Google Shape;592;p23"/>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p23"/>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iｍp購入</a:t>
              </a:r>
              <a:endParaRPr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sp>
        <p:nvSpPr>
          <p:cNvPr id="594" name="Google Shape;594;p23"/>
          <p:cNvSpPr/>
          <p:nvPr/>
        </p:nvSpPr>
        <p:spPr>
          <a:xfrm>
            <a:off x="820843" y="1155699"/>
            <a:ext cx="10571579"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週刊女性PRIMEのユーザーである、30〜40代女性を中心に広くリーチ可能。</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視認性抜群の</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記事タイトル下の</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枠を活用することで、認知やブランディングの獲得に大きく貢献いたします。</a:t>
            </a:r>
            <a:endParaRPr dirty="0"/>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インプレッション単位の購入が可能です。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2" name="Google Shape;571;p22">
            <a:extLst>
              <a:ext uri="{FF2B5EF4-FFF2-40B4-BE49-F238E27FC236}">
                <a16:creationId xmlns:a16="http://schemas.microsoft.com/office/drawing/2014/main" id="{04B7A83B-6EB7-1A43-2935-1A122F352D61}"/>
              </a:ext>
            </a:extLst>
          </p:cNvPr>
          <p:cNvGrpSpPr/>
          <p:nvPr/>
        </p:nvGrpSpPr>
        <p:grpSpPr>
          <a:xfrm>
            <a:off x="293619" y="6229392"/>
            <a:ext cx="3015127" cy="253916"/>
            <a:chOff x="833475" y="5999864"/>
            <a:chExt cx="3015127" cy="253916"/>
          </a:xfrm>
        </p:grpSpPr>
        <p:sp>
          <p:nvSpPr>
            <p:cNvPr id="3" name="Google Shape;572;p22">
              <a:extLst>
                <a:ext uri="{FF2B5EF4-FFF2-40B4-BE49-F238E27FC236}">
                  <a16:creationId xmlns:a16="http://schemas.microsoft.com/office/drawing/2014/main" id="{502EE283-316F-9F6B-3034-98F9C4918317}"/>
                </a:ext>
              </a:extLst>
            </p:cNvPr>
            <p:cNvSpPr/>
            <p:nvPr/>
          </p:nvSpPr>
          <p:spPr>
            <a:xfrm>
              <a:off x="1550829" y="6057795"/>
              <a:ext cx="658233" cy="1380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Meiryo"/>
                <a:ea typeface="Meiryo"/>
                <a:cs typeface="Meiryo"/>
                <a:sym typeface="Meiryo"/>
              </a:endParaRPr>
            </a:p>
          </p:txBody>
        </p:sp>
        <p:sp>
          <p:nvSpPr>
            <p:cNvPr id="4" name="Google Shape;573;p22">
              <a:extLst>
                <a:ext uri="{FF2B5EF4-FFF2-40B4-BE49-F238E27FC236}">
                  <a16:creationId xmlns:a16="http://schemas.microsoft.com/office/drawing/2014/main" id="{2229E6B7-1796-534C-F50D-7AA5E63A6486}"/>
                </a:ext>
              </a:extLst>
            </p:cNvPr>
            <p:cNvSpPr txBox="1"/>
            <p:nvPr/>
          </p:nvSpPr>
          <p:spPr>
            <a:xfrm>
              <a:off x="2209062" y="5999864"/>
              <a:ext cx="16395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が掲出位置です</a:t>
              </a:r>
              <a:endParaRPr dirty="0"/>
            </a:p>
          </p:txBody>
        </p:sp>
        <p:sp>
          <p:nvSpPr>
            <p:cNvPr id="5" name="Google Shape;574;p22">
              <a:extLst>
                <a:ext uri="{FF2B5EF4-FFF2-40B4-BE49-F238E27FC236}">
                  <a16:creationId xmlns:a16="http://schemas.microsoft.com/office/drawing/2014/main" id="{BBAA50EF-B437-58FD-9501-748945339838}"/>
                </a:ext>
              </a:extLst>
            </p:cNvPr>
            <p:cNvSpPr txBox="1"/>
            <p:nvPr/>
          </p:nvSpPr>
          <p:spPr>
            <a:xfrm>
              <a:off x="833475" y="5999864"/>
              <a:ext cx="107051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　上記</a:t>
              </a:r>
              <a:endParaRPr dirty="0"/>
            </a:p>
          </p:txBody>
        </p:sp>
      </p:grpSp>
      <p:grpSp>
        <p:nvGrpSpPr>
          <p:cNvPr id="12" name="グループ化 11">
            <a:extLst>
              <a:ext uri="{FF2B5EF4-FFF2-40B4-BE49-F238E27FC236}">
                <a16:creationId xmlns:a16="http://schemas.microsoft.com/office/drawing/2014/main" id="{CC37948B-62D0-00DB-DCE6-C1F127E6DA09}"/>
              </a:ext>
            </a:extLst>
          </p:cNvPr>
          <p:cNvGrpSpPr/>
          <p:nvPr/>
        </p:nvGrpSpPr>
        <p:grpSpPr>
          <a:xfrm>
            <a:off x="3072991" y="2166056"/>
            <a:ext cx="1541748" cy="4555419"/>
            <a:chOff x="3040571" y="2122513"/>
            <a:chExt cx="1541748" cy="4555419"/>
          </a:xfrm>
        </p:grpSpPr>
        <p:pic>
          <p:nvPicPr>
            <p:cNvPr id="11" name="図 10">
              <a:extLst>
                <a:ext uri="{FF2B5EF4-FFF2-40B4-BE49-F238E27FC236}">
                  <a16:creationId xmlns:a16="http://schemas.microsoft.com/office/drawing/2014/main" id="{E940335F-6520-7017-0FBD-640BCF930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991" y="2122513"/>
              <a:ext cx="1476909" cy="4555419"/>
            </a:xfrm>
            <a:prstGeom prst="rect">
              <a:avLst/>
            </a:prstGeom>
            <a:ln>
              <a:solidFill>
                <a:srgbClr val="757070"/>
              </a:solidFill>
            </a:ln>
          </p:spPr>
        </p:pic>
        <p:sp>
          <p:nvSpPr>
            <p:cNvPr id="598" name="Google Shape;598;p23"/>
            <p:cNvSpPr txBox="1"/>
            <p:nvPr/>
          </p:nvSpPr>
          <p:spPr>
            <a:xfrm>
              <a:off x="3040571" y="3633855"/>
              <a:ext cx="1541748"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bg1"/>
                  </a:solidFill>
                  <a:latin typeface="游ゴシック" panose="020B0400000000000000" pitchFamily="50" charset="-128"/>
                  <a:ea typeface="游ゴシック" panose="020B0400000000000000" pitchFamily="50" charset="-128"/>
                  <a:cs typeface="Arial"/>
                  <a:sym typeface="Arial"/>
                </a:rPr>
                <a:t>掲出位置</a:t>
              </a:r>
              <a:endParaRPr sz="1800" b="1" dirty="0">
                <a:solidFill>
                  <a:schemeClr val="bg1"/>
                </a:solidFill>
                <a:latin typeface="游ゴシック" panose="020B0400000000000000" pitchFamily="50" charset="-128"/>
                <a:ea typeface="游ゴシック" panose="020B0400000000000000" pitchFamily="50" charset="-128"/>
                <a:cs typeface="Arial"/>
                <a:sym typeface="Arial"/>
              </a:endParaRPr>
            </a:p>
          </p:txBody>
        </p:sp>
        <p:sp>
          <p:nvSpPr>
            <p:cNvPr id="597" name="Google Shape;597;p23"/>
            <p:cNvSpPr/>
            <p:nvPr/>
          </p:nvSpPr>
          <p:spPr>
            <a:xfrm>
              <a:off x="3072991" y="3004457"/>
              <a:ext cx="1476909" cy="1436913"/>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28" name="図 27">
            <a:extLst>
              <a:ext uri="{FF2B5EF4-FFF2-40B4-BE49-F238E27FC236}">
                <a16:creationId xmlns:a16="http://schemas.microsoft.com/office/drawing/2014/main" id="{CF584D89-3FA0-DA67-3773-DF5D3DBB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901" y="1989871"/>
            <a:ext cx="1424261" cy="4372537"/>
          </a:xfrm>
          <a:prstGeom prst="rect">
            <a:avLst/>
          </a:prstGeom>
        </p:spPr>
      </p:pic>
      <p:pic>
        <p:nvPicPr>
          <p:cNvPr id="24" name="図 23">
            <a:extLst>
              <a:ext uri="{FF2B5EF4-FFF2-40B4-BE49-F238E27FC236}">
                <a16:creationId xmlns:a16="http://schemas.microsoft.com/office/drawing/2014/main" id="{4AF8D561-1D2E-09E7-4442-62371C9DC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133" y="2107547"/>
            <a:ext cx="1632081" cy="4447352"/>
          </a:xfrm>
          <a:prstGeom prst="rect">
            <a:avLst/>
          </a:prstGeom>
        </p:spPr>
      </p:pic>
      <p:sp>
        <p:nvSpPr>
          <p:cNvPr id="603" name="Google Shape;603;p24"/>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24</a:t>
            </a:fld>
            <a:endParaRPr/>
          </a:p>
        </p:txBody>
      </p:sp>
      <p:sp>
        <p:nvSpPr>
          <p:cNvPr id="604" name="Google Shape;604;p24"/>
          <p:cNvSpPr txBox="1"/>
          <p:nvPr/>
        </p:nvSpPr>
        <p:spPr>
          <a:xfrm>
            <a:off x="-1" y="465666"/>
            <a:ext cx="90000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モバイル記事下レクタングル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30-40代女性への広いリーチ</a:t>
            </a:r>
            <a:r>
              <a:rPr lang="ja-JP" sz="12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605" name="Google Shape;605;p24"/>
          <p:cNvSpPr/>
          <p:nvPr/>
        </p:nvSpPr>
        <p:spPr>
          <a:xfrm>
            <a:off x="820843" y="1155699"/>
            <a:ext cx="10571579" cy="84023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週刊女性PRIMEのユーザーである、30〜40代女性を中心に広くリーチ可能。</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認知やブランディングの獲得に大きく貢献いたします。モバイルビルボードより効率よく配信したい場合にオススメ！</a:t>
            </a:r>
            <a:endParaRPr dirty="0"/>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インプレッション単位の購入が可能です。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606" name="Google Shape;606;p24"/>
          <p:cNvGrpSpPr/>
          <p:nvPr/>
        </p:nvGrpSpPr>
        <p:grpSpPr>
          <a:xfrm>
            <a:off x="6835229" y="2231304"/>
            <a:ext cx="3290400" cy="432000"/>
            <a:chOff x="5559190" y="2200659"/>
            <a:chExt cx="3290400" cy="432000"/>
          </a:xfrm>
        </p:grpSpPr>
        <p:sp>
          <p:nvSpPr>
            <p:cNvPr id="607" name="Google Shape;607;p24"/>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24"/>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iｍp購入</a:t>
              </a:r>
              <a:endParaRPr sz="1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graphicFrame>
        <p:nvGraphicFramePr>
          <p:cNvPr id="609" name="Google Shape;609;p24"/>
          <p:cNvGraphicFramePr/>
          <p:nvPr>
            <p:extLst>
              <p:ext uri="{D42A27DB-BD31-4B8C-83A1-F6EECF244321}">
                <p14:modId xmlns:p14="http://schemas.microsoft.com/office/powerpoint/2010/main" val="2700574614"/>
              </p:ext>
            </p:extLst>
          </p:nvPr>
        </p:nvGraphicFramePr>
        <p:xfrm>
          <a:off x="6834879" y="2698666"/>
          <a:ext cx="3290750" cy="3924272"/>
        </p:xfrm>
        <a:graphic>
          <a:graphicData uri="http://schemas.openxmlformats.org/drawingml/2006/table">
            <a:tbl>
              <a:tblPr>
                <a:noFill/>
              </a:tblPr>
              <a:tblGrid>
                <a:gridCol w="987775">
                  <a:extLst>
                    <a:ext uri="{9D8B030D-6E8A-4147-A177-3AD203B41FA5}">
                      <a16:colId xmlns:a16="http://schemas.microsoft.com/office/drawing/2014/main" val="20000"/>
                    </a:ext>
                  </a:extLst>
                </a:gridCol>
                <a:gridCol w="2302975">
                  <a:extLst>
                    <a:ext uri="{9D8B030D-6E8A-4147-A177-3AD203B41FA5}">
                      <a16:colId xmlns:a16="http://schemas.microsoft.com/office/drawing/2014/main" val="20001"/>
                    </a:ext>
                  </a:extLst>
                </a:gridCol>
              </a:tblGrid>
              <a:tr h="492225">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合計金額</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600"/>
                        <a:buFont typeface="Meiryo"/>
                        <a:buNone/>
                      </a:pP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imp数×0.</a:t>
                      </a:r>
                      <a:r>
                        <a:rPr lang="en-US" alt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4</a:t>
                      </a:r>
                      <a:r>
                        <a:rPr lang="ja-JP" sz="1600" b="1"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円</a:t>
                      </a:r>
                      <a:r>
                        <a:rPr lang="ja-JP"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（Gross ※税別）</a:t>
                      </a:r>
                      <a:endParaRPr sz="9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extLst>
                  <a:ext uri="{0D108BD9-81ED-4DB2-BD59-A6C34878D82A}">
                    <a16:rowId xmlns:a16="http://schemas.microsoft.com/office/drawing/2014/main" val="10000"/>
                  </a:ext>
                </a:extLst>
              </a:tr>
              <a:tr h="492225">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掲載期間</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88225">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購入imps</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ja-JP" sz="1400" b="1" i="0" u="none" strike="noStrike" cap="none" dirty="0">
                          <a:solidFill>
                            <a:srgbClr val="D64240"/>
                          </a:solidFill>
                          <a:latin typeface="游ゴシック" panose="020B0400000000000000" pitchFamily="50" charset="-128"/>
                          <a:ea typeface="游ゴシック" panose="020B0400000000000000" pitchFamily="50" charset="-128"/>
                          <a:cs typeface="Arial"/>
                          <a:sym typeface="Arial"/>
                        </a:rPr>
                        <a:t>任意</a:t>
                      </a:r>
                      <a:endParaRPr sz="9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65973">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広告サイズ</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300×250</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9990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1imp単価</a:t>
                      </a:r>
                      <a:endParaRPr sz="1200" b="1" u="none" strike="noStrike" cap="none" dirty="0">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¥0.</a:t>
                      </a:r>
                      <a:r>
                        <a:rPr lang="en-US" alt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4</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99900">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游ゴシック" panose="020B0400000000000000" pitchFamily="50" charset="-128"/>
                          <a:ea typeface="游ゴシック" panose="020B0400000000000000" pitchFamily="50" charset="-128"/>
                          <a:cs typeface="Arial"/>
                          <a:sym typeface="Arial"/>
                        </a:rPr>
                        <a:t>掲載面</a:t>
                      </a:r>
                      <a:endParaRPr sz="1200" b="1" i="0" u="none" strike="noStrike" cap="none" dirty="0">
                        <a:solidFill>
                          <a:srgbClr val="7F7F7F"/>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記事面</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695550">
                <a:tc gridSpan="2">
                  <a:txBody>
                    <a:bodyPr/>
                    <a:lstStyle/>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※クリエイティブは差し替え可</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chemeClr val="dk1"/>
                        </a:buClr>
                        <a:buSzPts val="800"/>
                        <a:buFont typeface="Meiryo"/>
                        <a:buNone/>
                      </a:pPr>
                      <a:r>
                        <a:rPr lang="ja-JP"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※こちらの枠では期間中でも他社広告も掲載いたします</a:t>
                      </a:r>
                      <a:endParaRPr sz="800" b="1"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FF0000"/>
                        </a:buClr>
                        <a:buSzPts val="800"/>
                        <a:buFont typeface="Meiryo"/>
                        <a:buNone/>
                      </a:pP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実施の場合は最低グロス</a:t>
                      </a:r>
                      <a:r>
                        <a:rPr lang="en-US" altLang="ja-JP"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20</a:t>
                      </a:r>
                      <a:r>
                        <a:rPr lang="ja-JP" altLang="en-US"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万円～となります。</a:t>
                      </a:r>
                      <a:endParaRPr sz="800" b="1"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※代理店マージン率に関しては、各営業にお問い合わせください。</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41176"/>
                        </a:lnSpc>
                        <a:spcBef>
                          <a:spcPts val="0"/>
                        </a:spcBef>
                        <a:spcAft>
                          <a:spcPts val="0"/>
                        </a:spcAft>
                        <a:buClr>
                          <a:schemeClr val="dk1"/>
                        </a:buClr>
                        <a:buSzPts val="850"/>
                        <a:buFont typeface="Calibri"/>
                        <a:buNone/>
                      </a:pPr>
                      <a:r>
                        <a:rPr lang="ja-JP" sz="800" b="1" u="none" strike="noStrike" cap="none" dirty="0">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掲載希望日の2営業日前に素材入稿</a:t>
                      </a:r>
                      <a:endParaRPr sz="800" b="1" u="none" strike="noStrike" cap="none" dirty="0">
                        <a:latin typeface="游ゴシック" panose="020B0400000000000000" pitchFamily="50" charset="-128"/>
                        <a:ea typeface="游ゴシック" panose="020B0400000000000000" pitchFamily="50" charset="-128"/>
                        <a:cs typeface="Arial"/>
                        <a:sym typeface="Arial"/>
                      </a:endParaRPr>
                    </a:p>
                  </a:txBody>
                  <a:tcPr marL="108000" marR="108000" marT="108000" marB="0">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hMerge="1">
                  <a:txBody>
                    <a:bodyPr/>
                    <a:lstStyle/>
                    <a:p>
                      <a:endParaRPr lang="ja-JP"/>
                    </a:p>
                  </a:txBody>
                  <a:tcPr/>
                </a:tc>
                <a:extLst>
                  <a:ext uri="{0D108BD9-81ED-4DB2-BD59-A6C34878D82A}">
                    <a16:rowId xmlns:a16="http://schemas.microsoft.com/office/drawing/2014/main" val="10006"/>
                  </a:ext>
                </a:extLst>
              </a:tr>
            </a:tbl>
          </a:graphicData>
        </a:graphic>
      </p:graphicFrame>
      <p:grpSp>
        <p:nvGrpSpPr>
          <p:cNvPr id="9" name="Google Shape;571;p22">
            <a:extLst>
              <a:ext uri="{FF2B5EF4-FFF2-40B4-BE49-F238E27FC236}">
                <a16:creationId xmlns:a16="http://schemas.microsoft.com/office/drawing/2014/main" id="{DC49B4C3-6904-71C5-58A4-389EA9BE36C7}"/>
              </a:ext>
            </a:extLst>
          </p:cNvPr>
          <p:cNvGrpSpPr/>
          <p:nvPr/>
        </p:nvGrpSpPr>
        <p:grpSpPr>
          <a:xfrm>
            <a:off x="558807" y="6554899"/>
            <a:ext cx="3015127" cy="253916"/>
            <a:chOff x="833475" y="5999864"/>
            <a:chExt cx="3015127" cy="253916"/>
          </a:xfrm>
        </p:grpSpPr>
        <p:sp>
          <p:nvSpPr>
            <p:cNvPr id="10" name="Google Shape;572;p22">
              <a:extLst>
                <a:ext uri="{FF2B5EF4-FFF2-40B4-BE49-F238E27FC236}">
                  <a16:creationId xmlns:a16="http://schemas.microsoft.com/office/drawing/2014/main" id="{0346B786-ABFB-9094-E39C-A256F3A599BC}"/>
                </a:ext>
              </a:extLst>
            </p:cNvPr>
            <p:cNvSpPr/>
            <p:nvPr/>
          </p:nvSpPr>
          <p:spPr>
            <a:xfrm>
              <a:off x="1550829" y="6057795"/>
              <a:ext cx="658233" cy="1380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Meiryo"/>
                <a:ea typeface="Meiryo"/>
                <a:cs typeface="Meiryo"/>
                <a:sym typeface="Meiryo"/>
              </a:endParaRPr>
            </a:p>
          </p:txBody>
        </p:sp>
        <p:sp>
          <p:nvSpPr>
            <p:cNvPr id="11" name="Google Shape;573;p22">
              <a:extLst>
                <a:ext uri="{FF2B5EF4-FFF2-40B4-BE49-F238E27FC236}">
                  <a16:creationId xmlns:a16="http://schemas.microsoft.com/office/drawing/2014/main" id="{37D70FD4-917C-CF0E-25F8-41FA29694741}"/>
                </a:ext>
              </a:extLst>
            </p:cNvPr>
            <p:cNvSpPr txBox="1"/>
            <p:nvPr/>
          </p:nvSpPr>
          <p:spPr>
            <a:xfrm>
              <a:off x="2209062" y="5999864"/>
              <a:ext cx="16395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が掲出位置です</a:t>
              </a:r>
              <a:endParaRPr dirty="0"/>
            </a:p>
          </p:txBody>
        </p:sp>
        <p:sp>
          <p:nvSpPr>
            <p:cNvPr id="12" name="Google Shape;574;p22">
              <a:extLst>
                <a:ext uri="{FF2B5EF4-FFF2-40B4-BE49-F238E27FC236}">
                  <a16:creationId xmlns:a16="http://schemas.microsoft.com/office/drawing/2014/main" id="{209EB969-FDC9-E08E-04E0-1693CD77A407}"/>
                </a:ext>
              </a:extLst>
            </p:cNvPr>
            <p:cNvSpPr txBox="1"/>
            <p:nvPr/>
          </p:nvSpPr>
          <p:spPr>
            <a:xfrm>
              <a:off x="833475" y="5999864"/>
              <a:ext cx="1070517"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dirty="0">
                  <a:solidFill>
                    <a:schemeClr val="dk1"/>
                  </a:solidFill>
                  <a:latin typeface="游ゴシック" panose="020B0400000000000000" pitchFamily="50" charset="-128"/>
                  <a:ea typeface="游ゴシック" panose="020B0400000000000000" pitchFamily="50" charset="-128"/>
                  <a:cs typeface="Arial"/>
                  <a:sym typeface="Arial"/>
                </a:rPr>
                <a:t>※　上記</a:t>
              </a:r>
              <a:endParaRPr dirty="0"/>
            </a:p>
          </p:txBody>
        </p:sp>
      </p:grpSp>
      <p:grpSp>
        <p:nvGrpSpPr>
          <p:cNvPr id="15" name="グループ化 14">
            <a:extLst>
              <a:ext uri="{FF2B5EF4-FFF2-40B4-BE49-F238E27FC236}">
                <a16:creationId xmlns:a16="http://schemas.microsoft.com/office/drawing/2014/main" id="{57D277A9-D728-62CC-64C7-67B952F5805E}"/>
              </a:ext>
            </a:extLst>
          </p:cNvPr>
          <p:cNvGrpSpPr/>
          <p:nvPr/>
        </p:nvGrpSpPr>
        <p:grpSpPr>
          <a:xfrm>
            <a:off x="1203497" y="6251026"/>
            <a:ext cx="1872343" cy="163080"/>
            <a:chOff x="293913" y="7322793"/>
            <a:chExt cx="1872343" cy="163080"/>
          </a:xfrm>
        </p:grpSpPr>
        <p:sp>
          <p:nvSpPr>
            <p:cNvPr id="8" name="正方形/長方形 7">
              <a:extLst>
                <a:ext uri="{FF2B5EF4-FFF2-40B4-BE49-F238E27FC236}">
                  <a16:creationId xmlns:a16="http://schemas.microsoft.com/office/drawing/2014/main" id="{A5D0E4EC-4E5D-81A0-23E6-FE42243B87FA}"/>
                </a:ext>
              </a:extLst>
            </p:cNvPr>
            <p:cNvSpPr/>
            <p:nvPr/>
          </p:nvSpPr>
          <p:spPr>
            <a:xfrm>
              <a:off x="293913" y="7322793"/>
              <a:ext cx="1872343" cy="163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oogle Shape;365;p9">
              <a:extLst>
                <a:ext uri="{FF2B5EF4-FFF2-40B4-BE49-F238E27FC236}">
                  <a16:creationId xmlns:a16="http://schemas.microsoft.com/office/drawing/2014/main" id="{A6DD65BC-A71D-C085-824F-156B66CC04F7}"/>
                </a:ext>
              </a:extLst>
            </p:cNvPr>
            <p:cNvPicPr preferRelativeResize="0"/>
            <p:nvPr/>
          </p:nvPicPr>
          <p:blipFill rotWithShape="1">
            <a:blip r:embed="rId5">
              <a:alphaModFix/>
            </a:blip>
            <a:srcRect r="36758" b="-11380"/>
            <a:stretch/>
          </p:blipFill>
          <p:spPr>
            <a:xfrm>
              <a:off x="374206" y="7322793"/>
              <a:ext cx="1673346" cy="163080"/>
            </a:xfrm>
            <a:prstGeom prst="rect">
              <a:avLst/>
            </a:prstGeom>
            <a:noFill/>
            <a:ln>
              <a:noFill/>
            </a:ln>
          </p:spPr>
        </p:pic>
      </p:grpSp>
      <p:grpSp>
        <p:nvGrpSpPr>
          <p:cNvPr id="16" name="グループ化 15">
            <a:extLst>
              <a:ext uri="{FF2B5EF4-FFF2-40B4-BE49-F238E27FC236}">
                <a16:creationId xmlns:a16="http://schemas.microsoft.com/office/drawing/2014/main" id="{FAA19E0B-142D-926C-EBD0-EB3FC2EA7197}"/>
              </a:ext>
            </a:extLst>
          </p:cNvPr>
          <p:cNvGrpSpPr/>
          <p:nvPr/>
        </p:nvGrpSpPr>
        <p:grpSpPr>
          <a:xfrm>
            <a:off x="3023313" y="2059133"/>
            <a:ext cx="1872343" cy="163080"/>
            <a:chOff x="293913" y="7322793"/>
            <a:chExt cx="1872343" cy="163080"/>
          </a:xfrm>
        </p:grpSpPr>
        <p:sp>
          <p:nvSpPr>
            <p:cNvPr id="17" name="正方形/長方形 16">
              <a:extLst>
                <a:ext uri="{FF2B5EF4-FFF2-40B4-BE49-F238E27FC236}">
                  <a16:creationId xmlns:a16="http://schemas.microsoft.com/office/drawing/2014/main" id="{CFCBAFEE-6F77-892D-D984-04B05C242BB8}"/>
                </a:ext>
              </a:extLst>
            </p:cNvPr>
            <p:cNvSpPr/>
            <p:nvPr/>
          </p:nvSpPr>
          <p:spPr>
            <a:xfrm>
              <a:off x="293913" y="7322793"/>
              <a:ext cx="1872343" cy="163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Google Shape;365;p9">
              <a:extLst>
                <a:ext uri="{FF2B5EF4-FFF2-40B4-BE49-F238E27FC236}">
                  <a16:creationId xmlns:a16="http://schemas.microsoft.com/office/drawing/2014/main" id="{77020015-5A5E-7E8E-DB15-86FFAECB23DE}"/>
                </a:ext>
              </a:extLst>
            </p:cNvPr>
            <p:cNvPicPr preferRelativeResize="0"/>
            <p:nvPr/>
          </p:nvPicPr>
          <p:blipFill rotWithShape="1">
            <a:blip r:embed="rId5">
              <a:alphaModFix/>
            </a:blip>
            <a:srcRect r="36758" b="-11380"/>
            <a:stretch/>
          </p:blipFill>
          <p:spPr>
            <a:xfrm>
              <a:off x="374206" y="7322793"/>
              <a:ext cx="1673346" cy="163080"/>
            </a:xfrm>
            <a:prstGeom prst="rect">
              <a:avLst/>
            </a:prstGeom>
            <a:noFill/>
            <a:ln>
              <a:noFill/>
            </a:ln>
          </p:spPr>
        </p:pic>
      </p:grpSp>
      <p:sp>
        <p:nvSpPr>
          <p:cNvPr id="4" name="テキスト ボックス 3">
            <a:extLst>
              <a:ext uri="{FF2B5EF4-FFF2-40B4-BE49-F238E27FC236}">
                <a16:creationId xmlns:a16="http://schemas.microsoft.com/office/drawing/2014/main" id="{43885A96-91CC-2846-414C-7C3A57E442EC}"/>
              </a:ext>
            </a:extLst>
          </p:cNvPr>
          <p:cNvSpPr txBox="1"/>
          <p:nvPr/>
        </p:nvSpPr>
        <p:spPr>
          <a:xfrm>
            <a:off x="3255820" y="5452319"/>
            <a:ext cx="1390690" cy="369332"/>
          </a:xfrm>
          <a:prstGeom prst="rect">
            <a:avLst/>
          </a:prstGeom>
          <a:noFill/>
        </p:spPr>
        <p:txBody>
          <a:bodyPr wrap="square">
            <a:spAutoFit/>
          </a:bodyPr>
          <a:lstStyle/>
          <a:p>
            <a:pPr marL="0" marR="0" lvl="0" indent="0" algn="ctr" rtl="0">
              <a:spcBef>
                <a:spcPts val="0"/>
              </a:spcBef>
              <a:spcAft>
                <a:spcPts val="0"/>
              </a:spcAft>
              <a:buNone/>
            </a:pPr>
            <a:r>
              <a:rPr lang="ja-JP" altLang="en-US" sz="1800" b="1" dirty="0">
                <a:solidFill>
                  <a:schemeClr val="bg1"/>
                </a:solidFill>
                <a:latin typeface="游ゴシック" panose="020B0400000000000000" pitchFamily="50" charset="-128"/>
                <a:ea typeface="游ゴシック" panose="020B0400000000000000" pitchFamily="50" charset="-128"/>
                <a:cs typeface="Arial"/>
                <a:sym typeface="Arial"/>
              </a:rPr>
              <a:t>掲出位置</a:t>
            </a:r>
            <a:endParaRPr lang="ja-JP" altLang="en-US" sz="2000" b="1" dirty="0">
              <a:solidFill>
                <a:schemeClr val="bg1"/>
              </a:solidFill>
              <a:latin typeface="游ゴシック" panose="020B0400000000000000" pitchFamily="50" charset="-128"/>
              <a:ea typeface="游ゴシック" panose="020B0400000000000000" pitchFamily="50" charset="-128"/>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C73B796-ACC2-8CB1-1FCB-3B74F46A1334}"/>
              </a:ext>
            </a:extLst>
          </p:cNvPr>
          <p:cNvSpPr>
            <a:spLocks noGrp="1"/>
          </p:cNvSpPr>
          <p:nvPr>
            <p:ph type="sldNum" sz="quarter" idx="12"/>
          </p:nvPr>
        </p:nvSpPr>
        <p:spPr/>
        <p:txBody>
          <a:bodyPr/>
          <a:lstStyle/>
          <a:p>
            <a:fld id="{406E78D2-0C52-46C5-AF46-3A09E3634C9A}" type="slidenum">
              <a:rPr kumimoji="1" lang="ja-JP" altLang="en-US" smtClean="0"/>
              <a:t>25</a:t>
            </a:fld>
            <a:endParaRPr kumimoji="1" lang="ja-JP" altLang="en-US"/>
          </a:p>
        </p:txBody>
      </p:sp>
    </p:spTree>
    <p:extLst>
      <p:ext uri="{BB962C8B-B14F-4D97-AF65-F5344CB8AC3E}">
        <p14:creationId xmlns:p14="http://schemas.microsoft.com/office/powerpoint/2010/main" val="127675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a:t>
            </a:fld>
            <a:endParaRPr/>
          </a:p>
        </p:txBody>
      </p:sp>
      <p:sp>
        <p:nvSpPr>
          <p:cNvPr id="119" name="Google Shape;119;p3"/>
          <p:cNvSpPr txBox="1"/>
          <p:nvPr/>
        </p:nvSpPr>
        <p:spPr>
          <a:xfrm>
            <a:off x="0" y="465666"/>
            <a:ext cx="98756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週刊女性PRIMEとは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週刊女性</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本誌と</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週刊女性PRIME」の関係‐</a:t>
            </a:r>
            <a:endParaRPr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20" name="Google Shape;120;p3"/>
          <p:cNvSpPr txBox="1"/>
          <p:nvPr/>
        </p:nvSpPr>
        <p:spPr>
          <a:xfrm>
            <a:off x="581678" y="4834696"/>
            <a:ext cx="5110445" cy="12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sz="12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週刊女性」は日本で最初に創刊された女性週刊誌です。</a:t>
            </a: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2017年に60周年を迎えた歴史の中で、数々のスクープ記事を</a:t>
            </a: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世に送り出してきました。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2018年12月26日号</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『眞子さま嫁ぎ先の〝義母〟が抱える400万円超の〝借金トラブル〟』は大きな反響を呼び、第24回雑誌ジャーナリズム大賞に輝きました。</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21" name="Google Shape;121;p3"/>
          <p:cNvSpPr txBox="1"/>
          <p:nvPr/>
        </p:nvSpPr>
        <p:spPr>
          <a:xfrm>
            <a:off x="6365607" y="4741050"/>
            <a:ext cx="5038993" cy="14899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ja-JP" altLang="en-US"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en-US" alt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PRIME</a:t>
            </a:r>
            <a:r>
              <a:rPr lang="ja-JP" altLang="en-US"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」は、女性週刊誌「週刊女性」を母体に</a:t>
            </a:r>
            <a:r>
              <a:rPr lang="en-US" alt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2015</a:t>
            </a:r>
            <a:r>
              <a:rPr lang="ja-JP" altLang="en-US"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年</a:t>
            </a:r>
            <a:r>
              <a:rPr lang="en-US" alt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1</a:t>
            </a:r>
            <a:r>
              <a:rPr lang="ja-JP" altLang="en-US"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月末にローンチした、ニュースサイトです。</a:t>
            </a:r>
            <a:endParaRPr lang="en-US" alt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週刊女性」の記事をWeb向けに再編集していますが、</a:t>
            </a: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専任の編集部員を擁してオリジナル記事も数多く配信しています。</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週刊女性」のWeb版ではなく、インターネットの中の新しい</a:t>
            </a:r>
            <a:endParaRPr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2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ユーザーに向けた独自メディアとして急成長を遂げています。</a:t>
            </a:r>
            <a:endParaRPr sz="12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22" name="Google Shape;122;p3"/>
          <p:cNvSpPr/>
          <p:nvPr/>
        </p:nvSpPr>
        <p:spPr>
          <a:xfrm>
            <a:off x="6211382" y="3734232"/>
            <a:ext cx="2987321"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ロゴの中の「週刊女性」の文字も、</a:t>
            </a:r>
            <a:endParaRPr dirty="0"/>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本誌とは異なるデザインになっています</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pic>
        <p:nvPicPr>
          <p:cNvPr id="123" name="Google Shape;123;p3"/>
          <p:cNvPicPr preferRelativeResize="0"/>
          <p:nvPr/>
        </p:nvPicPr>
        <p:blipFill rotWithShape="1">
          <a:blip r:embed="rId3">
            <a:alphaModFix/>
          </a:blip>
          <a:srcRect b="23835"/>
          <a:stretch/>
        </p:blipFill>
        <p:spPr>
          <a:xfrm>
            <a:off x="6260191" y="3003100"/>
            <a:ext cx="2833096" cy="495474"/>
          </a:xfrm>
          <a:prstGeom prst="rect">
            <a:avLst/>
          </a:prstGeom>
          <a:noFill/>
          <a:ln>
            <a:noFill/>
          </a:ln>
        </p:spPr>
      </p:pic>
      <p:sp>
        <p:nvSpPr>
          <p:cNvPr id="124" name="Google Shape;124;p3"/>
          <p:cNvSpPr/>
          <p:nvPr/>
        </p:nvSpPr>
        <p:spPr>
          <a:xfrm>
            <a:off x="338667" y="1505641"/>
            <a:ext cx="5596466" cy="4802025"/>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25" name="Google Shape;125;p3"/>
          <p:cNvSpPr txBox="1"/>
          <p:nvPr/>
        </p:nvSpPr>
        <p:spPr>
          <a:xfrm>
            <a:off x="1850363" y="1371996"/>
            <a:ext cx="2573074"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6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a:t>
            </a:r>
            <a:r>
              <a:rPr lang="ja-JP" sz="16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6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本誌</a:t>
            </a:r>
            <a:endParaRPr sz="1600"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26" name="Google Shape;126;p3"/>
          <p:cNvSpPr/>
          <p:nvPr/>
        </p:nvSpPr>
        <p:spPr>
          <a:xfrm>
            <a:off x="6154775" y="1505640"/>
            <a:ext cx="5596466" cy="4802025"/>
          </a:xfrm>
          <a:prstGeom prst="rect">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27" name="Google Shape;127;p3"/>
          <p:cNvSpPr txBox="1"/>
          <p:nvPr/>
        </p:nvSpPr>
        <p:spPr>
          <a:xfrm>
            <a:off x="7666471" y="1371996"/>
            <a:ext cx="2573074"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16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a:t>
            </a:r>
            <a:endParaRPr sz="1600" dirty="0">
              <a:solidFill>
                <a:schemeClr val="dk1"/>
              </a:solidFill>
              <a:latin typeface="游ゴシック" panose="020B0400000000000000" pitchFamily="50" charset="-128"/>
              <a:ea typeface="游ゴシック" panose="020B0400000000000000" pitchFamily="50" charset="-128"/>
              <a:cs typeface="Arial"/>
              <a:sym typeface="Arial"/>
            </a:endParaRPr>
          </a:p>
        </p:txBody>
      </p:sp>
      <p:pic>
        <p:nvPicPr>
          <p:cNvPr id="132" name="Google Shape;132;p3" descr="sokango_cover.jpg"/>
          <p:cNvPicPr preferRelativeResize="0"/>
          <p:nvPr/>
        </p:nvPicPr>
        <p:blipFill rotWithShape="1">
          <a:blip r:embed="rId4">
            <a:alphaModFix/>
          </a:blip>
          <a:srcRect/>
          <a:stretch/>
        </p:blipFill>
        <p:spPr>
          <a:xfrm>
            <a:off x="1293734" y="1943819"/>
            <a:ext cx="1622535" cy="2340000"/>
          </a:xfrm>
          <a:prstGeom prst="rect">
            <a:avLst/>
          </a:prstGeom>
          <a:noFill/>
          <a:ln>
            <a:noFill/>
          </a:ln>
        </p:spPr>
      </p:pic>
      <p:sp>
        <p:nvSpPr>
          <p:cNvPr id="133" name="Google Shape;133;p3"/>
          <p:cNvSpPr txBox="1"/>
          <p:nvPr/>
        </p:nvSpPr>
        <p:spPr>
          <a:xfrm>
            <a:off x="3320816" y="4413224"/>
            <a:ext cx="1459500" cy="252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現在の週刊女性</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（202</a:t>
            </a:r>
            <a:r>
              <a:rPr lang="en-US" alt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4</a:t>
            </a: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年</a:t>
            </a:r>
            <a:r>
              <a:rPr lang="en-US" alt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 5/</a:t>
            </a:r>
            <a:r>
              <a:rPr lang="en-US" altLang="ja-JP" sz="800" dirty="0">
                <a:solidFill>
                  <a:srgbClr val="3A3838"/>
                </a:solidFill>
                <a:latin typeface="游ゴシック" panose="020B0400000000000000" pitchFamily="50" charset="-128"/>
                <a:ea typeface="游ゴシック" panose="020B0400000000000000" pitchFamily="50" charset="-128"/>
                <a:cs typeface="Arial"/>
                <a:sym typeface="Arial"/>
              </a:rPr>
              <a:t>28</a:t>
            </a: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号）</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34" name="Google Shape;134;p3"/>
          <p:cNvSpPr txBox="1"/>
          <p:nvPr/>
        </p:nvSpPr>
        <p:spPr>
          <a:xfrm>
            <a:off x="1293734" y="4413224"/>
            <a:ext cx="1744644" cy="2519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創刊号の表紙は</a:t>
            </a:r>
            <a:endParaRPr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A3838"/>
                </a:solidFill>
                <a:latin typeface="游ゴシック" panose="020B0400000000000000" pitchFamily="50" charset="-128"/>
                <a:ea typeface="游ゴシック" panose="020B0400000000000000" pitchFamily="50" charset="-128"/>
                <a:cs typeface="Arial"/>
                <a:sym typeface="Arial"/>
              </a:rPr>
              <a:t>日本画家・東郷青児のイラストでした</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pic>
        <p:nvPicPr>
          <p:cNvPr id="3" name="図 2">
            <a:extLst>
              <a:ext uri="{FF2B5EF4-FFF2-40B4-BE49-F238E27FC236}">
                <a16:creationId xmlns:a16="http://schemas.microsoft.com/office/drawing/2014/main" id="{51ACE140-F145-B176-026F-D3D8E1EB7E60}"/>
              </a:ext>
            </a:extLst>
          </p:cNvPr>
          <p:cNvPicPr>
            <a:picLocks noChangeAspect="1"/>
          </p:cNvPicPr>
          <p:nvPr/>
        </p:nvPicPr>
        <p:blipFill>
          <a:blip r:embed="rId5"/>
          <a:stretch>
            <a:fillRect/>
          </a:stretch>
        </p:blipFill>
        <p:spPr>
          <a:xfrm>
            <a:off x="3163301" y="2001682"/>
            <a:ext cx="1774531" cy="2224274"/>
          </a:xfrm>
          <a:prstGeom prst="rect">
            <a:avLst/>
          </a:prstGeom>
        </p:spPr>
      </p:pic>
      <p:pic>
        <p:nvPicPr>
          <p:cNvPr id="12" name="図 11">
            <a:extLst>
              <a:ext uri="{FF2B5EF4-FFF2-40B4-BE49-F238E27FC236}">
                <a16:creationId xmlns:a16="http://schemas.microsoft.com/office/drawing/2014/main" id="{38385CEA-90B5-BF56-A576-1A02A0B54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246" y="2001682"/>
            <a:ext cx="2230235" cy="25849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p:nvPr/>
        </p:nvSpPr>
        <p:spPr>
          <a:xfrm>
            <a:off x="0" y="465666"/>
            <a:ext cx="116247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週刊女性PRIMEとは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‐多彩なコンテンツ‐</a:t>
            </a:r>
            <a:endParaRPr sz="1600" b="0"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41" name="Google Shape;141;p4"/>
          <p:cNvSpPr txBox="1"/>
          <p:nvPr/>
        </p:nvSpPr>
        <p:spPr>
          <a:xfrm>
            <a:off x="1830000" y="1082519"/>
            <a:ext cx="8532000" cy="1084546"/>
          </a:xfrm>
          <a:prstGeom prst="rect">
            <a:avLst/>
          </a:prstGeom>
          <a:noFill/>
          <a:ln>
            <a:noFill/>
          </a:ln>
        </p:spPr>
        <p:txBody>
          <a:bodyPr spcFirstLastPara="1" wrap="square" lIns="0" tIns="0" rIns="0" bIns="0" anchor="t" anchorCtr="0">
            <a:noAutofit/>
          </a:bodyPr>
          <a:lstStyle/>
          <a:p>
            <a:pPr marL="0" marR="0" lvl="0" indent="0" algn="ctr" rtl="0">
              <a:lnSpc>
                <a:spcPct val="165454"/>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幅広いジャンルのコンテンツが、幅広いユーザーを呼び寄せます。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65454"/>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単なる「情報」で終わらない取材力が、1人の人間が持つ多面的な好奇心を喚起させることもできます。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65454"/>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それが週刊誌系オンラインメディアの「週刊女性PRIME」の強みです。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42" name="Google Shape;142;p4"/>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a:t>
            </a:fld>
            <a:endParaRPr/>
          </a:p>
        </p:txBody>
      </p:sp>
      <p:grpSp>
        <p:nvGrpSpPr>
          <p:cNvPr id="143" name="Google Shape;143;p4"/>
          <p:cNvGrpSpPr/>
          <p:nvPr/>
        </p:nvGrpSpPr>
        <p:grpSpPr>
          <a:xfrm>
            <a:off x="880533" y="4516849"/>
            <a:ext cx="3115733" cy="369332"/>
            <a:chOff x="770467" y="2846748"/>
            <a:chExt cx="3115733" cy="369332"/>
          </a:xfrm>
        </p:grpSpPr>
        <p:sp>
          <p:nvSpPr>
            <p:cNvPr id="144" name="Google Shape;144;p4"/>
            <p:cNvSpPr txBox="1"/>
            <p:nvPr/>
          </p:nvSpPr>
          <p:spPr>
            <a:xfrm>
              <a:off x="770467" y="2846748"/>
              <a:ext cx="201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accent5"/>
                  </a:solidFill>
                  <a:latin typeface="游ゴシック" panose="020B0400000000000000" pitchFamily="50" charset="-128"/>
                  <a:ea typeface="游ゴシック" panose="020B0400000000000000" pitchFamily="50" charset="-128"/>
                  <a:cs typeface="Arial"/>
                  <a:sym typeface="Arial"/>
                </a:rPr>
                <a:t>話題</a:t>
              </a:r>
              <a:endParaRPr sz="1800" b="1" dirty="0">
                <a:solidFill>
                  <a:schemeClr val="accent5"/>
                </a:solidFill>
                <a:latin typeface="游ゴシック" panose="020B0400000000000000" pitchFamily="50" charset="-128"/>
                <a:ea typeface="游ゴシック" panose="020B0400000000000000" pitchFamily="50" charset="-128"/>
                <a:cs typeface="Arial"/>
                <a:sym typeface="Arial"/>
              </a:endParaRPr>
            </a:p>
          </p:txBody>
        </p:sp>
        <p:cxnSp>
          <p:nvCxnSpPr>
            <p:cNvPr id="145" name="Google Shape;145;p4"/>
            <p:cNvCxnSpPr/>
            <p:nvPr/>
          </p:nvCxnSpPr>
          <p:spPr>
            <a:xfrm>
              <a:off x="787400" y="3124198"/>
              <a:ext cx="3098800" cy="0"/>
            </a:xfrm>
            <a:prstGeom prst="straightConnector1">
              <a:avLst/>
            </a:prstGeom>
            <a:noFill/>
            <a:ln w="28575" cap="flat" cmpd="sng">
              <a:solidFill>
                <a:schemeClr val="accent5"/>
              </a:solidFill>
              <a:prstDash val="solid"/>
              <a:miter lim="800000"/>
              <a:headEnd type="none" w="sm" len="sm"/>
              <a:tailEnd type="none" w="sm" len="sm"/>
            </a:ln>
          </p:spPr>
        </p:cxnSp>
      </p:grpSp>
      <p:grpSp>
        <p:nvGrpSpPr>
          <p:cNvPr id="146" name="Google Shape;146;p4"/>
          <p:cNvGrpSpPr/>
          <p:nvPr/>
        </p:nvGrpSpPr>
        <p:grpSpPr>
          <a:xfrm>
            <a:off x="4538133" y="4516849"/>
            <a:ext cx="3115733" cy="369332"/>
            <a:chOff x="770467" y="2846748"/>
            <a:chExt cx="3115733" cy="369332"/>
          </a:xfrm>
        </p:grpSpPr>
        <p:sp>
          <p:nvSpPr>
            <p:cNvPr id="147" name="Google Shape;147;p4"/>
            <p:cNvSpPr txBox="1"/>
            <p:nvPr/>
          </p:nvSpPr>
          <p:spPr>
            <a:xfrm>
              <a:off x="770467" y="2846748"/>
              <a:ext cx="201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accent5"/>
                  </a:solidFill>
                  <a:latin typeface="游ゴシック" panose="020B0400000000000000" pitchFamily="50" charset="-128"/>
                  <a:ea typeface="游ゴシック" panose="020B0400000000000000" pitchFamily="50" charset="-128"/>
                  <a:cs typeface="Arial"/>
                  <a:sym typeface="Arial"/>
                </a:rPr>
                <a:t>シリーズ</a:t>
              </a:r>
              <a:endParaRPr sz="1800" b="1" dirty="0">
                <a:solidFill>
                  <a:schemeClr val="accent5"/>
                </a:solidFill>
                <a:latin typeface="游ゴシック" panose="020B0400000000000000" pitchFamily="50" charset="-128"/>
                <a:ea typeface="游ゴシック" panose="020B0400000000000000" pitchFamily="50" charset="-128"/>
                <a:cs typeface="Arial"/>
                <a:sym typeface="Arial"/>
              </a:endParaRPr>
            </a:p>
          </p:txBody>
        </p:sp>
        <p:cxnSp>
          <p:nvCxnSpPr>
            <p:cNvPr id="148" name="Google Shape;148;p4"/>
            <p:cNvCxnSpPr/>
            <p:nvPr/>
          </p:nvCxnSpPr>
          <p:spPr>
            <a:xfrm>
              <a:off x="787400" y="3124198"/>
              <a:ext cx="3098800" cy="0"/>
            </a:xfrm>
            <a:prstGeom prst="straightConnector1">
              <a:avLst/>
            </a:prstGeom>
            <a:noFill/>
            <a:ln w="28575" cap="flat" cmpd="sng">
              <a:solidFill>
                <a:schemeClr val="accent5"/>
              </a:solidFill>
              <a:prstDash val="solid"/>
              <a:miter lim="800000"/>
              <a:headEnd type="none" w="sm" len="sm"/>
              <a:tailEnd type="none" w="sm" len="sm"/>
            </a:ln>
          </p:spPr>
        </p:cxnSp>
      </p:grpSp>
      <p:grpSp>
        <p:nvGrpSpPr>
          <p:cNvPr id="149" name="Google Shape;149;p4"/>
          <p:cNvGrpSpPr/>
          <p:nvPr/>
        </p:nvGrpSpPr>
        <p:grpSpPr>
          <a:xfrm>
            <a:off x="880536" y="2322253"/>
            <a:ext cx="10799930" cy="2146047"/>
            <a:chOff x="880536" y="2846748"/>
            <a:chExt cx="10799930" cy="2146047"/>
          </a:xfrm>
        </p:grpSpPr>
        <p:grpSp>
          <p:nvGrpSpPr>
            <p:cNvPr id="150" name="Google Shape;150;p4"/>
            <p:cNvGrpSpPr/>
            <p:nvPr/>
          </p:nvGrpSpPr>
          <p:grpSpPr>
            <a:xfrm>
              <a:off x="880536" y="2846748"/>
              <a:ext cx="3115733" cy="369332"/>
              <a:chOff x="770467" y="2846748"/>
              <a:chExt cx="3115733" cy="369332"/>
            </a:xfrm>
          </p:grpSpPr>
          <p:sp>
            <p:nvSpPr>
              <p:cNvPr id="151" name="Google Shape;151;p4"/>
              <p:cNvSpPr txBox="1"/>
              <p:nvPr/>
            </p:nvSpPr>
            <p:spPr>
              <a:xfrm>
                <a:off x="770467" y="2846748"/>
                <a:ext cx="201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accent5"/>
                    </a:solidFill>
                    <a:latin typeface="游ゴシック" panose="020B0400000000000000" pitchFamily="50" charset="-128"/>
                    <a:ea typeface="游ゴシック" panose="020B0400000000000000" pitchFamily="50" charset="-128"/>
                    <a:cs typeface="Arial"/>
                    <a:sym typeface="Arial"/>
                  </a:rPr>
                  <a:t>芸能</a:t>
                </a:r>
                <a:endParaRPr dirty="0"/>
              </a:p>
            </p:txBody>
          </p:sp>
          <p:cxnSp>
            <p:nvCxnSpPr>
              <p:cNvPr id="152" name="Google Shape;152;p4"/>
              <p:cNvCxnSpPr/>
              <p:nvPr/>
            </p:nvCxnSpPr>
            <p:spPr>
              <a:xfrm>
                <a:off x="787400" y="3124198"/>
                <a:ext cx="3098800" cy="0"/>
              </a:xfrm>
              <a:prstGeom prst="straightConnector1">
                <a:avLst/>
              </a:prstGeom>
              <a:noFill/>
              <a:ln w="28575" cap="flat" cmpd="sng">
                <a:solidFill>
                  <a:schemeClr val="accent5"/>
                </a:solidFill>
                <a:prstDash val="solid"/>
                <a:miter lim="800000"/>
                <a:headEnd type="none" w="sm" len="sm"/>
                <a:tailEnd type="none" w="sm" len="sm"/>
              </a:ln>
            </p:spPr>
          </p:cxnSp>
        </p:grpSp>
        <p:grpSp>
          <p:nvGrpSpPr>
            <p:cNvPr id="153" name="Google Shape;153;p4"/>
            <p:cNvGrpSpPr/>
            <p:nvPr/>
          </p:nvGrpSpPr>
          <p:grpSpPr>
            <a:xfrm>
              <a:off x="4538136" y="2846748"/>
              <a:ext cx="3115733" cy="369332"/>
              <a:chOff x="770467" y="2846748"/>
              <a:chExt cx="3115733" cy="369332"/>
            </a:xfrm>
          </p:grpSpPr>
          <p:sp>
            <p:nvSpPr>
              <p:cNvPr id="154" name="Google Shape;154;p4"/>
              <p:cNvSpPr txBox="1"/>
              <p:nvPr/>
            </p:nvSpPr>
            <p:spPr>
              <a:xfrm>
                <a:off x="770467" y="2846748"/>
                <a:ext cx="201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accent5"/>
                    </a:solidFill>
                    <a:latin typeface="游ゴシック" panose="020B0400000000000000" pitchFamily="50" charset="-128"/>
                    <a:ea typeface="游ゴシック" panose="020B0400000000000000" pitchFamily="50" charset="-128"/>
                    <a:cs typeface="Arial"/>
                    <a:sym typeface="Arial"/>
                  </a:rPr>
                  <a:t>ジャニーズ</a:t>
                </a:r>
                <a:endParaRPr sz="1800" b="1" dirty="0">
                  <a:solidFill>
                    <a:schemeClr val="accent5"/>
                  </a:solidFill>
                  <a:latin typeface="游ゴシック" panose="020B0400000000000000" pitchFamily="50" charset="-128"/>
                  <a:ea typeface="游ゴシック" panose="020B0400000000000000" pitchFamily="50" charset="-128"/>
                  <a:cs typeface="Arial"/>
                  <a:sym typeface="Arial"/>
                </a:endParaRPr>
              </a:p>
            </p:txBody>
          </p:sp>
          <p:cxnSp>
            <p:nvCxnSpPr>
              <p:cNvPr id="155" name="Google Shape;155;p4"/>
              <p:cNvCxnSpPr/>
              <p:nvPr/>
            </p:nvCxnSpPr>
            <p:spPr>
              <a:xfrm>
                <a:off x="787400" y="3124198"/>
                <a:ext cx="3098800" cy="0"/>
              </a:xfrm>
              <a:prstGeom prst="straightConnector1">
                <a:avLst/>
              </a:prstGeom>
              <a:noFill/>
              <a:ln w="28575" cap="flat" cmpd="sng">
                <a:solidFill>
                  <a:schemeClr val="accent5"/>
                </a:solidFill>
                <a:prstDash val="solid"/>
                <a:miter lim="800000"/>
                <a:headEnd type="none" w="sm" len="sm"/>
                <a:tailEnd type="none" w="sm" len="sm"/>
              </a:ln>
            </p:spPr>
          </p:cxnSp>
        </p:grpSp>
        <p:grpSp>
          <p:nvGrpSpPr>
            <p:cNvPr id="156" name="Google Shape;156;p4"/>
            <p:cNvGrpSpPr/>
            <p:nvPr/>
          </p:nvGrpSpPr>
          <p:grpSpPr>
            <a:xfrm>
              <a:off x="8195736" y="2846748"/>
              <a:ext cx="3115733" cy="369332"/>
              <a:chOff x="770467" y="2846748"/>
              <a:chExt cx="3115733" cy="369332"/>
            </a:xfrm>
          </p:grpSpPr>
          <p:sp>
            <p:nvSpPr>
              <p:cNvPr id="157" name="Google Shape;157;p4"/>
              <p:cNvSpPr txBox="1"/>
              <p:nvPr/>
            </p:nvSpPr>
            <p:spPr>
              <a:xfrm>
                <a:off x="770467" y="2846748"/>
                <a:ext cx="20150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chemeClr val="accent5"/>
                    </a:solidFill>
                    <a:latin typeface="游ゴシック" panose="020B0400000000000000" pitchFamily="50" charset="-128"/>
                    <a:ea typeface="游ゴシック" panose="020B0400000000000000" pitchFamily="50" charset="-128"/>
                    <a:cs typeface="Arial"/>
                    <a:sym typeface="Arial"/>
                  </a:rPr>
                  <a:t>社会</a:t>
                </a:r>
                <a:endParaRPr sz="1800" b="1" dirty="0">
                  <a:solidFill>
                    <a:schemeClr val="accent5"/>
                  </a:solidFill>
                  <a:latin typeface="游ゴシック" panose="020B0400000000000000" pitchFamily="50" charset="-128"/>
                  <a:ea typeface="游ゴシック" panose="020B0400000000000000" pitchFamily="50" charset="-128"/>
                  <a:cs typeface="Arial"/>
                  <a:sym typeface="Arial"/>
                </a:endParaRPr>
              </a:p>
            </p:txBody>
          </p:sp>
          <p:cxnSp>
            <p:nvCxnSpPr>
              <p:cNvPr id="158" name="Google Shape;158;p4"/>
              <p:cNvCxnSpPr/>
              <p:nvPr/>
            </p:nvCxnSpPr>
            <p:spPr>
              <a:xfrm>
                <a:off x="787400" y="3124198"/>
                <a:ext cx="3098800" cy="0"/>
              </a:xfrm>
              <a:prstGeom prst="straightConnector1">
                <a:avLst/>
              </a:prstGeom>
              <a:noFill/>
              <a:ln w="28575" cap="flat" cmpd="sng">
                <a:solidFill>
                  <a:schemeClr val="accent5"/>
                </a:solidFill>
                <a:prstDash val="solid"/>
                <a:miter lim="800000"/>
                <a:headEnd type="none" w="sm" len="sm"/>
                <a:tailEnd type="none" w="sm" len="sm"/>
              </a:ln>
            </p:spPr>
          </p:cxnSp>
        </p:grpSp>
        <p:sp>
          <p:nvSpPr>
            <p:cNvPr id="159" name="Google Shape;159;p4"/>
            <p:cNvSpPr txBox="1"/>
            <p:nvPr/>
          </p:nvSpPr>
          <p:spPr>
            <a:xfrm>
              <a:off x="897466" y="3136809"/>
              <a:ext cx="30987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今注目の芸能人のニュースを徹底取材。</a:t>
              </a:r>
              <a:endParaRPr dirty="0"/>
            </a:p>
            <a:p>
              <a:pPr marL="0" marR="0" lvl="0" indent="0" algn="l" rtl="0">
                <a:lnSpc>
                  <a:spcPct val="100000"/>
                </a:lnSpc>
                <a:spcBef>
                  <a:spcPts val="0"/>
                </a:spcBef>
                <a:spcAft>
                  <a:spcPts val="0"/>
                </a:spcAft>
                <a:buClr>
                  <a:srgbClr val="000000"/>
                </a:buClr>
                <a:buSzPts val="900"/>
                <a:buFont typeface="Arial"/>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トップスターの独占インタビューも満載。</a:t>
              </a:r>
              <a:endParaRPr sz="1200" b="0"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endParaRPr>
            </a:p>
          </p:txBody>
        </p:sp>
        <p:sp>
          <p:nvSpPr>
            <p:cNvPr id="160" name="Google Shape;160;p4"/>
            <p:cNvSpPr txBox="1"/>
            <p:nvPr/>
          </p:nvSpPr>
          <p:spPr>
            <a:xfrm>
              <a:off x="4555067" y="3136809"/>
              <a:ext cx="32681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元</a:t>
              </a:r>
              <a:r>
                <a:rPr lang="ja-JP" sz="1200" b="1" dirty="0">
                  <a:solidFill>
                    <a:schemeClr val="accent2"/>
                  </a:solidFill>
                  <a:latin typeface="游ゴシック" panose="020B0400000000000000" pitchFamily="50" charset="-128"/>
                  <a:ea typeface="游ゴシック" panose="020B0400000000000000" pitchFamily="50" charset="-128"/>
                  <a:cs typeface="Arial"/>
                  <a:sym typeface="Arial"/>
                </a:rPr>
                <a:t>ジャニーズメンバー</a:t>
              </a: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からジャニーズJr.まで。</a:t>
              </a:r>
              <a:endParaRPr dirty="0"/>
            </a:p>
            <a:p>
              <a:pPr marL="0" marR="0" lvl="0" indent="0" algn="l" rtl="0">
                <a:lnSpc>
                  <a:spcPct val="100000"/>
                </a:lnSpc>
                <a:spcBef>
                  <a:spcPts val="0"/>
                </a:spcBef>
                <a:spcAft>
                  <a:spcPts val="0"/>
                </a:spcAft>
                <a:buClr>
                  <a:srgbClr val="000000"/>
                </a:buClr>
                <a:buSzPts val="900"/>
                <a:buFont typeface="Arial"/>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全世代・全グループを網羅。</a:t>
              </a:r>
              <a:endParaRPr dirty="0"/>
            </a:p>
          </p:txBody>
        </p:sp>
        <p:sp>
          <p:nvSpPr>
            <p:cNvPr id="161" name="Google Shape;161;p4"/>
            <p:cNvSpPr txBox="1"/>
            <p:nvPr/>
          </p:nvSpPr>
          <p:spPr>
            <a:xfrm>
              <a:off x="8212667" y="3136809"/>
              <a:ext cx="30987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社会皇室の最新情報や、生活に密着した社会・政治のニュースを女性誌ならではの視点で深堀りします。</a:t>
              </a:r>
              <a:endParaRPr dirty="0"/>
            </a:p>
          </p:txBody>
        </p:sp>
        <p:sp>
          <p:nvSpPr>
            <p:cNvPr id="162" name="Google Shape;162;p4"/>
            <p:cNvSpPr txBox="1"/>
            <p:nvPr/>
          </p:nvSpPr>
          <p:spPr>
            <a:xfrm>
              <a:off x="914396" y="3546286"/>
              <a:ext cx="3098799"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木村拓哉の弟“キムサク”こと木村俊作氏に不倫トラ</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ブル「妻と別れて再婚する」と約束した女性に「お前は兄貴</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の事務所に潰される」非道な言葉と“逮捕”の過去</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ロンドン五輪女子バレー銅メダリスト・山口舞、</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妻子持ち男性と「沖縄旅行」で堂々不倫！</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磯野貴理子、本当の離婚理由は「金の切れ目」だった </a:t>
              </a:r>
              <a:endParaRPr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被害者告発！キャンドル氏、元事務所スタッフへの</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暴行と愛人囲み</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熱愛スクープ</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村重杏奈が</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SNS</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フォロワー数</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350</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万人超え</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のモデル・井上ヤマトと逆ナン交際中！ 所属事務所は「ご想</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像にお任せします」</a:t>
              </a:r>
            </a:p>
          </p:txBody>
        </p:sp>
        <p:sp>
          <p:nvSpPr>
            <p:cNvPr id="163" name="Google Shape;163;p4"/>
            <p:cNvSpPr txBox="1"/>
            <p:nvPr/>
          </p:nvSpPr>
          <p:spPr>
            <a:xfrm>
              <a:off x="4538133" y="3539751"/>
              <a:ext cx="3285067"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木村拓哉の弟“キムサク”こと木村俊作氏に不倫トラブル</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大野智、嵐デビュー</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25</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年目前も性加害問題で再始動に暗雲の中</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独占入手</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ジャニー喜多川氏の性加害 現役タレントで口火を切</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るのは東山紀之！</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サンデー</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LIVE!!』</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で言及か</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独占</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元キンプリ平野紫耀、神宮寺勇太が</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7</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月から滝沢秀明の</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芸能事務所</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『TOBE』</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に合流が決定！</a:t>
              </a:r>
              <a:endParaRPr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木村拓哉</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教場</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が撮影延期、複数キャストが降板申し出</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err="1">
                  <a:solidFill>
                    <a:schemeClr val="dk1"/>
                  </a:solidFill>
                  <a:latin typeface="游ゴシック" panose="020B0400000000000000" pitchFamily="50" charset="-128"/>
                  <a:ea typeface="游ゴシック" panose="020B0400000000000000" pitchFamily="50" charset="-128"/>
                  <a:cs typeface="Arial"/>
                  <a:sym typeface="Arial"/>
                </a:rPr>
                <a:t>KinKi</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 Kids</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堂本剛に続いて堂本光一も</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2024</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年に結婚か、</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『Endless SHOCK』</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終幕と“</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10</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年愛”女優・佐藤めぐみが</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40</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歳</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迎える「節目の年」に高まる期待</a:t>
              </a:r>
            </a:p>
          </p:txBody>
        </p:sp>
        <p:sp>
          <p:nvSpPr>
            <p:cNvPr id="164" name="Google Shape;164;p4"/>
            <p:cNvSpPr txBox="1"/>
            <p:nvPr/>
          </p:nvSpPr>
          <p:spPr>
            <a:xfrm>
              <a:off x="8204202" y="3737674"/>
              <a:ext cx="347626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独自</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愛子さま、身長</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180cm</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超えイケメンとお忍び遊園地デート</a:t>
              </a:r>
              <a:endParaRPr lang="en-US" altLang="ja-JP" sz="8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・秋篠宮さまの衝撃“リタイア宣言”で紀子さまと温度差</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覚醒剤使用で逮捕</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》TBS</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テレビ広報部の女性社員はもともと技術畑</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で木村拓哉主演ドラマを担当、エリート転落の背景</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「何でもアリ」神奈川・中年男性を刺した</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28</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歳パパ活女子・伊藤りの</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　</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容疑者の</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SNS</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売春の実態と裏アカに投稿していた“盛り”写真</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・くら寿司ペロペロ男「父親は会社のお偉いさん」知人が明かす素顔</a:t>
              </a:r>
              <a:endParaRPr sz="8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sp>
        <p:nvSpPr>
          <p:cNvPr id="165" name="Google Shape;165;p4"/>
          <p:cNvSpPr txBox="1"/>
          <p:nvPr/>
        </p:nvSpPr>
        <p:spPr>
          <a:xfrm>
            <a:off x="914396" y="5408070"/>
            <a:ext cx="324413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USJ</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での過激な露出写真が炎上、“下着ユニバ女子”たちの現在</a:t>
            </a:r>
            <a:endPar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炎上の人気店</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つじ田</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創業者が弁明も同業者からは呆れ声</a:t>
            </a:r>
            <a:endPar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達人に聞いた、絶対に行くべき「道の駅」</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5</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選</a:t>
            </a:r>
            <a:endParaRPr sz="800" b="1" i="0"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「ダレカキテ</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」入館者</a:t>
            </a:r>
            <a:r>
              <a:rPr lang="en-US" altLang="ja-JP" sz="800" b="1" i="0" cap="none" dirty="0">
                <a:solidFill>
                  <a:schemeClr val="dk1"/>
                </a:solidFill>
                <a:latin typeface="游ゴシック" panose="020B0400000000000000" pitchFamily="50" charset="-128"/>
                <a:ea typeface="游ゴシック" panose="020B0400000000000000" pitchFamily="50" charset="-128"/>
                <a:cs typeface="Arial"/>
                <a:sym typeface="Arial"/>
              </a:rPr>
              <a:t>0</a:t>
            </a:r>
            <a:r>
              <a:rPr lang="ja-JP" altLang="en-US" sz="800" b="1" i="0" cap="none" dirty="0">
                <a:solidFill>
                  <a:schemeClr val="dk1"/>
                </a:solidFill>
                <a:latin typeface="游ゴシック" panose="020B0400000000000000" pitchFamily="50" charset="-128"/>
                <a:ea typeface="游ゴシック" panose="020B0400000000000000" pitchFamily="50" charset="-128"/>
                <a:cs typeface="Arial"/>
                <a:sym typeface="Arial"/>
              </a:rPr>
              <a:t>人の山形県鶴岡市立加茂水族館が切ないつぶやき、来館者激減の背景に日本海側観光地の冬の厳しさとコロナ、気になる反響は？</a:t>
            </a:r>
            <a:endParaRPr sz="800" b="1" i="0" u="none" strike="noStrik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66" name="Google Shape;166;p4"/>
          <p:cNvSpPr txBox="1"/>
          <p:nvPr/>
        </p:nvSpPr>
        <p:spPr>
          <a:xfrm>
            <a:off x="922862" y="4794299"/>
            <a:ext cx="309879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美容、健康、マネー、恋愛・結婚など生活情報の記事では、主婦と生活社の取材ネットワークをフル活用しています。</a:t>
            </a:r>
            <a:endParaRPr dirty="0"/>
          </a:p>
        </p:txBody>
      </p:sp>
      <p:sp>
        <p:nvSpPr>
          <p:cNvPr id="167" name="Google Shape;167;p4"/>
          <p:cNvSpPr txBox="1"/>
          <p:nvPr/>
        </p:nvSpPr>
        <p:spPr>
          <a:xfrm>
            <a:off x="4538132" y="4818404"/>
            <a:ext cx="30987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rPr>
              <a:t>週刊女性PRIMEの連載で注目されるようになったフィフィなど、Webで人気の執筆陣やコンテンツを続々投入！</a:t>
            </a:r>
            <a:endParaRPr dirty="0"/>
          </a:p>
        </p:txBody>
      </p:sp>
      <p:sp>
        <p:nvSpPr>
          <p:cNvPr id="168" name="Google Shape;168;p4"/>
          <p:cNvSpPr txBox="1"/>
          <p:nvPr/>
        </p:nvSpPr>
        <p:spPr>
          <a:xfrm>
            <a:off x="4538131" y="5407004"/>
            <a:ext cx="3478400" cy="1323399"/>
          </a:xfrm>
          <a:prstGeom prst="rect">
            <a:avLst/>
          </a:prstGeom>
          <a:noFill/>
          <a:ln>
            <a:noFill/>
          </a:ln>
        </p:spPr>
        <p:txBody>
          <a:bodyPr spcFirstLastPara="1" wrap="square" lIns="91425" tIns="45700" rIns="91425" bIns="45700" anchor="t" anchorCtr="0">
            <a:spAutoFit/>
          </a:bodyPr>
          <a:lstStyle/>
          <a:p>
            <a:pPr>
              <a:buClr>
                <a:srgbClr val="000000"/>
              </a:buClr>
              <a:buSzPts val="900"/>
            </a:pP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人間ドキュメント</a:t>
            </a:r>
            <a:r>
              <a:rPr 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dirty="0">
                <a:solidFill>
                  <a:srgbClr val="333333"/>
                </a:solidFill>
                <a:effectLst/>
                <a:latin typeface="YuGothic"/>
              </a:rPr>
              <a:t>タレント・田中律子、アイドルで挫折も俳優業</a:t>
            </a:r>
            <a:endParaRPr lang="en-US" altLang="ja-JP" sz="800" b="1" i="0" dirty="0">
              <a:solidFill>
                <a:srgbClr val="333333"/>
              </a:solidFill>
              <a:effectLst/>
              <a:latin typeface="YuGothic"/>
            </a:endParaRPr>
          </a:p>
          <a:p>
            <a:pPr>
              <a:buClr>
                <a:srgbClr val="000000"/>
              </a:buClr>
              <a:buSzPts val="900"/>
            </a:pPr>
            <a:r>
              <a:rPr lang="ja-JP" altLang="en-US" sz="800" b="1" dirty="0">
                <a:solidFill>
                  <a:srgbClr val="333333"/>
                </a:solidFill>
                <a:latin typeface="YuGothic"/>
              </a:rPr>
              <a:t>　</a:t>
            </a:r>
            <a:r>
              <a:rPr lang="ja-JP" altLang="en-US" sz="800" b="1" i="0" dirty="0">
                <a:solidFill>
                  <a:srgbClr val="333333"/>
                </a:solidFill>
                <a:effectLst/>
                <a:latin typeface="YuGothic"/>
              </a:rPr>
              <a:t>でブレイクの過去を振り返る</a:t>
            </a:r>
            <a:endParaRPr lang="en-US" altLang="ja-JP" sz="800" b="1" i="0" dirty="0">
              <a:solidFill>
                <a:srgbClr val="333333"/>
              </a:solidFill>
              <a:effectLst/>
              <a:latin typeface="YuGothic"/>
            </a:endParaRPr>
          </a:p>
          <a:p>
            <a:pPr>
              <a:buClr>
                <a:srgbClr val="000000"/>
              </a:buClr>
              <a:buSzPts val="900"/>
            </a:pP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仁科友里のヤバ女列伝</a:t>
            </a:r>
            <a:r>
              <a:rPr lang="en-US" altLang="ja-JP" sz="800" b="1" u="none" strike="noStrike"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dirty="0">
                <a:solidFill>
                  <a:srgbClr val="333333"/>
                </a:solidFill>
                <a:effectLst/>
                <a:latin typeface="YuGothic"/>
              </a:rPr>
              <a:t>フワちゃんの“遅刻キャラ”よりベッキーの</a:t>
            </a:r>
            <a:endParaRPr lang="en-US" altLang="ja-JP" sz="800" b="1" i="0" dirty="0">
              <a:solidFill>
                <a:srgbClr val="333333"/>
              </a:solidFill>
              <a:effectLst/>
              <a:latin typeface="YuGothic"/>
            </a:endParaRPr>
          </a:p>
          <a:p>
            <a:pPr>
              <a:buClr>
                <a:srgbClr val="000000"/>
              </a:buClr>
              <a:buSzPts val="900"/>
            </a:pPr>
            <a:r>
              <a:rPr lang="ja-JP" altLang="en-US" sz="800" b="1" dirty="0">
                <a:solidFill>
                  <a:srgbClr val="333333"/>
                </a:solidFill>
                <a:latin typeface="YuGothic"/>
              </a:rPr>
              <a:t>　</a:t>
            </a:r>
            <a:r>
              <a:rPr lang="ja-JP" altLang="en-US" sz="800" b="1" i="0" dirty="0">
                <a:solidFill>
                  <a:srgbClr val="333333"/>
                </a:solidFill>
                <a:effectLst/>
                <a:latin typeface="YuGothic"/>
              </a:rPr>
              <a:t>“不倫報道”がずっとヤバイ「干される干されない」の分かれ目</a:t>
            </a:r>
            <a:endParaRPr lang="en-US" altLang="ja-JP" sz="800" b="1" dirty="0">
              <a:solidFill>
                <a:schemeClr val="dk1"/>
              </a:solidFill>
              <a:latin typeface="游ゴシック" panose="020B0400000000000000" pitchFamily="50" charset="-128"/>
              <a:ea typeface="游ゴシック" panose="020B0400000000000000" pitchFamily="50" charset="-128"/>
              <a:cs typeface="Arial"/>
              <a:sym typeface="Arial"/>
            </a:endParaRPr>
          </a:p>
          <a:p>
            <a:pPr>
              <a:buClr>
                <a:srgbClr val="000000"/>
              </a:buClr>
              <a:buSzPts val="900"/>
            </a:pP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・【美容整形ポリス】</a:t>
            </a:r>
            <a:r>
              <a:rPr lang="ja-JP" altLang="en-US" sz="800" b="1" i="0" dirty="0">
                <a:solidFill>
                  <a:srgbClr val="333333"/>
                </a:solidFill>
                <a:effectLst/>
                <a:latin typeface="YuGothic"/>
              </a:rPr>
              <a:t>バケモノ級に若い女優は誰？美容整形外科医も感</a:t>
            </a:r>
            <a:endParaRPr lang="en-US" altLang="ja-JP" sz="800" b="1" i="0" dirty="0">
              <a:solidFill>
                <a:srgbClr val="333333"/>
              </a:solidFill>
              <a:effectLst/>
              <a:latin typeface="YuGothic"/>
            </a:endParaRPr>
          </a:p>
          <a:p>
            <a:pPr>
              <a:buClr>
                <a:srgbClr val="000000"/>
              </a:buClr>
              <a:buSzPts val="900"/>
            </a:pPr>
            <a:r>
              <a:rPr lang="ja-JP" altLang="en-US" sz="800" b="1" dirty="0">
                <a:solidFill>
                  <a:srgbClr val="333333"/>
                </a:solidFill>
                <a:latin typeface="YuGothic"/>
              </a:rPr>
              <a:t>　</a:t>
            </a:r>
            <a:r>
              <a:rPr lang="ja-JP" altLang="en-US" sz="800" b="1" i="0" dirty="0">
                <a:solidFill>
                  <a:srgbClr val="333333"/>
                </a:solidFill>
                <a:effectLst/>
                <a:latin typeface="YuGothic"/>
              </a:rPr>
              <a:t>激！桃井かおりや黒木瞳、石田ゆりこなどが名を連ねる結果に</a:t>
            </a:r>
            <a:endParaRPr lang="en-US" altLang="ja-JP" sz="800" b="1" i="0" dirty="0">
              <a:solidFill>
                <a:srgbClr val="333333"/>
              </a:solidFill>
              <a:effectLst/>
              <a:latin typeface="YuGothic"/>
            </a:endParaRPr>
          </a:p>
          <a:p>
            <a:pPr>
              <a:buClr>
                <a:srgbClr val="000000"/>
              </a:buClr>
              <a:buSzPts val="900"/>
            </a:pP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800" b="1" i="0" dirty="0">
                <a:solidFill>
                  <a:schemeClr val="dk1"/>
                </a:solidFill>
                <a:latin typeface="游ゴシック" panose="020B0400000000000000" pitchFamily="50" charset="-128"/>
                <a:ea typeface="游ゴシック" panose="020B0400000000000000" pitchFamily="50" charset="-128"/>
                <a:cs typeface="Arial"/>
                <a:sym typeface="Arial"/>
              </a:rPr>
              <a:t>ひきこもり</a:t>
            </a:r>
            <a:r>
              <a:rPr lang="en-US" altLang="ja-JP" sz="800" b="1" i="0" dirty="0">
                <a:solidFill>
                  <a:schemeClr val="dk1"/>
                </a:solidFill>
                <a:latin typeface="游ゴシック" panose="020B0400000000000000" pitchFamily="50" charset="-128"/>
                <a:ea typeface="游ゴシック" panose="020B0400000000000000" pitchFamily="50" charset="-128"/>
                <a:cs typeface="Arial"/>
                <a:sym typeface="Arial"/>
              </a:rPr>
              <a:t>30</a:t>
            </a:r>
            <a:r>
              <a:rPr lang="ja-JP" altLang="en-US" sz="800" b="1" i="0" dirty="0">
                <a:solidFill>
                  <a:schemeClr val="dk1"/>
                </a:solidFill>
                <a:latin typeface="游ゴシック" panose="020B0400000000000000" pitchFamily="50" charset="-128"/>
                <a:ea typeface="游ゴシック" panose="020B0400000000000000" pitchFamily="50" charset="-128"/>
                <a:cs typeface="Arial"/>
                <a:sym typeface="Arial"/>
              </a:rPr>
              <a:t>人とお茶してみたら</a:t>
            </a:r>
            <a:r>
              <a:rPr lang="en-US" altLang="ja-JP" sz="800" b="1" i="0" dirty="0">
                <a:solidFill>
                  <a:schemeClr val="dk1"/>
                </a:solidFill>
                <a:latin typeface="游ゴシック" panose="020B0400000000000000" pitchFamily="50" charset="-128"/>
                <a:ea typeface="游ゴシック" panose="020B0400000000000000" pitchFamily="50" charset="-128"/>
                <a:cs typeface="Arial"/>
                <a:sym typeface="Arial"/>
              </a:rPr>
              <a:t>…</a:t>
            </a:r>
            <a:r>
              <a:rPr lang="ja-JP" sz="800" b="1" i="0"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800" b="1" i="0" dirty="0">
                <a:solidFill>
                  <a:srgbClr val="333333"/>
                </a:solidFill>
                <a:effectLst/>
                <a:latin typeface="YuGothic"/>
              </a:rPr>
              <a:t>『</a:t>
            </a:r>
            <a:r>
              <a:rPr lang="ja-JP" altLang="en-US" sz="800" b="1" i="0" dirty="0">
                <a:solidFill>
                  <a:srgbClr val="333333"/>
                </a:solidFill>
                <a:effectLst/>
                <a:latin typeface="YuGothic"/>
              </a:rPr>
              <a:t>動くと、死にます。</a:t>
            </a:r>
            <a:r>
              <a:rPr lang="en-US" altLang="ja-JP" sz="800" b="1" i="0" dirty="0">
                <a:solidFill>
                  <a:srgbClr val="333333"/>
                </a:solidFill>
                <a:effectLst/>
                <a:latin typeface="YuGothic"/>
              </a:rPr>
              <a:t>』</a:t>
            </a:r>
            <a:r>
              <a:rPr lang="ja-JP" altLang="en-US" sz="800" b="1" i="0" dirty="0">
                <a:solidFill>
                  <a:srgbClr val="333333"/>
                </a:solidFill>
                <a:effectLst/>
                <a:latin typeface="YuGothic"/>
              </a:rPr>
              <a:t>の著</a:t>
            </a:r>
            <a:endParaRPr lang="en-US" altLang="ja-JP" sz="800" b="1" i="0" dirty="0">
              <a:solidFill>
                <a:srgbClr val="333333"/>
              </a:solidFill>
              <a:effectLst/>
              <a:latin typeface="YuGothic"/>
            </a:endParaRPr>
          </a:p>
          <a:p>
            <a:pPr>
              <a:buClr>
                <a:srgbClr val="000000"/>
              </a:buClr>
              <a:buSzPts val="900"/>
            </a:pPr>
            <a:r>
              <a:rPr lang="ja-JP" altLang="en-US" sz="800" b="1" dirty="0">
                <a:solidFill>
                  <a:srgbClr val="333333"/>
                </a:solidFill>
                <a:latin typeface="YuGothic"/>
              </a:rPr>
              <a:t>　</a:t>
            </a:r>
            <a:r>
              <a:rPr lang="ja-JP" altLang="en-US" sz="800" b="1" i="0" dirty="0">
                <a:solidFill>
                  <a:srgbClr val="333333"/>
                </a:solidFill>
                <a:effectLst/>
                <a:latin typeface="YuGothic"/>
              </a:rPr>
              <a:t>者・小川一平さんが語った 壮絶な孤立感と、自他への違和感。両親の</a:t>
            </a:r>
            <a:endParaRPr lang="en-US" altLang="ja-JP" sz="800" b="1" i="0" dirty="0">
              <a:solidFill>
                <a:srgbClr val="333333"/>
              </a:solidFill>
              <a:effectLst/>
              <a:latin typeface="YuGothic"/>
            </a:endParaRPr>
          </a:p>
          <a:p>
            <a:pPr>
              <a:buClr>
                <a:srgbClr val="000000"/>
              </a:buClr>
              <a:buSzPts val="900"/>
            </a:pPr>
            <a:r>
              <a:rPr lang="ja-JP" altLang="en-US" sz="800" b="1" dirty="0">
                <a:solidFill>
                  <a:srgbClr val="333333"/>
                </a:solidFill>
                <a:latin typeface="YuGothic"/>
              </a:rPr>
              <a:t>　</a:t>
            </a:r>
            <a:r>
              <a:rPr lang="ja-JP" altLang="en-US" sz="800" b="1" i="0" dirty="0">
                <a:solidFill>
                  <a:srgbClr val="333333"/>
                </a:solidFill>
                <a:effectLst/>
                <a:latin typeface="YuGothic"/>
              </a:rPr>
              <a:t>不仲、止まらぬ希死念慮、死と向き合い精神科病院で書いた日記</a:t>
            </a:r>
          </a:p>
          <a:p>
            <a:pPr marL="0" marR="0" lvl="0" indent="0" algn="l" rtl="0">
              <a:lnSpc>
                <a:spcPct val="100000"/>
              </a:lnSpc>
              <a:spcBef>
                <a:spcPts val="0"/>
              </a:spcBef>
              <a:spcAft>
                <a:spcPts val="0"/>
              </a:spcAft>
              <a:buClr>
                <a:srgbClr val="000000"/>
              </a:buClr>
              <a:buSzPts val="900"/>
              <a:buFont typeface="Arial"/>
              <a:buNone/>
            </a:pPr>
            <a:endParaRPr sz="800" b="1" i="0"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69" name="Google Shape;169;p4"/>
          <p:cNvSpPr txBox="1"/>
          <p:nvPr/>
        </p:nvSpPr>
        <p:spPr>
          <a:xfrm>
            <a:off x="8212667" y="4788250"/>
            <a:ext cx="3276600" cy="15681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Clr>
                <a:srgbClr val="000000"/>
              </a:buClr>
              <a:buSzPts val="1600"/>
              <a:buFont typeface="Arial"/>
              <a:buNone/>
            </a:pP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LINEのお友達も2</a:t>
            </a:r>
            <a:r>
              <a:rPr lang="en-US" altLang="ja-JP" sz="1400" b="1" dirty="0">
                <a:solidFill>
                  <a:schemeClr val="accent1"/>
                </a:solidFill>
                <a:latin typeface="游ゴシック" panose="020B0400000000000000" pitchFamily="50" charset="-128"/>
                <a:ea typeface="游ゴシック" panose="020B0400000000000000" pitchFamily="50" charset="-128"/>
                <a:cs typeface="Arial"/>
                <a:sym typeface="Arial"/>
              </a:rPr>
              <a:t>20</a:t>
            </a: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万人越え！</a:t>
            </a:r>
            <a:endParaRPr sz="1400" b="1" dirty="0">
              <a:solidFill>
                <a:schemeClr val="accent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Twitter、YouTubeなどのSNSでも</a:t>
            </a:r>
            <a:endParaRPr sz="1400" b="1" dirty="0">
              <a:solidFill>
                <a:schemeClr val="accent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フォロワー拡大中。</a:t>
            </a:r>
            <a:endParaRPr sz="1400" b="1" dirty="0">
              <a:solidFill>
                <a:schemeClr val="accent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リアルタイムで最新のニュースを</a:t>
            </a:r>
            <a:endParaRPr sz="1400" b="1" dirty="0">
              <a:solidFill>
                <a:schemeClr val="accent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ja-JP" sz="1400" b="1" dirty="0">
                <a:solidFill>
                  <a:schemeClr val="accent1"/>
                </a:solidFill>
                <a:latin typeface="游ゴシック" panose="020B0400000000000000" pitchFamily="50" charset="-128"/>
                <a:ea typeface="游ゴシック" panose="020B0400000000000000" pitchFamily="50" charset="-128"/>
                <a:cs typeface="Arial"/>
                <a:sym typeface="Arial"/>
              </a:rPr>
              <a:t>お届けします。</a:t>
            </a:r>
            <a:endParaRPr sz="8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a:p>
        </p:txBody>
      </p:sp>
      <p:sp>
        <p:nvSpPr>
          <p:cNvPr id="175" name="Google Shape;175;p5"/>
          <p:cNvSpPr txBox="1"/>
          <p:nvPr/>
        </p:nvSpPr>
        <p:spPr>
          <a:xfrm>
            <a:off x="1830000" y="1082519"/>
            <a:ext cx="8532000" cy="1084546"/>
          </a:xfrm>
          <a:prstGeom prst="rect">
            <a:avLst/>
          </a:prstGeom>
          <a:noFill/>
          <a:ln>
            <a:noFill/>
          </a:ln>
        </p:spPr>
        <p:txBody>
          <a:bodyPr spcFirstLastPara="1" wrap="square" lIns="0" tIns="0" rIns="0" bIns="0" anchor="t" anchorCtr="0">
            <a:noAutofit/>
          </a:bodyPr>
          <a:lstStyle/>
          <a:p>
            <a:pPr marL="0" marR="0" lvl="0" indent="0" algn="ctr" rtl="0">
              <a:lnSpc>
                <a:spcPct val="165454"/>
              </a:lnSpc>
              <a:spcBef>
                <a:spcPts val="0"/>
              </a:spcBef>
              <a:spcAft>
                <a:spcPts val="0"/>
              </a:spcAft>
              <a:buClr>
                <a:srgbClr val="000000"/>
              </a:buClr>
              <a:buSzPts val="1100"/>
              <a:buFont typeface="Arial"/>
              <a:buNone/>
            </a:pP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コアユーザー層は</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35</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5</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4歳が</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約</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6</a:t>
            </a: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0％</a:t>
            </a:r>
            <a:r>
              <a:rPr lang="ja-JP" altLang="en-US"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幅広い年代に閲覧されています。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65454"/>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ジャニーズの人気アンケート企画には、1万人以上のファンが参加</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65454"/>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「週刊女性PRIME」にはスマホを手にして最新のニュースを追いかける好奇心旺盛なユーザーがいます。</a:t>
            </a:r>
            <a:endParaRPr sz="14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176" name="Google Shape;176;p5"/>
          <p:cNvGrpSpPr/>
          <p:nvPr/>
        </p:nvGrpSpPr>
        <p:grpSpPr>
          <a:xfrm>
            <a:off x="2530695" y="4544345"/>
            <a:ext cx="3243731" cy="2383677"/>
            <a:chOff x="2852269" y="4447231"/>
            <a:chExt cx="3243731" cy="2383677"/>
          </a:xfrm>
        </p:grpSpPr>
        <p:graphicFrame>
          <p:nvGraphicFramePr>
            <p:cNvPr id="177" name="Google Shape;177;p5"/>
            <p:cNvGraphicFramePr/>
            <p:nvPr/>
          </p:nvGraphicFramePr>
          <p:xfrm>
            <a:off x="2852269" y="4668420"/>
            <a:ext cx="3243731" cy="2162488"/>
          </p:xfrm>
          <a:graphic>
            <a:graphicData uri="http://schemas.openxmlformats.org/drawingml/2006/chart">
              <c:chart xmlns:c="http://schemas.openxmlformats.org/drawingml/2006/chart" xmlns:r="http://schemas.openxmlformats.org/officeDocument/2006/relationships" r:id="rId3"/>
            </a:graphicData>
          </a:graphic>
        </p:graphicFrame>
        <p:sp>
          <p:nvSpPr>
            <p:cNvPr id="178" name="Google Shape;178;p5"/>
            <p:cNvSpPr txBox="1"/>
            <p:nvPr/>
          </p:nvSpPr>
          <p:spPr>
            <a:xfrm>
              <a:off x="4466667" y="5561801"/>
              <a:ext cx="88998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配偶者有り</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62.5%</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79" name="Google Shape;179;p5"/>
            <p:cNvSpPr/>
            <p:nvPr/>
          </p:nvSpPr>
          <p:spPr>
            <a:xfrm>
              <a:off x="3766248" y="4447231"/>
              <a:ext cx="141577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配偶者有りが6割</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grpSp>
        <p:nvGrpSpPr>
          <p:cNvPr id="180" name="Google Shape;180;p5"/>
          <p:cNvGrpSpPr/>
          <p:nvPr/>
        </p:nvGrpSpPr>
        <p:grpSpPr>
          <a:xfrm>
            <a:off x="6234280" y="4507385"/>
            <a:ext cx="3383632" cy="2400314"/>
            <a:chOff x="5988440" y="4456628"/>
            <a:chExt cx="3383632" cy="2400314"/>
          </a:xfrm>
        </p:grpSpPr>
        <p:graphicFrame>
          <p:nvGraphicFramePr>
            <p:cNvPr id="181" name="Google Shape;181;p5"/>
            <p:cNvGraphicFramePr/>
            <p:nvPr/>
          </p:nvGraphicFramePr>
          <p:xfrm>
            <a:off x="5988440" y="4668420"/>
            <a:ext cx="3383632" cy="2188522"/>
          </p:xfrm>
          <a:graphic>
            <a:graphicData uri="http://schemas.openxmlformats.org/drawingml/2006/chart">
              <c:chart xmlns:c="http://schemas.openxmlformats.org/drawingml/2006/chart" xmlns:r="http://schemas.openxmlformats.org/officeDocument/2006/relationships" r:id="rId4"/>
            </a:graphicData>
          </a:graphic>
        </p:graphicFrame>
        <p:sp>
          <p:nvSpPr>
            <p:cNvPr id="182" name="Google Shape;182;p5"/>
            <p:cNvSpPr/>
            <p:nvPr/>
          </p:nvSpPr>
          <p:spPr>
            <a:xfrm>
              <a:off x="6933899" y="4456628"/>
              <a:ext cx="149271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子ども有りが53%</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83" name="Google Shape;183;p5"/>
            <p:cNvSpPr txBox="1"/>
            <p:nvPr/>
          </p:nvSpPr>
          <p:spPr>
            <a:xfrm>
              <a:off x="7742757" y="5561801"/>
              <a:ext cx="88998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子ども有り</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53.2%</a:t>
              </a:r>
              <a:endParaRPr sz="11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sp>
        <p:nvSpPr>
          <p:cNvPr id="184" name="Google Shape;184;p5"/>
          <p:cNvSpPr txBox="1"/>
          <p:nvPr/>
        </p:nvSpPr>
        <p:spPr>
          <a:xfrm>
            <a:off x="99392" y="6403635"/>
            <a:ext cx="324373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上段：Google Analytics</a:t>
            </a:r>
            <a:r>
              <a:rPr lang="ja-JP" altLang="en-US" sz="900" dirty="0">
                <a:solidFill>
                  <a:schemeClr val="dk1"/>
                </a:solidFill>
                <a:latin typeface="游ゴシック" panose="020B0400000000000000" pitchFamily="50" charset="-128"/>
                <a:ea typeface="游ゴシック" panose="020B0400000000000000" pitchFamily="50" charset="-128"/>
                <a:cs typeface="Arial"/>
                <a:sym typeface="Arial"/>
              </a:rPr>
              <a:t> </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（202</a:t>
            </a:r>
            <a:r>
              <a:rPr lang="en-US" altLang="ja-JP" sz="900" dirty="0">
                <a:solidFill>
                  <a:schemeClr val="dk1"/>
                </a:solidFill>
                <a:latin typeface="游ゴシック" panose="020B0400000000000000" pitchFamily="50" charset="-128"/>
                <a:ea typeface="游ゴシック" panose="020B0400000000000000" pitchFamily="50" charset="-128"/>
                <a:cs typeface="Arial"/>
                <a:sym typeface="Arial"/>
              </a:rPr>
              <a:t>4</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年</a:t>
            </a:r>
            <a:r>
              <a:rPr lang="ja-JP" sz="900" dirty="0">
                <a:solidFill>
                  <a:schemeClr val="dk1"/>
                </a:solidFill>
                <a:latin typeface="游ゴシック" panose="020B0400000000000000" pitchFamily="50" charset="-128"/>
                <a:ea typeface="游ゴシック" panose="020B0400000000000000" pitchFamily="50" charset="-128"/>
                <a:cs typeface="Arial"/>
                <a:sym typeface="Arial"/>
              </a:rPr>
              <a:t>1</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月～</a:t>
            </a:r>
            <a:r>
              <a:rPr lang="ja-JP" altLang="en-US" sz="900" dirty="0">
                <a:solidFill>
                  <a:schemeClr val="dk1"/>
                </a:solidFill>
                <a:latin typeface="游ゴシック" panose="020B0400000000000000" pitchFamily="50" charset="-128"/>
                <a:ea typeface="游ゴシック" panose="020B0400000000000000" pitchFamily="50" charset="-128"/>
                <a:cs typeface="Arial"/>
                <a:sym typeface="Arial"/>
              </a:rPr>
              <a:t>３</a:t>
            </a: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月）より</a:t>
            </a:r>
            <a:endParaRPr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下段：2019年5月当社調べ</a:t>
            </a:r>
            <a:endParaRPr sz="900" b="0"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85" name="Google Shape;185;p5"/>
          <p:cNvSpPr txBox="1"/>
          <p:nvPr/>
        </p:nvSpPr>
        <p:spPr>
          <a:xfrm>
            <a:off x="0" y="465666"/>
            <a:ext cx="116078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ユーザープロフィール　</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コアユーザーは25-</a:t>
            </a:r>
            <a:r>
              <a:rPr lang="en-US" alt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5</a:t>
            </a:r>
            <a:r>
              <a:rPr lang="ja-JP" sz="18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4歳の好奇心旺盛な女性</a:t>
            </a:r>
            <a:r>
              <a:rPr lang="ja-JP" sz="1800" b="1" dirty="0">
                <a:solidFill>
                  <a:schemeClr val="lt1"/>
                </a:solidFill>
                <a:latin typeface="游ゴシック" panose="020B0400000000000000" pitchFamily="50" charset="-128"/>
                <a:ea typeface="游ゴシック" panose="020B0400000000000000" pitchFamily="50" charset="-128"/>
                <a:cs typeface="Arial"/>
                <a:sym typeface="Arial"/>
              </a:rPr>
              <a:t>‐</a:t>
            </a:r>
            <a:endParaRPr sz="1800" b="0"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187" name="Google Shape;187;p5"/>
          <p:cNvSpPr/>
          <p:nvPr/>
        </p:nvSpPr>
        <p:spPr>
          <a:xfrm>
            <a:off x="1819124" y="2276570"/>
            <a:ext cx="13933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dirty="0">
                <a:solidFill>
                  <a:schemeClr val="dk1"/>
                </a:solidFill>
                <a:latin typeface="游ゴシック" panose="020B0400000000000000" pitchFamily="50" charset="-128"/>
                <a:ea typeface="游ゴシック" panose="020B0400000000000000" pitchFamily="50" charset="-128"/>
                <a:cs typeface="Arial"/>
                <a:sym typeface="Arial"/>
              </a:rPr>
              <a:t>3</a:t>
            </a: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5-44歳が約5割</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93" name="Google Shape;193;p5"/>
          <p:cNvSpPr/>
          <p:nvPr/>
        </p:nvSpPr>
        <p:spPr>
          <a:xfrm>
            <a:off x="5144425" y="2276570"/>
            <a:ext cx="182146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スマホユーザが約9割</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198" name="Google Shape;198;p5"/>
          <p:cNvSpPr/>
          <p:nvPr/>
        </p:nvSpPr>
        <p:spPr>
          <a:xfrm>
            <a:off x="8593920" y="2276570"/>
            <a:ext cx="233910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全国の都市圏で読まれています</a:t>
            </a:r>
            <a:endParaRPr sz="12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p:txBody>
      </p:sp>
      <p:pic>
        <p:nvPicPr>
          <p:cNvPr id="4" name="図 3">
            <a:extLst>
              <a:ext uri="{FF2B5EF4-FFF2-40B4-BE49-F238E27FC236}">
                <a16:creationId xmlns:a16="http://schemas.microsoft.com/office/drawing/2014/main" id="{D730CB6E-AA08-37EF-E048-3A6DAB154B78}"/>
              </a:ext>
            </a:extLst>
          </p:cNvPr>
          <p:cNvPicPr>
            <a:picLocks noChangeAspect="1"/>
          </p:cNvPicPr>
          <p:nvPr/>
        </p:nvPicPr>
        <p:blipFill>
          <a:blip r:embed="rId5"/>
          <a:stretch>
            <a:fillRect/>
          </a:stretch>
        </p:blipFill>
        <p:spPr>
          <a:xfrm>
            <a:off x="413880" y="2637715"/>
            <a:ext cx="4151182" cy="2494035"/>
          </a:xfrm>
          <a:prstGeom prst="rect">
            <a:avLst/>
          </a:prstGeom>
        </p:spPr>
      </p:pic>
      <p:pic>
        <p:nvPicPr>
          <p:cNvPr id="5" name="図 4">
            <a:extLst>
              <a:ext uri="{FF2B5EF4-FFF2-40B4-BE49-F238E27FC236}">
                <a16:creationId xmlns:a16="http://schemas.microsoft.com/office/drawing/2014/main" id="{6CD2C640-A964-06E4-AC2D-9348D80D9176}"/>
              </a:ext>
            </a:extLst>
          </p:cNvPr>
          <p:cNvPicPr>
            <a:picLocks noChangeAspect="1"/>
          </p:cNvPicPr>
          <p:nvPr/>
        </p:nvPicPr>
        <p:blipFill>
          <a:blip r:embed="rId6"/>
          <a:stretch>
            <a:fillRect/>
          </a:stretch>
        </p:blipFill>
        <p:spPr>
          <a:xfrm>
            <a:off x="4063258" y="2552239"/>
            <a:ext cx="4151182" cy="2494035"/>
          </a:xfrm>
          <a:prstGeom prst="rect">
            <a:avLst/>
          </a:prstGeom>
        </p:spPr>
      </p:pic>
      <p:pic>
        <p:nvPicPr>
          <p:cNvPr id="7" name="図 6">
            <a:extLst>
              <a:ext uri="{FF2B5EF4-FFF2-40B4-BE49-F238E27FC236}">
                <a16:creationId xmlns:a16="http://schemas.microsoft.com/office/drawing/2014/main" id="{362C64A3-CDF4-CBE4-5A5D-998CEE008F08}"/>
              </a:ext>
            </a:extLst>
          </p:cNvPr>
          <p:cNvPicPr>
            <a:picLocks noChangeAspect="1"/>
          </p:cNvPicPr>
          <p:nvPr/>
        </p:nvPicPr>
        <p:blipFill>
          <a:blip r:embed="rId7"/>
          <a:stretch>
            <a:fillRect/>
          </a:stretch>
        </p:blipFill>
        <p:spPr>
          <a:xfrm>
            <a:off x="7685109" y="2552239"/>
            <a:ext cx="4156724" cy="24940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6">
            <a:extLst>
              <a:ext uri="{FF2B5EF4-FFF2-40B4-BE49-F238E27FC236}">
                <a16:creationId xmlns:a16="http://schemas.microsoft.com/office/drawing/2014/main" id="{BA523C8D-F49C-7F85-A76D-DFBD06C92F7E}"/>
              </a:ext>
            </a:extLst>
          </p:cNvPr>
          <p:cNvSpPr txBox="1"/>
          <p:nvPr/>
        </p:nvSpPr>
        <p:spPr>
          <a:xfrm>
            <a:off x="2709333" y="2598003"/>
            <a:ext cx="677333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4800" b="1" dirty="0">
                <a:solidFill>
                  <a:schemeClr val="lt1"/>
                </a:solidFill>
                <a:latin typeface="游ゴシック" panose="020B0400000000000000" pitchFamily="50" charset="-128"/>
                <a:ea typeface="游ゴシック" panose="020B0400000000000000" pitchFamily="50" charset="-128"/>
                <a:cs typeface="Arial"/>
                <a:sym typeface="Arial"/>
              </a:rPr>
              <a:t>広告メニューのご紹介</a:t>
            </a:r>
            <a:endParaRPr dirty="0"/>
          </a:p>
        </p:txBody>
      </p:sp>
      <p:cxnSp>
        <p:nvCxnSpPr>
          <p:cNvPr id="4" name="Google Shape;209;p6">
            <a:extLst>
              <a:ext uri="{FF2B5EF4-FFF2-40B4-BE49-F238E27FC236}">
                <a16:creationId xmlns:a16="http://schemas.microsoft.com/office/drawing/2014/main" id="{51CBA4B8-2770-AD04-7994-639728DB2FBA}"/>
              </a:ext>
            </a:extLst>
          </p:cNvPr>
          <p:cNvCxnSpPr/>
          <p:nvPr/>
        </p:nvCxnSpPr>
        <p:spPr>
          <a:xfrm>
            <a:off x="2531533" y="3429000"/>
            <a:ext cx="7128934" cy="0"/>
          </a:xfrm>
          <a:prstGeom prst="straightConnector1">
            <a:avLst/>
          </a:prstGeom>
          <a:noFill/>
          <a:ln w="57150" cap="flat" cmpd="sng">
            <a:solidFill>
              <a:schemeClr val="lt1"/>
            </a:solidFill>
            <a:prstDash val="solid"/>
            <a:miter lim="800000"/>
            <a:headEnd type="none" w="sm" len="sm"/>
            <a:tailEnd type="none" w="sm" len="sm"/>
          </a:ln>
        </p:spPr>
      </p:cxnSp>
      <p:sp>
        <p:nvSpPr>
          <p:cNvPr id="5" name="Google Shape;210;p6">
            <a:extLst>
              <a:ext uri="{FF2B5EF4-FFF2-40B4-BE49-F238E27FC236}">
                <a16:creationId xmlns:a16="http://schemas.microsoft.com/office/drawing/2014/main" id="{0215DF90-310B-925B-F95B-B1A089502612}"/>
              </a:ext>
            </a:extLst>
          </p:cNvPr>
          <p:cNvSpPr txBox="1"/>
          <p:nvPr/>
        </p:nvSpPr>
        <p:spPr>
          <a:xfrm>
            <a:off x="2726267" y="3555998"/>
            <a:ext cx="67733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スポンサードポストメニュー</a:t>
            </a:r>
            <a:endParaRPr dirty="0"/>
          </a:p>
        </p:txBody>
      </p:sp>
    </p:spTree>
    <p:extLst>
      <p:ext uri="{BB962C8B-B14F-4D97-AF65-F5344CB8AC3E}">
        <p14:creationId xmlns:p14="http://schemas.microsoft.com/office/powerpoint/2010/main" val="43308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7"/>
          <p:cNvSpPr txBox="1"/>
          <p:nvPr/>
        </p:nvSpPr>
        <p:spPr>
          <a:xfrm>
            <a:off x="0" y="465666"/>
            <a:ext cx="608753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lt1"/>
                </a:solidFill>
                <a:latin typeface="游ゴシック" panose="020B0400000000000000" pitchFamily="50" charset="-128"/>
                <a:ea typeface="游ゴシック" panose="020B0400000000000000" pitchFamily="50" charset="-128"/>
                <a:cs typeface="Arial"/>
                <a:sym typeface="Arial"/>
              </a:rPr>
              <a:t>スポンサードポストメニューとは</a:t>
            </a:r>
            <a:endParaRPr sz="2400" b="1"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216" name="Google Shape;216;p7"/>
          <p:cNvSpPr txBox="1"/>
          <p:nvPr/>
        </p:nvSpPr>
        <p:spPr>
          <a:xfrm>
            <a:off x="1830000" y="1082519"/>
            <a:ext cx="8532000" cy="783900"/>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雑誌作りのノウハウをフルに結集し、高品質な取材記事を制作。</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クライアント様のKPIを把握し、ニーズに応じた方法でユーザーに訴求します。</a:t>
            </a:r>
            <a:endParaRPr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掲載期間中は誘導枠（PC・SP）に常時掲載し、リーチを拡大していきます。</a:t>
            </a:r>
            <a:endParaRPr sz="18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17" name="Google Shape;217;p7"/>
          <p:cNvSpPr/>
          <p:nvPr/>
        </p:nvSpPr>
        <p:spPr>
          <a:xfrm>
            <a:off x="7710978" y="2722544"/>
            <a:ext cx="3272465" cy="2769989"/>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SP・PC同時掲載</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タグ埋め込みも原則可能</a:t>
            </a: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sz="15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N 150,000円</a:t>
            </a:r>
            <a:endParaRPr sz="15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二次利用・アンケート実施</a:t>
            </a: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a:t>
            </a:r>
            <a:r>
              <a:rPr lang="ja-JP" sz="15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芸能人アサイン</a:t>
            </a:r>
            <a:endParaRPr sz="15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rgbClr val="FF0000"/>
                </a:solidFill>
                <a:latin typeface="游ゴシック" panose="020B0400000000000000" pitchFamily="50" charset="-128"/>
                <a:ea typeface="游ゴシック" panose="020B0400000000000000" pitchFamily="50" charset="-128"/>
                <a:cs typeface="Arial"/>
                <a:sym typeface="Arial"/>
              </a:rPr>
              <a:t>　</a:t>
            </a: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コミック・イラスト仕立ても可能</a:t>
            </a: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（別途お見積り）</a:t>
            </a: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rgbClr val="C00000"/>
                </a:solidFill>
                <a:latin typeface="游ゴシック" panose="020B0400000000000000" pitchFamily="50" charset="-128"/>
                <a:ea typeface="游ゴシック" panose="020B0400000000000000" pitchFamily="50" charset="-128"/>
                <a:cs typeface="Arial"/>
                <a:sym typeface="Arial"/>
              </a:rPr>
              <a:t>■</a:t>
            </a: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原稿持ち込みも可能</a:t>
            </a:r>
            <a:endParaRPr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  （要審査）</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18" name="Google Shape;218;p7"/>
          <p:cNvSpPr/>
          <p:nvPr/>
        </p:nvSpPr>
        <p:spPr>
          <a:xfrm>
            <a:off x="1208556" y="2235245"/>
            <a:ext cx="3741097" cy="2448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誘導枠（赤マーク）</a:t>
            </a:r>
            <a:endParaRPr sz="12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19" name="Google Shape;219;p7"/>
          <p:cNvSpPr/>
          <p:nvPr/>
        </p:nvSpPr>
        <p:spPr>
          <a:xfrm>
            <a:off x="5174186" y="2235245"/>
            <a:ext cx="1915809" cy="2448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2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記事ページ</a:t>
            </a:r>
            <a:endParaRPr sz="16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sp>
        <p:nvSpPr>
          <p:cNvPr id="224" name="Google Shape;224;p7"/>
          <p:cNvSpPr txBox="1"/>
          <p:nvPr/>
        </p:nvSpPr>
        <p:spPr>
          <a:xfrm>
            <a:off x="1549808" y="2491948"/>
            <a:ext cx="560384" cy="161997"/>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Clr>
                <a:srgbClr val="000000"/>
              </a:buClr>
              <a:buSzPts val="1100"/>
              <a:buFont typeface="Arial"/>
              <a:buNone/>
            </a:pPr>
            <a:r>
              <a:rPr lang="ja-JP"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(PC)</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nvGrpSpPr>
          <p:cNvPr id="225" name="Google Shape;225;p7"/>
          <p:cNvGrpSpPr/>
          <p:nvPr/>
        </p:nvGrpSpPr>
        <p:grpSpPr>
          <a:xfrm>
            <a:off x="2485727" y="2530660"/>
            <a:ext cx="1146147" cy="3299141"/>
            <a:chOff x="1756288" y="2335660"/>
            <a:chExt cx="1146147" cy="3299141"/>
          </a:xfrm>
        </p:grpSpPr>
        <p:sp>
          <p:nvSpPr>
            <p:cNvPr id="226" name="Google Shape;226;p7"/>
            <p:cNvSpPr txBox="1"/>
            <p:nvPr/>
          </p:nvSpPr>
          <p:spPr>
            <a:xfrm>
              <a:off x="1853741" y="2335660"/>
              <a:ext cx="977140" cy="158929"/>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Clr>
                  <a:srgbClr val="000000"/>
                </a:buClr>
                <a:buSzPts val="1100"/>
                <a:buFont typeface="Arial"/>
                <a:buNone/>
              </a:pPr>
              <a:r>
                <a:rPr lang="ja-JP"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(SP　PICKUP枠)ｃ</a:t>
              </a:r>
              <a:endParaRPr dirty="0"/>
            </a:p>
          </p:txBody>
        </p:sp>
        <p:grpSp>
          <p:nvGrpSpPr>
            <p:cNvPr id="227" name="Google Shape;227;p7"/>
            <p:cNvGrpSpPr/>
            <p:nvPr/>
          </p:nvGrpSpPr>
          <p:grpSpPr>
            <a:xfrm>
              <a:off x="1756288" y="2513378"/>
              <a:ext cx="1146147" cy="3121423"/>
              <a:chOff x="1756288" y="2513378"/>
              <a:chExt cx="1146147" cy="3121423"/>
            </a:xfrm>
          </p:grpSpPr>
          <p:pic>
            <p:nvPicPr>
              <p:cNvPr id="228" name="Google Shape;228;p7"/>
              <p:cNvPicPr preferRelativeResize="0"/>
              <p:nvPr/>
            </p:nvPicPr>
            <p:blipFill rotWithShape="1">
              <a:blip r:embed="rId3">
                <a:alphaModFix/>
              </a:blip>
              <a:srcRect/>
              <a:stretch/>
            </p:blipFill>
            <p:spPr>
              <a:xfrm>
                <a:off x="1756288" y="2513378"/>
                <a:ext cx="1146147" cy="3121423"/>
              </a:xfrm>
              <a:prstGeom prst="rect">
                <a:avLst/>
              </a:prstGeom>
              <a:noFill/>
              <a:ln>
                <a:noFill/>
              </a:ln>
            </p:spPr>
          </p:pic>
          <p:sp>
            <p:nvSpPr>
              <p:cNvPr id="229" name="Google Shape;229;p7"/>
              <p:cNvSpPr/>
              <p:nvPr/>
            </p:nvSpPr>
            <p:spPr>
              <a:xfrm>
                <a:off x="1756288" y="3964488"/>
                <a:ext cx="1146147" cy="1670313"/>
              </a:xfrm>
              <a:prstGeom prst="rect">
                <a:avLst/>
              </a:prstGeom>
              <a:solidFill>
                <a:srgbClr val="F43A4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grpSp>
      <p:grpSp>
        <p:nvGrpSpPr>
          <p:cNvPr id="230" name="Google Shape;230;p7"/>
          <p:cNvGrpSpPr/>
          <p:nvPr/>
        </p:nvGrpSpPr>
        <p:grpSpPr>
          <a:xfrm>
            <a:off x="3760719" y="2530660"/>
            <a:ext cx="1121761" cy="3338121"/>
            <a:chOff x="3122118" y="2335660"/>
            <a:chExt cx="1121761" cy="3338121"/>
          </a:xfrm>
        </p:grpSpPr>
        <p:grpSp>
          <p:nvGrpSpPr>
            <p:cNvPr id="231" name="Google Shape;231;p7"/>
            <p:cNvGrpSpPr/>
            <p:nvPr/>
          </p:nvGrpSpPr>
          <p:grpSpPr>
            <a:xfrm>
              <a:off x="3122118" y="2497490"/>
              <a:ext cx="1121761" cy="3176291"/>
              <a:chOff x="3001521" y="2511594"/>
              <a:chExt cx="1121761" cy="3176291"/>
            </a:xfrm>
          </p:grpSpPr>
          <p:pic>
            <p:nvPicPr>
              <p:cNvPr id="232" name="Google Shape;232;p7"/>
              <p:cNvPicPr preferRelativeResize="0"/>
              <p:nvPr/>
            </p:nvPicPr>
            <p:blipFill rotWithShape="1">
              <a:blip r:embed="rId4">
                <a:alphaModFix/>
              </a:blip>
              <a:srcRect/>
              <a:stretch/>
            </p:blipFill>
            <p:spPr>
              <a:xfrm>
                <a:off x="3001521" y="2511594"/>
                <a:ext cx="1121761" cy="3176291"/>
              </a:xfrm>
              <a:prstGeom prst="rect">
                <a:avLst/>
              </a:prstGeom>
              <a:noFill/>
              <a:ln>
                <a:noFill/>
              </a:ln>
            </p:spPr>
          </p:pic>
          <p:sp>
            <p:nvSpPr>
              <p:cNvPr id="233" name="Google Shape;233;p7"/>
              <p:cNvSpPr/>
              <p:nvPr/>
            </p:nvSpPr>
            <p:spPr>
              <a:xfrm>
                <a:off x="3001521" y="5292247"/>
                <a:ext cx="1113279" cy="376849"/>
              </a:xfrm>
              <a:prstGeom prst="rect">
                <a:avLst/>
              </a:prstGeom>
              <a:solidFill>
                <a:srgbClr val="F43A4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grpSp>
        <p:sp>
          <p:nvSpPr>
            <p:cNvPr id="234" name="Google Shape;234;p7"/>
            <p:cNvSpPr txBox="1"/>
            <p:nvPr/>
          </p:nvSpPr>
          <p:spPr>
            <a:xfrm>
              <a:off x="3122118" y="2335660"/>
              <a:ext cx="1121761" cy="191884"/>
            </a:xfrm>
            <a:prstGeom prst="rect">
              <a:avLst/>
            </a:prstGeom>
            <a:noFill/>
            <a:ln>
              <a:noFill/>
            </a:ln>
          </p:spPr>
          <p:txBody>
            <a:bodyPr spcFirstLastPara="1" wrap="square" lIns="0" tIns="0" rIns="0" bIns="0" anchor="t" anchorCtr="0">
              <a:noAutofit/>
            </a:bodyPr>
            <a:lstStyle/>
            <a:p>
              <a:pPr marL="0" marR="0" lvl="0" indent="0" algn="ctr" rtl="0">
                <a:lnSpc>
                  <a:spcPct val="130000"/>
                </a:lnSpc>
                <a:spcBef>
                  <a:spcPts val="0"/>
                </a:spcBef>
                <a:spcAft>
                  <a:spcPts val="0"/>
                </a:spcAft>
                <a:buClr>
                  <a:srgbClr val="000000"/>
                </a:buClr>
                <a:buSzPts val="1100"/>
                <a:buFont typeface="Arial"/>
                <a:buNone/>
              </a:pPr>
              <a:r>
                <a:rPr lang="ja-JP"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(SP　</a:t>
              </a:r>
              <a:r>
                <a:rPr lang="ja-JP" sz="900" b="1" dirty="0">
                  <a:solidFill>
                    <a:srgbClr val="000000"/>
                  </a:solidFill>
                  <a:latin typeface="游ゴシック" panose="020B0400000000000000" pitchFamily="50" charset="-128"/>
                  <a:ea typeface="游ゴシック" panose="020B0400000000000000" pitchFamily="50" charset="-128"/>
                  <a:cs typeface="Arial"/>
                  <a:sym typeface="Arial"/>
                </a:rPr>
                <a:t>ランキング</a:t>
              </a:r>
              <a:r>
                <a:rPr lang="ja-JP"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rPr>
                <a:t>枠)</a:t>
              </a:r>
              <a:endParaRPr sz="900" b="1"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238" name="Google Shape;238;p7"/>
          <p:cNvSpPr/>
          <p:nvPr/>
        </p:nvSpPr>
        <p:spPr>
          <a:xfrm rot="5400000">
            <a:off x="5049871" y="4225250"/>
            <a:ext cx="288098" cy="156575"/>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239" name="Google Shape;239;p7"/>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6</a:t>
            </a:fld>
            <a:endParaRPr/>
          </a:p>
        </p:txBody>
      </p:sp>
      <p:pic>
        <p:nvPicPr>
          <p:cNvPr id="3" name="図 2">
            <a:extLst>
              <a:ext uri="{FF2B5EF4-FFF2-40B4-BE49-F238E27FC236}">
                <a16:creationId xmlns:a16="http://schemas.microsoft.com/office/drawing/2014/main" id="{D7DD69C5-E9F1-EC7B-566B-F4720E20DDBC}"/>
              </a:ext>
            </a:extLst>
          </p:cNvPr>
          <p:cNvPicPr>
            <a:picLocks noChangeAspect="1"/>
          </p:cNvPicPr>
          <p:nvPr/>
        </p:nvPicPr>
        <p:blipFill rotWithShape="1">
          <a:blip r:embed="rId5">
            <a:extLst>
              <a:ext uri="{28A0092B-C50C-407E-A947-70E740481C1C}">
                <a14:useLocalDpi xmlns:a14="http://schemas.microsoft.com/office/drawing/2010/main" val="0"/>
              </a:ext>
            </a:extLst>
          </a:blip>
          <a:srcRect l="27774" t="551" r="41164" b="82936"/>
          <a:stretch/>
        </p:blipFill>
        <p:spPr>
          <a:xfrm>
            <a:off x="5535907" y="2653945"/>
            <a:ext cx="1192365" cy="3909368"/>
          </a:xfrm>
          <a:prstGeom prst="rect">
            <a:avLst/>
          </a:prstGeom>
          <a:ln>
            <a:solidFill>
              <a:srgbClr val="000000"/>
            </a:solidFill>
          </a:ln>
        </p:spPr>
      </p:pic>
      <p:pic>
        <p:nvPicPr>
          <p:cNvPr id="28" name="図 27">
            <a:extLst>
              <a:ext uri="{FF2B5EF4-FFF2-40B4-BE49-F238E27FC236}">
                <a16:creationId xmlns:a16="http://schemas.microsoft.com/office/drawing/2014/main" id="{778FD2AD-1D56-276C-FCE4-E4F64C6C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617" y="2722544"/>
            <a:ext cx="994766" cy="3815579"/>
          </a:xfrm>
          <a:prstGeom prst="rect">
            <a:avLst/>
          </a:prstGeom>
          <a:ln>
            <a:solidFill>
              <a:srgbClr val="000000"/>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a:extLst>
            <a:ext uri="{FF2B5EF4-FFF2-40B4-BE49-F238E27FC236}">
              <a16:creationId xmlns:a16="http://schemas.microsoft.com/office/drawing/2014/main" id="{9B98A1B6-C580-6470-D1ED-213D2A5DF257}"/>
            </a:ext>
          </a:extLst>
        </p:cNvPr>
        <p:cNvGrpSpPr/>
        <p:nvPr/>
      </p:nvGrpSpPr>
      <p:grpSpPr>
        <a:xfrm>
          <a:off x="0" y="0"/>
          <a:ext cx="0" cy="0"/>
          <a:chOff x="0" y="0"/>
          <a:chExt cx="0" cy="0"/>
        </a:xfrm>
      </p:grpSpPr>
      <p:sp>
        <p:nvSpPr>
          <p:cNvPr id="246" name="Google Shape;246;p8">
            <a:extLst>
              <a:ext uri="{FF2B5EF4-FFF2-40B4-BE49-F238E27FC236}">
                <a16:creationId xmlns:a16="http://schemas.microsoft.com/office/drawing/2014/main" id="{C345BE73-B4DC-DC39-E4AC-E54E6F7B09F0}"/>
              </a:ext>
            </a:extLst>
          </p:cNvPr>
          <p:cNvSpPr txBox="1"/>
          <p:nvPr/>
        </p:nvSpPr>
        <p:spPr>
          <a:xfrm>
            <a:off x="0" y="465666"/>
            <a:ext cx="60875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2400" b="1" i="0" u="none" strike="noStrike" cap="none" dirty="0">
                <a:solidFill>
                  <a:schemeClr val="lt1"/>
                </a:solidFill>
                <a:latin typeface="游ゴシック" panose="020B0400000000000000" pitchFamily="50" charset="-128"/>
                <a:ea typeface="游ゴシック" panose="020B0400000000000000" pitchFamily="50" charset="-128"/>
                <a:cs typeface="Arial"/>
                <a:sym typeface="Arial"/>
              </a:rPr>
              <a:t>メニュー一覧</a:t>
            </a:r>
            <a:endParaRPr lang="ja-JP" altLang="en-US" dirty="0"/>
          </a:p>
        </p:txBody>
      </p:sp>
      <p:sp>
        <p:nvSpPr>
          <p:cNvPr id="273" name="Google Shape;273;p8">
            <a:extLst>
              <a:ext uri="{FF2B5EF4-FFF2-40B4-BE49-F238E27FC236}">
                <a16:creationId xmlns:a16="http://schemas.microsoft.com/office/drawing/2014/main" id="{F71ED385-7039-B2C2-9AE4-6BC4B9D12B5A}"/>
              </a:ext>
            </a:extLst>
          </p:cNvPr>
          <p:cNvSpPr txBox="1">
            <a:spLocks noGrp="1"/>
          </p:cNvSpPr>
          <p:nvPr>
            <p:ph type="sldNum" idx="12"/>
          </p:nvPr>
        </p:nvSpPr>
        <p:spPr>
          <a:xfrm>
            <a:off x="9237133" y="6326971"/>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graphicFrame>
        <p:nvGraphicFramePr>
          <p:cNvPr id="14" name="表 13">
            <a:extLst>
              <a:ext uri="{FF2B5EF4-FFF2-40B4-BE49-F238E27FC236}">
                <a16:creationId xmlns:a16="http://schemas.microsoft.com/office/drawing/2014/main" id="{81131591-4B8D-A1FC-AD20-278862CA4F02}"/>
              </a:ext>
            </a:extLst>
          </p:cNvPr>
          <p:cNvGraphicFramePr>
            <a:graphicFrameLocks noGrp="1"/>
          </p:cNvGraphicFramePr>
          <p:nvPr>
            <p:extLst>
              <p:ext uri="{D42A27DB-BD31-4B8C-83A1-F6EECF244321}">
                <p14:modId xmlns:p14="http://schemas.microsoft.com/office/powerpoint/2010/main" val="333908031"/>
              </p:ext>
            </p:extLst>
          </p:nvPr>
        </p:nvGraphicFramePr>
        <p:xfrm>
          <a:off x="1191103" y="1971771"/>
          <a:ext cx="9417630" cy="3953276"/>
        </p:xfrm>
        <a:graphic>
          <a:graphicData uri="http://schemas.openxmlformats.org/drawingml/2006/table">
            <a:tbl>
              <a:tblPr firstRow="1" bandRow="1">
                <a:tableStyleId>{5C22544A-7EE6-4342-B048-85BDC9FD1C3A}</a:tableStyleId>
              </a:tblPr>
              <a:tblGrid>
                <a:gridCol w="3139210">
                  <a:extLst>
                    <a:ext uri="{9D8B030D-6E8A-4147-A177-3AD203B41FA5}">
                      <a16:colId xmlns:a16="http://schemas.microsoft.com/office/drawing/2014/main" val="4000930358"/>
                    </a:ext>
                  </a:extLst>
                </a:gridCol>
                <a:gridCol w="5212448">
                  <a:extLst>
                    <a:ext uri="{9D8B030D-6E8A-4147-A177-3AD203B41FA5}">
                      <a16:colId xmlns:a16="http://schemas.microsoft.com/office/drawing/2014/main" val="1843521257"/>
                    </a:ext>
                  </a:extLst>
                </a:gridCol>
                <a:gridCol w="1065972">
                  <a:extLst>
                    <a:ext uri="{9D8B030D-6E8A-4147-A177-3AD203B41FA5}">
                      <a16:colId xmlns:a16="http://schemas.microsoft.com/office/drawing/2014/main" val="3150489846"/>
                    </a:ext>
                  </a:extLst>
                </a:gridCol>
              </a:tblGrid>
              <a:tr h="171754">
                <a:tc>
                  <a:txBody>
                    <a:bodyPr/>
                    <a:lstStyle/>
                    <a:p>
                      <a:pPr algn="ctr"/>
                      <a:r>
                        <a:rPr kumimoji="1" lang="ja-JP" altLang="en-US" sz="1000" dirty="0"/>
                        <a:t>メニュー名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tc>
                  <a:txBody>
                    <a:bodyPr/>
                    <a:lstStyle/>
                    <a:p>
                      <a:pPr algn="ctr"/>
                      <a:r>
                        <a:rPr kumimoji="1" lang="ja-JP" altLang="en-US" sz="1000" dirty="0"/>
                        <a:t>メニュー詳細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000" dirty="0"/>
                        <a:t>ページ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455410059"/>
                  </a:ext>
                </a:extLst>
              </a:tr>
              <a:tr h="370840">
                <a:tc>
                  <a:txBody>
                    <a:bodyPr/>
                    <a:lstStyle/>
                    <a:p>
                      <a:pPr algn="l"/>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編集部オリジナル記事制作プラン</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編集部制作・撮影記事で週刊女性</a:t>
                      </a:r>
                      <a:r>
                        <a:rPr lang="en-US" alt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PRIME</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読者層へダイレクトに訴求。</a:t>
                      </a:r>
                      <a:endParaRPr lang="ja-JP" altLang="en-US" sz="7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100" dirty="0">
                          <a:hlinkClick r:id="rId3" action="ppaction://hlinksldjump"/>
                        </a:rPr>
                        <a:t>p. 8</a:t>
                      </a:r>
                      <a:endParaRPr kumimoji="1" lang="ja-JP" alt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423609"/>
                  </a:ext>
                </a:extLst>
              </a:tr>
              <a:tr h="370840">
                <a:tc>
                  <a:txBody>
                    <a:bodyPr/>
                    <a:lstStyle/>
                    <a:p>
                      <a:pPr algn="l"/>
                      <a:r>
                        <a:rPr lang="ja-JP" altLang="en-US" sz="1200" b="1" dirty="0">
                          <a:solidFill>
                            <a:schemeClr val="tx1"/>
                          </a:solidFill>
                          <a:latin typeface="游ゴシック" panose="020B0400000000000000" pitchFamily="50" charset="-128"/>
                          <a:ea typeface="游ゴシック" panose="020B0400000000000000" pitchFamily="50" charset="-128"/>
                          <a:cs typeface="Arial"/>
                          <a:sym typeface="Arial"/>
                        </a:rPr>
                        <a:t>ニュースペイド</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クライアント様の保有原稿、リリース</a:t>
                      </a: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などの</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素材か</a:t>
                      </a:r>
                      <a:endParaRPr lang="en-US" alt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ら制作可能なリーズナブルなプラン。</a:t>
                      </a:r>
                      <a:endParaRPr lang="ja-JP" alt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3F3F3F"/>
                          </a:solidFill>
                          <a:effectLst/>
                          <a:uLnTx/>
                          <a:uFillTx/>
                          <a:latin typeface="游ゴシック"/>
                          <a:ea typeface="游ゴシック"/>
                          <a:cs typeface="+mn-cs"/>
                          <a:hlinkClick r:id="rId4" action="ppaction://hlinksldjump"/>
                        </a:rPr>
                        <a:t>p. 9 </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458899"/>
                  </a:ext>
                </a:extLst>
              </a:tr>
              <a:tr h="370840">
                <a:tc>
                  <a:txBody>
                    <a:bodyPr/>
                    <a:lstStyle/>
                    <a:p>
                      <a:pPr algn="l"/>
                      <a:r>
                        <a:rPr lang="ja-JP" altLang="en-US" sz="1200" b="1" dirty="0">
                          <a:solidFill>
                            <a:schemeClr val="accent1"/>
                          </a:solidFill>
                          <a:latin typeface="游ゴシック" panose="020B0400000000000000" pitchFamily="50" charset="-128"/>
                          <a:ea typeface="游ゴシック" panose="020B0400000000000000" pitchFamily="50" charset="-128"/>
                          <a:cs typeface="Arial"/>
                          <a:sym typeface="Arial"/>
                        </a:rPr>
                        <a:t>ニュースペイド　</a:t>
                      </a:r>
                      <a:endParaRPr lang="en-US" altLang="ja-JP" sz="1200" b="1" dirty="0">
                        <a:solidFill>
                          <a:schemeClr val="accent1"/>
                        </a:solidFill>
                        <a:latin typeface="游ゴシック" panose="020B0400000000000000" pitchFamily="50" charset="-128"/>
                        <a:ea typeface="游ゴシック" panose="020B0400000000000000" pitchFamily="50" charset="-128"/>
                        <a:cs typeface="Arial"/>
                        <a:sym typeface="Arial"/>
                      </a:endParaRPr>
                    </a:p>
                    <a:p>
                      <a:pPr algn="l"/>
                      <a:r>
                        <a:rPr lang="ja-JP" altLang="en-US" sz="1200" b="1" dirty="0">
                          <a:solidFill>
                            <a:schemeClr val="accent1"/>
                          </a:solidFill>
                          <a:latin typeface="游ゴシック" panose="020B0400000000000000" pitchFamily="50" charset="-128"/>
                          <a:ea typeface="游ゴシック" panose="020B0400000000000000" pitchFamily="50" charset="-128"/>
                          <a:cs typeface="Arial"/>
                          <a:sym typeface="Arial"/>
                        </a:rPr>
                        <a:t>高リーチ獲得パッケージ</a:t>
                      </a:r>
                      <a:r>
                        <a:rPr lang="ja-JP" altLang="en-US" sz="1050" b="1" dirty="0">
                          <a:solidFill>
                            <a:schemeClr val="accent1"/>
                          </a:solidFill>
                          <a:latin typeface="游ゴシック" panose="020B0400000000000000" pitchFamily="50" charset="-128"/>
                          <a:ea typeface="游ゴシック" panose="020B0400000000000000" pitchFamily="50" charset="-128"/>
                          <a:cs typeface="Arial"/>
                          <a:sym typeface="Arial"/>
                        </a:rPr>
                        <a:t>　</a:t>
                      </a:r>
                      <a:endParaRPr kumimoji="1" lang="en-US" altLang="ja-JP" sz="1200" b="1" dirty="0">
                        <a:solidFill>
                          <a:schemeClr val="accent1"/>
                        </a:solidFill>
                        <a:latin typeface="游ゴシック" panose="020B0400000000000000" pitchFamily="50" charset="-128"/>
                        <a:ea typeface="游ゴシック" panose="020B0400000000000000" pitchFamily="50" charset="-128"/>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1" dirty="0">
                          <a:solidFill>
                            <a:schemeClr val="tx1"/>
                          </a:solidFill>
                        </a:rPr>
                        <a:t>作成したニュースペイド記事をディストリビューションメニューと組み合わせることで、広く拡散することが可能なプラン。</a:t>
                      </a:r>
                      <a:endParaRPr lang="en-US" altLang="ja-JP" sz="1000" b="1" dirty="0">
                        <a:solidFill>
                          <a:schemeClr val="tx1"/>
                        </a:solidFill>
                      </a:endParaRPr>
                    </a:p>
                    <a:p>
                      <a:r>
                        <a:rPr lang="en-US" altLang="ja-JP" sz="1000" b="1" dirty="0">
                          <a:solidFill>
                            <a:schemeClr val="accent2"/>
                          </a:solidFill>
                        </a:rPr>
                        <a:t>※</a:t>
                      </a:r>
                      <a:r>
                        <a:rPr lang="ja-JP" altLang="en-US" sz="1000" b="1" dirty="0">
                          <a:solidFill>
                            <a:schemeClr val="accent2"/>
                          </a:solidFill>
                        </a:rPr>
                        <a:t>初回限定</a:t>
                      </a:r>
                      <a:r>
                        <a:rPr lang="en-US" altLang="ja-JP" sz="1000" b="1" dirty="0">
                          <a:solidFill>
                            <a:schemeClr val="accent2"/>
                          </a:solidFill>
                        </a:rPr>
                        <a:t>OFF</a:t>
                      </a:r>
                      <a:r>
                        <a:rPr lang="ja-JP" altLang="en-US" sz="1000" b="1" dirty="0">
                          <a:solidFill>
                            <a:schemeClr val="accent2"/>
                          </a:solidFill>
                        </a:rPr>
                        <a:t>対象外</a:t>
                      </a:r>
                      <a:endParaRPr kumimoji="1" lang="ja-JP" altLang="en-US" sz="1000" dirty="0">
                        <a:solidFill>
                          <a:schemeClr val="accent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3F3F3F"/>
                          </a:solidFill>
                          <a:effectLst/>
                          <a:uLnTx/>
                          <a:uFillTx/>
                          <a:latin typeface="游ゴシック"/>
                          <a:ea typeface="游ゴシック"/>
                          <a:cs typeface="+mn-cs"/>
                          <a:hlinkClick r:id="rId5" action="ppaction://hlinksldjump"/>
                        </a:rPr>
                        <a:t>p. 10</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030411"/>
                  </a:ext>
                </a:extLst>
              </a:tr>
              <a:tr h="370840">
                <a:tc>
                  <a:txBody>
                    <a:bodyPr/>
                    <a:lstStyle/>
                    <a:p>
                      <a:pPr algn="l"/>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Webタイアップの再編集</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endParaRPr>
                    </a:p>
                    <a:p>
                      <a:pPr algn="l"/>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特別パッケージ</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rPr>
                        <a:t>Web</a:t>
                      </a: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タイアップを雑誌「週刊女性」に再編集して転載する特別料金のパッケージ。</a:t>
                      </a:r>
                      <a:endParaRPr lang="en-US" alt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dirty="0"/>
                        <a:t>Web</a:t>
                      </a:r>
                      <a:r>
                        <a:rPr lang="ja-JP" altLang="en-US" sz="1000" b="1" dirty="0"/>
                        <a:t>、本誌両媒体で掲載いたします。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3F3F3F"/>
                          </a:solidFill>
                          <a:effectLst/>
                          <a:uLnTx/>
                          <a:uFillTx/>
                          <a:latin typeface="游ゴシック"/>
                          <a:ea typeface="游ゴシック"/>
                          <a:cs typeface="+mn-cs"/>
                          <a:hlinkClick r:id="rId6" action="ppaction://hlinksldjump"/>
                        </a:rPr>
                        <a:t>p. 11</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6090961"/>
                  </a:ext>
                </a:extLst>
              </a:tr>
              <a:tr h="370840">
                <a:tc>
                  <a:txBody>
                    <a:bodyPr/>
                    <a:lstStyle/>
                    <a:p>
                      <a:pPr algn="l"/>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本誌タイアップの再編集</a:t>
                      </a:r>
                      <a:endParaRPr lang="en-US"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endParaRPr>
                    </a:p>
                    <a:p>
                      <a:pPr algn="l"/>
                      <a:r>
                        <a:rPr lang="ja-JP" altLang="ja-JP" sz="12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特別パッケージ</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rPr>
                        <a:t>週刊女性本誌タイアップ実施時に適用される、特別料金の再編集パッケージ。</a:t>
                      </a:r>
                      <a:endParaRPr lang="en-US" altLang="ja-JP" sz="1000" b="1" i="0" u="none" strike="noStrike" cap="none"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b="1" dirty="0"/>
                        <a:t>Web</a:t>
                      </a:r>
                      <a:r>
                        <a:rPr lang="ja-JP" altLang="en-US" sz="1050" b="1" dirty="0"/>
                        <a:t>、本誌両媒体で掲載いたします。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3F3F3F"/>
                          </a:solidFill>
                          <a:effectLst/>
                          <a:uLnTx/>
                          <a:uFillTx/>
                          <a:latin typeface="游ゴシック"/>
                          <a:ea typeface="游ゴシック"/>
                          <a:cs typeface="+mn-cs"/>
                          <a:hlinkClick r:id="rId7" action="ppaction://hlinksldjump"/>
                        </a:rPr>
                        <a:t>p. 12</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2831734"/>
                  </a:ext>
                </a:extLst>
              </a:tr>
              <a:tr h="370840">
                <a:tc>
                  <a:txBody>
                    <a:bodyPr/>
                    <a:lstStyle/>
                    <a:p>
                      <a:pPr algn="l"/>
                      <a:r>
                        <a:rPr lang="ja-JP" altLang="en-US" sz="1200" b="1" i="0" u="none" strike="noStrike" cap="none" dirty="0">
                          <a:solidFill>
                            <a:schemeClr val="tx1"/>
                          </a:solidFill>
                          <a:latin typeface="游ゴシック" panose="020B0400000000000000" pitchFamily="50" charset="-128"/>
                          <a:cs typeface="Arial" panose="020B0604020202020204" pitchFamily="34" charset="0"/>
                          <a:sym typeface="Meiryo"/>
                        </a:rPr>
                        <a:t>人気連載</a:t>
                      </a:r>
                      <a:r>
                        <a:rPr lang="en-US" altLang="ja-JP" sz="1200" b="1" i="0" u="none" strike="noStrike" cap="none" dirty="0">
                          <a:solidFill>
                            <a:schemeClr val="tx1"/>
                          </a:solidFill>
                          <a:latin typeface="游ゴシック" panose="020B0400000000000000" pitchFamily="50" charset="-128"/>
                          <a:cs typeface="Arial" panose="020B0604020202020204" pitchFamily="34" charset="0"/>
                          <a:sym typeface="Meiryo"/>
                        </a:rPr>
                        <a:t>『</a:t>
                      </a:r>
                      <a:r>
                        <a:rPr lang="ja-JP" altLang="en-US" sz="1200" b="1" i="0" u="none" strike="noStrike" cap="none" dirty="0">
                          <a:solidFill>
                            <a:schemeClr val="tx1"/>
                          </a:solidFill>
                          <a:latin typeface="游ゴシック" panose="020B0400000000000000" pitchFamily="50" charset="-128"/>
                          <a:cs typeface="Arial" panose="020B0604020202020204" pitchFamily="34" charset="0"/>
                          <a:sym typeface="Meiryo"/>
                        </a:rPr>
                        <a:t>人間ドキュメント</a:t>
                      </a:r>
                      <a:r>
                        <a:rPr lang="en-US" altLang="ja-JP" sz="1200" b="1" i="0" u="none" strike="noStrike" cap="none" dirty="0">
                          <a:solidFill>
                            <a:schemeClr val="tx1"/>
                          </a:solidFill>
                          <a:latin typeface="游ゴシック" panose="020B0400000000000000" pitchFamily="50" charset="-128"/>
                          <a:cs typeface="Arial" panose="020B0604020202020204" pitchFamily="34" charset="0"/>
                          <a:sym typeface="Meiryo"/>
                        </a:rPr>
                        <a:t>』</a:t>
                      </a:r>
                      <a:r>
                        <a:rPr lang="ja-JP" altLang="en-US" sz="1200" b="1" i="0" u="none" strike="noStrike" cap="none" dirty="0">
                          <a:solidFill>
                            <a:schemeClr val="tx1"/>
                          </a:solidFill>
                          <a:latin typeface="游ゴシック" panose="020B0400000000000000" pitchFamily="50" charset="-128"/>
                          <a:cs typeface="Arial" panose="020B0604020202020204" pitchFamily="34" charset="0"/>
                          <a:sym typeface="Meiryo"/>
                        </a:rPr>
                        <a:t>との</a:t>
                      </a:r>
                      <a:endParaRPr lang="en-US" altLang="ja-JP" sz="1200" b="1" i="0" u="none" strike="noStrike" cap="none" dirty="0">
                        <a:solidFill>
                          <a:schemeClr val="tx1"/>
                        </a:solidFill>
                        <a:latin typeface="游ゴシック" panose="020B0400000000000000" pitchFamily="50" charset="-128"/>
                        <a:cs typeface="Arial" panose="020B0604020202020204" pitchFamily="34" charset="0"/>
                        <a:sym typeface="Meiryo"/>
                      </a:endParaRPr>
                    </a:p>
                    <a:p>
                      <a:pPr algn="l"/>
                      <a:r>
                        <a:rPr lang="ja-JP" altLang="en-US" sz="1200" b="1" i="0" u="none" strike="noStrike" cap="none" dirty="0">
                          <a:solidFill>
                            <a:schemeClr val="tx1"/>
                          </a:solidFill>
                          <a:latin typeface="游ゴシック" panose="020B0400000000000000" pitchFamily="50" charset="-128"/>
                          <a:cs typeface="Arial" panose="020B0604020202020204" pitchFamily="34" charset="0"/>
                          <a:sym typeface="Meiryo"/>
                        </a:rPr>
                        <a:t>コラボメニュー</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cs typeface="Arial" panose="020B0604020202020204" pitchFamily="34" charset="0"/>
                          <a:sym typeface="Arial"/>
                        </a:rPr>
                        <a:t>人物にスポットをあて、</a:t>
                      </a:r>
                      <a:r>
                        <a:rPr lang="ja-JP" altLang="en-US" sz="1000" b="1" dirty="0">
                          <a:latin typeface="+mn-ea"/>
                          <a:cs typeface="Arial"/>
                          <a:sym typeface="Arial"/>
                        </a:rPr>
                        <a:t>作り手の思いや商品の魅力を深く伝えることが可能です。</a:t>
                      </a:r>
                      <a:endParaRPr lang="en-US" altLang="ja-JP" sz="1000" b="1" dirty="0">
                        <a:latin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dirty="0"/>
                        <a:t>Web</a:t>
                      </a:r>
                      <a:r>
                        <a:rPr lang="ja-JP" altLang="en-US" sz="1000" b="1" dirty="0"/>
                        <a:t>、本誌両媒体で掲載いたします。</a:t>
                      </a:r>
                      <a:endParaRPr lang="en-US" altLang="ja-JP"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dirty="0">
                          <a:solidFill>
                            <a:schemeClr val="accent2"/>
                          </a:solidFill>
                        </a:rPr>
                        <a:t>※</a:t>
                      </a:r>
                      <a:r>
                        <a:rPr lang="ja-JP" altLang="en-US" sz="1000" b="1" dirty="0">
                          <a:solidFill>
                            <a:schemeClr val="accent2"/>
                          </a:solidFill>
                        </a:rPr>
                        <a:t>初回限定</a:t>
                      </a:r>
                      <a:r>
                        <a:rPr lang="en-US" altLang="ja-JP" sz="1000" b="1" dirty="0">
                          <a:solidFill>
                            <a:schemeClr val="accent2"/>
                          </a:solidFill>
                        </a:rPr>
                        <a:t>OFF</a:t>
                      </a:r>
                      <a:r>
                        <a:rPr lang="ja-JP" altLang="en-US" sz="1000" b="1" dirty="0">
                          <a:solidFill>
                            <a:schemeClr val="accent2"/>
                          </a:solidFill>
                        </a:rPr>
                        <a:t>対象外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3F3F3F"/>
                          </a:solidFill>
                          <a:effectLst/>
                          <a:uLnTx/>
                          <a:uFillTx/>
                          <a:latin typeface="游ゴシック"/>
                          <a:ea typeface="游ゴシック"/>
                          <a:cs typeface="+mn-cs"/>
                          <a:hlinkClick r:id="rId8" action="ppaction://hlinksldjump"/>
                        </a:rPr>
                        <a:t>p. 13</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5328943"/>
                  </a:ext>
                </a:extLst>
              </a:tr>
              <a:tr h="260116">
                <a:tc gridSpan="3">
                  <a:txBody>
                    <a:bodyPr/>
                    <a:lstStyle/>
                    <a:p>
                      <a:pPr algn="l"/>
                      <a:r>
                        <a:rPr kumimoji="1" lang="ja-JP" altLang="en-US" sz="1200" b="1" dirty="0">
                          <a:solidFill>
                            <a:schemeClr val="accent2"/>
                          </a:solidFill>
                        </a:rPr>
                        <a:t>他メディアとのコラボメニュー</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b="1" i="0" u="none" strike="noStrike" cap="none" dirty="0">
                        <a:solidFill>
                          <a:schemeClr val="accent2"/>
                        </a:solidFill>
                        <a:latin typeface="游ゴシック" panose="020B0400000000000000" pitchFamily="50" charset="-128"/>
                        <a:ea typeface="游ゴシック" panose="020B0400000000000000" pitchFamily="50" charset="-128"/>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extLst>
                  <a:ext uri="{0D108BD9-81ED-4DB2-BD59-A6C34878D82A}">
                    <a16:rowId xmlns:a16="http://schemas.microsoft.com/office/drawing/2014/main" val="2826060429"/>
                  </a:ext>
                </a:extLst>
              </a:tr>
              <a:tr h="260116">
                <a:tc>
                  <a:txBody>
                    <a:bodyPr/>
                    <a:lstStyle/>
                    <a:p>
                      <a:pPr algn="ctr"/>
                      <a:r>
                        <a:rPr kumimoji="1" lang="ja-JP" altLang="en-US" sz="1000" b="1" dirty="0">
                          <a:solidFill>
                            <a:schemeClr val="bg1"/>
                          </a:solidFill>
                        </a:rPr>
                        <a:t>メニュー名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bg1"/>
                          </a:solidFill>
                          <a:latin typeface="游ゴシック" panose="020B0400000000000000" pitchFamily="50" charset="-128"/>
                          <a:ea typeface="游ゴシック" panose="020B0400000000000000" pitchFamily="50" charset="-128"/>
                          <a:cs typeface="Arial"/>
                          <a:sym typeface="Arial"/>
                        </a:rPr>
                        <a:t>メニュー詳細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bg1"/>
                          </a:solidFill>
                          <a:effectLst/>
                          <a:uLnTx/>
                          <a:uFillTx/>
                          <a:latin typeface="游ゴシック"/>
                          <a:ea typeface="游ゴシック"/>
                          <a:cs typeface="+mn-cs"/>
                        </a:rPr>
                        <a:t>ページ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B0B3"/>
                    </a:solidFill>
                  </a:tcPr>
                </a:tc>
                <a:extLst>
                  <a:ext uri="{0D108BD9-81ED-4DB2-BD59-A6C34878D82A}">
                    <a16:rowId xmlns:a16="http://schemas.microsoft.com/office/drawing/2014/main" val="145565289"/>
                  </a:ext>
                </a:extLst>
              </a:tr>
              <a:tr h="370840">
                <a:tc>
                  <a:txBody>
                    <a:bodyPr/>
                    <a:lstStyle/>
                    <a:p>
                      <a:pPr algn="l"/>
                      <a:r>
                        <a:rPr kumimoji="1" lang="ja-JP" altLang="en-US" sz="1200" b="1" dirty="0">
                          <a:solidFill>
                            <a:schemeClr val="tx1"/>
                          </a:solidFill>
                        </a:rPr>
                        <a:t>主婦と生活社アラフォーメディアパック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主婦と生活社運営の</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40</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代～女性がターゲットの</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WEB</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メディア「暮らしとおしゃれの編集室」、「</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CHANTO WEB</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」、「週刊女性</a:t>
                      </a:r>
                      <a:r>
                        <a:rPr lang="en-US" altLang="ja-JP"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PRIME</a:t>
                      </a:r>
                      <a:r>
                        <a:rPr lang="ja-JP" altLang="en-US" sz="1000" b="1" i="0" u="none" strike="noStrike" cap="none" dirty="0">
                          <a:solidFill>
                            <a:schemeClr val="tx1"/>
                          </a:solidFill>
                          <a:latin typeface="游ゴシック" panose="020B0400000000000000" pitchFamily="50" charset="-128"/>
                          <a:ea typeface="游ゴシック" panose="020B0400000000000000" pitchFamily="50" charset="-128"/>
                          <a:cs typeface="Arial"/>
                          <a:sym typeface="Arial"/>
                        </a:rPr>
                        <a:t>」３つの媒体で掲載する特別メニュー。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3F3F3F"/>
                          </a:solidFill>
                          <a:effectLst/>
                          <a:uLnTx/>
                          <a:uFillTx/>
                          <a:latin typeface="游ゴシック"/>
                          <a:ea typeface="游ゴシック"/>
                          <a:cs typeface="+mn-cs"/>
                          <a:hlinkClick r:id="rId9" action="ppaction://hlinksldjump"/>
                        </a:rPr>
                        <a:t>p. 14</a:t>
                      </a:r>
                      <a:endParaRPr kumimoji="1" lang="ja-JP" altLang="en-US" sz="1000" b="0" i="0" u="none" strike="noStrike" kern="1200" cap="none" spc="0" normalizeH="0" baseline="0" noProof="0" dirty="0">
                        <a:ln>
                          <a:noFill/>
                        </a:ln>
                        <a:solidFill>
                          <a:srgbClr val="3F3F3F"/>
                        </a:solidFill>
                        <a:effectLst/>
                        <a:uLnTx/>
                        <a:uFillTx/>
                        <a:latin typeface="游ゴシック"/>
                        <a:ea typeface="游ゴシック"/>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880868"/>
                  </a:ext>
                </a:extLst>
              </a:tr>
            </a:tbl>
          </a:graphicData>
        </a:graphic>
      </p:graphicFrame>
      <p:sp>
        <p:nvSpPr>
          <p:cNvPr id="15" name="Google Shape;244;p8">
            <a:extLst>
              <a:ext uri="{FF2B5EF4-FFF2-40B4-BE49-F238E27FC236}">
                <a16:creationId xmlns:a16="http://schemas.microsoft.com/office/drawing/2014/main" id="{297D2AF5-A2A3-123F-7D94-E2FF9C7D8ED7}"/>
              </a:ext>
            </a:extLst>
          </p:cNvPr>
          <p:cNvSpPr/>
          <p:nvPr/>
        </p:nvSpPr>
        <p:spPr>
          <a:xfrm>
            <a:off x="1542904" y="1261362"/>
            <a:ext cx="9144000" cy="290849"/>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000000"/>
              </a:buClr>
              <a:buSzPts val="2000"/>
              <a:buFont typeface="Arial"/>
              <a:buNone/>
            </a:pPr>
            <a:r>
              <a:rPr lang="ja-JP" sz="1800" b="1" i="0" u="none" strike="noStrike" cap="none" dirty="0">
                <a:solidFill>
                  <a:srgbClr val="5B5B5B"/>
                </a:solidFill>
                <a:latin typeface="游ゴシック" panose="020B0400000000000000" pitchFamily="50" charset="-128"/>
                <a:ea typeface="游ゴシック" panose="020B0400000000000000" pitchFamily="50" charset="-128"/>
                <a:cs typeface="Arial"/>
                <a:sym typeface="Arial"/>
              </a:rPr>
              <a:t>初回クライアント様限定３０％OFFのお試プランも！！</a:t>
            </a:r>
            <a:r>
              <a:rPr lang="ja-JP" sz="1050" b="1" i="0" u="none" strike="noStrike" cap="none" dirty="0">
                <a:solidFill>
                  <a:srgbClr val="5B5B5B"/>
                </a:solidFill>
                <a:latin typeface="游ゴシック" panose="020B0400000000000000" pitchFamily="50" charset="-128"/>
                <a:ea typeface="游ゴシック" panose="020B0400000000000000" pitchFamily="50" charset="-128"/>
                <a:cs typeface="Arial"/>
                <a:sym typeface="Arial"/>
              </a:rPr>
              <a:t>(詳細</a:t>
            </a:r>
            <a:r>
              <a:rPr lang="en-US" altLang="ja-JP" sz="1050" b="1" u="sng" dirty="0">
                <a:solidFill>
                  <a:srgbClr val="5B5B5B"/>
                </a:solidFill>
                <a:latin typeface="游ゴシック" panose="020B0400000000000000" pitchFamily="50" charset="-128"/>
                <a:ea typeface="游ゴシック" panose="020B0400000000000000" pitchFamily="50" charset="-128"/>
                <a:cs typeface="Arial"/>
                <a:sym typeface="Arial"/>
                <a:hlinkClick r:id="rId10" action="ppaction://hlinksldjump"/>
              </a:rPr>
              <a:t>p.15</a:t>
            </a:r>
            <a:r>
              <a:rPr lang="ja-JP" sz="1050" b="1" i="0" u="none" strike="noStrike" cap="none" dirty="0">
                <a:solidFill>
                  <a:srgbClr val="5B5B5B"/>
                </a:solidFill>
                <a:latin typeface="游ゴシック" panose="020B0400000000000000" pitchFamily="50" charset="-128"/>
                <a:ea typeface="游ゴシック" panose="020B0400000000000000" pitchFamily="50" charset="-128"/>
                <a:cs typeface="Arial"/>
                <a:sym typeface="Arial"/>
              </a:rPr>
              <a:t>) </a:t>
            </a:r>
            <a:endParaRPr sz="1800" b="1" i="0" u="none" strike="noStrike" cap="none" dirty="0">
              <a:solidFill>
                <a:srgbClr val="5B5B5B"/>
              </a:solidFill>
              <a:latin typeface="游ゴシック" panose="020B0400000000000000" pitchFamily="50" charset="-128"/>
              <a:ea typeface="游ゴシック" panose="020B0400000000000000" pitchFamily="50" charset="-128"/>
              <a:cs typeface="Arial"/>
              <a:sym typeface="Arial"/>
            </a:endParaRPr>
          </a:p>
        </p:txBody>
      </p:sp>
      <p:cxnSp>
        <p:nvCxnSpPr>
          <p:cNvPr id="16" name="Google Shape;245;p8">
            <a:extLst>
              <a:ext uri="{FF2B5EF4-FFF2-40B4-BE49-F238E27FC236}">
                <a16:creationId xmlns:a16="http://schemas.microsoft.com/office/drawing/2014/main" id="{309222C2-8EF1-E9B7-5831-2A8BE7723A3A}"/>
              </a:ext>
            </a:extLst>
          </p:cNvPr>
          <p:cNvCxnSpPr/>
          <p:nvPr/>
        </p:nvCxnSpPr>
        <p:spPr>
          <a:xfrm>
            <a:off x="1665534" y="1599410"/>
            <a:ext cx="8750808" cy="0"/>
          </a:xfrm>
          <a:prstGeom prst="straightConnector1">
            <a:avLst/>
          </a:prstGeom>
          <a:noFill/>
          <a:ln w="57150" cap="flat" cmpd="sng">
            <a:solidFill>
              <a:srgbClr val="F43942"/>
            </a:solidFill>
            <a:prstDash val="solid"/>
            <a:miter lim="800000"/>
            <a:headEnd type="none" w="sm" len="sm"/>
            <a:tailEnd type="none" w="sm" len="sm"/>
          </a:ln>
        </p:spPr>
      </p:cxnSp>
      <p:grpSp>
        <p:nvGrpSpPr>
          <p:cNvPr id="19" name="グループ化 18">
            <a:extLst>
              <a:ext uri="{FF2B5EF4-FFF2-40B4-BE49-F238E27FC236}">
                <a16:creationId xmlns:a16="http://schemas.microsoft.com/office/drawing/2014/main" id="{681C86CC-A98D-6808-64F8-F0B1AE09240E}"/>
              </a:ext>
            </a:extLst>
          </p:cNvPr>
          <p:cNvGrpSpPr/>
          <p:nvPr/>
        </p:nvGrpSpPr>
        <p:grpSpPr>
          <a:xfrm>
            <a:off x="178172" y="3030239"/>
            <a:ext cx="951638" cy="398761"/>
            <a:chOff x="116879" y="3229619"/>
            <a:chExt cx="951638" cy="398761"/>
          </a:xfrm>
        </p:grpSpPr>
        <p:sp>
          <p:nvSpPr>
            <p:cNvPr id="17" name="吹き出し: 角を丸めた四角形 16">
              <a:extLst>
                <a:ext uri="{FF2B5EF4-FFF2-40B4-BE49-F238E27FC236}">
                  <a16:creationId xmlns:a16="http://schemas.microsoft.com/office/drawing/2014/main" id="{1FC78A34-D22A-2C5B-F843-5A7F4111BC32}"/>
                </a:ext>
              </a:extLst>
            </p:cNvPr>
            <p:cNvSpPr/>
            <p:nvPr/>
          </p:nvSpPr>
          <p:spPr>
            <a:xfrm>
              <a:off x="116879" y="3229619"/>
              <a:ext cx="951638" cy="398761"/>
            </a:xfrm>
            <a:prstGeom prst="wedgeRoundRectCallout">
              <a:avLst>
                <a:gd name="adj1" fmla="val 58878"/>
                <a:gd name="adj2" fmla="val 19396"/>
                <a:gd name="adj3" fmla="val 16667"/>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D47BF1C-7F50-E29E-9FA5-34709A3F127C}"/>
                </a:ext>
              </a:extLst>
            </p:cNvPr>
            <p:cNvSpPr txBox="1"/>
            <p:nvPr/>
          </p:nvSpPr>
          <p:spPr>
            <a:xfrm>
              <a:off x="220006" y="3246203"/>
              <a:ext cx="728779" cy="369332"/>
            </a:xfrm>
            <a:prstGeom prst="rect">
              <a:avLst/>
            </a:prstGeom>
            <a:noFill/>
          </p:spPr>
          <p:txBody>
            <a:bodyPr wrap="square" rtlCol="0">
              <a:spAutoFit/>
            </a:bodyPr>
            <a:lstStyle/>
            <a:p>
              <a:pPr algn="ctr"/>
              <a:r>
                <a:rPr kumimoji="1" lang="en-US" altLang="ja-JP" b="1" dirty="0">
                  <a:solidFill>
                    <a:schemeClr val="accent1"/>
                  </a:solidFill>
                </a:rPr>
                <a:t>NEW</a:t>
              </a:r>
              <a:endParaRPr kumimoji="1" lang="ja-JP" altLang="en-US" sz="1200" b="1" dirty="0">
                <a:solidFill>
                  <a:schemeClr val="accent1"/>
                </a:solidFill>
              </a:endParaRPr>
            </a:p>
          </p:txBody>
        </p:sp>
      </p:grpSp>
      <p:grpSp>
        <p:nvGrpSpPr>
          <p:cNvPr id="2" name="グループ化 1">
            <a:extLst>
              <a:ext uri="{FF2B5EF4-FFF2-40B4-BE49-F238E27FC236}">
                <a16:creationId xmlns:a16="http://schemas.microsoft.com/office/drawing/2014/main" id="{A5ED08D7-1CE4-889C-1C05-776833BC0664}"/>
              </a:ext>
            </a:extLst>
          </p:cNvPr>
          <p:cNvGrpSpPr/>
          <p:nvPr/>
        </p:nvGrpSpPr>
        <p:grpSpPr>
          <a:xfrm>
            <a:off x="178172" y="5438353"/>
            <a:ext cx="951638" cy="398761"/>
            <a:chOff x="116879" y="3229619"/>
            <a:chExt cx="951638" cy="398761"/>
          </a:xfrm>
        </p:grpSpPr>
        <p:sp>
          <p:nvSpPr>
            <p:cNvPr id="3" name="吹き出し: 角を丸めた四角形 2">
              <a:extLst>
                <a:ext uri="{FF2B5EF4-FFF2-40B4-BE49-F238E27FC236}">
                  <a16:creationId xmlns:a16="http://schemas.microsoft.com/office/drawing/2014/main" id="{E97C1802-AE2A-C04A-A57D-1379BB41F26B}"/>
                </a:ext>
              </a:extLst>
            </p:cNvPr>
            <p:cNvSpPr/>
            <p:nvPr/>
          </p:nvSpPr>
          <p:spPr>
            <a:xfrm>
              <a:off x="116879" y="3229619"/>
              <a:ext cx="951638" cy="398761"/>
            </a:xfrm>
            <a:prstGeom prst="wedgeRoundRectCallout">
              <a:avLst>
                <a:gd name="adj1" fmla="val 58878"/>
                <a:gd name="adj2" fmla="val 19396"/>
                <a:gd name="adj3" fmla="val 16667"/>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D8136DE-7BE1-798A-6CEC-E4E91F6D48BD}"/>
                </a:ext>
              </a:extLst>
            </p:cNvPr>
            <p:cNvSpPr txBox="1"/>
            <p:nvPr/>
          </p:nvSpPr>
          <p:spPr>
            <a:xfrm>
              <a:off x="220006" y="3246203"/>
              <a:ext cx="728779" cy="369332"/>
            </a:xfrm>
            <a:prstGeom prst="rect">
              <a:avLst/>
            </a:prstGeom>
            <a:noFill/>
          </p:spPr>
          <p:txBody>
            <a:bodyPr wrap="square" rtlCol="0">
              <a:spAutoFit/>
            </a:bodyPr>
            <a:lstStyle/>
            <a:p>
              <a:pPr algn="ctr"/>
              <a:r>
                <a:rPr kumimoji="1" lang="en-US" altLang="ja-JP" b="1" dirty="0">
                  <a:solidFill>
                    <a:schemeClr val="accent1"/>
                  </a:solidFill>
                </a:rPr>
                <a:t>NEW</a:t>
              </a:r>
              <a:endParaRPr kumimoji="1" lang="ja-JP" altLang="en-US" sz="1200" b="1" dirty="0">
                <a:solidFill>
                  <a:schemeClr val="accent1"/>
                </a:solidFill>
              </a:endParaRPr>
            </a:p>
          </p:txBody>
        </p:sp>
      </p:grpSp>
    </p:spTree>
    <p:extLst>
      <p:ext uri="{BB962C8B-B14F-4D97-AF65-F5344CB8AC3E}">
        <p14:creationId xmlns:p14="http://schemas.microsoft.com/office/powerpoint/2010/main" val="3869850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31;p11">
            <a:extLst>
              <a:ext uri="{FF2B5EF4-FFF2-40B4-BE49-F238E27FC236}">
                <a16:creationId xmlns:a16="http://schemas.microsoft.com/office/drawing/2014/main" id="{BB47D113-9608-9F1B-DB39-4690B0AB7077}"/>
              </a:ext>
            </a:extLst>
          </p:cNvPr>
          <p:cNvSpPr/>
          <p:nvPr/>
        </p:nvSpPr>
        <p:spPr>
          <a:xfrm>
            <a:off x="1640911" y="1155699"/>
            <a:ext cx="8926494"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mn-ea"/>
                <a:cs typeface="Meiryo"/>
                <a:sym typeface="Meiryo"/>
              </a:rPr>
              <a:t>週刊女性PRIMEならではの話題性に特化した企画をベースにコンテンツを制作。</a:t>
            </a:r>
            <a:endParaRPr sz="1400" b="1" i="0" u="none" strike="noStrike" cap="none" dirty="0">
              <a:solidFill>
                <a:srgbClr val="000000"/>
              </a:solidFill>
              <a:latin typeface="+mn-ea"/>
              <a:cs typeface="Arial"/>
              <a:sym typeface="Arial"/>
            </a:endParaRPr>
          </a:p>
          <a:p>
            <a:pPr marL="0" marR="0" lvl="0" indent="0" algn="ctr" rtl="0">
              <a:lnSpc>
                <a:spcPct val="130000"/>
              </a:lnSpc>
              <a:spcBef>
                <a:spcPts val="0"/>
              </a:spcBef>
              <a:spcAft>
                <a:spcPts val="0"/>
              </a:spcAft>
              <a:buClr>
                <a:srgbClr val="000000"/>
              </a:buClr>
              <a:buSzPts val="1100"/>
              <a:buFont typeface="Arial"/>
              <a:buNone/>
            </a:pPr>
            <a:r>
              <a:rPr lang="ja-JP" sz="1400" b="1" i="0" u="none" strike="noStrike" cap="none" dirty="0">
                <a:solidFill>
                  <a:schemeClr val="dk1"/>
                </a:solidFill>
                <a:latin typeface="+mn-ea"/>
                <a:cs typeface="Meiryo"/>
                <a:sym typeface="Meiryo"/>
              </a:rPr>
              <a:t>内部誘導枠を効果的に活用し、「シュージョプライム」ならではの読者層にフルに訴求します。</a:t>
            </a:r>
            <a:endParaRPr sz="1400" b="1" i="0" u="none" strike="noStrike" cap="none" dirty="0">
              <a:solidFill>
                <a:srgbClr val="000000"/>
              </a:solidFill>
              <a:latin typeface="+mn-ea"/>
              <a:cs typeface="Arial"/>
              <a:sym typeface="Arial"/>
            </a:endParaRPr>
          </a:p>
        </p:txBody>
      </p:sp>
      <p:graphicFrame>
        <p:nvGraphicFramePr>
          <p:cNvPr id="7" name="Google Shape;241;p11">
            <a:extLst>
              <a:ext uri="{FF2B5EF4-FFF2-40B4-BE49-F238E27FC236}">
                <a16:creationId xmlns:a16="http://schemas.microsoft.com/office/drawing/2014/main" id="{DC6DEA6E-B57B-E331-4AB0-6A3E72C57A60}"/>
              </a:ext>
            </a:extLst>
          </p:cNvPr>
          <p:cNvGraphicFramePr/>
          <p:nvPr>
            <p:extLst>
              <p:ext uri="{D42A27DB-BD31-4B8C-83A1-F6EECF244321}">
                <p14:modId xmlns:p14="http://schemas.microsoft.com/office/powerpoint/2010/main" val="291619489"/>
              </p:ext>
            </p:extLst>
          </p:nvPr>
        </p:nvGraphicFramePr>
        <p:xfrm>
          <a:off x="5702766" y="3897267"/>
          <a:ext cx="5879632" cy="2699406"/>
        </p:xfrm>
        <a:graphic>
          <a:graphicData uri="http://schemas.openxmlformats.org/drawingml/2006/table">
            <a:tbl>
              <a:tblPr>
                <a:noFill/>
              </a:tblPr>
              <a:tblGrid>
                <a:gridCol w="784201">
                  <a:extLst>
                    <a:ext uri="{9D8B030D-6E8A-4147-A177-3AD203B41FA5}">
                      <a16:colId xmlns:a16="http://schemas.microsoft.com/office/drawing/2014/main" val="20000"/>
                    </a:ext>
                  </a:extLst>
                </a:gridCol>
                <a:gridCol w="1708766">
                  <a:extLst>
                    <a:ext uri="{9D8B030D-6E8A-4147-A177-3AD203B41FA5}">
                      <a16:colId xmlns:a16="http://schemas.microsoft.com/office/drawing/2014/main" val="20001"/>
                    </a:ext>
                  </a:extLst>
                </a:gridCol>
                <a:gridCol w="3386665">
                  <a:extLst>
                    <a:ext uri="{9D8B030D-6E8A-4147-A177-3AD203B41FA5}">
                      <a16:colId xmlns:a16="http://schemas.microsoft.com/office/drawing/2014/main" val="505650792"/>
                    </a:ext>
                  </a:extLst>
                </a:gridCol>
              </a:tblGrid>
              <a:tr h="606784">
                <a:tc>
                  <a:txBody>
                    <a:bodyPr/>
                    <a:lstStyle/>
                    <a:p>
                      <a:pPr marL="0" marR="0" lvl="0" indent="0" algn="ctr" rtl="0">
                        <a:lnSpc>
                          <a:spcPct val="100000"/>
                        </a:lnSpc>
                        <a:spcBef>
                          <a:spcPts val="0"/>
                        </a:spcBef>
                        <a:spcAft>
                          <a:spcPts val="0"/>
                        </a:spcAft>
                        <a:buClr>
                          <a:schemeClr val="dk1"/>
                        </a:buClr>
                        <a:buSzPts val="1400"/>
                        <a:buFont typeface="Meiryo"/>
                        <a:buNone/>
                      </a:pPr>
                      <a:r>
                        <a:rPr lang="ja-JP" sz="1200" b="1" u="none" strike="noStrike" cap="none" dirty="0">
                          <a:latin typeface="+mn-ea"/>
                          <a:ea typeface="+mn-ea"/>
                          <a:cs typeface="Meiryo"/>
                          <a:sym typeface="Meiryo"/>
                        </a:rPr>
                        <a:t>合計金額</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sz="1800" b="1" u="none" strike="noStrike" cap="none" dirty="0">
                          <a:solidFill>
                            <a:srgbClr val="D64240"/>
                          </a:solidFill>
                          <a:latin typeface="+mn-ea"/>
                          <a:ea typeface="+mn-ea"/>
                          <a:cs typeface="Meiryo"/>
                          <a:sym typeface="Meiryo"/>
                        </a:rPr>
                        <a:t>¥1,000,000</a:t>
                      </a:r>
                      <a:endParaRPr lang="en-US" altLang="ja-JP" sz="1800" b="1" u="none" strike="noStrike" cap="none" dirty="0">
                        <a:solidFill>
                          <a:srgbClr val="D64240"/>
                        </a:solidFill>
                        <a:latin typeface="+mn-ea"/>
                        <a:ea typeface="+mn-ea"/>
                        <a:cs typeface="Meiryo"/>
                        <a:sym typeface="Meiryo"/>
                      </a:endParaRPr>
                    </a:p>
                    <a:p>
                      <a:pPr marL="0" marR="0" lvl="0" indent="0" algn="ctr" rtl="0">
                        <a:lnSpc>
                          <a:spcPct val="100000"/>
                        </a:lnSpc>
                        <a:spcBef>
                          <a:spcPts val="0"/>
                        </a:spcBef>
                        <a:spcAft>
                          <a:spcPts val="0"/>
                        </a:spcAft>
                        <a:buClr>
                          <a:srgbClr val="D64240"/>
                        </a:buClr>
                        <a:buSzPts val="1800"/>
                        <a:buFont typeface="Meiryo"/>
                        <a:buNone/>
                      </a:pPr>
                      <a:r>
                        <a:rPr lang="ja-JP" sz="900" b="1" u="none" strike="noStrike" cap="none" dirty="0">
                          <a:solidFill>
                            <a:schemeClr val="dk1"/>
                          </a:solidFill>
                          <a:latin typeface="+mn-ea"/>
                          <a:ea typeface="+mn-ea"/>
                          <a:cs typeface="Meiryo"/>
                          <a:sym typeface="Meiryo"/>
                        </a:rPr>
                        <a:t>（Gross</a:t>
                      </a:r>
                      <a:r>
                        <a:rPr lang="ja-JP" altLang="en-US" sz="900" b="1" u="none" strike="noStrike" cap="none" dirty="0">
                          <a:solidFill>
                            <a:schemeClr val="dk1"/>
                          </a:solidFill>
                          <a:latin typeface="+mn-ea"/>
                          <a:ea typeface="+mn-ea"/>
                          <a:cs typeface="Meiryo"/>
                          <a:sym typeface="Meiryo"/>
                        </a:rPr>
                        <a:t> </a:t>
                      </a:r>
                      <a:r>
                        <a:rPr lang="en-US" altLang="ja-JP" sz="900" b="1" u="none" strike="noStrike" cap="none" dirty="0">
                          <a:solidFill>
                            <a:schemeClr val="dk1"/>
                          </a:solidFill>
                          <a:latin typeface="+mn-ea"/>
                          <a:ea typeface="+mn-ea"/>
                          <a:cs typeface="Meiryo"/>
                          <a:sym typeface="Meiryo"/>
                        </a:rPr>
                        <a:t>※</a:t>
                      </a:r>
                      <a:r>
                        <a:rPr lang="ja-JP" altLang="en-US" sz="900" b="1" u="none" strike="noStrike" cap="none" dirty="0">
                          <a:solidFill>
                            <a:schemeClr val="dk1"/>
                          </a:solidFill>
                          <a:latin typeface="+mn-ea"/>
                          <a:ea typeface="+mn-ea"/>
                          <a:cs typeface="Meiryo"/>
                          <a:sym typeface="Meiryo"/>
                        </a:rPr>
                        <a:t>税別</a:t>
                      </a:r>
                      <a:r>
                        <a:rPr lang="ja-JP" sz="900" b="1" u="none" strike="noStrike" cap="none" dirty="0">
                          <a:solidFill>
                            <a:schemeClr val="dk1"/>
                          </a:solidFill>
                          <a:latin typeface="+mn-ea"/>
                          <a:ea typeface="+mn-ea"/>
                          <a:cs typeface="Meiryo"/>
                          <a:sym typeface="Meiryo"/>
                        </a:rPr>
                        <a:t>）</a:t>
                      </a:r>
                      <a:endParaRPr lang="en-US" altLang="ja-JP" sz="900" b="1"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CFEFF"/>
                    </a:solidFill>
                  </a:tcPr>
                </a:tc>
                <a:tc>
                  <a:txBody>
                    <a:bodyPr/>
                    <a:lstStyle/>
                    <a:p>
                      <a:pPr marL="0" marR="0" lvl="0" indent="0" algn="ctr" rtl="0">
                        <a:lnSpc>
                          <a:spcPct val="100000"/>
                        </a:lnSpc>
                        <a:spcBef>
                          <a:spcPts val="0"/>
                        </a:spcBef>
                        <a:spcAft>
                          <a:spcPts val="0"/>
                        </a:spcAft>
                        <a:buClr>
                          <a:srgbClr val="D64240"/>
                        </a:buClr>
                        <a:buSzPts val="1800"/>
                        <a:buFont typeface="Meiryo"/>
                        <a:buNone/>
                      </a:pPr>
                      <a:r>
                        <a:rPr lang="ja-JP" altLang="ja-JP" sz="1200" b="1" u="none" strike="noStrike" cap="none" dirty="0">
                          <a:solidFill>
                            <a:schemeClr val="dk1"/>
                          </a:solidFill>
                          <a:latin typeface="+mn-ea"/>
                          <a:ea typeface="+mn-ea"/>
                          <a:cs typeface="Meiryo"/>
                          <a:sym typeface="Meiryo"/>
                        </a:rPr>
                        <a:t>注意事項</a:t>
                      </a:r>
                      <a:endParaRPr lang="en-US" altLang="ja-JP" sz="1200" b="1"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0"/>
                  </a:ext>
                </a:extLst>
              </a:tr>
              <a:tr h="338133">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想定PV</a:t>
                      </a:r>
                      <a:endParaRPr sz="1200" b="1" i="0" u="none" strike="noStrike" cap="none" dirty="0">
                        <a:solidFill>
                          <a:srgbClr val="7F7F7F"/>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400"/>
                        <a:buFont typeface="Meiryo"/>
                        <a:buNone/>
                      </a:pPr>
                      <a:r>
                        <a:rPr lang="en-US" altLang="ja-JP" sz="1400" b="1" u="none" strike="noStrike" cap="none" dirty="0">
                          <a:solidFill>
                            <a:srgbClr val="D64240"/>
                          </a:solidFill>
                          <a:latin typeface="+mn-ea"/>
                          <a:ea typeface="+mn-ea"/>
                          <a:cs typeface="Meiryo"/>
                          <a:sym typeface="Meiryo"/>
                        </a:rPr>
                        <a:t>10,000</a:t>
                      </a:r>
                      <a:r>
                        <a:rPr lang="ja-JP" sz="900" u="none" strike="noStrike" cap="none" dirty="0">
                          <a:solidFill>
                            <a:schemeClr val="dk1"/>
                          </a:solidFill>
                          <a:latin typeface="+mn-ea"/>
                          <a:ea typeface="+mn-ea"/>
                          <a:cs typeface="Meiryo"/>
                          <a:sym typeface="Meiryo"/>
                        </a:rPr>
                        <a:t>（30日間）</a:t>
                      </a:r>
                      <a:endParaRPr sz="900" b="1" i="0"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rowSpan="3">
                  <a:txBody>
                    <a:bodyPr/>
                    <a:lstStyle/>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・遠方への取材・プロモデル起用・カメラマン撮影が発生する</a:t>
                      </a:r>
                      <a:endParaRPr lang="en-US" altLang="ja-JP" sz="90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　場合は経費を別途頂戴いたします。</a:t>
                      </a:r>
                      <a:endParaRPr lang="ja-JP" altLang="en-US" sz="900" u="none" strike="noStrike" cap="none" dirty="0">
                        <a:latin typeface="+mn-ea"/>
                        <a:ea typeface="+mn-ea"/>
                      </a:endParaRPr>
                    </a:p>
                    <a:p>
                      <a:pPr marL="0" marR="0" lvl="0" indent="0" algn="l" rtl="0">
                        <a:lnSpc>
                          <a:spcPct val="141176"/>
                        </a:lnSpc>
                        <a:spcBef>
                          <a:spcPts val="0"/>
                        </a:spcBef>
                        <a:spcAft>
                          <a:spcPts val="0"/>
                        </a:spcAft>
                        <a:buClr>
                          <a:schemeClr val="dk1"/>
                        </a:buClr>
                        <a:buSzPts val="850"/>
                        <a:buFont typeface="Meiryo"/>
                        <a:buNone/>
                      </a:pPr>
                      <a:r>
                        <a:rPr lang="ja-JP" altLang="en-US" sz="900" u="none" strike="noStrike" cap="none" dirty="0">
                          <a:solidFill>
                            <a:schemeClr val="dk1"/>
                          </a:solidFill>
                          <a:latin typeface="+mn-ea"/>
                          <a:ea typeface="+mn-ea"/>
                          <a:cs typeface="Meiryo"/>
                          <a:sym typeface="Meiryo"/>
                        </a:rPr>
                        <a:t>・二次使用をご希望の場合は別途お見積りいたします。</a:t>
                      </a: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・トップページからの誘導期間は</a:t>
                      </a:r>
                      <a:r>
                        <a:rPr lang="en-US" altLang="ja-JP" sz="900" b="1" i="0" u="none" strike="noStrike" cap="none" dirty="0">
                          <a:solidFill>
                            <a:schemeClr val="dk1"/>
                          </a:solidFill>
                          <a:latin typeface="+mn-ea"/>
                          <a:ea typeface="+mn-ea"/>
                          <a:cs typeface="Meiryo"/>
                          <a:sym typeface="Meiryo"/>
                        </a:rPr>
                        <a:t>30</a:t>
                      </a:r>
                      <a:r>
                        <a:rPr lang="ja-JP" altLang="en-US" sz="900" b="1" i="0" u="none" strike="noStrike" cap="none" dirty="0">
                          <a:solidFill>
                            <a:schemeClr val="dk1"/>
                          </a:solidFill>
                          <a:latin typeface="+mn-ea"/>
                          <a:ea typeface="+mn-ea"/>
                          <a:cs typeface="Meiryo"/>
                          <a:sym typeface="Meiryo"/>
                        </a:rPr>
                        <a:t>日間、その後</a:t>
                      </a:r>
                      <a:r>
                        <a:rPr lang="en-US" altLang="ja-JP" sz="900" b="1" i="0" u="none" strike="noStrike" cap="none" dirty="0">
                          <a:solidFill>
                            <a:schemeClr val="dk1"/>
                          </a:solidFill>
                          <a:latin typeface="+mn-ea"/>
                          <a:ea typeface="+mn-ea"/>
                          <a:cs typeface="Meiryo"/>
                          <a:sym typeface="Meiryo"/>
                        </a:rPr>
                        <a:t>150</a:t>
                      </a:r>
                      <a:r>
                        <a:rPr lang="ja-JP" altLang="en-US" sz="900" b="1" i="0" u="none" strike="noStrike" cap="none" dirty="0">
                          <a:solidFill>
                            <a:schemeClr val="dk1"/>
                          </a:solidFill>
                          <a:latin typeface="+mn-ea"/>
                          <a:ea typeface="+mn-ea"/>
                          <a:cs typeface="Meiryo"/>
                          <a:sym typeface="Meiryo"/>
                        </a:rPr>
                        <a:t>日間</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1" i="0" u="none" strike="noStrike" cap="none" dirty="0">
                          <a:solidFill>
                            <a:schemeClr val="dk1"/>
                          </a:solidFill>
                          <a:latin typeface="+mn-ea"/>
                          <a:ea typeface="+mn-ea"/>
                          <a:cs typeface="Meiryo"/>
                          <a:sym typeface="Meiryo"/>
                        </a:rPr>
                        <a:t>　アーカイブといたします。</a:t>
                      </a:r>
                      <a:endParaRPr lang="en-US" altLang="ja-JP" sz="900" b="1"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・外部配信を行う場合がございます。</a:t>
                      </a: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・運用広告の配信用入稿物については、生成</a:t>
                      </a:r>
                      <a:r>
                        <a:rPr lang="en-US" altLang="ja-JP" sz="900" b="0" i="0" u="none" strike="noStrike" cap="none" dirty="0">
                          <a:solidFill>
                            <a:schemeClr val="dk1"/>
                          </a:solidFill>
                          <a:latin typeface="+mn-ea"/>
                          <a:ea typeface="+mn-ea"/>
                          <a:cs typeface="Meiryo"/>
                          <a:sym typeface="Meiryo"/>
                        </a:rPr>
                        <a:t>AI</a:t>
                      </a:r>
                      <a:r>
                        <a:rPr lang="ja-JP" altLang="en-US" sz="900" b="0" i="0" u="none" strike="noStrike" cap="none" dirty="0">
                          <a:solidFill>
                            <a:schemeClr val="dk1"/>
                          </a:solidFill>
                          <a:latin typeface="+mn-ea"/>
                          <a:ea typeface="+mn-ea"/>
                          <a:cs typeface="Meiryo"/>
                          <a:sym typeface="Meiryo"/>
                        </a:rPr>
                        <a:t>を活用する場合が</a:t>
                      </a:r>
                      <a:endParaRPr lang="en-US" altLang="ja-JP" sz="9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latin typeface="+mn-ea"/>
                          <a:ea typeface="+mn-ea"/>
                          <a:cs typeface="Meiryo"/>
                          <a:sym typeface="Meiryo"/>
                        </a:rPr>
                        <a:t>　ございます。</a:t>
                      </a:r>
                      <a:endParaRPr lang="en-US" altLang="ja-JP" sz="900" b="0" i="0" u="none" strike="noStrike" cap="none" dirty="0">
                        <a:solidFill>
                          <a:schemeClr val="dk1"/>
                        </a:solidFill>
                        <a:latin typeface="+mn-ea"/>
                        <a:ea typeface="+mn-ea"/>
                        <a:cs typeface="Meiryo"/>
                        <a:sym typeface="Meiryo"/>
                      </a:endParaRPr>
                    </a:p>
                    <a:p>
                      <a:pPr marL="0" marR="0" lvl="0" indent="0" algn="l" rtl="0">
                        <a:lnSpc>
                          <a:spcPct val="141176"/>
                        </a:lnSpc>
                        <a:spcBef>
                          <a:spcPts val="0"/>
                        </a:spcBef>
                        <a:spcAft>
                          <a:spcPts val="0"/>
                        </a:spcAft>
                        <a:buClr>
                          <a:schemeClr val="dk1"/>
                        </a:buClr>
                        <a:buSzPts val="850"/>
                        <a:buFont typeface="Meiryo"/>
                        <a:buNone/>
                      </a:pPr>
                      <a:r>
                        <a:rPr lang="ja-JP" altLang="en-US" sz="900" b="0" i="0" u="none" strike="noStrike" cap="none" dirty="0">
                          <a:solidFill>
                            <a:schemeClr val="dk1"/>
                          </a:solidFill>
                          <a:effectLst/>
                          <a:latin typeface="+mn-ea"/>
                          <a:ea typeface="+mn-ea"/>
                          <a:cs typeface="Calibri"/>
                          <a:sym typeface="Arial"/>
                        </a:rPr>
                        <a:t>・代理店マージン率に関しては、各営業にお問い合わせください。</a:t>
                      </a:r>
                      <a:endParaRPr lang="ja-JP" altLang="en-US" sz="900" b="0" u="none" strike="noStrike" cap="none" dirty="0">
                        <a:latin typeface="+mn-ea"/>
                        <a:ea typeface="+mn-ea"/>
                      </a:endParaRPr>
                    </a:p>
                    <a:p>
                      <a:pPr marL="0" marR="0" lvl="0" indent="0" algn="ctr" rtl="0">
                        <a:lnSpc>
                          <a:spcPct val="100000"/>
                        </a:lnSpc>
                        <a:spcBef>
                          <a:spcPts val="0"/>
                        </a:spcBef>
                        <a:spcAft>
                          <a:spcPts val="0"/>
                        </a:spcAft>
                        <a:buClr>
                          <a:srgbClr val="D64240"/>
                        </a:buClr>
                        <a:buSzPts val="1400"/>
                        <a:buFont typeface="Meiryo"/>
                        <a:buNone/>
                      </a:pPr>
                      <a:endParaRPr sz="900" b="1" i="0" u="none" strike="noStrike" cap="none" dirty="0">
                        <a:solidFill>
                          <a:schemeClr val="dk1"/>
                        </a:solidFill>
                        <a:latin typeface="+mn-ea"/>
                        <a:ea typeface="+mn-ea"/>
                        <a:cs typeface="Meiryo"/>
                        <a:sym typeface="Meiryo"/>
                      </a:endParaRPr>
                    </a:p>
                  </a:txBody>
                  <a:tcPr marL="0" marR="0" marT="3600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6048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内訳</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l" rtl="0">
                        <a:lnSpc>
                          <a:spcPct val="150000"/>
                        </a:lnSpc>
                        <a:spcBef>
                          <a:spcPts val="0"/>
                        </a:spcBef>
                        <a:spcAft>
                          <a:spcPts val="0"/>
                        </a:spcAft>
                        <a:buClr>
                          <a:schemeClr val="dk1"/>
                        </a:buClr>
                        <a:buSzPts val="1200"/>
                        <a:buFont typeface="Meiryo"/>
                        <a:buNone/>
                      </a:pPr>
                      <a:r>
                        <a:rPr lang="ja-JP" sz="1100" u="none" strike="noStrike" cap="none" dirty="0">
                          <a:solidFill>
                            <a:srgbClr val="D64240"/>
                          </a:solidFill>
                          <a:latin typeface="+mn-ea"/>
                          <a:ea typeface="+mn-ea"/>
                          <a:cs typeface="Meiryo"/>
                          <a:sym typeface="Meiryo"/>
                        </a:rPr>
                        <a:t>掲載料</a:t>
                      </a:r>
                      <a:endParaRPr lang="en-US" altLang="ja-JP" sz="1100" u="none" strike="noStrike" cap="none" dirty="0">
                        <a:solidFill>
                          <a:srgbClr val="D64240"/>
                        </a:solidFill>
                        <a:latin typeface="+mn-ea"/>
                        <a:ea typeface="+mn-ea"/>
                        <a:cs typeface="Meiryo"/>
                        <a:sym typeface="Meiryo"/>
                      </a:endParaRPr>
                    </a:p>
                    <a:p>
                      <a:pPr marL="0" marR="0" lvl="0" indent="0" algn="l" rtl="0">
                        <a:lnSpc>
                          <a:spcPct val="150000"/>
                        </a:lnSpc>
                        <a:spcBef>
                          <a:spcPts val="0"/>
                        </a:spcBef>
                        <a:spcAft>
                          <a:spcPts val="0"/>
                        </a:spcAft>
                        <a:buClr>
                          <a:schemeClr val="dk1"/>
                        </a:buClr>
                        <a:buSzPts val="1200"/>
                        <a:buFont typeface="Meiryo"/>
                        <a:buNone/>
                      </a:pPr>
                      <a:r>
                        <a:rPr lang="ja-JP" sz="1100" u="none" strike="noStrike" cap="none" dirty="0">
                          <a:solidFill>
                            <a:srgbClr val="D64240"/>
                          </a:solidFill>
                          <a:latin typeface="+mn-ea"/>
                          <a:ea typeface="+mn-ea"/>
                          <a:cs typeface="Meiryo"/>
                          <a:sym typeface="Meiryo"/>
                        </a:rPr>
                        <a:t>￥500,00</a:t>
                      </a:r>
                      <a:r>
                        <a:rPr lang="en-US" altLang="ja-JP" sz="1100" u="none" strike="noStrike" cap="none" dirty="0">
                          <a:solidFill>
                            <a:srgbClr val="D64240"/>
                          </a:solidFill>
                          <a:latin typeface="+mn-ea"/>
                          <a:ea typeface="+mn-ea"/>
                          <a:cs typeface="Meiryo"/>
                          <a:sym typeface="Meiryo"/>
                        </a:rPr>
                        <a:t>0</a:t>
                      </a:r>
                      <a:r>
                        <a:rPr lang="ja-JP" sz="800" u="none" strike="noStrike" cap="none" dirty="0">
                          <a:solidFill>
                            <a:srgbClr val="D64240"/>
                          </a:solidFill>
                          <a:latin typeface="+mn-ea"/>
                          <a:ea typeface="+mn-ea"/>
                          <a:cs typeface="Meiryo"/>
                          <a:sym typeface="Meiryo"/>
                        </a:rPr>
                        <a:t>（Gross）</a:t>
                      </a:r>
                      <a:endParaRPr lang="en-US" altLang="ja-JP" sz="800" u="none" strike="noStrike" cap="none" dirty="0">
                        <a:solidFill>
                          <a:srgbClr val="D64240"/>
                        </a:solidFill>
                        <a:latin typeface="+mn-ea"/>
                        <a:ea typeface="+mn-ea"/>
                        <a:cs typeface="Meiryo"/>
                        <a:sym typeface="Meiryo"/>
                      </a:endParaRPr>
                    </a:p>
                    <a:p>
                      <a:pPr marL="0" marR="0" lvl="0" indent="0" algn="l" rtl="0">
                        <a:lnSpc>
                          <a:spcPct val="150000"/>
                        </a:lnSpc>
                        <a:spcBef>
                          <a:spcPts val="0"/>
                        </a:spcBef>
                        <a:spcAft>
                          <a:spcPts val="0"/>
                        </a:spcAft>
                        <a:buClr>
                          <a:schemeClr val="dk1"/>
                        </a:buClr>
                        <a:buSzPts val="1200"/>
                        <a:buFont typeface="Meiryo"/>
                        <a:buNone/>
                      </a:pPr>
                      <a:r>
                        <a:rPr lang="ja-JP" sz="1100" u="none" strike="noStrike" cap="none" dirty="0">
                          <a:solidFill>
                            <a:srgbClr val="D64240"/>
                          </a:solidFill>
                          <a:latin typeface="+mn-ea"/>
                          <a:ea typeface="+mn-ea"/>
                          <a:cs typeface="Meiryo"/>
                          <a:sym typeface="Meiryo"/>
                        </a:rPr>
                        <a:t>制作費</a:t>
                      </a:r>
                      <a:endParaRPr lang="en-US" altLang="ja-JP" sz="1100" u="none" strike="noStrike" cap="none" dirty="0">
                        <a:solidFill>
                          <a:srgbClr val="D64240"/>
                        </a:solidFill>
                        <a:latin typeface="+mn-ea"/>
                        <a:ea typeface="+mn-ea"/>
                        <a:cs typeface="Meiryo"/>
                        <a:sym typeface="Meiryo"/>
                      </a:endParaRPr>
                    </a:p>
                    <a:p>
                      <a:pPr marL="0" marR="0" lvl="0" indent="0" algn="l" rtl="0">
                        <a:lnSpc>
                          <a:spcPct val="150000"/>
                        </a:lnSpc>
                        <a:spcBef>
                          <a:spcPts val="0"/>
                        </a:spcBef>
                        <a:spcAft>
                          <a:spcPts val="0"/>
                        </a:spcAft>
                        <a:buClr>
                          <a:schemeClr val="dk1"/>
                        </a:buClr>
                        <a:buSzPts val="1200"/>
                        <a:buFont typeface="Meiryo"/>
                        <a:buNone/>
                      </a:pPr>
                      <a:r>
                        <a:rPr lang="ja-JP" sz="1100" u="none" strike="noStrike" cap="none" dirty="0">
                          <a:solidFill>
                            <a:srgbClr val="D64240"/>
                          </a:solidFill>
                          <a:latin typeface="+mn-ea"/>
                          <a:ea typeface="+mn-ea"/>
                          <a:cs typeface="Meiryo"/>
                          <a:sym typeface="Meiryo"/>
                        </a:rPr>
                        <a:t>￥500,00</a:t>
                      </a:r>
                      <a:r>
                        <a:rPr lang="en-US" altLang="ja-JP" sz="1100" u="none" strike="noStrike" cap="none" dirty="0">
                          <a:solidFill>
                            <a:srgbClr val="D64240"/>
                          </a:solidFill>
                          <a:latin typeface="+mn-ea"/>
                          <a:ea typeface="+mn-ea"/>
                          <a:cs typeface="Meiryo"/>
                          <a:sym typeface="Meiryo"/>
                        </a:rPr>
                        <a:t>0</a:t>
                      </a:r>
                      <a:r>
                        <a:rPr lang="ja-JP" sz="800" u="none" strike="noStrike" cap="none" dirty="0">
                          <a:solidFill>
                            <a:srgbClr val="D64240"/>
                          </a:solidFill>
                          <a:latin typeface="+mn-ea"/>
                          <a:ea typeface="+mn-ea"/>
                          <a:cs typeface="Meiryo"/>
                          <a:sym typeface="Meiryo"/>
                        </a:rPr>
                        <a:t>（Gross） </a:t>
                      </a:r>
                      <a:endParaRPr sz="1200" u="none" strike="noStrike" cap="none" dirty="0">
                        <a:latin typeface="+mn-ea"/>
                        <a:ea typeface="+mn-ea"/>
                      </a:endParaRPr>
                    </a:p>
                  </a:txBody>
                  <a:tcPr marL="18000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50000"/>
                        </a:lnSpc>
                        <a:spcBef>
                          <a:spcPts val="0"/>
                        </a:spcBef>
                        <a:spcAft>
                          <a:spcPts val="0"/>
                        </a:spcAft>
                        <a:buClr>
                          <a:schemeClr val="dk1"/>
                        </a:buClr>
                        <a:buSzPts val="1200"/>
                        <a:buFont typeface="Meiryo"/>
                        <a:buNone/>
                      </a:pPr>
                      <a:endParaRPr sz="1400" u="none" strike="noStrike" cap="none" dirty="0">
                        <a:latin typeface="+mn-ea"/>
                        <a:ea typeface="+mn-ea"/>
                      </a:endParaRPr>
                    </a:p>
                  </a:txBody>
                  <a:tcPr marL="18000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72144">
                <a:tc>
                  <a:txBody>
                    <a:bodyPr/>
                    <a:lstStyle/>
                    <a:p>
                      <a:pPr marL="0" marR="0" lvl="0" indent="0" algn="ctr" rtl="0">
                        <a:lnSpc>
                          <a:spcPct val="100000"/>
                        </a:lnSpc>
                        <a:spcBef>
                          <a:spcPts val="0"/>
                        </a:spcBef>
                        <a:spcAft>
                          <a:spcPts val="0"/>
                        </a:spcAft>
                        <a:buClr>
                          <a:schemeClr val="dk1"/>
                        </a:buClr>
                        <a:buSzPts val="1200"/>
                        <a:buFont typeface="Meiryo"/>
                        <a:buNone/>
                      </a:pPr>
                      <a:r>
                        <a:rPr lang="ja-JP" sz="1200" b="1" u="none" strike="noStrike" cap="none" dirty="0">
                          <a:latin typeface="+mn-ea"/>
                          <a:ea typeface="+mn-ea"/>
                          <a:cs typeface="Meiryo"/>
                          <a:sym typeface="Meiryo"/>
                        </a:rPr>
                        <a:t>申込期限</a:t>
                      </a:r>
                      <a:endParaRPr sz="1200" b="1" i="0" u="none" strike="noStrike" cap="none" dirty="0">
                        <a:solidFill>
                          <a:srgbClr val="7F7F7F"/>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D64240"/>
                        </a:buClr>
                        <a:buSzPts val="1200"/>
                        <a:buFont typeface="Meiryo"/>
                        <a:buNone/>
                      </a:pPr>
                      <a:r>
                        <a:rPr lang="ja-JP" sz="1200" u="none" strike="noStrike" cap="none" dirty="0">
                          <a:solidFill>
                            <a:srgbClr val="D64240"/>
                          </a:solidFill>
                          <a:latin typeface="+mn-ea"/>
                          <a:ea typeface="+mn-ea"/>
                          <a:cs typeface="Meiryo"/>
                          <a:sym typeface="Meiryo"/>
                        </a:rPr>
                        <a:t>28 営業日前 18:00</a:t>
                      </a: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vMerge="1">
                  <a:txBody>
                    <a:bodyPr/>
                    <a:lstStyle/>
                    <a:p>
                      <a:pPr marL="0" marR="0" lvl="0" indent="0" algn="ctr" rtl="0">
                        <a:lnSpc>
                          <a:spcPct val="100000"/>
                        </a:lnSpc>
                        <a:spcBef>
                          <a:spcPts val="0"/>
                        </a:spcBef>
                        <a:spcAft>
                          <a:spcPts val="0"/>
                        </a:spcAft>
                        <a:buClr>
                          <a:srgbClr val="D64240"/>
                        </a:buClr>
                        <a:buSzPts val="1200"/>
                        <a:buFont typeface="Meiryo"/>
                        <a:buNone/>
                      </a:pPr>
                      <a:endParaRPr sz="1200" b="1" i="0" u="none" strike="noStrike" cap="none" dirty="0">
                        <a:solidFill>
                          <a:srgbClr val="D64240"/>
                        </a:solidFill>
                        <a:latin typeface="+mn-ea"/>
                        <a:ea typeface="+mn-ea"/>
                        <a:cs typeface="Meiryo"/>
                        <a:sym typeface="Meiryo"/>
                      </a:endParaRPr>
                    </a:p>
                  </a:txBody>
                  <a:tcPr marL="0" marR="0" marT="0"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8" name="Google Shape;242;p11">
            <a:extLst>
              <a:ext uri="{FF2B5EF4-FFF2-40B4-BE49-F238E27FC236}">
                <a16:creationId xmlns:a16="http://schemas.microsoft.com/office/drawing/2014/main" id="{75003E26-E37A-6B9B-E63E-EEFD3F16A186}"/>
              </a:ext>
            </a:extLst>
          </p:cNvPr>
          <p:cNvGrpSpPr/>
          <p:nvPr/>
        </p:nvGrpSpPr>
        <p:grpSpPr>
          <a:xfrm>
            <a:off x="5702765" y="3281588"/>
            <a:ext cx="5879633" cy="432000"/>
            <a:chOff x="5559190" y="2200659"/>
            <a:chExt cx="3290400" cy="432000"/>
          </a:xfrm>
        </p:grpSpPr>
        <p:sp>
          <p:nvSpPr>
            <p:cNvPr id="9" name="Google Shape;243;p11">
              <a:extLst>
                <a:ext uri="{FF2B5EF4-FFF2-40B4-BE49-F238E27FC236}">
                  <a16:creationId xmlns:a16="http://schemas.microsoft.com/office/drawing/2014/main" id="{368D79D0-4614-4529-DC6A-58C729583DA0}"/>
                </a:ext>
              </a:extLst>
            </p:cNvPr>
            <p:cNvSpPr/>
            <p:nvPr/>
          </p:nvSpPr>
          <p:spPr>
            <a:xfrm>
              <a:off x="5559190" y="2200659"/>
              <a:ext cx="3290400" cy="432000"/>
            </a:xfrm>
            <a:prstGeom prst="rect">
              <a:avLst/>
            </a:prstGeom>
            <a:solidFill>
              <a:srgbClr val="EC39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244;p11">
              <a:extLst>
                <a:ext uri="{FF2B5EF4-FFF2-40B4-BE49-F238E27FC236}">
                  <a16:creationId xmlns:a16="http://schemas.microsoft.com/office/drawing/2014/main" id="{986C3225-E762-EA57-AAC9-764FA1EAF553}"/>
                </a:ext>
              </a:extLst>
            </p:cNvPr>
            <p:cNvSpPr txBox="1"/>
            <p:nvPr/>
          </p:nvSpPr>
          <p:spPr>
            <a:xfrm>
              <a:off x="6333121" y="2324326"/>
              <a:ext cx="174253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chemeClr val="lt1"/>
                  </a:solidFill>
                  <a:latin typeface="Meiryo"/>
                  <a:ea typeface="Meiryo"/>
                  <a:cs typeface="Meiryo"/>
                  <a:sym typeface="Meiryo"/>
                </a:rPr>
                <a:t>金額・スペック</a:t>
              </a:r>
              <a:endParaRPr sz="1400" b="0" i="0" u="none" strike="noStrike" cap="none" dirty="0">
                <a:solidFill>
                  <a:srgbClr val="000000"/>
                </a:solidFill>
                <a:latin typeface="游ゴシック" panose="020B0400000000000000" pitchFamily="50" charset="-128"/>
                <a:ea typeface="游ゴシック" panose="020B0400000000000000" pitchFamily="50" charset="-128"/>
                <a:cs typeface="Arial"/>
                <a:sym typeface="Arial"/>
              </a:endParaRPr>
            </a:p>
          </p:txBody>
        </p:sp>
      </p:grpSp>
      <p:sp>
        <p:nvSpPr>
          <p:cNvPr id="11" name="テキスト ボックス 10">
            <a:extLst>
              <a:ext uri="{FF2B5EF4-FFF2-40B4-BE49-F238E27FC236}">
                <a16:creationId xmlns:a16="http://schemas.microsoft.com/office/drawing/2014/main" id="{F3393FF1-47DA-9C54-3B5C-269291514E34}"/>
              </a:ext>
            </a:extLst>
          </p:cNvPr>
          <p:cNvSpPr txBox="1"/>
          <p:nvPr/>
        </p:nvSpPr>
        <p:spPr>
          <a:xfrm>
            <a:off x="0" y="465666"/>
            <a:ext cx="11129375" cy="461665"/>
          </a:xfrm>
          <a:prstGeom prst="rect">
            <a:avLst/>
          </a:prstGeom>
          <a:noFill/>
        </p:spPr>
        <p:txBody>
          <a:bodyPr wrap="square" rtlCol="0">
            <a:spAutoFit/>
          </a:bodyPr>
          <a:lstStyle/>
          <a:p>
            <a:r>
              <a:rPr lang="en-US" altLang="ja-JP" sz="2400" b="1" i="0" u="none" strike="noStrike" cap="none" dirty="0">
                <a:solidFill>
                  <a:schemeClr val="bg1"/>
                </a:solidFill>
                <a:latin typeface="+mn-ea"/>
                <a:cs typeface="Meiryo"/>
                <a:sym typeface="Meiryo"/>
              </a:rPr>
              <a:t>01</a:t>
            </a:r>
            <a:r>
              <a:rPr lang="ja-JP" altLang="en-US" sz="2400" b="1" i="0" u="none" strike="noStrike" cap="none" dirty="0">
                <a:solidFill>
                  <a:schemeClr val="bg1"/>
                </a:solidFill>
                <a:latin typeface="+mn-ea"/>
                <a:cs typeface="Meiryo"/>
                <a:sym typeface="Meiryo"/>
              </a:rPr>
              <a:t>　編集部オリジナル記事制作プラン　</a:t>
            </a:r>
            <a:r>
              <a:rPr kumimoji="1" lang="en-US" altLang="ja-JP" b="1" dirty="0">
                <a:solidFill>
                  <a:schemeClr val="bg1"/>
                </a:solidFill>
              </a:rPr>
              <a:t>‐</a:t>
            </a:r>
            <a:r>
              <a:rPr lang="en-US" altLang="ja-JP" b="1" i="0" u="none" strike="noStrike" cap="none" dirty="0">
                <a:solidFill>
                  <a:schemeClr val="lt1"/>
                </a:solidFill>
                <a:latin typeface="+mn-ea"/>
                <a:cs typeface="Meiryo"/>
                <a:sym typeface="Meiryo"/>
              </a:rPr>
              <a:t>30-40</a:t>
            </a:r>
            <a:r>
              <a:rPr lang="ja-JP" altLang="en-US" b="1" i="0" u="none" strike="noStrike" cap="none" dirty="0">
                <a:solidFill>
                  <a:schemeClr val="lt1"/>
                </a:solidFill>
                <a:latin typeface="+mn-ea"/>
                <a:cs typeface="Meiryo"/>
                <a:sym typeface="Meiryo"/>
              </a:rPr>
              <a:t>代女性への広いリーチが可能</a:t>
            </a:r>
            <a:r>
              <a:rPr kumimoji="1" lang="en-US" altLang="ja-JP" b="1" dirty="0">
                <a:solidFill>
                  <a:schemeClr val="bg1"/>
                </a:solidFill>
              </a:rPr>
              <a:t>‐</a:t>
            </a:r>
            <a:endParaRPr lang="ja-JP" altLang="en-US" b="1" i="0" u="none" strike="noStrike" cap="none" dirty="0">
              <a:solidFill>
                <a:schemeClr val="lt1"/>
              </a:solidFill>
              <a:latin typeface="+mn-ea"/>
              <a:cs typeface="Meiryo"/>
              <a:sym typeface="Meiryo"/>
            </a:endParaRPr>
          </a:p>
        </p:txBody>
      </p:sp>
      <p:sp>
        <p:nvSpPr>
          <p:cNvPr id="13" name="Google Shape;187;p9">
            <a:extLst>
              <a:ext uri="{FF2B5EF4-FFF2-40B4-BE49-F238E27FC236}">
                <a16:creationId xmlns:a16="http://schemas.microsoft.com/office/drawing/2014/main" id="{8DD2B342-9585-2C0C-FE97-202BC39FDEAB}"/>
              </a:ext>
            </a:extLst>
          </p:cNvPr>
          <p:cNvSpPr/>
          <p:nvPr/>
        </p:nvSpPr>
        <p:spPr>
          <a:xfrm>
            <a:off x="646629" y="2072215"/>
            <a:ext cx="1915809" cy="2448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スポンサードポストを掲載</a:t>
            </a:r>
            <a:endParaRPr sz="1100" b="1" i="0" u="none" strike="noStrike" cap="none" dirty="0">
              <a:solidFill>
                <a:schemeClr val="bg1"/>
              </a:solidFill>
              <a:latin typeface="+mn-ea"/>
              <a:cs typeface="Arial"/>
              <a:sym typeface="Arial"/>
            </a:endParaRPr>
          </a:p>
        </p:txBody>
      </p:sp>
      <p:sp>
        <p:nvSpPr>
          <p:cNvPr id="14" name="Google Shape;187;p9">
            <a:extLst>
              <a:ext uri="{FF2B5EF4-FFF2-40B4-BE49-F238E27FC236}">
                <a16:creationId xmlns:a16="http://schemas.microsoft.com/office/drawing/2014/main" id="{F7F2F0CC-D99C-C4AF-E3C4-89035CE7EFD0}"/>
              </a:ext>
            </a:extLst>
          </p:cNvPr>
          <p:cNvSpPr/>
          <p:nvPr/>
        </p:nvSpPr>
        <p:spPr>
          <a:xfrm>
            <a:off x="2828796" y="2071391"/>
            <a:ext cx="1810703" cy="3199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100" b="1" i="0" u="none" strike="noStrike" cap="none" dirty="0">
                <a:solidFill>
                  <a:schemeClr val="bg1"/>
                </a:solidFill>
                <a:latin typeface="+mn-ea"/>
                <a:cs typeface="Arial"/>
                <a:sym typeface="Arial"/>
              </a:rPr>
              <a:t>内部誘導枠により</a:t>
            </a:r>
            <a:endParaRPr lang="en-US" altLang="ja-JP" sz="11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JP" altLang="en-US" sz="1100" b="1" dirty="0">
                <a:solidFill>
                  <a:schemeClr val="bg1"/>
                </a:solidFill>
                <a:latin typeface="+mn-ea"/>
                <a:cs typeface="Arial"/>
                <a:sym typeface="Arial"/>
              </a:rPr>
              <a:t>効率的に集客</a:t>
            </a:r>
            <a:endParaRPr sz="1100" b="1" i="0" u="none" strike="noStrike" cap="none" dirty="0">
              <a:solidFill>
                <a:schemeClr val="bg1"/>
              </a:solidFill>
              <a:latin typeface="+mn-ea"/>
              <a:cs typeface="Arial"/>
              <a:sym typeface="Arial"/>
            </a:endParaRPr>
          </a:p>
        </p:txBody>
      </p:sp>
      <p:grpSp>
        <p:nvGrpSpPr>
          <p:cNvPr id="39" name="グループ化 38">
            <a:extLst>
              <a:ext uri="{FF2B5EF4-FFF2-40B4-BE49-F238E27FC236}">
                <a16:creationId xmlns:a16="http://schemas.microsoft.com/office/drawing/2014/main" id="{0072B1BD-97FE-4CFF-0F69-5E30D38E9625}"/>
              </a:ext>
            </a:extLst>
          </p:cNvPr>
          <p:cNvGrpSpPr/>
          <p:nvPr/>
        </p:nvGrpSpPr>
        <p:grpSpPr>
          <a:xfrm>
            <a:off x="5711446" y="2146432"/>
            <a:ext cx="5879633" cy="933336"/>
            <a:chOff x="5711446" y="1970216"/>
            <a:chExt cx="6113123" cy="933336"/>
          </a:xfrm>
        </p:grpSpPr>
        <p:sp>
          <p:nvSpPr>
            <p:cNvPr id="26" name="正方形/長方形 25">
              <a:extLst>
                <a:ext uri="{FF2B5EF4-FFF2-40B4-BE49-F238E27FC236}">
                  <a16:creationId xmlns:a16="http://schemas.microsoft.com/office/drawing/2014/main" id="{8103D4C2-CA5D-0DE5-7E65-AC982B67351B}"/>
                </a:ext>
              </a:extLst>
            </p:cNvPr>
            <p:cNvSpPr/>
            <p:nvPr/>
          </p:nvSpPr>
          <p:spPr>
            <a:xfrm>
              <a:off x="5712086" y="197021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DE15AE67-3E51-95FD-6050-3DBD9D557F9B}"/>
                </a:ext>
              </a:extLst>
            </p:cNvPr>
            <p:cNvSpPr txBox="1"/>
            <p:nvPr/>
          </p:nvSpPr>
          <p:spPr>
            <a:xfrm>
              <a:off x="7158202" y="2001550"/>
              <a:ext cx="4666367" cy="40011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900"/>
                <a:buFont typeface="Arial"/>
                <a:buNone/>
              </a:pPr>
              <a:r>
                <a:rPr lang="ja-JP" altLang="en-US" sz="1000" b="1" i="0" u="none" strike="noStrike" cap="none" dirty="0">
                  <a:solidFill>
                    <a:schemeClr val="dk1"/>
                  </a:solidFill>
                  <a:latin typeface="+mn-ea"/>
                  <a:cs typeface="Meiryo"/>
                  <a:sym typeface="Meiryo"/>
                </a:rPr>
                <a:t>週女プライムならではの読者層</a:t>
              </a:r>
              <a:r>
                <a:rPr lang="ja-JP" altLang="en-US" sz="1000" b="0" i="0" u="none" strike="noStrike" cap="none" dirty="0">
                  <a:solidFill>
                    <a:schemeClr val="dk1"/>
                  </a:solidFill>
                  <a:latin typeface="+mn-ea"/>
                  <a:cs typeface="Meiryo"/>
                  <a:sym typeface="Meiryo"/>
                </a:rPr>
                <a:t>（ニュース、健康、美容、おトクなどの情報に敏感な</a:t>
              </a:r>
              <a:r>
                <a:rPr lang="en-US" altLang="ja-JP" sz="1000" b="0" i="0" u="none" strike="noStrike" cap="none" dirty="0">
                  <a:solidFill>
                    <a:schemeClr val="dk1"/>
                  </a:solidFill>
                  <a:latin typeface="+mn-ea"/>
                  <a:cs typeface="Meiryo"/>
                  <a:sym typeface="Meiryo"/>
                </a:rPr>
                <a:t>30</a:t>
              </a:r>
              <a:r>
                <a:rPr lang="ja-JP" altLang="en-US" sz="1000" b="0" i="0" u="none" strike="noStrike" cap="none" dirty="0">
                  <a:solidFill>
                    <a:schemeClr val="dk1"/>
                  </a:solidFill>
                  <a:latin typeface="+mn-ea"/>
                  <a:cs typeface="Meiryo"/>
                  <a:sym typeface="Meiryo"/>
                </a:rPr>
                <a:t>～</a:t>
              </a:r>
              <a:r>
                <a:rPr lang="en-US" altLang="ja-JP" sz="1000" b="0" i="0" u="none" strike="noStrike" cap="none" dirty="0">
                  <a:solidFill>
                    <a:schemeClr val="dk1"/>
                  </a:solidFill>
                  <a:latin typeface="+mn-ea"/>
                  <a:cs typeface="Meiryo"/>
                  <a:sym typeface="Meiryo"/>
                </a:rPr>
                <a:t>40</a:t>
              </a:r>
              <a:r>
                <a:rPr lang="ja-JP" altLang="en-US" sz="1000" b="0" i="0" u="none" strike="noStrike" cap="none" dirty="0">
                  <a:solidFill>
                    <a:schemeClr val="dk1"/>
                  </a:solidFill>
                  <a:latin typeface="+mn-ea"/>
                  <a:cs typeface="Meiryo"/>
                  <a:sym typeface="Meiryo"/>
                </a:rPr>
                <a:t>代ＯＬ</a:t>
              </a:r>
              <a:r>
                <a:rPr lang="ja-JP" altLang="en-US" sz="1000" b="1" i="0" u="none" strike="noStrike" cap="none" dirty="0">
                  <a:solidFill>
                    <a:schemeClr val="dk1"/>
                  </a:solidFill>
                  <a:latin typeface="+mn-ea"/>
                  <a:cs typeface="Meiryo"/>
                  <a:sym typeface="Meiryo"/>
                </a:rPr>
                <a:t>へ商材の訴求</a:t>
              </a:r>
              <a:r>
                <a:rPr lang="ja-JP" altLang="en-US" sz="1000" b="0" i="0" u="none" strike="noStrike" cap="none" dirty="0">
                  <a:solidFill>
                    <a:schemeClr val="dk1"/>
                  </a:solidFill>
                  <a:latin typeface="+mn-ea"/>
                  <a:cs typeface="Meiryo"/>
                  <a:sym typeface="Meiryo"/>
                </a:rPr>
                <a:t>が可能です。</a:t>
              </a:r>
              <a:endParaRPr lang="ja-JP" altLang="en-US" sz="1000" b="0" i="0" u="none" strike="noStrike" cap="none" dirty="0">
                <a:solidFill>
                  <a:srgbClr val="000000"/>
                </a:solidFill>
                <a:latin typeface="+mn-ea"/>
                <a:cs typeface="Arial"/>
                <a:sym typeface="Arial"/>
              </a:endParaRPr>
            </a:p>
          </p:txBody>
        </p:sp>
        <p:sp>
          <p:nvSpPr>
            <p:cNvPr id="32" name="矢印: 五方向 31">
              <a:extLst>
                <a:ext uri="{FF2B5EF4-FFF2-40B4-BE49-F238E27FC236}">
                  <a16:creationId xmlns:a16="http://schemas.microsoft.com/office/drawing/2014/main" id="{F485CFCE-2D91-1491-BB5D-D0E70E63C3D6}"/>
                </a:ext>
              </a:extLst>
            </p:cNvPr>
            <p:cNvSpPr/>
            <p:nvPr/>
          </p:nvSpPr>
          <p:spPr>
            <a:xfrm>
              <a:off x="5711446" y="1971755"/>
              <a:ext cx="1446756" cy="46012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期待できる効果</a:t>
              </a:r>
            </a:p>
          </p:txBody>
        </p:sp>
        <p:grpSp>
          <p:nvGrpSpPr>
            <p:cNvPr id="38" name="グループ化 37">
              <a:extLst>
                <a:ext uri="{FF2B5EF4-FFF2-40B4-BE49-F238E27FC236}">
                  <a16:creationId xmlns:a16="http://schemas.microsoft.com/office/drawing/2014/main" id="{86AA1CAB-59BB-41CB-81F7-157DFF0BFE13}"/>
                </a:ext>
              </a:extLst>
            </p:cNvPr>
            <p:cNvGrpSpPr/>
            <p:nvPr/>
          </p:nvGrpSpPr>
          <p:grpSpPr>
            <a:xfrm>
              <a:off x="5711446" y="2441887"/>
              <a:ext cx="6113123" cy="461665"/>
              <a:chOff x="5711446" y="2460676"/>
              <a:chExt cx="6113123" cy="461665"/>
            </a:xfrm>
          </p:grpSpPr>
          <p:sp>
            <p:nvSpPr>
              <p:cNvPr id="35" name="正方形/長方形 34">
                <a:extLst>
                  <a:ext uri="{FF2B5EF4-FFF2-40B4-BE49-F238E27FC236}">
                    <a16:creationId xmlns:a16="http://schemas.microsoft.com/office/drawing/2014/main" id="{DDAE4FBE-B374-452A-01CA-AA228D04E7EA}"/>
                  </a:ext>
                </a:extLst>
              </p:cNvPr>
              <p:cNvSpPr/>
              <p:nvPr/>
            </p:nvSpPr>
            <p:spPr>
              <a:xfrm>
                <a:off x="5712086" y="2460676"/>
                <a:ext cx="6065762" cy="4616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9A25179-461A-D2C0-2E0E-1CA8694FEA10}"/>
                  </a:ext>
                </a:extLst>
              </p:cNvPr>
              <p:cNvSpPr txBox="1"/>
              <p:nvPr/>
            </p:nvSpPr>
            <p:spPr>
              <a:xfrm>
                <a:off x="7158202" y="2592723"/>
                <a:ext cx="4666367" cy="246221"/>
              </a:xfrm>
              <a:prstGeom prst="rect">
                <a:avLst/>
              </a:prstGeom>
              <a:noFill/>
            </p:spPr>
            <p:txBody>
              <a:bodyPr wrap="square" rtlCol="0">
                <a:spAutoFit/>
              </a:bodyPr>
              <a:lstStyle/>
              <a:p>
                <a:pPr>
                  <a:buClr>
                    <a:srgbClr val="000000"/>
                  </a:buClr>
                  <a:buSzPts val="900"/>
                </a:pPr>
                <a:r>
                  <a:rPr lang="ja-JP" altLang="en-US" sz="1000" b="0" i="0" u="none" strike="noStrike" cap="none" dirty="0">
                    <a:solidFill>
                      <a:schemeClr val="dk1"/>
                    </a:solidFill>
                    <a:latin typeface="+mn-ea"/>
                    <a:cs typeface="Meiryo"/>
                    <a:sym typeface="Meiryo"/>
                  </a:rPr>
                  <a:t>記事内容は、</a:t>
                </a:r>
                <a:r>
                  <a:rPr lang="ja-JP" altLang="en-US" sz="1000" b="1" i="0" u="none" strike="noStrike" cap="none" dirty="0">
                    <a:solidFill>
                      <a:schemeClr val="dk1"/>
                    </a:solidFill>
                    <a:latin typeface="+mn-ea"/>
                    <a:cs typeface="Meiryo"/>
                    <a:sym typeface="Meiryo"/>
                  </a:rPr>
                  <a:t>導入からオリジナル企画をフックにした</a:t>
                </a:r>
                <a:r>
                  <a:rPr lang="ja-JP" altLang="en-US" sz="1000" b="0" i="0" u="none" strike="noStrike" cap="none" dirty="0">
                    <a:solidFill>
                      <a:schemeClr val="dk1"/>
                    </a:solidFill>
                    <a:latin typeface="+mn-ea"/>
                    <a:cs typeface="Meiryo"/>
                    <a:sym typeface="Meiryo"/>
                  </a:rPr>
                  <a:t>タイプになります。</a:t>
                </a:r>
                <a:endParaRPr lang="ja-JP" altLang="en-US" sz="1600" b="0" i="0" u="none" strike="noStrike" cap="none" dirty="0">
                  <a:solidFill>
                    <a:srgbClr val="000000"/>
                  </a:solidFill>
                  <a:latin typeface="+mn-ea"/>
                  <a:cs typeface="Arial"/>
                  <a:sym typeface="Arial"/>
                </a:endParaRPr>
              </a:p>
            </p:txBody>
          </p:sp>
          <p:sp>
            <p:nvSpPr>
              <p:cNvPr id="37" name="矢印: 五方向 36">
                <a:extLst>
                  <a:ext uri="{FF2B5EF4-FFF2-40B4-BE49-F238E27FC236}">
                    <a16:creationId xmlns:a16="http://schemas.microsoft.com/office/drawing/2014/main" id="{9B4AB997-1E8B-A072-1F80-522EC97BBCFA}"/>
                  </a:ext>
                </a:extLst>
              </p:cNvPr>
              <p:cNvSpPr/>
              <p:nvPr/>
            </p:nvSpPr>
            <p:spPr>
              <a:xfrm>
                <a:off x="5711446" y="2462215"/>
                <a:ext cx="1446756" cy="460126"/>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accent1"/>
                    </a:solidFill>
                  </a:rPr>
                  <a:t>コンテンツタイプ</a:t>
                </a:r>
                <a:endParaRPr kumimoji="1" lang="ja-JP" altLang="en-US" sz="1050" b="1" dirty="0">
                  <a:solidFill>
                    <a:schemeClr val="accent1"/>
                  </a:solidFill>
                </a:endParaRPr>
              </a:p>
            </p:txBody>
          </p:sp>
        </p:grpSp>
      </p:grpSp>
      <p:sp>
        <p:nvSpPr>
          <p:cNvPr id="41" name="テキスト ボックス 40">
            <a:extLst>
              <a:ext uri="{FF2B5EF4-FFF2-40B4-BE49-F238E27FC236}">
                <a16:creationId xmlns:a16="http://schemas.microsoft.com/office/drawing/2014/main" id="{4DD3D304-3BA6-A180-1EBA-77814DB528F1}"/>
              </a:ext>
            </a:extLst>
          </p:cNvPr>
          <p:cNvSpPr txBox="1"/>
          <p:nvPr/>
        </p:nvSpPr>
        <p:spPr>
          <a:xfrm>
            <a:off x="5711446" y="1847047"/>
            <a:ext cx="4328165" cy="283989"/>
          </a:xfrm>
          <a:prstGeom prst="rect">
            <a:avLst/>
          </a:prstGeom>
          <a:noFill/>
        </p:spPr>
        <p:txBody>
          <a:bodyPr wrap="square">
            <a:spAutoFit/>
          </a:bodyPr>
          <a:lstStyle/>
          <a:p>
            <a:pPr marL="0" marR="0" lvl="0" indent="0" rtl="0">
              <a:lnSpc>
                <a:spcPct val="120000"/>
              </a:lnSpc>
              <a:spcBef>
                <a:spcPts val="0"/>
              </a:spcBef>
              <a:spcAft>
                <a:spcPts val="0"/>
              </a:spcAft>
              <a:buClr>
                <a:srgbClr val="000000"/>
              </a:buClr>
              <a:buSzPts val="1400"/>
              <a:buFont typeface="Arial"/>
              <a:buNone/>
            </a:pPr>
            <a:r>
              <a:rPr lang="ja-JP" altLang="en-US" sz="1100" b="1" i="0" u="none" strike="noStrike" cap="none" dirty="0">
                <a:solidFill>
                  <a:schemeClr val="accent1"/>
                </a:solidFill>
                <a:latin typeface="+mn-ea"/>
                <a:cs typeface="Meiryo"/>
                <a:sym typeface="Meiryo"/>
              </a:rPr>
              <a:t>▶</a:t>
            </a:r>
            <a:r>
              <a:rPr lang="ja-JP" altLang="en-US" sz="1100" b="1" i="0" u="none" strike="noStrike" cap="none" dirty="0">
                <a:latin typeface="+mn-ea"/>
                <a:cs typeface="Meiryo"/>
                <a:sym typeface="Meiryo"/>
              </a:rPr>
              <a:t>話題の要素を含んだオリジナル企画コンテンツ</a:t>
            </a:r>
          </a:p>
        </p:txBody>
      </p:sp>
      <p:sp>
        <p:nvSpPr>
          <p:cNvPr id="5" name="スライド番号プレースホルダー 4">
            <a:extLst>
              <a:ext uri="{FF2B5EF4-FFF2-40B4-BE49-F238E27FC236}">
                <a16:creationId xmlns:a16="http://schemas.microsoft.com/office/drawing/2014/main" id="{9E93A8AA-A7F3-7298-5D0A-B4684057A44A}"/>
              </a:ext>
            </a:extLst>
          </p:cNvPr>
          <p:cNvSpPr>
            <a:spLocks noGrp="1"/>
          </p:cNvSpPr>
          <p:nvPr>
            <p:ph type="sldNum" sz="quarter" idx="12"/>
          </p:nvPr>
        </p:nvSpPr>
        <p:spPr/>
        <p:txBody>
          <a:bodyPr/>
          <a:lstStyle/>
          <a:p>
            <a:fld id="{406E78D2-0C52-46C5-AF46-3A09E3634C9A}" type="slidenum">
              <a:rPr kumimoji="1" lang="ja-JP" altLang="en-US" smtClean="0"/>
              <a:t>8</a:t>
            </a:fld>
            <a:endParaRPr kumimoji="1" lang="ja-JP" altLang="en-US"/>
          </a:p>
        </p:txBody>
      </p:sp>
      <p:pic>
        <p:nvPicPr>
          <p:cNvPr id="3" name="図 2">
            <a:extLst>
              <a:ext uri="{FF2B5EF4-FFF2-40B4-BE49-F238E27FC236}">
                <a16:creationId xmlns:a16="http://schemas.microsoft.com/office/drawing/2014/main" id="{9A64265C-D48F-D24C-9030-3DB0B460D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505" y="2608097"/>
            <a:ext cx="994766" cy="3815579"/>
          </a:xfrm>
          <a:prstGeom prst="rect">
            <a:avLst/>
          </a:prstGeom>
          <a:ln>
            <a:solidFill>
              <a:srgbClr val="000000"/>
            </a:solidFill>
          </a:ln>
        </p:spPr>
      </p:pic>
      <p:grpSp>
        <p:nvGrpSpPr>
          <p:cNvPr id="2" name="Google Shape;270;p9">
            <a:extLst>
              <a:ext uri="{FF2B5EF4-FFF2-40B4-BE49-F238E27FC236}">
                <a16:creationId xmlns:a16="http://schemas.microsoft.com/office/drawing/2014/main" id="{1AF34990-2C8E-D2DA-3DF7-FA6C6D90E3E5}"/>
              </a:ext>
            </a:extLst>
          </p:cNvPr>
          <p:cNvGrpSpPr/>
          <p:nvPr/>
        </p:nvGrpSpPr>
        <p:grpSpPr>
          <a:xfrm>
            <a:off x="699182" y="2996371"/>
            <a:ext cx="1810702" cy="3510063"/>
            <a:chOff x="532552" y="2576198"/>
            <a:chExt cx="1810702" cy="3510063"/>
          </a:xfrm>
        </p:grpSpPr>
        <p:pic>
          <p:nvPicPr>
            <p:cNvPr id="12" name="Google Shape;271;p9">
              <a:extLst>
                <a:ext uri="{FF2B5EF4-FFF2-40B4-BE49-F238E27FC236}">
                  <a16:creationId xmlns:a16="http://schemas.microsoft.com/office/drawing/2014/main" id="{355F4183-7965-83FF-0BF2-8CB6C3E15049}"/>
                </a:ext>
              </a:extLst>
            </p:cNvPr>
            <p:cNvPicPr preferRelativeResize="0"/>
            <p:nvPr/>
          </p:nvPicPr>
          <p:blipFill rotWithShape="1">
            <a:blip r:embed="rId3">
              <a:alphaModFix/>
            </a:blip>
            <a:srcRect b="38435"/>
            <a:stretch/>
          </p:blipFill>
          <p:spPr>
            <a:xfrm>
              <a:off x="624634" y="2608097"/>
              <a:ext cx="1626539" cy="3316336"/>
            </a:xfrm>
            <a:prstGeom prst="roundRect">
              <a:avLst>
                <a:gd name="adj" fmla="val 16667"/>
              </a:avLst>
            </a:prstGeom>
            <a:noFill/>
            <a:ln>
              <a:noFill/>
            </a:ln>
          </p:spPr>
        </p:pic>
        <p:pic>
          <p:nvPicPr>
            <p:cNvPr id="15" name="Google Shape;272;p9">
              <a:extLst>
                <a:ext uri="{FF2B5EF4-FFF2-40B4-BE49-F238E27FC236}">
                  <a16:creationId xmlns:a16="http://schemas.microsoft.com/office/drawing/2014/main" id="{1A8DE409-3ACA-0311-6489-30AE5B28F2FA}"/>
                </a:ext>
              </a:extLst>
            </p:cNvPr>
            <p:cNvPicPr preferRelativeResize="0"/>
            <p:nvPr/>
          </p:nvPicPr>
          <p:blipFill rotWithShape="1">
            <a:blip r:embed="rId4">
              <a:alphaModFix/>
            </a:blip>
            <a:srcRect t="1176"/>
            <a:stretch/>
          </p:blipFill>
          <p:spPr>
            <a:xfrm>
              <a:off x="532552" y="2576198"/>
              <a:ext cx="1810702" cy="3510063"/>
            </a:xfrm>
            <a:prstGeom prst="rect">
              <a:avLst/>
            </a:prstGeom>
            <a:noFill/>
            <a:ln>
              <a:noFill/>
            </a:ln>
          </p:spPr>
        </p:pic>
      </p:grpSp>
      <p:sp>
        <p:nvSpPr>
          <p:cNvPr id="16" name="Google Shape;273;p9">
            <a:extLst>
              <a:ext uri="{FF2B5EF4-FFF2-40B4-BE49-F238E27FC236}">
                <a16:creationId xmlns:a16="http://schemas.microsoft.com/office/drawing/2014/main" id="{87920731-6B15-A5AA-8C68-2CC8058D4EA8}"/>
              </a:ext>
            </a:extLst>
          </p:cNvPr>
          <p:cNvSpPr txBox="1"/>
          <p:nvPr/>
        </p:nvSpPr>
        <p:spPr>
          <a:xfrm>
            <a:off x="699182" y="2563593"/>
            <a:ext cx="181070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b="1" i="0" dirty="0">
                <a:solidFill>
                  <a:srgbClr val="222222"/>
                </a:solidFill>
                <a:latin typeface="+mn-ea"/>
                <a:cs typeface="Arial"/>
                <a:sym typeface="Arial"/>
              </a:rPr>
              <a:t>【ヘルスケア】</a:t>
            </a:r>
            <a:endParaRPr dirty="0">
              <a:latin typeface="+mn-ea"/>
            </a:endParaRPr>
          </a:p>
          <a:p>
            <a:pPr marL="0" marR="0" lvl="0" indent="0" algn="ctr" rtl="0">
              <a:spcBef>
                <a:spcPts val="0"/>
              </a:spcBef>
              <a:spcAft>
                <a:spcPts val="0"/>
              </a:spcAft>
              <a:buNone/>
            </a:pPr>
            <a:r>
              <a:rPr lang="ja-JP" sz="1100" b="1" i="0" dirty="0">
                <a:solidFill>
                  <a:srgbClr val="222222"/>
                </a:solidFill>
                <a:latin typeface="+mn-ea"/>
                <a:cs typeface="Arial"/>
                <a:sym typeface="Arial"/>
              </a:rPr>
              <a:t>ウエルネス研究所様</a:t>
            </a:r>
            <a:endParaRPr sz="1100" b="1" dirty="0">
              <a:solidFill>
                <a:schemeClr val="dk1"/>
              </a:solidFill>
              <a:latin typeface="+mn-ea"/>
              <a:cs typeface="Arial"/>
              <a:sym typeface="Arial"/>
            </a:endParaRPr>
          </a:p>
        </p:txBody>
      </p:sp>
    </p:spTree>
    <p:extLst>
      <p:ext uri="{BB962C8B-B14F-4D97-AF65-F5344CB8AC3E}">
        <p14:creationId xmlns:p14="http://schemas.microsoft.com/office/powerpoint/2010/main" val="1779210509"/>
      </p:ext>
    </p:extLst>
  </p:cSld>
  <p:clrMapOvr>
    <a:masterClrMapping/>
  </p:clrMapOvr>
</p:sld>
</file>

<file path=ppt/theme/theme1.xml><?xml version="1.0" encoding="utf-8"?>
<a:theme xmlns:a="http://schemas.openxmlformats.org/drawingml/2006/main" name="デザインの設定">
  <a:themeElements>
    <a:clrScheme name="週刊女性">
      <a:dk1>
        <a:srgbClr val="3F3F3F"/>
      </a:dk1>
      <a:lt1>
        <a:sysClr val="window" lastClr="FFFFFF"/>
      </a:lt1>
      <a:dk2>
        <a:srgbClr val="44546A"/>
      </a:dk2>
      <a:lt2>
        <a:srgbClr val="E7E6E6"/>
      </a:lt2>
      <a:accent1>
        <a:srgbClr val="F43A42"/>
      </a:accent1>
      <a:accent2>
        <a:srgbClr val="212C6C"/>
      </a:accent2>
      <a:accent3>
        <a:srgbClr val="D1CFCE"/>
      </a:accent3>
      <a:accent4>
        <a:srgbClr val="D8D8D8"/>
      </a:accent4>
      <a:accent5>
        <a:srgbClr val="757070"/>
      </a:accent5>
      <a:accent6>
        <a:srgbClr val="FFC000"/>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デザインの設定">
  <a:themeElements>
    <a:clrScheme name="週刊女性">
      <a:dk1>
        <a:srgbClr val="3F3F3F"/>
      </a:dk1>
      <a:lt1>
        <a:sysClr val="window" lastClr="FFFFFF"/>
      </a:lt1>
      <a:dk2>
        <a:srgbClr val="44546A"/>
      </a:dk2>
      <a:lt2>
        <a:srgbClr val="E7E6E6"/>
      </a:lt2>
      <a:accent1>
        <a:srgbClr val="F43A42"/>
      </a:accent1>
      <a:accent2>
        <a:srgbClr val="212C6C"/>
      </a:accent2>
      <a:accent3>
        <a:srgbClr val="D1CFCE"/>
      </a:accent3>
      <a:accent4>
        <a:srgbClr val="D8D8D8"/>
      </a:accent4>
      <a:accent5>
        <a:srgbClr val="757070"/>
      </a:accent5>
      <a:accent6>
        <a:srgbClr val="FFC000"/>
      </a:accent6>
      <a:hlink>
        <a:srgbClr val="0563C1"/>
      </a:hlink>
      <a:folHlink>
        <a:srgbClr val="954F72"/>
      </a:folHlink>
    </a:clrScheme>
    <a:fontScheme name="ユーザー定義 1">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3560</TotalTime>
  <Words>5938</Words>
  <Application>Microsoft Office PowerPoint</Application>
  <PresentationFormat>ワイド画面</PresentationFormat>
  <Paragraphs>810</Paragraphs>
  <Slides>26</Slides>
  <Notes>15</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26</vt:i4>
      </vt:variant>
    </vt:vector>
  </HeadingPairs>
  <TitlesOfParts>
    <vt:vector size="37" baseType="lpstr">
      <vt:lpstr>Hiragino Sans W3</vt:lpstr>
      <vt:lpstr>YuGothic</vt:lpstr>
      <vt:lpstr>ヒラギノ角ゴ Pro W3</vt:lpstr>
      <vt:lpstr>Meiryo</vt:lpstr>
      <vt:lpstr>游ゴシック</vt:lpstr>
      <vt:lpstr>游ゴシック Light</vt:lpstr>
      <vt:lpstr>Arial</vt:lpstr>
      <vt:lpstr>Bahnschrift SemiBold</vt:lpstr>
      <vt:lpstr>Calibri</vt:lpstr>
      <vt:lpstr>デザインの設定</vt:lpstr>
      <vt:lpstr>1_デザインの設定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坪田 明莉</dc:creator>
  <cp:lastModifiedBy>坪田 明莉</cp:lastModifiedBy>
  <cp:revision>153</cp:revision>
  <cp:lastPrinted>2024-05-28T02:35:40Z</cp:lastPrinted>
  <dcterms:created xsi:type="dcterms:W3CDTF">2023-02-01T10:07:42Z</dcterms:created>
  <dcterms:modified xsi:type="dcterms:W3CDTF">2024-06-02T03:51:24Z</dcterms:modified>
</cp:coreProperties>
</file>